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Project kickoff. By the end of this session every student, or team, should have a project idea and know exactly what the proposal must contain.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failed student projects fail at the data step, not the modelling step. Check data availability before falling in love with a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Collected data is more interesting and more work. Built-in data is safer for students who prefer to focus on the method. Both are acceptable; the evaluation standard is the 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 in the dates for your semester. Short check-ins prevent the classic last-week panic.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proposal that answers every row is already half a project. Reject proposals with no data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 bracketed weights with your own. Emphasise to students: honesty about limits earns marks; hidden mistakes lose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cover most of the problems seen in student projects. Practice Class 2 trained exactly these instincts.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 in the bracketed policies. Repeat the 'explain every line' rule: it is checked during the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Encourage students to bring their first charts to the next check-in: looking at the data early reveals most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KICKOFF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916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machine learning project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a question, finding data, and planning honest evaluation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Data Science  ·  Md Mahbub E Noor  ·  University of Barishal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223760" y="2478215"/>
            <a:ext cx="4480560" cy="1444371"/>
          </a:xfrm>
          <a:prstGeom prst="roundRect">
            <a:avLst>
              <a:gd name="adj" fmla="val 6331"/>
            </a:avLst>
          </a:prstGeom>
          <a:solidFill>
            <a:srgbClr val="22335A"/>
          </a:solidFill>
          <a:ln w="12700">
            <a:solidFill>
              <a:srgbClr val="3347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452360" y="2642807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key line of code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3026855"/>
            <a:ext cx="4206240" cy="575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question -&gt; data -&gt; baseline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-&gt; models -&gt; honest test -&gt; report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good project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 question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sentence: what you predict or discover, and for whom it would be useful.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you can get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 rows (a few hundred at least), legally and ethically obtained, usable offline.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honest measure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metric that matches the cost of mistakes, and a baseline to beat.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9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ideas that work offline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64240" cy="3520440"/>
        </p:xfrm>
        <a:graphic>
          <a:graphicData uri="http://schemas.openxmlformats.org/drawingml/2006/table">
            <a:tbl>
              <a:tblPr/>
              <a:tblGrid>
                <a:gridCol w="4023360"/>
                <a:gridCol w="4572000"/>
                <a:gridCol w="24688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Bangla or Banglish SMS spam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Messages you collect with permission, anonymised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Classification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Wine, cancer or digits deep-dive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 into scikit-learn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Classification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Diabetes progression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 into scikit-learn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Regression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 study habits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short anonymous survey of classmates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Regression or clustering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prices or weather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Records you obtain as a CSV file [check the source]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Regression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own idea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Discuss with the instructor first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9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Milestones</a:t>
            </a:r>
            <a:endParaRPr lang="en-US" sz="3000" dirty="0"/>
          </a:p>
        </p:txBody>
      </p:sp>
      <p:sp>
        <p:nvSpPr>
          <p:cNvPr id="3" name="anim_1_0"/>
          <p:cNvSpPr/>
          <p:nvPr/>
        </p:nvSpPr>
        <p:spPr>
          <a:xfrm>
            <a:off x="548640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4" name="anim_1_1"/>
          <p:cNvSpPr/>
          <p:nvPr/>
        </p:nvSpPr>
        <p:spPr>
          <a:xfrm>
            <a:off x="954895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anim_1_2"/>
          <p:cNvSpPr txBox="1"/>
          <p:nvPr/>
        </p:nvSpPr>
        <p:spPr>
          <a:xfrm>
            <a:off x="954895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anim_1_3"/>
          <p:cNvSpPr txBox="1"/>
          <p:nvPr/>
        </p:nvSpPr>
        <p:spPr>
          <a:xfrm>
            <a:off x="621792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</a:t>
            </a:r>
            <a:endParaRPr lang="en-US" sz="1700" dirty="0"/>
          </a:p>
        </p:txBody>
      </p:sp>
      <p:sp>
        <p:nvSpPr>
          <p:cNvPr id="7" name="anim_1_4"/>
          <p:cNvSpPr txBox="1"/>
          <p:nvPr/>
        </p:nvSpPr>
        <p:spPr>
          <a:xfrm>
            <a:off x="548640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</a:t>
            </a:r>
            <a:endParaRPr lang="en-US" sz="1300" dirty="0"/>
          </a:p>
        </p:txBody>
      </p:sp>
      <p:sp>
        <p:nvSpPr>
          <p:cNvPr id="8" name="anim_1_5"/>
          <p:cNvSpPr/>
          <p:nvPr/>
        </p:nvSpPr>
        <p:spPr>
          <a:xfrm>
            <a:off x="1937222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9" name="anim_2_6"/>
          <p:cNvSpPr/>
          <p:nvPr/>
        </p:nvSpPr>
        <p:spPr>
          <a:xfrm>
            <a:off x="2165822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0" name="anim_2_7"/>
          <p:cNvSpPr/>
          <p:nvPr/>
        </p:nvSpPr>
        <p:spPr>
          <a:xfrm>
            <a:off x="2572077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1" name="anim_2_8"/>
          <p:cNvSpPr txBox="1"/>
          <p:nvPr/>
        </p:nvSpPr>
        <p:spPr>
          <a:xfrm>
            <a:off x="2572077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anim_2_9"/>
          <p:cNvSpPr txBox="1"/>
          <p:nvPr/>
        </p:nvSpPr>
        <p:spPr>
          <a:xfrm>
            <a:off x="2238974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ready</a:t>
            </a:r>
            <a:endParaRPr lang="en-US" sz="1700" dirty="0"/>
          </a:p>
        </p:txBody>
      </p:sp>
      <p:sp>
        <p:nvSpPr>
          <p:cNvPr id="13" name="anim_2_10"/>
          <p:cNvSpPr txBox="1"/>
          <p:nvPr/>
        </p:nvSpPr>
        <p:spPr>
          <a:xfrm>
            <a:off x="2165822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</a:t>
            </a:r>
            <a:endParaRPr lang="en-US" sz="1300" dirty="0"/>
          </a:p>
        </p:txBody>
      </p:sp>
      <p:sp>
        <p:nvSpPr>
          <p:cNvPr id="14" name="anim_2_11"/>
          <p:cNvSpPr/>
          <p:nvPr/>
        </p:nvSpPr>
        <p:spPr>
          <a:xfrm>
            <a:off x="3554403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anim_3_12"/>
          <p:cNvSpPr/>
          <p:nvPr/>
        </p:nvSpPr>
        <p:spPr>
          <a:xfrm>
            <a:off x="3783003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6" name="anim_3_13"/>
          <p:cNvSpPr/>
          <p:nvPr/>
        </p:nvSpPr>
        <p:spPr>
          <a:xfrm>
            <a:off x="4189258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7" name="anim_3_14"/>
          <p:cNvSpPr txBox="1"/>
          <p:nvPr/>
        </p:nvSpPr>
        <p:spPr>
          <a:xfrm>
            <a:off x="4189258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anim_3_15"/>
          <p:cNvSpPr txBox="1"/>
          <p:nvPr/>
        </p:nvSpPr>
        <p:spPr>
          <a:xfrm>
            <a:off x="3856155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700" dirty="0"/>
          </a:p>
        </p:txBody>
      </p:sp>
      <p:sp>
        <p:nvSpPr>
          <p:cNvPr id="19" name="anim_3_16"/>
          <p:cNvSpPr txBox="1"/>
          <p:nvPr/>
        </p:nvSpPr>
        <p:spPr>
          <a:xfrm>
            <a:off x="3783003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</a:t>
            </a:r>
            <a:endParaRPr lang="en-US" sz="1300" dirty="0"/>
          </a:p>
        </p:txBody>
      </p:sp>
      <p:sp>
        <p:nvSpPr>
          <p:cNvPr id="20" name="anim_3_17"/>
          <p:cNvSpPr/>
          <p:nvPr/>
        </p:nvSpPr>
        <p:spPr>
          <a:xfrm>
            <a:off x="5171585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anim_4_18"/>
          <p:cNvSpPr/>
          <p:nvPr/>
        </p:nvSpPr>
        <p:spPr>
          <a:xfrm>
            <a:off x="5400185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22" name="anim_4_19"/>
          <p:cNvSpPr/>
          <p:nvPr/>
        </p:nvSpPr>
        <p:spPr>
          <a:xfrm>
            <a:off x="5806440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3" name="anim_4_20"/>
          <p:cNvSpPr txBox="1"/>
          <p:nvPr/>
        </p:nvSpPr>
        <p:spPr>
          <a:xfrm>
            <a:off x="580644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anim_4_21"/>
          <p:cNvSpPr txBox="1"/>
          <p:nvPr/>
        </p:nvSpPr>
        <p:spPr>
          <a:xfrm>
            <a:off x="5473337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Models</a:t>
            </a:r>
            <a:endParaRPr lang="en-US" sz="1700" dirty="0"/>
          </a:p>
        </p:txBody>
      </p:sp>
      <p:sp>
        <p:nvSpPr>
          <p:cNvPr id="25" name="anim_4_22"/>
          <p:cNvSpPr txBox="1"/>
          <p:nvPr/>
        </p:nvSpPr>
        <p:spPr>
          <a:xfrm>
            <a:off x="5400185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</a:t>
            </a:r>
            <a:endParaRPr lang="en-US" sz="1300" dirty="0"/>
          </a:p>
        </p:txBody>
      </p:sp>
      <p:sp>
        <p:nvSpPr>
          <p:cNvPr id="26" name="anim_4_23"/>
          <p:cNvSpPr/>
          <p:nvPr/>
        </p:nvSpPr>
        <p:spPr>
          <a:xfrm>
            <a:off x="6788767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7" name="anim_5_24"/>
          <p:cNvSpPr/>
          <p:nvPr/>
        </p:nvSpPr>
        <p:spPr>
          <a:xfrm>
            <a:off x="7017367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28" name="anim_5_25"/>
          <p:cNvSpPr/>
          <p:nvPr/>
        </p:nvSpPr>
        <p:spPr>
          <a:xfrm>
            <a:off x="7423622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9" name="anim_5_26"/>
          <p:cNvSpPr txBox="1"/>
          <p:nvPr/>
        </p:nvSpPr>
        <p:spPr>
          <a:xfrm>
            <a:off x="7423622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30" name="anim_5_27"/>
          <p:cNvSpPr txBox="1"/>
          <p:nvPr/>
        </p:nvSpPr>
        <p:spPr>
          <a:xfrm>
            <a:off x="7090519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</a:t>
            </a:r>
            <a:endParaRPr lang="en-US" sz="1700" dirty="0"/>
          </a:p>
        </p:txBody>
      </p:sp>
      <p:sp>
        <p:nvSpPr>
          <p:cNvPr id="31" name="anim_5_28"/>
          <p:cNvSpPr txBox="1"/>
          <p:nvPr/>
        </p:nvSpPr>
        <p:spPr>
          <a:xfrm>
            <a:off x="7017367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</a:t>
            </a:r>
            <a:endParaRPr lang="en-US" sz="1300" dirty="0"/>
          </a:p>
        </p:txBody>
      </p:sp>
      <p:sp>
        <p:nvSpPr>
          <p:cNvPr id="32" name="anim_5_29"/>
          <p:cNvSpPr/>
          <p:nvPr/>
        </p:nvSpPr>
        <p:spPr>
          <a:xfrm>
            <a:off x="8405949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33" name="anim_6_30"/>
          <p:cNvSpPr/>
          <p:nvPr/>
        </p:nvSpPr>
        <p:spPr>
          <a:xfrm>
            <a:off x="8634549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34" name="anim_6_31"/>
          <p:cNvSpPr/>
          <p:nvPr/>
        </p:nvSpPr>
        <p:spPr>
          <a:xfrm>
            <a:off x="9040803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35" name="anim_6_32"/>
          <p:cNvSpPr txBox="1"/>
          <p:nvPr/>
        </p:nvSpPr>
        <p:spPr>
          <a:xfrm>
            <a:off x="9040803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500" dirty="0"/>
          </a:p>
        </p:txBody>
      </p:sp>
      <p:sp>
        <p:nvSpPr>
          <p:cNvPr id="36" name="anim_6_33"/>
          <p:cNvSpPr txBox="1"/>
          <p:nvPr/>
        </p:nvSpPr>
        <p:spPr>
          <a:xfrm>
            <a:off x="8707701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</a:t>
            </a:r>
            <a:endParaRPr lang="en-US" sz="1700" dirty="0"/>
          </a:p>
        </p:txBody>
      </p:sp>
      <p:sp>
        <p:nvSpPr>
          <p:cNvPr id="37" name="anim_6_34"/>
          <p:cNvSpPr txBox="1"/>
          <p:nvPr/>
        </p:nvSpPr>
        <p:spPr>
          <a:xfrm>
            <a:off x="8634549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</a:t>
            </a:r>
            <a:endParaRPr lang="en-US" sz="1300" dirty="0"/>
          </a:p>
        </p:txBody>
      </p:sp>
      <p:sp>
        <p:nvSpPr>
          <p:cNvPr id="38" name="anim_6_35"/>
          <p:cNvSpPr/>
          <p:nvPr/>
        </p:nvSpPr>
        <p:spPr>
          <a:xfrm>
            <a:off x="10023130" y="2761488"/>
            <a:ext cx="201168" cy="237744"/>
          </a:xfrm>
          <a:prstGeom prst="rightArrow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39" name="anim_7_36"/>
          <p:cNvSpPr/>
          <p:nvPr/>
        </p:nvSpPr>
        <p:spPr>
          <a:xfrm>
            <a:off x="10251730" y="1645920"/>
            <a:ext cx="1361150" cy="2468880"/>
          </a:xfrm>
          <a:prstGeom prst="roundRect">
            <a:avLst>
              <a:gd name="adj" fmla="val 671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0" name="anim_7_37"/>
          <p:cNvSpPr/>
          <p:nvPr/>
        </p:nvSpPr>
        <p:spPr>
          <a:xfrm>
            <a:off x="10657985" y="1965960"/>
            <a:ext cx="548640" cy="5486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1" name="anim_7_38"/>
          <p:cNvSpPr txBox="1"/>
          <p:nvPr/>
        </p:nvSpPr>
        <p:spPr>
          <a:xfrm>
            <a:off x="10657985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42" name="anim_7_39"/>
          <p:cNvSpPr txBox="1"/>
          <p:nvPr/>
        </p:nvSpPr>
        <p:spPr>
          <a:xfrm>
            <a:off x="10324882" y="2743200"/>
            <a:ext cx="121484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</a:t>
            </a:r>
            <a:endParaRPr lang="en-US" sz="1700" dirty="0"/>
          </a:p>
        </p:txBody>
      </p:sp>
      <p:sp>
        <p:nvSpPr>
          <p:cNvPr id="43" name="anim_7_40"/>
          <p:cNvSpPr txBox="1"/>
          <p:nvPr/>
        </p:nvSpPr>
        <p:spPr>
          <a:xfrm>
            <a:off x="10251730" y="4251960"/>
            <a:ext cx="136115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milestone is a short check-in. Problems found early are easy to fix.</a:t>
            </a:r>
            <a:endParaRPr lang="en-US" sz="1900" dirty="0"/>
          </a:p>
        </p:txBody>
      </p:sp>
      <p:sp>
        <p:nvSpPr>
          <p:cNvPr id="45" name="Shape 43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proposal: one page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64240" cy="3520440"/>
        </p:xfrm>
        <a:graphic>
          <a:graphicData uri="http://schemas.openxmlformats.org/drawingml/2006/table">
            <a:tbl>
              <a:tblPr/>
              <a:tblGrid>
                <a:gridCol w="2560320"/>
                <a:gridCol w="85039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to write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Title and team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Names and student IDs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sentence: what you predict or discover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Source, size, features, label; how you get it; privacy plan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Classification, regression or clustering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metric and why; baseline; split and cross-validation plan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might go wrong, and your backup plan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9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project is graded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64240" cy="3017520"/>
        </p:xfrm>
        <a:graphic>
          <a:graphicData uri="http://schemas.openxmlformats.org/drawingml/2006/table">
            <a:tbl>
              <a:tblPr/>
              <a:tblGrid>
                <a:gridCol w="2926080"/>
                <a:gridCol w="1463040"/>
                <a:gridCol w="66751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earns marks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Proposal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[__%]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Clear question, realistic data plan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[__%]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Correct split, baseline, pipeline, cross-validation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[__%]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Honest test score, right metric, error analysis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Report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[__%]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Clear, one structure, limits stated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Presentation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[__%]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Explains choices and results in 5 minutes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9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Pitfalls to avoid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big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clear question beats five vague ones. Shrink the scope early.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baseline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score means nothing without a simple guess to compare with.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Peeking at the test set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3127248"/>
            <a:ext cx="29260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everything with cross-validation; test once, at the end.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9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 rules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ethics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Permission, anonymisation, safe storage. No personal data in submitted files.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tools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[Course AI policy]. You must be able to explain every line of your code.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[Team size and rules]. Every member presents part of the work.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9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step: your proposal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 due: [date]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question and check that the data really exists and is usable offline.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816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1104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1104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1396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1104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the data and make two charts. Note the size, the label and the class balance.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0768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9056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9056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79348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056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one-page proposal using the template. Submit by [date].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 [LMS / Google Classroom]: your one-page proposal as a PDF or Word file, named Proposal_&lt;your ID&gt;.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kickoff: your own ML project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9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K: Your machine learning project</dc:title>
  <dc:subject>PptxGenJS Presentation</dc:subject>
  <dc:creator>Md Mahbub E Noor</dc:creator>
  <cp:lastModifiedBy>Md Mahbub E Noor</cp:lastModifiedBy>
  <cp:revision>1</cp:revision>
  <dcterms:created xsi:type="dcterms:W3CDTF">2026-10-07T02:12:06Z</dcterms:created>
  <dcterms:modified xsi:type="dcterms:W3CDTF">2026-10-07T02:12:06Z</dcterms:modified>
</cp:coreProperties>
</file>