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Practice class 3 is a rehearsal for the final project: one small, complete project in a single lab session. Students type along step by step; every step is a cell in their notebook.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brief aloud. Ask: is this classification or regression? Supervised or unsupervised? (Classification, supervised.)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time boxes keep the session moving. If a step overruns, use the code on the slide and continue.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64 features per image: every pixel is a feature. Looking at a few examples first is never wasted time; here it shows how coarse the images 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64 features per image: every pixel is a feature. Looking at a few examples first is never wasted time; here it shows how coarse the images 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with the spam data, which was very imbalanced. Because the classes here are balanced, accuracy is meaningful.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ten balanced classes, a guesser gets about one in ten right. Any real model must clearly beat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Printing the standard deviation of the five fold scores shows how stable each model is. The test set has still not been touched.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what to choose when two values of k are within a few thousandths: such differences are smaller than the fold-to-fold variation from the previous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 k = 1, the best cross-validation mean; students who picked another k should use their own choice. average=None gives one recall value per digit, from 0 to 9. Honest surprise for discussion: on this particular test set, k = 3 would have scored a little higher, but we could only know that by peeking. Choosing by cross-validation is still the right method; small differences like this are noise.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misread digits are genuinely ambiguous even to people. Error analysis like this belongs in every project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misread digits are genuinely ambiguous even to people. Error analysis like this belongs in every project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template is also the structure for the final project report. Keep it to one page: clarity matters more than length.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Grade the report on honesty and clarity: a clearly reported failed idea is worth more than an unexplained high score.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CLASS 3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9164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Practice: a complete mini-project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Recognising handwritten digits, from question to report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852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Data Science  ·  Md Mahbub E Noor  ·  University of Barishal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223760" y="2618804"/>
            <a:ext cx="4480560" cy="1163193"/>
          </a:xfrm>
          <a:prstGeom prst="roundRect">
            <a:avLst>
              <a:gd name="adj" fmla="val 7861"/>
            </a:avLst>
          </a:prstGeom>
          <a:solidFill>
            <a:srgbClr val="22335A"/>
          </a:solidFill>
          <a:ln w="12700">
            <a:solidFill>
              <a:srgbClr val="3347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452360" y="278339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key line of code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452360" y="3167444"/>
            <a:ext cx="4206240" cy="29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baseline -&gt; candidates -&gt; CV -&gt; test once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project brief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a model recognise handwritten digits 0 to 9 from small 8×8 pixel images?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4340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1772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177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1,797 images, built into scikit-learn, so it works offline in the lab.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3816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1248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4124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Deliverable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clean notebook (restart and run all) and a one-page report.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14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plan for today</a:t>
            </a:r>
            <a:endParaRPr lang="en-US" sz="3000" dirty="0"/>
          </a:p>
        </p:txBody>
      </p:sp>
      <p:sp>
        <p:nvSpPr>
          <p:cNvPr id="3" name="anim_1_0"/>
          <p:cNvSpPr/>
          <p:nvPr/>
        </p:nvSpPr>
        <p:spPr>
          <a:xfrm>
            <a:off x="548640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" name="anim_1_1"/>
          <p:cNvSpPr/>
          <p:nvPr/>
        </p:nvSpPr>
        <p:spPr>
          <a:xfrm>
            <a:off x="954895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5" name="anim_1_2"/>
          <p:cNvSpPr txBox="1"/>
          <p:nvPr/>
        </p:nvSpPr>
        <p:spPr>
          <a:xfrm>
            <a:off x="954895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anim_1_3"/>
          <p:cNvSpPr txBox="1"/>
          <p:nvPr/>
        </p:nvSpPr>
        <p:spPr>
          <a:xfrm>
            <a:off x="621792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</a:t>
            </a:r>
            <a:endParaRPr lang="en-US" sz="1700" dirty="0"/>
          </a:p>
        </p:txBody>
      </p:sp>
      <p:sp>
        <p:nvSpPr>
          <p:cNvPr id="7" name="anim_1_4"/>
          <p:cNvSpPr txBox="1"/>
          <p:nvPr/>
        </p:nvSpPr>
        <p:spPr>
          <a:xfrm>
            <a:off x="548640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300" dirty="0"/>
          </a:p>
        </p:txBody>
      </p:sp>
      <p:sp>
        <p:nvSpPr>
          <p:cNvPr id="8" name="anim_1_5"/>
          <p:cNvSpPr/>
          <p:nvPr/>
        </p:nvSpPr>
        <p:spPr>
          <a:xfrm>
            <a:off x="1937222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9" name="anim_2_6"/>
          <p:cNvSpPr/>
          <p:nvPr/>
        </p:nvSpPr>
        <p:spPr>
          <a:xfrm>
            <a:off x="2165822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0" name="anim_2_7"/>
          <p:cNvSpPr/>
          <p:nvPr/>
        </p:nvSpPr>
        <p:spPr>
          <a:xfrm>
            <a:off x="2572077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1" name="anim_2_8"/>
          <p:cNvSpPr txBox="1"/>
          <p:nvPr/>
        </p:nvSpPr>
        <p:spPr>
          <a:xfrm>
            <a:off x="2572077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anim_2_9"/>
          <p:cNvSpPr txBox="1"/>
          <p:nvPr/>
        </p:nvSpPr>
        <p:spPr>
          <a:xfrm>
            <a:off x="2238974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</a:t>
            </a:r>
            <a:endParaRPr lang="en-US" sz="1700" dirty="0"/>
          </a:p>
        </p:txBody>
      </p:sp>
      <p:sp>
        <p:nvSpPr>
          <p:cNvPr id="13" name="anim_2_10"/>
          <p:cNvSpPr txBox="1"/>
          <p:nvPr/>
        </p:nvSpPr>
        <p:spPr>
          <a:xfrm>
            <a:off x="2165822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300" dirty="0"/>
          </a:p>
        </p:txBody>
      </p:sp>
      <p:sp>
        <p:nvSpPr>
          <p:cNvPr id="14" name="anim_2_11"/>
          <p:cNvSpPr/>
          <p:nvPr/>
        </p:nvSpPr>
        <p:spPr>
          <a:xfrm>
            <a:off x="3554403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5" name="anim_3_12"/>
          <p:cNvSpPr/>
          <p:nvPr/>
        </p:nvSpPr>
        <p:spPr>
          <a:xfrm>
            <a:off x="3783003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6" name="anim_3_13"/>
          <p:cNvSpPr/>
          <p:nvPr/>
        </p:nvSpPr>
        <p:spPr>
          <a:xfrm>
            <a:off x="4189258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7" name="anim_3_14"/>
          <p:cNvSpPr txBox="1"/>
          <p:nvPr/>
        </p:nvSpPr>
        <p:spPr>
          <a:xfrm>
            <a:off x="4189258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anim_3_15"/>
          <p:cNvSpPr txBox="1"/>
          <p:nvPr/>
        </p:nvSpPr>
        <p:spPr>
          <a:xfrm>
            <a:off x="3856155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1700" dirty="0"/>
          </a:p>
        </p:txBody>
      </p:sp>
      <p:sp>
        <p:nvSpPr>
          <p:cNvPr id="19" name="anim_3_16"/>
          <p:cNvSpPr txBox="1"/>
          <p:nvPr/>
        </p:nvSpPr>
        <p:spPr>
          <a:xfrm>
            <a:off x="3783003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300" dirty="0"/>
          </a:p>
        </p:txBody>
      </p:sp>
      <p:sp>
        <p:nvSpPr>
          <p:cNvPr id="20" name="anim_3_17"/>
          <p:cNvSpPr/>
          <p:nvPr/>
        </p:nvSpPr>
        <p:spPr>
          <a:xfrm>
            <a:off x="5171585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1" name="anim_4_18"/>
          <p:cNvSpPr/>
          <p:nvPr/>
        </p:nvSpPr>
        <p:spPr>
          <a:xfrm>
            <a:off x="5400185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22" name="anim_4_19"/>
          <p:cNvSpPr/>
          <p:nvPr/>
        </p:nvSpPr>
        <p:spPr>
          <a:xfrm>
            <a:off x="5806440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3" name="anim_4_20"/>
          <p:cNvSpPr txBox="1"/>
          <p:nvPr/>
        </p:nvSpPr>
        <p:spPr>
          <a:xfrm>
            <a:off x="580644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anim_4_21"/>
          <p:cNvSpPr txBox="1"/>
          <p:nvPr/>
        </p:nvSpPr>
        <p:spPr>
          <a:xfrm>
            <a:off x="5473337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Candidates</a:t>
            </a:r>
            <a:endParaRPr lang="en-US" sz="1700" dirty="0"/>
          </a:p>
        </p:txBody>
      </p:sp>
      <p:sp>
        <p:nvSpPr>
          <p:cNvPr id="25" name="anim_4_22"/>
          <p:cNvSpPr txBox="1"/>
          <p:nvPr/>
        </p:nvSpPr>
        <p:spPr>
          <a:xfrm>
            <a:off x="5400185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300" dirty="0"/>
          </a:p>
        </p:txBody>
      </p:sp>
      <p:sp>
        <p:nvSpPr>
          <p:cNvPr id="26" name="anim_4_23"/>
          <p:cNvSpPr/>
          <p:nvPr/>
        </p:nvSpPr>
        <p:spPr>
          <a:xfrm>
            <a:off x="6788767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7" name="anim_5_24"/>
          <p:cNvSpPr/>
          <p:nvPr/>
        </p:nvSpPr>
        <p:spPr>
          <a:xfrm>
            <a:off x="7017367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28" name="anim_5_25"/>
          <p:cNvSpPr/>
          <p:nvPr/>
        </p:nvSpPr>
        <p:spPr>
          <a:xfrm>
            <a:off x="7423622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9" name="anim_5_26"/>
          <p:cNvSpPr txBox="1"/>
          <p:nvPr/>
        </p:nvSpPr>
        <p:spPr>
          <a:xfrm>
            <a:off x="7423622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30" name="anim_5_27"/>
          <p:cNvSpPr txBox="1"/>
          <p:nvPr/>
        </p:nvSpPr>
        <p:spPr>
          <a:xfrm>
            <a:off x="7090519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Tune</a:t>
            </a:r>
            <a:endParaRPr lang="en-US" sz="1700" dirty="0"/>
          </a:p>
        </p:txBody>
      </p:sp>
      <p:sp>
        <p:nvSpPr>
          <p:cNvPr id="31" name="anim_5_28"/>
          <p:cNvSpPr txBox="1"/>
          <p:nvPr/>
        </p:nvSpPr>
        <p:spPr>
          <a:xfrm>
            <a:off x="7017367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300" dirty="0"/>
          </a:p>
        </p:txBody>
      </p:sp>
      <p:sp>
        <p:nvSpPr>
          <p:cNvPr id="32" name="anim_5_29"/>
          <p:cNvSpPr/>
          <p:nvPr/>
        </p:nvSpPr>
        <p:spPr>
          <a:xfrm>
            <a:off x="8405949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33" name="anim_6_30"/>
          <p:cNvSpPr/>
          <p:nvPr/>
        </p:nvSpPr>
        <p:spPr>
          <a:xfrm>
            <a:off x="8634549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34" name="anim_6_31"/>
          <p:cNvSpPr/>
          <p:nvPr/>
        </p:nvSpPr>
        <p:spPr>
          <a:xfrm>
            <a:off x="9040803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35" name="anim_6_32"/>
          <p:cNvSpPr txBox="1"/>
          <p:nvPr/>
        </p:nvSpPr>
        <p:spPr>
          <a:xfrm>
            <a:off x="9040803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500" dirty="0"/>
          </a:p>
        </p:txBody>
      </p:sp>
      <p:sp>
        <p:nvSpPr>
          <p:cNvPr id="36" name="anim_6_33"/>
          <p:cNvSpPr txBox="1"/>
          <p:nvPr/>
        </p:nvSpPr>
        <p:spPr>
          <a:xfrm>
            <a:off x="8707701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once</a:t>
            </a:r>
            <a:endParaRPr lang="en-US" sz="1700" dirty="0"/>
          </a:p>
        </p:txBody>
      </p:sp>
      <p:sp>
        <p:nvSpPr>
          <p:cNvPr id="37" name="anim_6_34"/>
          <p:cNvSpPr txBox="1"/>
          <p:nvPr/>
        </p:nvSpPr>
        <p:spPr>
          <a:xfrm>
            <a:off x="8634549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300" dirty="0"/>
          </a:p>
        </p:txBody>
      </p:sp>
      <p:sp>
        <p:nvSpPr>
          <p:cNvPr id="38" name="anim_6_35"/>
          <p:cNvSpPr/>
          <p:nvPr/>
        </p:nvSpPr>
        <p:spPr>
          <a:xfrm>
            <a:off x="10023130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39" name="anim_7_36"/>
          <p:cNvSpPr/>
          <p:nvPr/>
        </p:nvSpPr>
        <p:spPr>
          <a:xfrm>
            <a:off x="10251730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0" name="anim_7_37"/>
          <p:cNvSpPr/>
          <p:nvPr/>
        </p:nvSpPr>
        <p:spPr>
          <a:xfrm>
            <a:off x="10657985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41" name="anim_7_38"/>
          <p:cNvSpPr txBox="1"/>
          <p:nvPr/>
        </p:nvSpPr>
        <p:spPr>
          <a:xfrm>
            <a:off x="10657985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42" name="anim_7_39"/>
          <p:cNvSpPr txBox="1"/>
          <p:nvPr/>
        </p:nvSpPr>
        <p:spPr>
          <a:xfrm>
            <a:off x="10324882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</a:t>
            </a:r>
            <a:endParaRPr lang="en-US" sz="1700" dirty="0"/>
          </a:p>
        </p:txBody>
      </p:sp>
      <p:sp>
        <p:nvSpPr>
          <p:cNvPr id="43" name="anim_7_40"/>
          <p:cNvSpPr txBox="1"/>
          <p:nvPr/>
        </p:nvSpPr>
        <p:spPr>
          <a:xfrm>
            <a:off x="10251730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48640" y="52578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order never changes. Write a text cell above every step explaining what and why.</a:t>
            </a:r>
            <a:endParaRPr lang="en-US" sz="1900" dirty="0"/>
          </a:p>
        </p:txBody>
      </p:sp>
      <p:sp>
        <p:nvSpPr>
          <p:cNvPr id="45" name="Shape 43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  <p:bldP spid="35" grpId="0" animBg="1"/>
      <p:bldP spid="36" grpId="0" animBg="1"/>
      <p:bldP spid="37" grpId="0" animBg="1"/>
      <p:bldP spid="41" grpId="0" animBg="1"/>
      <p:bldP spid="42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1: look at the data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image is 8×8 pixels, stored as 64 numbers from 0 (white) to 16 (black). The label is the digit.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3383852"/>
          </a:xfrm>
          <a:prstGeom prst="roundRect">
            <a:avLst>
              <a:gd name="adj" fmla="val 216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10789920" cy="2926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matplotlib.pyplot as plt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sklearn.datasets import load_digits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digits = load_digits()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X, y = digits.data, digits.target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print(X.shape)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fig, axes = plt.subplots(2, 5, figsize=(8, 3.6))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ax, img, label in zip(axes.ravel(), digits.images, y):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ax.imshow(img, cmap="gray_r")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ax.set_title(label)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ax.axis("off")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548640" y="5441252"/>
            <a:ext cx="11064240" cy="806387"/>
          </a:xfrm>
          <a:prstGeom prst="roundRect">
            <a:avLst>
              <a:gd name="adj" fmla="val 9072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55326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788724"/>
            <a:ext cx="10789920" cy="349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(1797, 64)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1: look at the data: the result</a:t>
            </a:r>
            <a:endParaRPr lang="en-US" sz="3000" dirty="0"/>
          </a:p>
        </p:txBody>
      </p:sp>
      <p:pic>
        <p:nvPicPr>
          <p:cNvPr id="3" name="Image 0" descr="media/figs/fig0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303" y="1280160"/>
            <a:ext cx="10580914" cy="49377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14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 (continued): are the classes balanced?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bincount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counts each digit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17017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063496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180 of each: balanced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77063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663952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accuracy is a fair main metric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37108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6440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check per-digit results at the end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1173480"/>
          </a:xfrm>
          <a:prstGeom prst="roundRect">
            <a:avLst>
              <a:gd name="adj" fmla="val 6234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716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numpy as np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print(np.bincount(y))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40680" y="2773680"/>
            <a:ext cx="6172200" cy="837629"/>
          </a:xfrm>
          <a:prstGeom prst="roundRect">
            <a:avLst>
              <a:gd name="adj" fmla="val 8733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23560" y="28651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3121152"/>
            <a:ext cx="5897880" cy="380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[178 182 177 183 181 182 181 179 174 180]</a:t>
            </a:r>
            <a:endParaRPr lang="en-US" sz="185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14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2 and 3: split, then a baseline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once, with stratify, and put the test set away   ·   Baseline: always guess the most common digit   ·   About 10%: the score to beat   ·   Every result in the report is compared with this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2423160"/>
          </a:xfrm>
          <a:prstGeom prst="roundRect">
            <a:avLst>
              <a:gd name="adj" fmla="val 3019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1965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sklearn.model_selection import train_test_split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sklearn.dummy import DummyClassifier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X_tr, X_te, y_tr, y_te = train_test_split(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X, y, test_size=0.25, random_state=0, stratify=y)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base = DummyClassifier(strategy="most_frequent").fit(X_tr, y_tr)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print(round(base.score(X_te, y_te), 3))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4572000"/>
            <a:ext cx="11064240" cy="861060"/>
          </a:xfrm>
          <a:prstGeom prst="roundRect">
            <a:avLst>
              <a:gd name="adj" fmla="val 8496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46634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919472"/>
            <a:ext cx="10789920" cy="403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0.102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14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4: compare candidate models with cross-validation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models, same folds, training data only   ·   k-NN inside a scaling pipeline   ·   A tree and Naive Bayes for comparison   ·   Pick the best mean for tuning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6766560" cy="3938397"/>
          </a:xfrm>
          <a:prstGeom prst="roundRect">
            <a:avLst>
              <a:gd name="adj" fmla="val 1857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6492240" cy="3481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sklearn.model_selection import cross_val_score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sklearn.pipeline import make_pipeline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sklearn.preprocessing import StandardScaler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sklearn.neighbors import KNeighborsClassifier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sklearn.tree import DecisionTreeClassifier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sklearn.naive_bayes import GaussianNB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knn = make_pipeline(StandardScaler(),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 KNeighborsClassifier())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tree = DecisionTreeClassifier(random_state=0)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cands = {"kNN": knn, "tree": tree,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"GaussianNB": GaussianNB()}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name, m in cands.items():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s = cross_val_score(m, X_tr, y_tr, cv=5)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print(name, round(s.mean(), 3), round(s.std(), 3))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543800" y="1920240"/>
            <a:ext cx="4069080" cy="1275017"/>
          </a:xfrm>
          <a:prstGeom prst="roundRect">
            <a:avLst>
              <a:gd name="adj" fmla="val 5737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2668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726680" y="2267712"/>
            <a:ext cx="3794760" cy="817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kNN 0.969 0.004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tree 0.837 0.024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GaussianNB 0.834 0.018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14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5: tune the best candidate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several k, judged by cross-validation   ·   k = 1 has the best mean here   ·   But all values are within about 0.004   ·   Such small differences are mostly noise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1798320"/>
          </a:xfrm>
          <a:prstGeom prst="roundRect">
            <a:avLst>
              <a:gd name="adj" fmla="val 4068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134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k in [1, 3, 5, 7, 9]: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m = make_pipeline(StandardScaler(),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   KNeighborsClassifier(n_neighbors=k))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print(k, round(cross_val_score(m, X_tr, y_tr, cv=5).mean(), 3))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947160"/>
            <a:ext cx="11064240" cy="2110740"/>
          </a:xfrm>
          <a:prstGeom prst="roundRect">
            <a:avLst>
              <a:gd name="adj" fmla="val 3466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40386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294632"/>
            <a:ext cx="10789920" cy="1653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1 0.973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3 0.969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5 0.969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7 0.97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9 0.971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14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6: test once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the chosen model on all training data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37337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test score, compared with the 10% baseline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3903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8371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Per-digit recall shows which digits are hard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43007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4194048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number for your report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2173224"/>
          </a:xfrm>
          <a:prstGeom prst="roundRect">
            <a:avLst>
              <a:gd name="adj" fmla="val 3366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716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sklearn.metrics import recall_score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final = make_pipeline(StandardScaler(),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   KNeighborsClassifier(n_neighbors=1))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final.fit(X_tr, y_tr)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pred = final.predict(X_te)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print(round(final.score(X_te, y_te), 3))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 = recall_score(y_te, pred, average=None)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print(rec.round(2))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40680" y="3773424"/>
            <a:ext cx="6172200" cy="954786"/>
          </a:xfrm>
          <a:prstGeom prst="roundRect">
            <a:avLst>
              <a:gd name="adj" fmla="val 7662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23560" y="386486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120896"/>
            <a:ext cx="5897880" cy="497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0.967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[1.   0.98 0.98 0.93 0.98 0.98 1.   1.   0.95 0.87]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14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6 (continued): look at the mistakes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at errors often teaches more than the score. Would you have read these correctly?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2798064"/>
          </a:xfrm>
          <a:prstGeom prst="roundRect">
            <a:avLst>
              <a:gd name="adj" fmla="val 2614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10789920" cy="2340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wrong = np.where(pred != y_te)[0][:6]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imgs = X_te.reshape(-1, 8, 8)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fig, axes = plt.subplots(1, 6, figsize=(9, 2.2))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ax, i in zip(axes, wrong):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ax.imshow(imgs[i], cmap="gray_r")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ax.set_title(f"true {y_te[i]}, said {pred[i]}")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ax.axis("off")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14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6 (continued): look at the mistakes: the result</a:t>
            </a:r>
            <a:endParaRPr lang="en-US" sz="3000" dirty="0"/>
          </a:p>
        </p:txBody>
      </p:sp>
      <p:pic>
        <p:nvPicPr>
          <p:cNvPr id="3" name="Image 0" descr="media/figs/fig0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686144"/>
            <a:ext cx="11064240" cy="212579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14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7: the one-page report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64240" cy="3520440"/>
        </p:xfrm>
        <a:graphic>
          <a:graphicData uri="http://schemas.openxmlformats.org/drawingml/2006/table">
            <a:tbl>
              <a:tblPr/>
              <a:tblGrid>
                <a:gridCol w="2560320"/>
                <a:gridCol w="85039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to write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predict, and why it matters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Source, size, features, label, class balance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Split, baseline, candidate models, how you chose (cross-validation)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 vs final test score; per-class recall; a small table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Errors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or 3 examples of mistakes and a guess why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could make the result misleading; what you would try next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14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P3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before Lecture 14  ·  [date]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05200" cy="397764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notebook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240280"/>
            <a:ext cx="31394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Restart and run all. Every step has a text cell explaining it.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28160" y="1554480"/>
            <a:ext cx="3505200" cy="397764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1104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1104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1396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One-page report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11040" y="2240280"/>
            <a:ext cx="31394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report using the template, with your own numbers.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107680" y="1554480"/>
            <a:ext cx="3505200" cy="397764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9056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9056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79348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improvement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90560" y="2240280"/>
            <a:ext cx="31394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one idea to beat your score (another model, another k, a different setting). Report it honestly, even if it fails.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5669280"/>
            <a:ext cx="11064240" cy="548640"/>
          </a:xfrm>
          <a:prstGeom prst="roundRect">
            <a:avLst>
              <a:gd name="adj" fmla="val 13333"/>
            </a:avLst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77240" y="56692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on [LMS / Google Classroom]: your notebook file HWP3_&lt;your ID&gt;.ipynb, or a Colab link set to “Anyone with the link can view”.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3: An end-to-end mini-project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14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P3: Practice: a complete mini-project</dc:title>
  <dc:subject>PptxGenJS Presentation</dc:subject>
  <dc:creator>Md Mahbub E Noor</dc:creator>
  <cp:lastModifiedBy>Md Mahbub E Noor</cp:lastModifiedBy>
  <cp:revision>1</cp:revision>
  <dcterms:created xsi:type="dcterms:W3CDTF">2026-10-07T02:12:06Z</dcterms:created>
  <dcterms:modified xsi:type="dcterms:W3CDTF">2026-10-07T02:12:06Z</dcterms:modified>
</cp:coreProperties>
</file>