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Practice class 2. Students act as reviewers: four experiments each contain one evaluation mistake. Finding mistakes in others' work is the fastest way to stop making them yourself.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Part B, insist on written answers before anyone runs code: the skill is spotting problems by reading.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A2's key insight: never choose by training accuracy, and among similar validation scores prefer the simpler model.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 comes in the solutions: the model is scored on the same data it trained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mistake: the scaler learned its means and standard deviations from all the data, including the test rows. That is leakage.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mistake: the test set was used to choose k, so it is no longer an honest final check. The maximum over 39 tries is optimistic by construction.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 mistakes in one: the model always says 'not fraud', and accuracy hides that on imbalanced data. It also scores on its training data.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Fix 5 is the template for every project from now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Solutions.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A1, check that students used validation, not training, numbers for A2 and wrote a reason.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 unlimited tree can always memorise its training data. The test score is the one that means something.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 honest with students: on this dataset the leaky and the correct versions give similar numbers. The point is the habit; with time series, duplicates or target-based features, leakage can turn a useless model into an apparently excellent 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max with key=cv_means.get returns the k whose mean score is highest. Note the honest score here, 0.947, is higher than the cheating maximum of Experiment 3, 0.924, only because this pipeline also scales the data; the two are not a fair comparison. In general, the best of many test-set tries is an optimistic number. The pattern, choose on CV then test once, is the core of honest evaluation.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zero_division=0 tells scikit-learn what to report when the model never predicts the positive class, instead of printing a warning.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builds on Fix 3: final is the pipeline with k chosen by cross-validation. Compare the malignant recall with the decision tree in Lecture 11.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Task 2 builds the habit of peer review, which is also how real research and industry teams catch mistakes.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521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1887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E07A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PRACTICE CLASS 2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691640"/>
            <a:ext cx="62179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Practice: evaluation clinic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520440"/>
            <a:ext cx="6035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D9DE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the mistakes in four experiments, then fix them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585216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B9C1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Introduction to Data Science  ·  Md Mahbub E Noor  ·  University of Barishal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7223760" y="2622709"/>
            <a:ext cx="4480560" cy="1155383"/>
          </a:xfrm>
          <a:prstGeom prst="roundRect">
            <a:avLst>
              <a:gd name="adj" fmla="val 7914"/>
            </a:avLst>
          </a:prstGeom>
          <a:solidFill>
            <a:srgbClr val="22335A"/>
          </a:solidFill>
          <a:ln w="12700">
            <a:solidFill>
              <a:srgbClr val="33477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452360" y="2787301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FA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Today's key line of code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7452360" y="3171349"/>
            <a:ext cx="4206240" cy="2867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cross_val_score(pipeline, X_tr, y_tr, cv=5)</a:t>
            </a:r>
            <a:endParaRPr lang="en-US" sz="12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today works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463040"/>
            <a:ext cx="3474720" cy="3291840"/>
          </a:xfrm>
          <a:prstGeom prst="roundRect">
            <a:avLst>
              <a:gd name="adj" fmla="val 2778"/>
            </a:avLst>
          </a:prstGeom>
          <a:solidFill>
            <a:srgbClr val="F3F5F9"/>
          </a:solidFill>
          <a:ln w="12700">
            <a:solidFill>
              <a:srgbClr val="F3F5F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22960" y="1737360"/>
            <a:ext cx="457200" cy="45720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373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331720"/>
            <a:ext cx="292608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A: by hand (20 min)</a:t>
            </a:r>
            <a:endParaRPr lang="en-US" sz="21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3127248"/>
            <a:ext cx="292608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Metrics from a confusion matrix, choosing a depth, choosing a metric.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343400" y="1463040"/>
            <a:ext cx="3474720" cy="3291840"/>
          </a:xfrm>
          <a:prstGeom prst="roundRect">
            <a:avLst>
              <a:gd name="adj" fmla="val 2778"/>
            </a:avLst>
          </a:prstGeom>
          <a:solidFill>
            <a:srgbClr val="F3F5F9"/>
          </a:solidFill>
          <a:ln w="12700">
            <a:solidFill>
              <a:srgbClr val="F3F5F9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617720" y="1737360"/>
            <a:ext cx="457200" cy="45720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617720" y="17373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4617720" y="2331720"/>
            <a:ext cx="292608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B: be the reviewer (30 min)</a:t>
            </a:r>
            <a:endParaRPr lang="en-US" sz="2100" dirty="0"/>
          </a:p>
        </p:txBody>
      </p:sp>
      <p:sp>
        <p:nvSpPr>
          <p:cNvPr id="12" name="Text 10"/>
          <p:cNvSpPr txBox="1"/>
          <p:nvPr/>
        </p:nvSpPr>
        <p:spPr>
          <a:xfrm>
            <a:off x="4617720" y="3127248"/>
            <a:ext cx="292608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short experiments. Each has one mistake. Name it before running any code.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8138160" y="1463040"/>
            <a:ext cx="3474720" cy="3291840"/>
          </a:xfrm>
          <a:prstGeom prst="roundRect">
            <a:avLst>
              <a:gd name="adj" fmla="val 2778"/>
            </a:avLst>
          </a:prstGeom>
          <a:solidFill>
            <a:srgbClr val="F3F5F9"/>
          </a:solidFill>
          <a:ln w="12700">
            <a:solidFill>
              <a:srgbClr val="F3F5F9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412480" y="1737360"/>
            <a:ext cx="457200" cy="45720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412480" y="17373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8412480" y="2331720"/>
            <a:ext cx="292608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C: fix it (40 min)</a:t>
            </a:r>
            <a:endParaRPr lang="en-US" sz="2100" dirty="0"/>
          </a:p>
        </p:txBody>
      </p:sp>
      <p:sp>
        <p:nvSpPr>
          <p:cNvPr id="17" name="Text 15"/>
          <p:cNvSpPr txBox="1"/>
          <p:nvPr/>
        </p:nvSpPr>
        <p:spPr>
          <a:xfrm>
            <a:off x="8412480" y="3127248"/>
            <a:ext cx="292608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Rewrite each experiment correctly and compare the numbers.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Practice 2: Evaluation clinic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/ 16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DF0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A: by hand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3505200" cy="4800600"/>
          </a:xfrm>
          <a:prstGeom prst="roundRect">
            <a:avLst>
              <a:gd name="adj" fmla="val 2087"/>
            </a:avLst>
          </a:prstGeom>
          <a:solidFill>
            <a:srgbClr val="F3F5F9"/>
          </a:solidFill>
          <a:ln w="12700">
            <a:solidFill>
              <a:srgbClr val="F3F5F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31520" y="1554480"/>
            <a:ext cx="384048" cy="384048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31520" y="15544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234440" y="1554480"/>
            <a:ext cx="2636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A1: metrics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749808" y="2084832"/>
            <a:ext cx="3102864" cy="3977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TP = 30, FP = 10, FN = 5, TN = 55. Compute accuracy, precision, recall and F1.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328160" y="1371600"/>
            <a:ext cx="3505200" cy="4800600"/>
          </a:xfrm>
          <a:prstGeom prst="roundRect">
            <a:avLst>
              <a:gd name="adj" fmla="val 2087"/>
            </a:avLst>
          </a:prstGeom>
          <a:solidFill>
            <a:srgbClr val="F3F5F9"/>
          </a:solidFill>
          <a:ln w="12700">
            <a:solidFill>
              <a:srgbClr val="F3F5F9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511040" y="1554480"/>
            <a:ext cx="384048" cy="384048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11040" y="15544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5013960" y="1554480"/>
            <a:ext cx="2636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A2: choose a depth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4529328" y="2084832"/>
            <a:ext cx="3102864" cy="3977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Depth 1: train 0.80, val 0.78. Depth 3: 0.92, 0.90. Depth 6: 0.99, 0.88. Depth 12: 1.00, 0.85. Which depth, and why?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8107680" y="1371600"/>
            <a:ext cx="3505200" cy="4800600"/>
          </a:xfrm>
          <a:prstGeom prst="roundRect">
            <a:avLst>
              <a:gd name="adj" fmla="val 2087"/>
            </a:avLst>
          </a:prstGeom>
          <a:solidFill>
            <a:srgbClr val="F3F5F9"/>
          </a:solidFill>
          <a:ln w="12700">
            <a:solidFill>
              <a:srgbClr val="F3F5F9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290560" y="1554480"/>
            <a:ext cx="384048" cy="384048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290560" y="15544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8793480" y="1554480"/>
            <a:ext cx="2636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A3: choose a metric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8308848" y="2084832"/>
            <a:ext cx="3102864" cy="3977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metric matters most for (a) a cancer screening test, (b) a spam filter, (c) a balanced digit recogniser?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Practice 2: Evaluation clinic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/ 16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Experiment 1: what is wrong?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11064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student reports: 'My decision tree is 100% accurate on the breast cancer data!'</a:t>
            </a:r>
            <a:endParaRPr lang="en-US" sz="17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11064240" cy="2423160"/>
          </a:xfrm>
          <a:prstGeom prst="roundRect">
            <a:avLst>
              <a:gd name="adj" fmla="val 3019"/>
            </a:avLst>
          </a:prstGeom>
          <a:solidFill>
            <a:srgbClr val="1B2742"/>
          </a:solidFill>
          <a:ln w="9525">
            <a:solidFill>
              <a:srgbClr val="1B2742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31520" y="201168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8FA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2267712"/>
            <a:ext cx="10789920" cy="19659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from sklearn.datasets import load_breast_cancer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from sklearn.tree import DecisionTreeClassifier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X, y = load_breast_cancer(return_X_y=True)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tree = DecisionTreeClassifier(random_state=0)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tree.fit(X, y)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print(tree.score(X, y))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548640" y="4572000"/>
            <a:ext cx="11064240" cy="861060"/>
          </a:xfrm>
          <a:prstGeom prst="roundRect">
            <a:avLst>
              <a:gd name="adj" fmla="val 8496"/>
            </a:avLst>
          </a:prstGeom>
          <a:solidFill>
            <a:srgbClr val="EEF2F8"/>
          </a:solidFill>
          <a:ln w="9525">
            <a:solidFill>
              <a:srgbClr val="D5DBE6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31520" y="466344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5D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</a:t>
            </a:r>
            <a:endParaRPr lang="en-US" sz="1000" dirty="0"/>
          </a:p>
        </p:txBody>
      </p:sp>
      <p:sp>
        <p:nvSpPr>
          <p:cNvPr id="9" name="Text 7"/>
          <p:cNvSpPr txBox="1"/>
          <p:nvPr/>
        </p:nvSpPr>
        <p:spPr>
          <a:xfrm>
            <a:off x="731520" y="4919472"/>
            <a:ext cx="10789920" cy="4038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1.0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Practice 2: Evaluation clinic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/ 16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Experiment 2: what is wrong?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11064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student scales the data, then splits it, and reports the test accuracy.</a:t>
            </a:r>
            <a:endParaRPr lang="en-US" sz="17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11064240" cy="3048000"/>
          </a:xfrm>
          <a:prstGeom prst="roundRect">
            <a:avLst>
              <a:gd name="adj" fmla="val 2400"/>
            </a:avLst>
          </a:prstGeom>
          <a:solidFill>
            <a:srgbClr val="1B2742"/>
          </a:solidFill>
          <a:ln w="9525">
            <a:solidFill>
              <a:srgbClr val="1B2742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31520" y="201168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8FA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2267712"/>
            <a:ext cx="10789920" cy="2590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from sklearn.preprocessing import StandardScaler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from sklearn.model_selection import train_test_split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from sklearn.neighbors import KNeighborsClassifier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X_scaled = StandardScaler().fit_transform(X)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X_tr, X_te, y_tr, y_te = train_test_split(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X_scaled, y, test_size=0.3, random_state=0, stratify=y)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knn = KNeighborsClassifier().fit(X_tr, y_tr)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print(knn.score(X_te, y_te))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548640" y="5196840"/>
            <a:ext cx="11064240" cy="861060"/>
          </a:xfrm>
          <a:prstGeom prst="roundRect">
            <a:avLst>
              <a:gd name="adj" fmla="val 8496"/>
            </a:avLst>
          </a:prstGeom>
          <a:solidFill>
            <a:srgbClr val="EEF2F8"/>
          </a:solidFill>
          <a:ln w="9525">
            <a:solidFill>
              <a:srgbClr val="D5DBE6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31520" y="528828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5D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</a:t>
            </a:r>
            <a:endParaRPr lang="en-US" sz="1000" dirty="0"/>
          </a:p>
        </p:txBody>
      </p:sp>
      <p:sp>
        <p:nvSpPr>
          <p:cNvPr id="9" name="Text 7"/>
          <p:cNvSpPr txBox="1"/>
          <p:nvPr/>
        </p:nvSpPr>
        <p:spPr>
          <a:xfrm>
            <a:off x="731520" y="5544312"/>
            <a:ext cx="10789920" cy="4038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0.9473684210526315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Practice 2: Evaluation clinic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/ 16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Experiment 3: what is wrong?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11064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student tries many k values and reports the best test accuracy as the final result.</a:t>
            </a:r>
            <a:endParaRPr lang="en-US" sz="17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11064240" cy="3048000"/>
          </a:xfrm>
          <a:prstGeom prst="roundRect">
            <a:avLst>
              <a:gd name="adj" fmla="val 2400"/>
            </a:avLst>
          </a:prstGeom>
          <a:solidFill>
            <a:srgbClr val="1B2742"/>
          </a:solidFill>
          <a:ln w="9525">
            <a:solidFill>
              <a:srgbClr val="1B2742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31520" y="201168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8FA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2267712"/>
            <a:ext cx="10789920" cy="2590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X_tr, X_te, y_tr, y_te = train_test_split(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X, y, test_size=0.3, random_state=0, stratify=y)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best = 0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for k in range(1, 40):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acc = KNeighborsClassifier(n_neighbors=k).fit(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X_tr, y_tr).score(X_te, y_te)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best = max(best, acc)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print(best)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548640" y="5196840"/>
            <a:ext cx="11064240" cy="861060"/>
          </a:xfrm>
          <a:prstGeom prst="roundRect">
            <a:avLst>
              <a:gd name="adj" fmla="val 8496"/>
            </a:avLst>
          </a:prstGeom>
          <a:solidFill>
            <a:srgbClr val="EEF2F8"/>
          </a:solidFill>
          <a:ln w="9525">
            <a:solidFill>
              <a:srgbClr val="D5DBE6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31520" y="528828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5D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</a:t>
            </a:r>
            <a:endParaRPr lang="en-US" sz="1000" dirty="0"/>
          </a:p>
        </p:txBody>
      </p:sp>
      <p:sp>
        <p:nvSpPr>
          <p:cNvPr id="9" name="Text 7"/>
          <p:cNvSpPr txBox="1"/>
          <p:nvPr/>
        </p:nvSpPr>
        <p:spPr>
          <a:xfrm>
            <a:off x="731520" y="5544312"/>
            <a:ext cx="10789920" cy="4038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0.9239766081871345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Practice 2: Evaluation clinic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/ 16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Experiment 4: what is wrong?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11064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fraud detector on 1,000 transactions (2% fraud) reports 98% accuracy. The data is invented.</a:t>
            </a:r>
            <a:endParaRPr lang="en-US" sz="17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11064240" cy="2735580"/>
          </a:xfrm>
          <a:prstGeom prst="roundRect">
            <a:avLst>
              <a:gd name="adj" fmla="val 2674"/>
            </a:avLst>
          </a:prstGeom>
          <a:solidFill>
            <a:srgbClr val="1B2742"/>
          </a:solidFill>
          <a:ln w="9525">
            <a:solidFill>
              <a:srgbClr val="1B2742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31520" y="201168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8FA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2267712"/>
            <a:ext cx="10789920" cy="22783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import numpy as np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from sklearn.dummy import DummyClassifier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rng = np.random.default_rng(0)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Xf = rng.normal(size=(1000, 5))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yf = np.array([1] * 20 + [0] * 980)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model = DummyClassifier(strategy="most_frequent").fit(Xf, yf)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print(model.score(Xf, yf))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548640" y="4884420"/>
            <a:ext cx="11064240" cy="861060"/>
          </a:xfrm>
          <a:prstGeom prst="roundRect">
            <a:avLst>
              <a:gd name="adj" fmla="val 8496"/>
            </a:avLst>
          </a:prstGeom>
          <a:solidFill>
            <a:srgbClr val="EEF2F8"/>
          </a:solidFill>
          <a:ln w="9525">
            <a:solidFill>
              <a:srgbClr val="D5DBE6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31520" y="497586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5D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</a:t>
            </a:r>
            <a:endParaRPr lang="en-US" sz="1000" dirty="0"/>
          </a:p>
        </p:txBody>
      </p:sp>
      <p:sp>
        <p:nvSpPr>
          <p:cNvPr id="9" name="Text 7"/>
          <p:cNvSpPr txBox="1"/>
          <p:nvPr/>
        </p:nvSpPr>
        <p:spPr>
          <a:xfrm>
            <a:off x="731520" y="5231892"/>
            <a:ext cx="10789920" cy="4038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0.98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Practice 2: Evaluation clinic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/ 16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DF0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C: fix the experiments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3505200" cy="2263140"/>
          </a:xfrm>
          <a:prstGeom prst="roundRect">
            <a:avLst>
              <a:gd name="adj" fmla="val 3232"/>
            </a:avLst>
          </a:prstGeom>
          <a:solidFill>
            <a:srgbClr val="F3F5F9"/>
          </a:solidFill>
          <a:ln w="12700">
            <a:solidFill>
              <a:srgbClr val="F3F5F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31520" y="1554480"/>
            <a:ext cx="384048" cy="384048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31520" y="15544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234440" y="1554480"/>
            <a:ext cx="2636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Fix 1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749808" y="2084832"/>
            <a:ext cx="3102864" cy="1440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Split first. Report training and test accuracy of the tree.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328160" y="1371600"/>
            <a:ext cx="3505200" cy="2263140"/>
          </a:xfrm>
          <a:prstGeom prst="roundRect">
            <a:avLst>
              <a:gd name="adj" fmla="val 3232"/>
            </a:avLst>
          </a:prstGeom>
          <a:solidFill>
            <a:srgbClr val="F3F5F9"/>
          </a:solidFill>
          <a:ln w="12700">
            <a:solidFill>
              <a:srgbClr val="F3F5F9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511040" y="1554480"/>
            <a:ext cx="384048" cy="384048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11040" y="15544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5013960" y="1554480"/>
            <a:ext cx="2636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Fix 2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4529328" y="2084832"/>
            <a:ext cx="3102864" cy="1440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Put StandardScaler and k-NN in a pipeline, fitted on training data only.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8107680" y="1371600"/>
            <a:ext cx="3505200" cy="2263140"/>
          </a:xfrm>
          <a:prstGeom prst="roundRect">
            <a:avLst>
              <a:gd name="adj" fmla="val 3232"/>
            </a:avLst>
          </a:prstGeom>
          <a:solidFill>
            <a:srgbClr val="F3F5F9"/>
          </a:solidFill>
          <a:ln w="12700">
            <a:solidFill>
              <a:srgbClr val="F3F5F9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290560" y="1554480"/>
            <a:ext cx="384048" cy="384048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290560" y="15544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8793480" y="1554480"/>
            <a:ext cx="2636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Fix 3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8308848" y="2084832"/>
            <a:ext cx="3102864" cy="1440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Choose k with 5-fold cross-validation on the training data; test once.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548640" y="3909060"/>
            <a:ext cx="3505200" cy="2263140"/>
          </a:xfrm>
          <a:prstGeom prst="roundRect">
            <a:avLst>
              <a:gd name="adj" fmla="val 3232"/>
            </a:avLst>
          </a:prstGeom>
          <a:solidFill>
            <a:srgbClr val="F3F5F9"/>
          </a:solidFill>
          <a:ln w="12700">
            <a:solidFill>
              <a:srgbClr val="F3F5F9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31520" y="4091940"/>
            <a:ext cx="384048" cy="384048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731520" y="40919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1234440" y="4091940"/>
            <a:ext cx="2636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Fix 4</a:t>
            </a:r>
            <a:endParaRPr lang="en-US" sz="1600" dirty="0"/>
          </a:p>
        </p:txBody>
      </p:sp>
      <p:sp>
        <p:nvSpPr>
          <p:cNvPr id="22" name="Text 20"/>
          <p:cNvSpPr txBox="1"/>
          <p:nvPr/>
        </p:nvSpPr>
        <p:spPr>
          <a:xfrm>
            <a:off x="749808" y="4622292"/>
            <a:ext cx="3102864" cy="1440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 recall and precision for the fraud class. What do they show?</a:t>
            </a:r>
            <a:endParaRPr lang="en-US" sz="1500" dirty="0"/>
          </a:p>
        </p:txBody>
      </p:sp>
      <p:sp>
        <p:nvSpPr>
          <p:cNvPr id="23" name="Shape 21"/>
          <p:cNvSpPr/>
          <p:nvPr/>
        </p:nvSpPr>
        <p:spPr>
          <a:xfrm>
            <a:off x="4328160" y="3909060"/>
            <a:ext cx="3505200" cy="2263140"/>
          </a:xfrm>
          <a:prstGeom prst="roundRect">
            <a:avLst>
              <a:gd name="adj" fmla="val 3232"/>
            </a:avLst>
          </a:prstGeom>
          <a:solidFill>
            <a:srgbClr val="F3F5F9"/>
          </a:solidFill>
          <a:ln w="12700">
            <a:solidFill>
              <a:srgbClr val="F3F5F9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4511040" y="4091940"/>
            <a:ext cx="384048" cy="384048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4511040" y="40919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26" name="Text 24"/>
          <p:cNvSpPr txBox="1"/>
          <p:nvPr/>
        </p:nvSpPr>
        <p:spPr>
          <a:xfrm>
            <a:off x="5013960" y="4091940"/>
            <a:ext cx="2636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Fix 5: all together</a:t>
            </a:r>
            <a:endParaRPr lang="en-US" sz="1600" dirty="0"/>
          </a:p>
        </p:txBody>
      </p:sp>
      <p:sp>
        <p:nvSpPr>
          <p:cNvPr id="27" name="Text 25"/>
          <p:cNvSpPr txBox="1"/>
          <p:nvPr/>
        </p:nvSpPr>
        <p:spPr>
          <a:xfrm>
            <a:off x="4529328" y="4622292"/>
            <a:ext cx="3102864" cy="1440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honest experiment on breast cancer: pipeline, CV to choose k, one test score, classification_report.</a:t>
            </a:r>
            <a:endParaRPr lang="en-US" sz="1500" dirty="0"/>
          </a:p>
        </p:txBody>
      </p:sp>
      <p:sp>
        <p:nvSpPr>
          <p:cNvPr id="28" name="Shape 26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Practice 2: Evaluation clinic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</p:sp>
      <p:sp>
        <p:nvSpPr>
          <p:cNvPr id="35" name="Text 33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/ 16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21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2286000"/>
            <a:ext cx="10698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Solutions</a:t>
            </a:r>
            <a:endParaRPr lang="en-US" sz="48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3474720"/>
            <a:ext cx="10698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D9DE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 after students have reviewed and fixed the experiments.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Practice 2: Evaluation clinic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/ 16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A solutions</a:t>
            </a:r>
            <a:endParaRPr lang="en-US" sz="30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11064240" cy="2743200"/>
        </p:xfrm>
        <a:graphic>
          <a:graphicData uri="http://schemas.openxmlformats.org/drawingml/2006/table">
            <a:tbl>
              <a:tblPr/>
              <a:tblGrid>
                <a:gridCol w="2011680"/>
                <a:gridCol w="9052560"/>
              </a:tblGrid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Task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64008" marB="64008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21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Answer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64008" marB="64008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213A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A1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64008" marB="64008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accuracy 85/100 = 0.85 · precision 30/40 = 0.75 · recall 30/35 = 0.857 · F1 = 2(0.75)(0.857)/(1.607) = 0.80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64008" marB="64008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A2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64008" marB="64008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Depth 3: best validation score (0.90). Depth 12 has perfect training accuracy but is overfitting.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64008" marB="64008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A3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64008" marB="64008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(a) recall: missing a sick patient is worst · (b) precision: losing real messages is worst · (c) accuracy is fine when classes are balanced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64008" marB="64008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Shape 1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6" name="Shape 3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Practice 2: Evaluation clinic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/ 16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Fix 1: split before scoring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11064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Training accuracy: 1.0, memorised   ·   Test accuracy: the honest number   ·   Report the test number   ·   The gap reveals overfitting</a:t>
            </a:r>
            <a:endParaRPr lang="en-US" sz="17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11064240" cy="2110740"/>
          </a:xfrm>
          <a:prstGeom prst="roundRect">
            <a:avLst>
              <a:gd name="adj" fmla="val 3466"/>
            </a:avLst>
          </a:prstGeom>
          <a:solidFill>
            <a:srgbClr val="1B2742"/>
          </a:solidFill>
          <a:ln w="9525">
            <a:solidFill>
              <a:srgbClr val="1B2742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31520" y="201168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8FA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2267712"/>
            <a:ext cx="10789920" cy="1653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X_tr, X_te, y_tr, y_te = train_test_split(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X, y, test_size=0.3, random_state=0, stratify=y)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tree = DecisionTreeClassifier(random_state=0).fit(X_tr, y_tr)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print(tree.score(X_tr, y_tr))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print(round(tree.score(X_te, y_te), 3))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548640" y="4259580"/>
            <a:ext cx="11064240" cy="1173480"/>
          </a:xfrm>
          <a:prstGeom prst="roundRect">
            <a:avLst>
              <a:gd name="adj" fmla="val 6234"/>
            </a:avLst>
          </a:prstGeom>
          <a:solidFill>
            <a:srgbClr val="EEF2F8"/>
          </a:solidFill>
          <a:ln w="9525">
            <a:solidFill>
              <a:srgbClr val="D5DBE6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31520" y="435102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5D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</a:t>
            </a:r>
            <a:endParaRPr lang="en-US" sz="1000" dirty="0"/>
          </a:p>
        </p:txBody>
      </p:sp>
      <p:sp>
        <p:nvSpPr>
          <p:cNvPr id="9" name="Text 7"/>
          <p:cNvSpPr txBox="1"/>
          <p:nvPr/>
        </p:nvSpPr>
        <p:spPr>
          <a:xfrm>
            <a:off x="731520" y="4607052"/>
            <a:ext cx="10789920" cy="7162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1.0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0.906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Practice 2: Evaluation clinic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/ 16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Fix 2: scale inside a pipeline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11064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scaler is fitted on training rows only   ·   Here the number barely changes   ·   On other data leakage can inflate scores a lot   ·   The method is wrong even when the number looks similar</a:t>
            </a:r>
            <a:endParaRPr lang="en-US" sz="17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11064240" cy="1798320"/>
          </a:xfrm>
          <a:prstGeom prst="roundRect">
            <a:avLst>
              <a:gd name="adj" fmla="val 4068"/>
            </a:avLst>
          </a:prstGeom>
          <a:solidFill>
            <a:srgbClr val="1B2742"/>
          </a:solidFill>
          <a:ln w="9525">
            <a:solidFill>
              <a:srgbClr val="1B2742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31520" y="201168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8FA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2267712"/>
            <a:ext cx="10789920" cy="13411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from sklearn.pipeline import make_pipeline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pipe = make_pipeline(StandardScaler(), KNeighborsClassifier())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pipe.fit(X_tr, y_tr)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print(round(pipe.score(X_te, y_te), 3))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548640" y="3947160"/>
            <a:ext cx="11064240" cy="861060"/>
          </a:xfrm>
          <a:prstGeom prst="roundRect">
            <a:avLst>
              <a:gd name="adj" fmla="val 8496"/>
            </a:avLst>
          </a:prstGeom>
          <a:solidFill>
            <a:srgbClr val="EEF2F8"/>
          </a:solidFill>
          <a:ln w="9525">
            <a:solidFill>
              <a:srgbClr val="D5DBE6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31520" y="40386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5D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</a:t>
            </a:r>
            <a:endParaRPr lang="en-US" sz="1000" dirty="0"/>
          </a:p>
        </p:txBody>
      </p:sp>
      <p:sp>
        <p:nvSpPr>
          <p:cNvPr id="9" name="Text 7"/>
          <p:cNvSpPr txBox="1"/>
          <p:nvPr/>
        </p:nvSpPr>
        <p:spPr>
          <a:xfrm>
            <a:off x="731520" y="4294632"/>
            <a:ext cx="10789920" cy="4038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0.947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Practice 2: Evaluation clinic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/ 16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Fix 3: choose k with cross-validation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11064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k is judged on validation folds   ·   The test set is untouched until the end   ·   One final, honest test score   ·   Here it is higher than Experiment 3, because we also scaled</a:t>
            </a:r>
            <a:endParaRPr lang="en-US" sz="17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11064240" cy="3212021"/>
          </a:xfrm>
          <a:prstGeom prst="roundRect">
            <a:avLst>
              <a:gd name="adj" fmla="val 2277"/>
            </a:avLst>
          </a:prstGeom>
          <a:solidFill>
            <a:srgbClr val="1B2742"/>
          </a:solidFill>
          <a:ln w="9525">
            <a:solidFill>
              <a:srgbClr val="1B2742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31520" y="201168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8FA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2267712"/>
            <a:ext cx="10789920" cy="27548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15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from sklearn.model_selection import cross_val_score</a:t>
            </a:r>
            <a:endParaRPr lang="en-US" sz="15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5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cv_means = {}</a:t>
            </a:r>
            <a:endParaRPr lang="en-US" sz="15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5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for k in [1, 3, 5, 9, 15, 25]:</a:t>
            </a:r>
            <a:endParaRPr lang="en-US" sz="15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5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 = make_pipeline(StandardScaler(),</a:t>
            </a:r>
            <a:endParaRPr lang="en-US" sz="15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5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              KNeighborsClassifier(n_neighbors=k))</a:t>
            </a:r>
            <a:endParaRPr lang="en-US" sz="15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5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cv_means[k] = cross_val_score(p, X_tr, y_tr, cv=5).mean()</a:t>
            </a:r>
            <a:endParaRPr lang="en-US" sz="15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5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best_k = max(cv_means, key=cv_means.get)</a:t>
            </a:r>
            <a:endParaRPr lang="en-US" sz="15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5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final = make_pipeline(StandardScaler(),</a:t>
            </a:r>
            <a:endParaRPr lang="en-US" sz="15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5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              KNeighborsClassifier(n_neighbors=best_k))</a:t>
            </a:r>
            <a:endParaRPr lang="en-US" sz="15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5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final.fit(X_tr, y_tr)</a:t>
            </a:r>
            <a:endParaRPr lang="en-US" sz="15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5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print(best_k, round(final.score(X_te, y_te), 3))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548640" y="5360861"/>
            <a:ext cx="11064240" cy="790766"/>
          </a:xfrm>
          <a:prstGeom prst="roundRect">
            <a:avLst>
              <a:gd name="adj" fmla="val 9251"/>
            </a:avLst>
          </a:prstGeom>
          <a:solidFill>
            <a:srgbClr val="EEF2F8"/>
          </a:solidFill>
          <a:ln w="9525">
            <a:solidFill>
              <a:srgbClr val="D5DBE6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31520" y="5452301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5D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</a:t>
            </a:r>
            <a:endParaRPr lang="en-US" sz="1000" dirty="0"/>
          </a:p>
        </p:txBody>
      </p:sp>
      <p:sp>
        <p:nvSpPr>
          <p:cNvPr id="9" name="Text 7"/>
          <p:cNvSpPr txBox="1"/>
          <p:nvPr/>
        </p:nvSpPr>
        <p:spPr>
          <a:xfrm>
            <a:off x="731520" y="5708333"/>
            <a:ext cx="10789920" cy="3335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155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5 0.947</a:t>
            </a:r>
            <a:endParaRPr lang="en-US" sz="1550" dirty="0"/>
          </a:p>
        </p:txBody>
      </p:sp>
      <p:sp>
        <p:nvSpPr>
          <p:cNvPr id="10" name="Shape 8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Practice 2: Evaluation clinic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 / 16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Fix 4: look at the rare class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569720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822960" y="1463040"/>
            <a:ext cx="4297680" cy="346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Accuracy 0.98, as reported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48640" y="2170176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063496"/>
            <a:ext cx="4297680" cy="656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Recall for fraud: 0, it catches nothing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548640" y="3080512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2973832"/>
            <a:ext cx="4297680" cy="656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Precision is undefined: it never says fraud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548640" y="3990848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3884168"/>
            <a:ext cx="4297680" cy="656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useless model hiding behind accuracy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5440680" y="1371600"/>
            <a:ext cx="6172200" cy="1564005"/>
          </a:xfrm>
          <a:prstGeom prst="roundRect">
            <a:avLst>
              <a:gd name="adj" fmla="val 4677"/>
            </a:avLst>
          </a:prstGeom>
          <a:solidFill>
            <a:srgbClr val="1B2742"/>
          </a:solidFill>
          <a:ln w="9525">
            <a:solidFill>
              <a:srgbClr val="1B2742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623560" y="146304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8FA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</a:t>
            </a:r>
            <a:endParaRPr lang="en-US" sz="1000" dirty="0"/>
          </a:p>
        </p:txBody>
      </p:sp>
      <p:sp>
        <p:nvSpPr>
          <p:cNvPr id="13" name="Text 11"/>
          <p:cNvSpPr txBox="1"/>
          <p:nvPr/>
        </p:nvSpPr>
        <p:spPr>
          <a:xfrm>
            <a:off x="5623560" y="1719072"/>
            <a:ext cx="5897880" cy="11068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13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from sklearn.metrics import recall_score, precision_score</a:t>
            </a:r>
            <a:endParaRPr lang="en-US" sz="13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3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pred = model.predict(Xf)</a:t>
            </a:r>
            <a:endParaRPr lang="en-US" sz="13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3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print(model.score(Xf, yf))</a:t>
            </a:r>
            <a:endParaRPr lang="en-US" sz="13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3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print(recall_score(yf, pred))</a:t>
            </a:r>
            <a:endParaRPr lang="en-US" sz="13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3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print(precision_score(yf, pred, zero_division=0))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5440680" y="3164205"/>
            <a:ext cx="6172200" cy="1157859"/>
          </a:xfrm>
          <a:prstGeom prst="roundRect">
            <a:avLst>
              <a:gd name="adj" fmla="val 6318"/>
            </a:avLst>
          </a:prstGeom>
          <a:solidFill>
            <a:srgbClr val="EEF2F8"/>
          </a:solidFill>
          <a:ln w="9525">
            <a:solidFill>
              <a:srgbClr val="D5DBE6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5623560" y="3255645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5D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</a:t>
            </a:r>
            <a:endParaRPr lang="en-US" sz="1000" dirty="0"/>
          </a:p>
        </p:txBody>
      </p:sp>
      <p:sp>
        <p:nvSpPr>
          <p:cNvPr id="16" name="Text 14"/>
          <p:cNvSpPr txBox="1"/>
          <p:nvPr/>
        </p:nvSpPr>
        <p:spPr>
          <a:xfrm>
            <a:off x="5623560" y="3511677"/>
            <a:ext cx="5897880" cy="7006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13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0.98</a:t>
            </a:r>
            <a:endParaRPr lang="en-US" sz="13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3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0.0</a:t>
            </a:r>
            <a:endParaRPr lang="en-US" sz="13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3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0.0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Practice 2: Evaluation clinic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 / 16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Fix 5: one honest experiment, start to finish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569720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822960" y="1463040"/>
            <a:ext cx="4297680" cy="656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Split, pipeline, cross-validation, one test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48640" y="2480056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373376"/>
            <a:ext cx="4297680" cy="656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 per-class precision and recall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548640" y="3390392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3283712"/>
            <a:ext cx="4297680" cy="346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malignant = class 0 in this dataset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548640" y="3990848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3884168"/>
            <a:ext cx="4297680" cy="346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this structure in your project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5440680" y="1371600"/>
            <a:ext cx="6172200" cy="1517142"/>
          </a:xfrm>
          <a:prstGeom prst="roundRect">
            <a:avLst>
              <a:gd name="adj" fmla="val 4822"/>
            </a:avLst>
          </a:prstGeom>
          <a:solidFill>
            <a:srgbClr val="1B2742"/>
          </a:solidFill>
          <a:ln w="9525">
            <a:solidFill>
              <a:srgbClr val="1B2742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623560" y="146304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8FA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</a:t>
            </a:r>
            <a:endParaRPr lang="en-US" sz="1000" dirty="0"/>
          </a:p>
        </p:txBody>
      </p:sp>
      <p:sp>
        <p:nvSpPr>
          <p:cNvPr id="13" name="Text 11"/>
          <p:cNvSpPr txBox="1"/>
          <p:nvPr/>
        </p:nvSpPr>
        <p:spPr>
          <a:xfrm>
            <a:off x="5623560" y="1719072"/>
            <a:ext cx="5897880" cy="10599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15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from sklearn.metrics import classification_report</a:t>
            </a:r>
            <a:endParaRPr lang="en-US" sz="15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5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pred = final.predict(X_te)</a:t>
            </a:r>
            <a:endParaRPr lang="en-US" sz="15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5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print(classification_report(y_te, pred, digits=3,</a:t>
            </a:r>
            <a:endParaRPr lang="en-US" sz="15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5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target_names=["malignant", "benign"]))</a:t>
            </a:r>
            <a:endParaRPr lang="en-US" sz="1550" dirty="0"/>
          </a:p>
        </p:txBody>
      </p:sp>
      <p:sp>
        <p:nvSpPr>
          <p:cNvPr id="14" name="Shape 12"/>
          <p:cNvSpPr/>
          <p:nvPr/>
        </p:nvSpPr>
        <p:spPr>
          <a:xfrm>
            <a:off x="5440680" y="3117342"/>
            <a:ext cx="6172200" cy="2298192"/>
          </a:xfrm>
          <a:prstGeom prst="roundRect">
            <a:avLst>
              <a:gd name="adj" fmla="val 3183"/>
            </a:avLst>
          </a:prstGeom>
          <a:solidFill>
            <a:srgbClr val="EEF2F8"/>
          </a:solidFill>
          <a:ln w="9525">
            <a:solidFill>
              <a:srgbClr val="D5DBE6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5623560" y="3208782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5D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</a:t>
            </a:r>
            <a:endParaRPr lang="en-US" sz="1000" dirty="0"/>
          </a:p>
        </p:txBody>
      </p:sp>
      <p:sp>
        <p:nvSpPr>
          <p:cNvPr id="16" name="Text 14"/>
          <p:cNvSpPr txBox="1"/>
          <p:nvPr/>
        </p:nvSpPr>
        <p:spPr>
          <a:xfrm>
            <a:off x="5623560" y="3464814"/>
            <a:ext cx="5897880" cy="1840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14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      precision    recall  f1-score   support</a:t>
            </a:r>
            <a:endParaRPr lang="en-US" sz="1400" dirty="0"/>
          </a:p>
          <a:p>
            <a:pPr indent="0" marL="0">
              <a:lnSpc>
                <a:spcPct val="98000"/>
              </a:lnSpc>
              <a:buNone/>
            </a:pPr>
            <a:endParaRPr lang="en-US" sz="14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4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malignant      0.966     0.891     0.927        64</a:t>
            </a:r>
            <a:endParaRPr lang="en-US" sz="14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4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benign      0.938     0.981     0.959       107</a:t>
            </a:r>
            <a:endParaRPr lang="en-US" sz="1400" dirty="0"/>
          </a:p>
          <a:p>
            <a:pPr indent="0" marL="0">
              <a:lnSpc>
                <a:spcPct val="98000"/>
              </a:lnSpc>
              <a:buNone/>
            </a:pPr>
            <a:endParaRPr lang="en-US" sz="14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4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accuracy                          0.947       171</a:t>
            </a:r>
            <a:endParaRPr lang="en-US" sz="14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4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macro avg      0.952     0.936     0.943       171</a:t>
            </a:r>
            <a:endParaRPr lang="en-US" sz="14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4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weighted avg      0.948     0.947     0.947       171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Practice 2: Evaluation clinic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 / 16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Homework P2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05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A452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Due before Lecture 13  ·  [date]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3505200" cy="3977640"/>
          </a:xfrm>
          <a:prstGeom prst="roundRect">
            <a:avLst>
              <a:gd name="adj" fmla="val 2087"/>
            </a:avLst>
          </a:prstGeom>
          <a:solidFill>
            <a:srgbClr val="F3F5F9"/>
          </a:solidFill>
          <a:ln w="12700">
            <a:solidFill>
              <a:srgbClr val="F3F5F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31520" y="1737360"/>
            <a:ext cx="384048" cy="384048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31520" y="17373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1234440" y="1737360"/>
            <a:ext cx="2636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Finish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2240280"/>
            <a:ext cx="3139440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 all five fixes in your Practice2 notebook, with a text cell explaining each mistake in one sentence.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328160" y="1554480"/>
            <a:ext cx="3505200" cy="3977640"/>
          </a:xfrm>
          <a:prstGeom prst="roundRect">
            <a:avLst>
              <a:gd name="adj" fmla="val 2087"/>
            </a:avLst>
          </a:prstGeom>
          <a:solidFill>
            <a:srgbClr val="F3F5F9"/>
          </a:solidFill>
          <a:ln w="12700">
            <a:solidFill>
              <a:srgbClr val="F3F5F9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511040" y="1737360"/>
            <a:ext cx="384048" cy="384048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511040" y="17373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5013960" y="1737360"/>
            <a:ext cx="2636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Review a friend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511040" y="2240280"/>
            <a:ext cx="3139440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Swap notebooks with a classmate and look for any remaining evaluation mistake. Write one comment.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8107680" y="1554480"/>
            <a:ext cx="3505200" cy="3977640"/>
          </a:xfrm>
          <a:prstGeom prst="roundRect">
            <a:avLst>
              <a:gd name="adj" fmla="val 2087"/>
            </a:avLst>
          </a:prstGeom>
          <a:solidFill>
            <a:srgbClr val="F3F5F9"/>
          </a:solidFill>
          <a:ln w="12700">
            <a:solidFill>
              <a:srgbClr val="F3F5F9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290560" y="1737360"/>
            <a:ext cx="384048" cy="384048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90560" y="17373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8793480" y="1737360"/>
            <a:ext cx="2636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project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8290560" y="2240280"/>
            <a:ext cx="3139440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evaluation mistake is most likely in a project you might do? How will you avoid it?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548640" y="5669280"/>
            <a:ext cx="11064240" cy="548640"/>
          </a:xfrm>
          <a:prstGeom prst="roundRect">
            <a:avLst>
              <a:gd name="adj" fmla="val 13333"/>
            </a:avLst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777240" y="5669280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Submit on [LMS / Google Classroom]: your notebook file HWP2_&lt;your ID&gt;.ipynb, or a Colab link set to “Anyone with the link can view”.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Practice 2: Evaluation clinic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 / 16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P2: Practice: evaluation clinic</dc:title>
  <dc:subject>PptxGenJS Presentation</dc:subject>
  <dc:creator>Md Mahbub E Noor</dc:creator>
  <cp:lastModifiedBy>Md Mahbub E Noor</cp:lastModifiedBy>
  <cp:revision>1</cp:revision>
  <dcterms:created xsi:type="dcterms:W3CDTF">2026-10-07T02:12:06Z</dcterms:created>
  <dcterms:modified xsi:type="dcterms:W3CDTF">2026-10-07T02:12:06Z</dcterms:modified>
</cp:coreProperties>
</file>