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Practice class 1. No new theory today: students work through problems on Lectures 9 and 10. Part A is on paper, Part B in Jupyter. Solutions are after the divider; show them only after attempts.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a visible timer. Walk around during Part A; most errors are arithmetic, not concepts. For Part B, pairs should switch typist after every task.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A4 has a deliberate near-boundary case: 4.9 is just above 4.75, so virginica, even though such a flower may really be versicolor. Good for discussing that rules have sharp edges.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Expected time is about ten minutes per task. If a pair finishes early, ask them to repeat B2 with a different random_state and see whether the best k changes.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Solutions.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slip: averaging the signed errors, which gives 0.25 because positive and negative errors cancel. That is exactly why MAE uses the size of each error.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code confirms the hand result. A negative intercept is fine: it only says where the line crosses zero, which may be outside the useful range.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with the lecture example at (3, 5.5), where k changed the answer. Here all three k agree because the new point sits clearly in B territory.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middle flower is the interesting one: 4.9 is just over the threshold. Real flowers near a boundary are where trees, and all models, make most of their mistakes.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key with lambda sorts the pairs by their second value, the MAE. Students who did not know this can simply read the printed dictionary and find the smallest value by eye.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plot in mind: after scaling in Lecture 12, the same experiment gives much higher accuracy. Choosing k on the test set is still a small cheat; Lecture 11 fixes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Columns: depth, training accuracy, test accuracy. This is the overfitting story of Lecture 11 in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with scores this close, would you trust a single split to choose? This question motivates cross-validation in the next lecture.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Short homework: the practice class itself is the main work. Task 3 sets up cross-validation.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1188720"/>
            <a:ext cx="5486400" cy="365760"/>
          </a:xfrm>
          <a:prstGeom prst="rect">
            <a:avLst/>
          </a:prstGeom>
          <a:noFill/>
          <a:ln/>
        </p:spPr>
        <p:txBody>
          <a:bodyPr wrap="square" lIns="0" tIns="0" rIns="0" bIns="0" rtlCol="0" anchor="ctr"/>
          <a:lstStyle/>
          <a:p>
            <a:pPr indent="0" marL="0">
              <a:buNone/>
            </a:pPr>
            <a:r>
              <a:rPr lang="en-US" sz="1600" b="1" spc="300" kern="0" dirty="0">
                <a:solidFill>
                  <a:srgbClr val="E07A1F"/>
                </a:solidFill>
                <a:latin typeface="Arial" pitchFamily="34" charset="0"/>
                <a:ea typeface="Arial" pitchFamily="34" charset="-122"/>
                <a:cs typeface="Arial" pitchFamily="34" charset="-120"/>
              </a:rPr>
              <a:t>PRACTICE CLASS 1</a:t>
            </a:r>
            <a:endParaRPr lang="en-US" sz="1600" dirty="0"/>
          </a:p>
        </p:txBody>
      </p:sp>
      <p:sp>
        <p:nvSpPr>
          <p:cNvPr id="3" name="Text 1"/>
          <p:cNvSpPr txBox="1"/>
          <p:nvPr/>
        </p:nvSpPr>
        <p:spPr>
          <a:xfrm>
            <a:off x="731520" y="1691640"/>
            <a:ext cx="6217920" cy="1737360"/>
          </a:xfrm>
          <a:prstGeom prst="rect">
            <a:avLst/>
          </a:prstGeom>
          <a:noFill/>
          <a:ln/>
        </p:spPr>
        <p:txBody>
          <a:bodyPr wrap="square" lIns="0" tIns="0" rIns="0" bIns="0" rtlCol="0" anchor="t"/>
          <a:lstStyle/>
          <a:p>
            <a:pPr indent="0" marL="0">
              <a:buNone/>
            </a:pPr>
            <a:r>
              <a:rPr lang="en-US" sz="4400" b="1" dirty="0">
                <a:solidFill>
                  <a:srgbClr val="FFFFFF"/>
                </a:solidFill>
                <a:latin typeface="Arial" pitchFamily="34" charset="0"/>
                <a:ea typeface="Arial" pitchFamily="34" charset="-122"/>
                <a:cs typeface="Arial" pitchFamily="34" charset="-120"/>
              </a:rPr>
              <a:t>Practice: regression and classification</a:t>
            </a:r>
            <a:endParaRPr lang="en-US" sz="4400" dirty="0"/>
          </a:p>
        </p:txBody>
      </p:sp>
      <p:sp>
        <p:nvSpPr>
          <p:cNvPr id="4" name="Text 2"/>
          <p:cNvSpPr txBox="1"/>
          <p:nvPr/>
        </p:nvSpPr>
        <p:spPr>
          <a:xfrm>
            <a:off x="731520" y="3520440"/>
            <a:ext cx="6035040" cy="914400"/>
          </a:xfrm>
          <a:prstGeom prst="rect">
            <a:avLst/>
          </a:prstGeom>
          <a:noFill/>
          <a:ln/>
        </p:spPr>
        <p:txBody>
          <a:bodyPr wrap="square" lIns="0" tIns="0" rIns="0" bIns="0" rtlCol="0" anchor="t"/>
          <a:lstStyle/>
          <a:p>
            <a:pPr indent="0" marL="0">
              <a:buNone/>
            </a:pPr>
            <a:r>
              <a:rPr lang="en-US" sz="2000" dirty="0">
                <a:solidFill>
                  <a:srgbClr val="D9DEE8"/>
                </a:solidFill>
                <a:latin typeface="Calibri" pitchFamily="34" charset="0"/>
                <a:ea typeface="Calibri" pitchFamily="34" charset="-122"/>
                <a:cs typeface="Calibri" pitchFamily="34" charset="-120"/>
              </a:rPr>
              <a:t>Hand calculations first, then code</a:t>
            </a:r>
            <a:endParaRPr lang="en-US" sz="2000" dirty="0"/>
          </a:p>
        </p:txBody>
      </p:sp>
      <p:sp>
        <p:nvSpPr>
          <p:cNvPr id="5" name="Text 3"/>
          <p:cNvSpPr txBox="1"/>
          <p:nvPr/>
        </p:nvSpPr>
        <p:spPr>
          <a:xfrm>
            <a:off x="731520" y="5852160"/>
            <a:ext cx="7315200" cy="320040"/>
          </a:xfrm>
          <a:prstGeom prst="rect">
            <a:avLst/>
          </a:prstGeom>
          <a:noFill/>
          <a:ln/>
        </p:spPr>
        <p:txBody>
          <a:bodyPr wrap="square" lIns="0" tIns="0" rIns="0" bIns="0" rtlCol="0" anchor="ctr"/>
          <a:lstStyle/>
          <a:p>
            <a:pPr indent="0" marL="0">
              <a:buNone/>
            </a:pPr>
            <a:r>
              <a:rPr lang="en-US" sz="1300" dirty="0">
                <a:solidFill>
                  <a:srgbClr val="B9C1D0"/>
                </a:solidFill>
                <a:latin typeface="Calibri" pitchFamily="34" charset="0"/>
                <a:ea typeface="Calibri" pitchFamily="34" charset="-122"/>
                <a:cs typeface="Calibri" pitchFamily="34" charset="-120"/>
              </a:rPr>
              <a:t>Introduction to Data Science  ·  Md Mahbub E Noor  ·  University of Barishal</a:t>
            </a:r>
            <a:endParaRPr lang="en-US" sz="1300" dirty="0"/>
          </a:p>
        </p:txBody>
      </p:sp>
      <p:sp>
        <p:nvSpPr>
          <p:cNvPr id="6" name="Shape 4"/>
          <p:cNvSpPr/>
          <p:nvPr/>
        </p:nvSpPr>
        <p:spPr>
          <a:xfrm>
            <a:off x="7223760" y="2454783"/>
            <a:ext cx="4480560" cy="1491234"/>
          </a:xfrm>
          <a:prstGeom prst="roundRect">
            <a:avLst>
              <a:gd name="adj" fmla="val 6132"/>
            </a:avLst>
          </a:prstGeom>
          <a:solidFill>
            <a:srgbClr val="22335A"/>
          </a:solidFill>
          <a:ln w="12700">
            <a:solidFill>
              <a:srgbClr val="33477A"/>
            </a:solidFill>
            <a:prstDash val="solid"/>
          </a:ln>
        </p:spPr>
      </p:sp>
      <p:sp>
        <p:nvSpPr>
          <p:cNvPr id="7" name="Text 5"/>
          <p:cNvSpPr txBox="1"/>
          <p:nvPr/>
        </p:nvSpPr>
        <p:spPr>
          <a:xfrm>
            <a:off x="7452360" y="2619375"/>
            <a:ext cx="4023360" cy="274320"/>
          </a:xfrm>
          <a:prstGeom prst="rect">
            <a:avLst/>
          </a:prstGeom>
          <a:noFill/>
          <a:ln/>
        </p:spPr>
        <p:txBody>
          <a:bodyPr wrap="square" lIns="0" tIns="0" rIns="0" bIns="0" rtlCol="0" anchor="ctr"/>
          <a:lstStyle/>
          <a:p>
            <a:pPr indent="0" marL="0">
              <a:buNone/>
            </a:pPr>
            <a:r>
              <a:rPr lang="en-US" sz="1200" dirty="0">
                <a:solidFill>
                  <a:srgbClr val="8FA0C0"/>
                </a:solidFill>
                <a:latin typeface="Calibri" pitchFamily="34" charset="0"/>
                <a:ea typeface="Calibri" pitchFamily="34" charset="-122"/>
                <a:cs typeface="Calibri" pitchFamily="34" charset="-120"/>
              </a:rPr>
              <a:t>Today's key line of code</a:t>
            </a:r>
            <a:endParaRPr lang="en-US" sz="1200" dirty="0"/>
          </a:p>
        </p:txBody>
      </p:sp>
      <p:sp>
        <p:nvSpPr>
          <p:cNvPr id="8" name="Text 6"/>
          <p:cNvSpPr txBox="1"/>
          <p:nvPr/>
        </p:nvSpPr>
        <p:spPr>
          <a:xfrm>
            <a:off x="7452360" y="3003423"/>
            <a:ext cx="4206240" cy="622554"/>
          </a:xfrm>
          <a:prstGeom prst="rect">
            <a:avLst/>
          </a:prstGeom>
          <a:noFill/>
          <a:ln/>
        </p:spPr>
        <p:txBody>
          <a:bodyPr wrap="none" lIns="0" tIns="0" rIns="0" bIns="0" rtlCol="0" anchor="t"/>
          <a:lstStyle/>
          <a:p>
            <a:pPr indent="0" marL="0">
              <a:buNone/>
            </a:pPr>
            <a:r>
              <a:rPr lang="en-US" sz="1700" dirty="0">
                <a:solidFill>
                  <a:srgbClr val="E8ECF4"/>
                </a:solidFill>
                <a:latin typeface="Courier New" pitchFamily="34" charset="0"/>
                <a:ea typeface="Courier New" pitchFamily="34" charset="-122"/>
                <a:cs typeface="Courier New" pitchFamily="34" charset="-120"/>
              </a:rPr>
              <a:t>mean_absolute_error(y_te, pred)</a:t>
            </a:r>
            <a:endParaRPr lang="en-US" sz="1700" dirty="0"/>
          </a:p>
          <a:p>
            <a:pPr indent="0" marL="0">
              <a:buNone/>
            </a:pPr>
            <a:r>
              <a:rPr lang="en-US" sz="1700" dirty="0">
                <a:solidFill>
                  <a:srgbClr val="E8ECF4"/>
                </a:solidFill>
                <a:latin typeface="Courier New" pitchFamily="34" charset="0"/>
                <a:ea typeface="Courier New" pitchFamily="34" charset="-122"/>
                <a:cs typeface="Courier New" pitchFamily="34" charset="-120"/>
              </a:rPr>
              <a:t>model.score(X_te, y_te)</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How today works</a:t>
            </a:r>
            <a:endParaRPr lang="en-US" sz="3000" dirty="0"/>
          </a:p>
        </p:txBody>
      </p:sp>
      <p:sp>
        <p:nvSpPr>
          <p:cNvPr id="3" name="Shape 1"/>
          <p:cNvSpPr/>
          <p:nvPr/>
        </p:nvSpPr>
        <p:spPr>
          <a:xfrm>
            <a:off x="548640" y="1463040"/>
            <a:ext cx="3474720" cy="3291840"/>
          </a:xfrm>
          <a:prstGeom prst="roundRect">
            <a:avLst>
              <a:gd name="adj" fmla="val 2778"/>
            </a:avLst>
          </a:prstGeom>
          <a:solidFill>
            <a:srgbClr val="F3F5F9"/>
          </a:solidFill>
          <a:ln w="12700">
            <a:solidFill>
              <a:srgbClr val="F3F5F9"/>
            </a:solidFill>
            <a:prstDash val="solid"/>
          </a:ln>
        </p:spPr>
      </p:sp>
      <p:sp>
        <p:nvSpPr>
          <p:cNvPr id="4" name="Shape 2"/>
          <p:cNvSpPr/>
          <p:nvPr/>
        </p:nvSpPr>
        <p:spPr>
          <a:xfrm>
            <a:off x="822960" y="1737360"/>
            <a:ext cx="457200" cy="457200"/>
          </a:xfrm>
          <a:prstGeom prst="ellipse">
            <a:avLst/>
          </a:prstGeom>
          <a:solidFill>
            <a:srgbClr val="E07A1F"/>
          </a:solidFill>
          <a:ln w="12700">
            <a:solidFill>
              <a:srgbClr val="E07A1F"/>
            </a:solidFill>
            <a:prstDash val="solid"/>
          </a:ln>
        </p:spPr>
      </p:sp>
      <p:sp>
        <p:nvSpPr>
          <p:cNvPr id="5" name="Text 3"/>
          <p:cNvSpPr txBox="1"/>
          <p:nvPr/>
        </p:nvSpPr>
        <p:spPr>
          <a:xfrm>
            <a:off x="82296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1</a:t>
            </a:r>
            <a:endParaRPr lang="en-US" sz="1500" dirty="0"/>
          </a:p>
        </p:txBody>
      </p:sp>
      <p:sp>
        <p:nvSpPr>
          <p:cNvPr id="6" name="Text 4"/>
          <p:cNvSpPr txBox="1"/>
          <p:nvPr/>
        </p:nvSpPr>
        <p:spPr>
          <a:xfrm>
            <a:off x="822960" y="2331720"/>
            <a:ext cx="2926080" cy="704088"/>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Part A: by hand (30 min)</a:t>
            </a:r>
            <a:endParaRPr lang="en-US" sz="2100" dirty="0"/>
          </a:p>
        </p:txBody>
      </p:sp>
      <p:sp>
        <p:nvSpPr>
          <p:cNvPr id="7" name="Text 5"/>
          <p:cNvSpPr txBox="1"/>
          <p:nvPr/>
        </p:nvSpPr>
        <p:spPr>
          <a:xfrm>
            <a:off x="822960" y="3127248"/>
            <a:ext cx="2926080" cy="1444752"/>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Four small calculations on paper. They make sure you know what the code is doing.</a:t>
            </a:r>
            <a:endParaRPr lang="en-US" sz="1700" dirty="0"/>
          </a:p>
        </p:txBody>
      </p:sp>
      <p:sp>
        <p:nvSpPr>
          <p:cNvPr id="8" name="Shape 6"/>
          <p:cNvSpPr/>
          <p:nvPr/>
        </p:nvSpPr>
        <p:spPr>
          <a:xfrm>
            <a:off x="4343400" y="1463040"/>
            <a:ext cx="3474720" cy="3291840"/>
          </a:xfrm>
          <a:prstGeom prst="roundRect">
            <a:avLst>
              <a:gd name="adj" fmla="val 2778"/>
            </a:avLst>
          </a:prstGeom>
          <a:solidFill>
            <a:srgbClr val="F3F5F9"/>
          </a:solidFill>
          <a:ln w="12700">
            <a:solidFill>
              <a:srgbClr val="F3F5F9"/>
            </a:solidFill>
            <a:prstDash val="solid"/>
          </a:ln>
        </p:spPr>
      </p:sp>
      <p:sp>
        <p:nvSpPr>
          <p:cNvPr id="9" name="Shape 7"/>
          <p:cNvSpPr/>
          <p:nvPr/>
        </p:nvSpPr>
        <p:spPr>
          <a:xfrm>
            <a:off x="4617720" y="1737360"/>
            <a:ext cx="457200" cy="457200"/>
          </a:xfrm>
          <a:prstGeom prst="ellipse">
            <a:avLst/>
          </a:prstGeom>
          <a:solidFill>
            <a:srgbClr val="E07A1F"/>
          </a:solidFill>
          <a:ln w="12700">
            <a:solidFill>
              <a:srgbClr val="E07A1F"/>
            </a:solidFill>
            <a:prstDash val="solid"/>
          </a:ln>
        </p:spPr>
      </p:sp>
      <p:sp>
        <p:nvSpPr>
          <p:cNvPr id="10" name="Text 8"/>
          <p:cNvSpPr txBox="1"/>
          <p:nvPr/>
        </p:nvSpPr>
        <p:spPr>
          <a:xfrm>
            <a:off x="461772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2</a:t>
            </a:r>
            <a:endParaRPr lang="en-US" sz="1500" dirty="0"/>
          </a:p>
        </p:txBody>
      </p:sp>
      <p:sp>
        <p:nvSpPr>
          <p:cNvPr id="11" name="Text 9"/>
          <p:cNvSpPr txBox="1"/>
          <p:nvPr/>
        </p:nvSpPr>
        <p:spPr>
          <a:xfrm>
            <a:off x="4617720" y="2331720"/>
            <a:ext cx="2926080" cy="704088"/>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Part B: in code (40 min)</a:t>
            </a:r>
            <a:endParaRPr lang="en-US" sz="2100" dirty="0"/>
          </a:p>
        </p:txBody>
      </p:sp>
      <p:sp>
        <p:nvSpPr>
          <p:cNvPr id="12" name="Text 10"/>
          <p:cNvSpPr txBox="1"/>
          <p:nvPr/>
        </p:nvSpPr>
        <p:spPr>
          <a:xfrm>
            <a:off x="4617720" y="3127248"/>
            <a:ext cx="2926080" cy="1444752"/>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Four tasks in a new notebook, Practice1. Work in pairs, one keyboard, switch every task.</a:t>
            </a:r>
            <a:endParaRPr lang="en-US" sz="1700" dirty="0"/>
          </a:p>
        </p:txBody>
      </p:sp>
      <p:sp>
        <p:nvSpPr>
          <p:cNvPr id="13" name="Shape 11"/>
          <p:cNvSpPr/>
          <p:nvPr/>
        </p:nvSpPr>
        <p:spPr>
          <a:xfrm>
            <a:off x="8138160" y="1463040"/>
            <a:ext cx="3474720" cy="3291840"/>
          </a:xfrm>
          <a:prstGeom prst="roundRect">
            <a:avLst>
              <a:gd name="adj" fmla="val 2778"/>
            </a:avLst>
          </a:prstGeom>
          <a:solidFill>
            <a:srgbClr val="F3F5F9"/>
          </a:solidFill>
          <a:ln w="12700">
            <a:solidFill>
              <a:srgbClr val="F3F5F9"/>
            </a:solidFill>
            <a:prstDash val="solid"/>
          </a:ln>
        </p:spPr>
      </p:sp>
      <p:sp>
        <p:nvSpPr>
          <p:cNvPr id="14" name="Shape 12"/>
          <p:cNvSpPr/>
          <p:nvPr/>
        </p:nvSpPr>
        <p:spPr>
          <a:xfrm>
            <a:off x="8412480" y="1737360"/>
            <a:ext cx="457200" cy="457200"/>
          </a:xfrm>
          <a:prstGeom prst="ellipse">
            <a:avLst/>
          </a:prstGeom>
          <a:solidFill>
            <a:srgbClr val="E07A1F"/>
          </a:solidFill>
          <a:ln w="12700">
            <a:solidFill>
              <a:srgbClr val="E07A1F"/>
            </a:solidFill>
            <a:prstDash val="solid"/>
          </a:ln>
        </p:spPr>
      </p:sp>
      <p:sp>
        <p:nvSpPr>
          <p:cNvPr id="15" name="Text 13"/>
          <p:cNvSpPr txBox="1"/>
          <p:nvPr/>
        </p:nvSpPr>
        <p:spPr>
          <a:xfrm>
            <a:off x="8412480" y="173736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Arial" pitchFamily="34" charset="0"/>
                <a:ea typeface="Arial" pitchFamily="34" charset="-122"/>
                <a:cs typeface="Arial" pitchFamily="34" charset="-120"/>
              </a:rPr>
              <a:t>3</a:t>
            </a:r>
            <a:endParaRPr lang="en-US" sz="1500" dirty="0"/>
          </a:p>
        </p:txBody>
      </p:sp>
      <p:sp>
        <p:nvSpPr>
          <p:cNvPr id="16" name="Text 14"/>
          <p:cNvSpPr txBox="1"/>
          <p:nvPr/>
        </p:nvSpPr>
        <p:spPr>
          <a:xfrm>
            <a:off x="8412480" y="2331720"/>
            <a:ext cx="2926080" cy="374904"/>
          </a:xfrm>
          <a:prstGeom prst="rect">
            <a:avLst/>
          </a:prstGeom>
          <a:noFill/>
          <a:ln/>
        </p:spPr>
        <p:txBody>
          <a:bodyPr wrap="square" lIns="0" tIns="0" rIns="0" bIns="0" rtlCol="0" anchor="t"/>
          <a:lstStyle/>
          <a:p>
            <a:pPr indent="0" marL="0">
              <a:buNone/>
            </a:pPr>
            <a:r>
              <a:rPr lang="en-US" sz="2100" b="1" dirty="0">
                <a:solidFill>
                  <a:srgbClr val="15213A"/>
                </a:solidFill>
                <a:latin typeface="Arial" pitchFamily="34" charset="0"/>
                <a:ea typeface="Arial" pitchFamily="34" charset="-122"/>
                <a:cs typeface="Arial" pitchFamily="34" charset="-120"/>
              </a:rPr>
              <a:t>Check (20 min)</a:t>
            </a:r>
            <a:endParaRPr lang="en-US" sz="2100" dirty="0"/>
          </a:p>
        </p:txBody>
      </p:sp>
      <p:sp>
        <p:nvSpPr>
          <p:cNvPr id="17" name="Text 15"/>
          <p:cNvSpPr txBox="1"/>
          <p:nvPr/>
        </p:nvSpPr>
        <p:spPr>
          <a:xfrm>
            <a:off x="8412480" y="2798064"/>
            <a:ext cx="2926080" cy="1773936"/>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We compare answers together. Being wrong and finding out why is the point of today.</a:t>
            </a:r>
            <a:endParaRPr lang="en-US" sz="1700" dirty="0"/>
          </a:p>
        </p:txBody>
      </p:sp>
      <p:sp>
        <p:nvSpPr>
          <p:cNvPr id="18" name="Shape 16"/>
          <p:cNvSpPr/>
          <p:nvPr/>
        </p:nvSpPr>
        <p:spPr>
          <a:xfrm>
            <a:off x="0" y="6556248"/>
            <a:ext cx="3154680" cy="301752"/>
          </a:xfrm>
          <a:prstGeom prst="rect">
            <a:avLst/>
          </a:prstGeom>
          <a:solidFill>
            <a:srgbClr val="2459C4"/>
          </a:solidFill>
          <a:ln w="12700">
            <a:solidFill>
              <a:srgbClr val="2459C4"/>
            </a:solidFill>
            <a:prstDash val="solid"/>
          </a:ln>
        </p:spPr>
      </p:sp>
      <p:sp>
        <p:nvSpPr>
          <p:cNvPr id="19" name="Text 17"/>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0" name="Shape 18"/>
          <p:cNvSpPr/>
          <p:nvPr/>
        </p:nvSpPr>
        <p:spPr>
          <a:xfrm>
            <a:off x="3154680" y="6556248"/>
            <a:ext cx="4754880" cy="301752"/>
          </a:xfrm>
          <a:prstGeom prst="rect">
            <a:avLst/>
          </a:prstGeom>
          <a:solidFill>
            <a:srgbClr val="E07A1F"/>
          </a:solidFill>
          <a:ln w="12700">
            <a:solidFill>
              <a:srgbClr val="E07A1F"/>
            </a:solidFill>
            <a:prstDash val="solid"/>
          </a:ln>
        </p:spPr>
      </p:sp>
      <p:sp>
        <p:nvSpPr>
          <p:cNvPr id="21" name="Text 19"/>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22" name="Shape 20"/>
          <p:cNvSpPr/>
          <p:nvPr/>
        </p:nvSpPr>
        <p:spPr>
          <a:xfrm>
            <a:off x="7909560" y="6556248"/>
            <a:ext cx="2926080" cy="301752"/>
          </a:xfrm>
          <a:prstGeom prst="rect">
            <a:avLst/>
          </a:prstGeom>
          <a:solidFill>
            <a:srgbClr val="2459C4"/>
          </a:solidFill>
          <a:ln w="12700">
            <a:solidFill>
              <a:srgbClr val="2459C4"/>
            </a:solidFill>
            <a:prstDash val="solid"/>
          </a:ln>
        </p:spPr>
      </p:sp>
      <p:sp>
        <p:nvSpPr>
          <p:cNvPr id="23" name="Text 21"/>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4" name="Shape 22"/>
          <p:cNvSpPr/>
          <p:nvPr/>
        </p:nvSpPr>
        <p:spPr>
          <a:xfrm>
            <a:off x="10835640" y="6556248"/>
            <a:ext cx="1356055" cy="301752"/>
          </a:xfrm>
          <a:prstGeom prst="rect">
            <a:avLst/>
          </a:prstGeom>
          <a:solidFill>
            <a:srgbClr val="15213A"/>
          </a:solidFill>
          <a:ln w="12700">
            <a:solidFill>
              <a:srgbClr val="15213A"/>
            </a:solidFill>
            <a:prstDash val="solid"/>
          </a:ln>
        </p:spPr>
      </p:sp>
      <p:sp>
        <p:nvSpPr>
          <p:cNvPr id="25" name="Text 23"/>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2 / 14</a:t>
            </a:r>
            <a:endParaRPr lang="en-US" sz="1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Part A: by hand</a:t>
            </a:r>
            <a:endParaRPr lang="en-US" sz="3000" dirty="0"/>
          </a:p>
        </p:txBody>
      </p:sp>
      <p:sp>
        <p:nvSpPr>
          <p:cNvPr id="3" name="Text 1"/>
          <p:cNvSpPr txBox="1"/>
          <p:nvPr/>
        </p:nvSpPr>
        <p:spPr>
          <a:xfrm>
            <a:off x="548640" y="109728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Write every step. A calculator is fine; Python is not, yet.</a:t>
            </a:r>
            <a:endParaRPr lang="en-US" sz="1700" dirty="0"/>
          </a:p>
        </p:txBody>
      </p:sp>
      <p:sp>
        <p:nvSpPr>
          <p:cNvPr id="4" name="Shape 2"/>
          <p:cNvSpPr/>
          <p:nvPr/>
        </p:nvSpPr>
        <p:spPr>
          <a:xfrm>
            <a:off x="548640" y="1645920"/>
            <a:ext cx="5394960" cy="2125980"/>
          </a:xfrm>
          <a:prstGeom prst="roundRect">
            <a:avLst>
              <a:gd name="adj" fmla="val 3441"/>
            </a:avLst>
          </a:prstGeom>
          <a:solidFill>
            <a:srgbClr val="F3F5F9"/>
          </a:solidFill>
          <a:ln w="12700">
            <a:solidFill>
              <a:srgbClr val="F3F5F9"/>
            </a:solidFill>
            <a:prstDash val="solid"/>
          </a:ln>
        </p:spPr>
      </p:sp>
      <p:sp>
        <p:nvSpPr>
          <p:cNvPr id="5" name="Shape 3"/>
          <p:cNvSpPr/>
          <p:nvPr/>
        </p:nvSpPr>
        <p:spPr>
          <a:xfrm>
            <a:off x="731520" y="1828800"/>
            <a:ext cx="384048" cy="384048"/>
          </a:xfrm>
          <a:prstGeom prst="ellipse">
            <a:avLst/>
          </a:prstGeom>
          <a:solidFill>
            <a:srgbClr val="E07A1F"/>
          </a:solidFill>
          <a:ln w="12700">
            <a:solidFill>
              <a:srgbClr val="E07A1F"/>
            </a:solidFill>
            <a:prstDash val="solid"/>
          </a:ln>
        </p:spPr>
      </p:sp>
      <p:sp>
        <p:nvSpPr>
          <p:cNvPr id="6" name="Text 4"/>
          <p:cNvSpPr txBox="1"/>
          <p:nvPr/>
        </p:nvSpPr>
        <p:spPr>
          <a:xfrm>
            <a:off x="73152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8288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A1: MAE</a:t>
            </a:r>
            <a:endParaRPr lang="en-US" sz="1600" dirty="0"/>
          </a:p>
        </p:txBody>
      </p:sp>
      <p:sp>
        <p:nvSpPr>
          <p:cNvPr id="8" name="Text 6"/>
          <p:cNvSpPr txBox="1"/>
          <p:nvPr/>
        </p:nvSpPr>
        <p:spPr>
          <a:xfrm>
            <a:off x="749808" y="23591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Actual: 10, 12, 15, 20. Predicted: 11, 12, 13, 22. Compute every error and the MAE.</a:t>
            </a:r>
            <a:endParaRPr lang="en-US" sz="1700" dirty="0"/>
          </a:p>
        </p:txBody>
      </p:sp>
      <p:sp>
        <p:nvSpPr>
          <p:cNvPr id="9" name="Shape 7"/>
          <p:cNvSpPr/>
          <p:nvPr/>
        </p:nvSpPr>
        <p:spPr>
          <a:xfrm>
            <a:off x="6217920" y="1645920"/>
            <a:ext cx="5394960" cy="2125980"/>
          </a:xfrm>
          <a:prstGeom prst="roundRect">
            <a:avLst>
              <a:gd name="adj" fmla="val 3441"/>
            </a:avLst>
          </a:prstGeom>
          <a:solidFill>
            <a:srgbClr val="F3F5F9"/>
          </a:solidFill>
          <a:ln w="12700">
            <a:solidFill>
              <a:srgbClr val="F3F5F9"/>
            </a:solidFill>
            <a:prstDash val="solid"/>
          </a:ln>
        </p:spPr>
      </p:sp>
      <p:sp>
        <p:nvSpPr>
          <p:cNvPr id="10" name="Shape 8"/>
          <p:cNvSpPr/>
          <p:nvPr/>
        </p:nvSpPr>
        <p:spPr>
          <a:xfrm>
            <a:off x="6400800" y="1828800"/>
            <a:ext cx="384048" cy="384048"/>
          </a:xfrm>
          <a:prstGeom prst="ellipse">
            <a:avLst/>
          </a:prstGeom>
          <a:solidFill>
            <a:srgbClr val="E07A1F"/>
          </a:solidFill>
          <a:ln w="12700">
            <a:solidFill>
              <a:srgbClr val="E07A1F"/>
            </a:solidFill>
            <a:prstDash val="solid"/>
          </a:ln>
        </p:spPr>
      </p:sp>
      <p:sp>
        <p:nvSpPr>
          <p:cNvPr id="11" name="Text 9"/>
          <p:cNvSpPr txBox="1"/>
          <p:nvPr/>
        </p:nvSpPr>
        <p:spPr>
          <a:xfrm>
            <a:off x="640080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6903720" y="18288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A2: best line</a:t>
            </a:r>
            <a:endParaRPr lang="en-US" sz="1600" dirty="0"/>
          </a:p>
        </p:txBody>
      </p:sp>
      <p:sp>
        <p:nvSpPr>
          <p:cNvPr id="13" name="Text 11"/>
          <p:cNvSpPr txBox="1"/>
          <p:nvPr/>
        </p:nvSpPr>
        <p:spPr>
          <a:xfrm>
            <a:off x="6419088" y="23591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x: 1, 2, 3 and y: 3, 5, 10. Find the least-squares slope and intercept with the table method.</a:t>
            </a:r>
            <a:endParaRPr lang="en-US" sz="1700" dirty="0"/>
          </a:p>
        </p:txBody>
      </p:sp>
      <p:sp>
        <p:nvSpPr>
          <p:cNvPr id="14" name="Shape 12"/>
          <p:cNvSpPr/>
          <p:nvPr/>
        </p:nvSpPr>
        <p:spPr>
          <a:xfrm>
            <a:off x="548640" y="4046220"/>
            <a:ext cx="5394960" cy="2125980"/>
          </a:xfrm>
          <a:prstGeom prst="roundRect">
            <a:avLst>
              <a:gd name="adj" fmla="val 3441"/>
            </a:avLst>
          </a:prstGeom>
          <a:solidFill>
            <a:srgbClr val="F3F5F9"/>
          </a:solidFill>
          <a:ln w="12700">
            <a:solidFill>
              <a:srgbClr val="F3F5F9"/>
            </a:solidFill>
            <a:prstDash val="solid"/>
          </a:ln>
        </p:spPr>
      </p:sp>
      <p:sp>
        <p:nvSpPr>
          <p:cNvPr id="15" name="Shape 13"/>
          <p:cNvSpPr/>
          <p:nvPr/>
        </p:nvSpPr>
        <p:spPr>
          <a:xfrm>
            <a:off x="731520" y="4229100"/>
            <a:ext cx="384048" cy="384048"/>
          </a:xfrm>
          <a:prstGeom prst="ellipse">
            <a:avLst/>
          </a:prstGeom>
          <a:solidFill>
            <a:srgbClr val="E07A1F"/>
          </a:solidFill>
          <a:ln w="12700">
            <a:solidFill>
              <a:srgbClr val="E07A1F"/>
            </a:solidFill>
            <a:prstDash val="solid"/>
          </a:ln>
        </p:spPr>
      </p:sp>
      <p:sp>
        <p:nvSpPr>
          <p:cNvPr id="16" name="Text 14"/>
          <p:cNvSpPr txBox="1"/>
          <p:nvPr/>
        </p:nvSpPr>
        <p:spPr>
          <a:xfrm>
            <a:off x="73152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1234440" y="42291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A3: k-nearest neighbours</a:t>
            </a:r>
            <a:endParaRPr lang="en-US" sz="1600" dirty="0"/>
          </a:p>
        </p:txBody>
      </p:sp>
      <p:sp>
        <p:nvSpPr>
          <p:cNvPr id="18" name="Text 16"/>
          <p:cNvSpPr txBox="1"/>
          <p:nvPr/>
        </p:nvSpPr>
        <p:spPr>
          <a:xfrm>
            <a:off x="749808" y="47594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Points A (1,1), (2,2), (1,4) and B (5,5), (6,3), (5,2). New point (4, 3.5). Predict with k = 1, 3 and 5.</a:t>
            </a:r>
            <a:endParaRPr lang="en-US" sz="1700" dirty="0"/>
          </a:p>
        </p:txBody>
      </p:sp>
      <p:sp>
        <p:nvSpPr>
          <p:cNvPr id="19" name="Shape 17"/>
          <p:cNvSpPr/>
          <p:nvPr/>
        </p:nvSpPr>
        <p:spPr>
          <a:xfrm>
            <a:off x="6217920" y="4046220"/>
            <a:ext cx="5394960" cy="2125980"/>
          </a:xfrm>
          <a:prstGeom prst="roundRect">
            <a:avLst>
              <a:gd name="adj" fmla="val 3441"/>
            </a:avLst>
          </a:prstGeom>
          <a:solidFill>
            <a:srgbClr val="F3F5F9"/>
          </a:solidFill>
          <a:ln w="12700">
            <a:solidFill>
              <a:srgbClr val="F3F5F9"/>
            </a:solidFill>
            <a:prstDash val="solid"/>
          </a:ln>
        </p:spPr>
      </p:sp>
      <p:sp>
        <p:nvSpPr>
          <p:cNvPr id="20" name="Shape 18"/>
          <p:cNvSpPr/>
          <p:nvPr/>
        </p:nvSpPr>
        <p:spPr>
          <a:xfrm>
            <a:off x="6400800" y="4229100"/>
            <a:ext cx="384048" cy="384048"/>
          </a:xfrm>
          <a:prstGeom prst="ellipse">
            <a:avLst/>
          </a:prstGeom>
          <a:solidFill>
            <a:srgbClr val="E07A1F"/>
          </a:solidFill>
          <a:ln w="12700">
            <a:solidFill>
              <a:srgbClr val="E07A1F"/>
            </a:solidFill>
            <a:prstDash val="solid"/>
          </a:ln>
        </p:spPr>
      </p:sp>
      <p:sp>
        <p:nvSpPr>
          <p:cNvPr id="21" name="Text 19"/>
          <p:cNvSpPr txBox="1"/>
          <p:nvPr/>
        </p:nvSpPr>
        <p:spPr>
          <a:xfrm>
            <a:off x="640080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6903720" y="42291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A4: follow the tree</a:t>
            </a:r>
            <a:endParaRPr lang="en-US" sz="1600" dirty="0"/>
          </a:p>
        </p:txBody>
      </p:sp>
      <p:sp>
        <p:nvSpPr>
          <p:cNvPr id="23" name="Text 21"/>
          <p:cNvSpPr txBox="1"/>
          <p:nvPr/>
        </p:nvSpPr>
        <p:spPr>
          <a:xfrm>
            <a:off x="6419088" y="47594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Rules: petal width ≤ 0.75: setosa; else petal length ≤ 4.75: versicolor; else virginica. Classify (1.4, 0.2), (4.9, 1.5), (4.5, 1.3), given as (length, width).</a:t>
            </a:r>
            <a:endParaRPr lang="en-US" sz="1700" dirty="0"/>
          </a:p>
        </p:txBody>
      </p:sp>
      <p:sp>
        <p:nvSpPr>
          <p:cNvPr id="24" name="Shape 22"/>
          <p:cNvSpPr/>
          <p:nvPr/>
        </p:nvSpPr>
        <p:spPr>
          <a:xfrm>
            <a:off x="0" y="6556248"/>
            <a:ext cx="3154680" cy="301752"/>
          </a:xfrm>
          <a:prstGeom prst="rect">
            <a:avLst/>
          </a:prstGeom>
          <a:solidFill>
            <a:srgbClr val="2459C4"/>
          </a:solidFill>
          <a:ln w="12700">
            <a:solidFill>
              <a:srgbClr val="2459C4"/>
            </a:solidFill>
            <a:prstDash val="solid"/>
          </a:ln>
        </p:spPr>
      </p:sp>
      <p:sp>
        <p:nvSpPr>
          <p:cNvPr id="25" name="Text 2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6" name="Shape 24"/>
          <p:cNvSpPr/>
          <p:nvPr/>
        </p:nvSpPr>
        <p:spPr>
          <a:xfrm>
            <a:off x="3154680" y="6556248"/>
            <a:ext cx="4754880" cy="301752"/>
          </a:xfrm>
          <a:prstGeom prst="rect">
            <a:avLst/>
          </a:prstGeom>
          <a:solidFill>
            <a:srgbClr val="E07A1F"/>
          </a:solidFill>
          <a:ln w="12700">
            <a:solidFill>
              <a:srgbClr val="E07A1F"/>
            </a:solidFill>
            <a:prstDash val="solid"/>
          </a:ln>
        </p:spPr>
      </p:sp>
      <p:sp>
        <p:nvSpPr>
          <p:cNvPr id="27" name="Text 2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28" name="Shape 26"/>
          <p:cNvSpPr/>
          <p:nvPr/>
        </p:nvSpPr>
        <p:spPr>
          <a:xfrm>
            <a:off x="7909560" y="6556248"/>
            <a:ext cx="2926080" cy="301752"/>
          </a:xfrm>
          <a:prstGeom prst="rect">
            <a:avLst/>
          </a:prstGeom>
          <a:solidFill>
            <a:srgbClr val="2459C4"/>
          </a:solidFill>
          <a:ln w="12700">
            <a:solidFill>
              <a:srgbClr val="2459C4"/>
            </a:solidFill>
            <a:prstDash val="solid"/>
          </a:ln>
        </p:spPr>
      </p:sp>
      <p:sp>
        <p:nvSpPr>
          <p:cNvPr id="29" name="Text 2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0" name="Shape 28"/>
          <p:cNvSpPr/>
          <p:nvPr/>
        </p:nvSpPr>
        <p:spPr>
          <a:xfrm>
            <a:off x="10835640" y="6556248"/>
            <a:ext cx="1356055" cy="301752"/>
          </a:xfrm>
          <a:prstGeom prst="rect">
            <a:avLst/>
          </a:prstGeom>
          <a:solidFill>
            <a:srgbClr val="15213A"/>
          </a:solidFill>
          <a:ln w="12700">
            <a:solidFill>
              <a:srgbClr val="15213A"/>
            </a:solidFill>
            <a:prstDash val="solid"/>
          </a:ln>
        </p:spPr>
      </p:sp>
      <p:sp>
        <p:nvSpPr>
          <p:cNvPr id="31" name="Text 2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3 / 14</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DF0E3"/>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Part B: in code</a:t>
            </a:r>
            <a:endParaRPr lang="en-US" sz="3000" dirty="0"/>
          </a:p>
        </p:txBody>
      </p:sp>
      <p:sp>
        <p:nvSpPr>
          <p:cNvPr id="3" name="Text 1"/>
          <p:cNvSpPr txBox="1"/>
          <p:nvPr/>
        </p:nvSpPr>
        <p:spPr>
          <a:xfrm>
            <a:off x="548640" y="1097280"/>
            <a:ext cx="11064240" cy="411480"/>
          </a:xfrm>
          <a:prstGeom prst="rect">
            <a:avLst/>
          </a:prstGeom>
          <a:noFill/>
          <a:ln/>
        </p:spPr>
        <p:txBody>
          <a:bodyPr wrap="square" lIns="0" tIns="0" rIns="0" bIns="0" rtlCol="0" anchor="ctr"/>
          <a:lstStyle/>
          <a:p>
            <a:pPr indent="0" marL="0">
              <a:buNone/>
            </a:pPr>
            <a:r>
              <a:rPr lang="en-US" sz="1700" dirty="0">
                <a:solidFill>
                  <a:srgbClr val="15213A"/>
                </a:solidFill>
                <a:latin typeface="Calibri" pitchFamily="34" charset="0"/>
                <a:ea typeface="Calibri" pitchFamily="34" charset="-122"/>
                <a:cs typeface="Calibri" pitchFamily="34" charset="-120"/>
              </a:rPr>
              <a:t>Use only built-in datasets, so everything works offline. Fix random_state=0 so we can compare answers.</a:t>
            </a:r>
            <a:endParaRPr lang="en-US" sz="1700" dirty="0"/>
          </a:p>
        </p:txBody>
      </p:sp>
      <p:sp>
        <p:nvSpPr>
          <p:cNvPr id="4" name="Shape 2"/>
          <p:cNvSpPr/>
          <p:nvPr/>
        </p:nvSpPr>
        <p:spPr>
          <a:xfrm>
            <a:off x="548640" y="1645920"/>
            <a:ext cx="5394960" cy="2125980"/>
          </a:xfrm>
          <a:prstGeom prst="roundRect">
            <a:avLst>
              <a:gd name="adj" fmla="val 3441"/>
            </a:avLst>
          </a:prstGeom>
          <a:solidFill>
            <a:srgbClr val="F3F5F9"/>
          </a:solidFill>
          <a:ln w="12700">
            <a:solidFill>
              <a:srgbClr val="F3F5F9"/>
            </a:solidFill>
            <a:prstDash val="solid"/>
          </a:ln>
        </p:spPr>
      </p:sp>
      <p:sp>
        <p:nvSpPr>
          <p:cNvPr id="5" name="Shape 3"/>
          <p:cNvSpPr/>
          <p:nvPr/>
        </p:nvSpPr>
        <p:spPr>
          <a:xfrm>
            <a:off x="731520" y="1828800"/>
            <a:ext cx="384048" cy="384048"/>
          </a:xfrm>
          <a:prstGeom prst="ellipse">
            <a:avLst/>
          </a:prstGeom>
          <a:solidFill>
            <a:srgbClr val="E07A1F"/>
          </a:solidFill>
          <a:ln w="12700">
            <a:solidFill>
              <a:srgbClr val="E07A1F"/>
            </a:solidFill>
            <a:prstDash val="solid"/>
          </a:ln>
        </p:spPr>
      </p:sp>
      <p:sp>
        <p:nvSpPr>
          <p:cNvPr id="6" name="Text 4"/>
          <p:cNvSpPr txBox="1"/>
          <p:nvPr/>
        </p:nvSpPr>
        <p:spPr>
          <a:xfrm>
            <a:off x="73152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8288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B1: best single feature</a:t>
            </a:r>
            <a:endParaRPr lang="en-US" sz="1600" dirty="0"/>
          </a:p>
        </p:txBody>
      </p:sp>
      <p:sp>
        <p:nvSpPr>
          <p:cNvPr id="8" name="Text 6"/>
          <p:cNvSpPr txBox="1"/>
          <p:nvPr/>
        </p:nvSpPr>
        <p:spPr>
          <a:xfrm>
            <a:off x="749808" y="23591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Diabetes data: for each of the 10 features alone, fit LinearRegression and print test MAE. Which feature is best?</a:t>
            </a:r>
            <a:endParaRPr lang="en-US" sz="1700" dirty="0"/>
          </a:p>
        </p:txBody>
      </p:sp>
      <p:sp>
        <p:nvSpPr>
          <p:cNvPr id="9" name="Shape 7"/>
          <p:cNvSpPr/>
          <p:nvPr/>
        </p:nvSpPr>
        <p:spPr>
          <a:xfrm>
            <a:off x="6217920" y="1645920"/>
            <a:ext cx="5394960" cy="2125980"/>
          </a:xfrm>
          <a:prstGeom prst="roundRect">
            <a:avLst>
              <a:gd name="adj" fmla="val 3441"/>
            </a:avLst>
          </a:prstGeom>
          <a:solidFill>
            <a:srgbClr val="F3F5F9"/>
          </a:solidFill>
          <a:ln w="12700">
            <a:solidFill>
              <a:srgbClr val="F3F5F9"/>
            </a:solidFill>
            <a:prstDash val="solid"/>
          </a:ln>
        </p:spPr>
      </p:sp>
      <p:sp>
        <p:nvSpPr>
          <p:cNvPr id="10" name="Shape 8"/>
          <p:cNvSpPr/>
          <p:nvPr/>
        </p:nvSpPr>
        <p:spPr>
          <a:xfrm>
            <a:off x="6400800" y="1828800"/>
            <a:ext cx="384048" cy="384048"/>
          </a:xfrm>
          <a:prstGeom prst="ellipse">
            <a:avLst/>
          </a:prstGeom>
          <a:solidFill>
            <a:srgbClr val="E07A1F"/>
          </a:solidFill>
          <a:ln w="12700">
            <a:solidFill>
              <a:srgbClr val="E07A1F"/>
            </a:solidFill>
            <a:prstDash val="solid"/>
          </a:ln>
        </p:spPr>
      </p:sp>
      <p:sp>
        <p:nvSpPr>
          <p:cNvPr id="11" name="Text 9"/>
          <p:cNvSpPr txBox="1"/>
          <p:nvPr/>
        </p:nvSpPr>
        <p:spPr>
          <a:xfrm>
            <a:off x="6400800" y="18288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6903720" y="18288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B2: choose k</a:t>
            </a:r>
            <a:endParaRPr lang="en-US" sz="1600" dirty="0"/>
          </a:p>
        </p:txBody>
      </p:sp>
      <p:sp>
        <p:nvSpPr>
          <p:cNvPr id="13" name="Text 11"/>
          <p:cNvSpPr txBox="1"/>
          <p:nvPr/>
        </p:nvSpPr>
        <p:spPr>
          <a:xfrm>
            <a:off x="6419088" y="23591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Wine data: test accuracy of k-NN for k = 1 to 15. Plot accuracy against k.</a:t>
            </a:r>
            <a:endParaRPr lang="en-US" sz="1700" dirty="0"/>
          </a:p>
        </p:txBody>
      </p:sp>
      <p:sp>
        <p:nvSpPr>
          <p:cNvPr id="14" name="Shape 12"/>
          <p:cNvSpPr/>
          <p:nvPr/>
        </p:nvSpPr>
        <p:spPr>
          <a:xfrm>
            <a:off x="548640" y="4046220"/>
            <a:ext cx="5394960" cy="2125980"/>
          </a:xfrm>
          <a:prstGeom prst="roundRect">
            <a:avLst>
              <a:gd name="adj" fmla="val 3441"/>
            </a:avLst>
          </a:prstGeom>
          <a:solidFill>
            <a:srgbClr val="F3F5F9"/>
          </a:solidFill>
          <a:ln w="12700">
            <a:solidFill>
              <a:srgbClr val="F3F5F9"/>
            </a:solidFill>
            <a:prstDash val="solid"/>
          </a:ln>
        </p:spPr>
      </p:sp>
      <p:sp>
        <p:nvSpPr>
          <p:cNvPr id="15" name="Shape 13"/>
          <p:cNvSpPr/>
          <p:nvPr/>
        </p:nvSpPr>
        <p:spPr>
          <a:xfrm>
            <a:off x="731520" y="4229100"/>
            <a:ext cx="384048" cy="384048"/>
          </a:xfrm>
          <a:prstGeom prst="ellipse">
            <a:avLst/>
          </a:prstGeom>
          <a:solidFill>
            <a:srgbClr val="E07A1F"/>
          </a:solidFill>
          <a:ln w="12700">
            <a:solidFill>
              <a:srgbClr val="E07A1F"/>
            </a:solidFill>
            <a:prstDash val="solid"/>
          </a:ln>
        </p:spPr>
      </p:sp>
      <p:sp>
        <p:nvSpPr>
          <p:cNvPr id="16" name="Text 14"/>
          <p:cNvSpPr txBox="1"/>
          <p:nvPr/>
        </p:nvSpPr>
        <p:spPr>
          <a:xfrm>
            <a:off x="73152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1234440" y="42291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B3: tree depth</a:t>
            </a:r>
            <a:endParaRPr lang="en-US" sz="1600" dirty="0"/>
          </a:p>
        </p:txBody>
      </p:sp>
      <p:sp>
        <p:nvSpPr>
          <p:cNvPr id="18" name="Text 16"/>
          <p:cNvSpPr txBox="1"/>
          <p:nvPr/>
        </p:nvSpPr>
        <p:spPr>
          <a:xfrm>
            <a:off x="749808" y="47594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Wine data: training and test accuracy of trees with max_depth 1 to 6. Where does test accuracy stop improving?</a:t>
            </a:r>
            <a:endParaRPr lang="en-US" sz="1700" dirty="0"/>
          </a:p>
        </p:txBody>
      </p:sp>
      <p:sp>
        <p:nvSpPr>
          <p:cNvPr id="19" name="Shape 17"/>
          <p:cNvSpPr/>
          <p:nvPr/>
        </p:nvSpPr>
        <p:spPr>
          <a:xfrm>
            <a:off x="6217920" y="4046220"/>
            <a:ext cx="5394960" cy="2125980"/>
          </a:xfrm>
          <a:prstGeom prst="roundRect">
            <a:avLst>
              <a:gd name="adj" fmla="val 3441"/>
            </a:avLst>
          </a:prstGeom>
          <a:solidFill>
            <a:srgbClr val="F3F5F9"/>
          </a:solidFill>
          <a:ln w="12700">
            <a:solidFill>
              <a:srgbClr val="F3F5F9"/>
            </a:solidFill>
            <a:prstDash val="solid"/>
          </a:ln>
        </p:spPr>
      </p:sp>
      <p:sp>
        <p:nvSpPr>
          <p:cNvPr id="20" name="Shape 18"/>
          <p:cNvSpPr/>
          <p:nvPr/>
        </p:nvSpPr>
        <p:spPr>
          <a:xfrm>
            <a:off x="6400800" y="4229100"/>
            <a:ext cx="384048" cy="384048"/>
          </a:xfrm>
          <a:prstGeom prst="ellipse">
            <a:avLst/>
          </a:prstGeom>
          <a:solidFill>
            <a:srgbClr val="E07A1F"/>
          </a:solidFill>
          <a:ln w="12700">
            <a:solidFill>
              <a:srgbClr val="E07A1F"/>
            </a:solidFill>
            <a:prstDash val="solid"/>
          </a:ln>
        </p:spPr>
      </p:sp>
      <p:sp>
        <p:nvSpPr>
          <p:cNvPr id="21" name="Text 19"/>
          <p:cNvSpPr txBox="1"/>
          <p:nvPr/>
        </p:nvSpPr>
        <p:spPr>
          <a:xfrm>
            <a:off x="6400800" y="422910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4</a:t>
            </a:r>
            <a:endParaRPr lang="en-US" sz="1300" dirty="0"/>
          </a:p>
        </p:txBody>
      </p:sp>
      <p:sp>
        <p:nvSpPr>
          <p:cNvPr id="22" name="Text 20"/>
          <p:cNvSpPr txBox="1"/>
          <p:nvPr/>
        </p:nvSpPr>
        <p:spPr>
          <a:xfrm>
            <a:off x="6903720" y="4229100"/>
            <a:ext cx="4526280" cy="384048"/>
          </a:xfrm>
          <a:prstGeom prst="rect">
            <a:avLst/>
          </a:prstGeom>
          <a:noFill/>
          <a:ln/>
        </p:spPr>
        <p:txBody>
          <a:bodyPr wrap="square" lIns="0" tIns="0" rIns="0" bIns="0" rtlCol="0" anchor="ctr"/>
          <a:lstStyle/>
          <a:p>
            <a:pPr indent="0" marL="0">
              <a:buNone/>
            </a:pPr>
            <a:r>
              <a:rPr lang="en-US" sz="1600" b="1" dirty="0">
                <a:solidFill>
                  <a:srgbClr val="15213A"/>
                </a:solidFill>
                <a:latin typeface="Arial" pitchFamily="34" charset="0"/>
                <a:ea typeface="Arial" pitchFamily="34" charset="-122"/>
                <a:cs typeface="Arial" pitchFamily="34" charset="-120"/>
              </a:rPr>
              <a:t>B4: three models</a:t>
            </a:r>
            <a:endParaRPr lang="en-US" sz="1600" dirty="0"/>
          </a:p>
        </p:txBody>
      </p:sp>
      <p:sp>
        <p:nvSpPr>
          <p:cNvPr id="23" name="Text 21"/>
          <p:cNvSpPr txBox="1"/>
          <p:nvPr/>
        </p:nvSpPr>
        <p:spPr>
          <a:xfrm>
            <a:off x="6419088" y="4759452"/>
            <a:ext cx="4992624" cy="130302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Breast cancer data: compare k-NN, a depth-3 tree and GaussianNB on the same split. Report a small table.</a:t>
            </a:r>
            <a:endParaRPr lang="en-US" sz="1700" dirty="0"/>
          </a:p>
        </p:txBody>
      </p:sp>
      <p:sp>
        <p:nvSpPr>
          <p:cNvPr id="24" name="Shape 22"/>
          <p:cNvSpPr/>
          <p:nvPr/>
        </p:nvSpPr>
        <p:spPr>
          <a:xfrm>
            <a:off x="0" y="6556248"/>
            <a:ext cx="3154680" cy="301752"/>
          </a:xfrm>
          <a:prstGeom prst="rect">
            <a:avLst/>
          </a:prstGeom>
          <a:solidFill>
            <a:srgbClr val="2459C4"/>
          </a:solidFill>
          <a:ln w="12700">
            <a:solidFill>
              <a:srgbClr val="2459C4"/>
            </a:solidFill>
            <a:prstDash val="solid"/>
          </a:ln>
        </p:spPr>
      </p:sp>
      <p:sp>
        <p:nvSpPr>
          <p:cNvPr id="25" name="Text 2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6" name="Shape 24"/>
          <p:cNvSpPr/>
          <p:nvPr/>
        </p:nvSpPr>
        <p:spPr>
          <a:xfrm>
            <a:off x="3154680" y="6556248"/>
            <a:ext cx="4754880" cy="301752"/>
          </a:xfrm>
          <a:prstGeom prst="rect">
            <a:avLst/>
          </a:prstGeom>
          <a:solidFill>
            <a:srgbClr val="E07A1F"/>
          </a:solidFill>
          <a:ln w="12700">
            <a:solidFill>
              <a:srgbClr val="E07A1F"/>
            </a:solidFill>
            <a:prstDash val="solid"/>
          </a:ln>
        </p:spPr>
      </p:sp>
      <p:sp>
        <p:nvSpPr>
          <p:cNvPr id="27" name="Text 2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28" name="Shape 26"/>
          <p:cNvSpPr/>
          <p:nvPr/>
        </p:nvSpPr>
        <p:spPr>
          <a:xfrm>
            <a:off x="7909560" y="6556248"/>
            <a:ext cx="2926080" cy="301752"/>
          </a:xfrm>
          <a:prstGeom prst="rect">
            <a:avLst/>
          </a:prstGeom>
          <a:solidFill>
            <a:srgbClr val="2459C4"/>
          </a:solidFill>
          <a:ln w="12700">
            <a:solidFill>
              <a:srgbClr val="2459C4"/>
            </a:solidFill>
            <a:prstDash val="solid"/>
          </a:ln>
        </p:spPr>
      </p:sp>
      <p:sp>
        <p:nvSpPr>
          <p:cNvPr id="29" name="Text 2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0" name="Shape 28"/>
          <p:cNvSpPr/>
          <p:nvPr/>
        </p:nvSpPr>
        <p:spPr>
          <a:xfrm>
            <a:off x="10835640" y="6556248"/>
            <a:ext cx="1356055" cy="301752"/>
          </a:xfrm>
          <a:prstGeom prst="rect">
            <a:avLst/>
          </a:prstGeom>
          <a:solidFill>
            <a:srgbClr val="15213A"/>
          </a:solidFill>
          <a:ln w="12700">
            <a:solidFill>
              <a:srgbClr val="15213A"/>
            </a:solidFill>
            <a:prstDash val="solid"/>
          </a:ln>
        </p:spPr>
      </p:sp>
      <p:sp>
        <p:nvSpPr>
          <p:cNvPr id="31" name="Text 2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4 / 14</a:t>
            </a:r>
            <a:endParaRPr lang="en-US" sz="11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5213A"/>
        </a:solidFill>
      </p:bgPr>
    </p:bg>
    <p:spTree>
      <p:nvGrpSpPr>
        <p:cNvPr id="1" name=""/>
        <p:cNvGrpSpPr/>
        <p:nvPr/>
      </p:nvGrpSpPr>
      <p:grpSpPr>
        <a:xfrm>
          <a:off x="0" y="0"/>
          <a:ext cx="0" cy="0"/>
          <a:chOff x="0" y="0"/>
          <a:chExt cx="0" cy="0"/>
        </a:xfrm>
      </p:grpSpPr>
      <p:sp>
        <p:nvSpPr>
          <p:cNvPr id="2" name="Text 0"/>
          <p:cNvSpPr txBox="1"/>
          <p:nvPr/>
        </p:nvSpPr>
        <p:spPr>
          <a:xfrm>
            <a:off x="731520" y="2286000"/>
            <a:ext cx="10698480" cy="1097280"/>
          </a:xfrm>
          <a:prstGeom prst="rect">
            <a:avLst/>
          </a:prstGeom>
          <a:noFill/>
          <a:ln/>
        </p:spPr>
        <p:txBody>
          <a:bodyPr wrap="square" lIns="0" tIns="0" rIns="0" bIns="0" rtlCol="0" anchor="ctr"/>
          <a:lstStyle/>
          <a:p>
            <a:pPr indent="0" marL="0">
              <a:buNone/>
            </a:pPr>
            <a:r>
              <a:rPr lang="en-US" sz="4800" b="1" dirty="0">
                <a:solidFill>
                  <a:srgbClr val="FFFFFF"/>
                </a:solidFill>
                <a:latin typeface="Arial" pitchFamily="34" charset="0"/>
                <a:ea typeface="Arial" pitchFamily="34" charset="-122"/>
                <a:cs typeface="Arial" pitchFamily="34" charset="-120"/>
              </a:rPr>
              <a:t>Solutions</a:t>
            </a:r>
            <a:endParaRPr lang="en-US" sz="4800" dirty="0"/>
          </a:p>
        </p:txBody>
      </p:sp>
      <p:sp>
        <p:nvSpPr>
          <p:cNvPr id="3" name="Text 1"/>
          <p:cNvSpPr txBox="1"/>
          <p:nvPr/>
        </p:nvSpPr>
        <p:spPr>
          <a:xfrm>
            <a:off x="731520" y="3474720"/>
            <a:ext cx="10698480" cy="731520"/>
          </a:xfrm>
          <a:prstGeom prst="rect">
            <a:avLst/>
          </a:prstGeom>
          <a:noFill/>
          <a:ln/>
        </p:spPr>
        <p:txBody>
          <a:bodyPr wrap="square" lIns="0" tIns="0" rIns="0" bIns="0" rtlCol="0" anchor="ctr"/>
          <a:lstStyle/>
          <a:p>
            <a:pPr indent="0" marL="0">
              <a:buNone/>
            </a:pPr>
            <a:r>
              <a:rPr lang="en-US" sz="2000" dirty="0">
                <a:solidFill>
                  <a:srgbClr val="D9DEE8"/>
                </a:solidFill>
                <a:latin typeface="Calibri" pitchFamily="34" charset="0"/>
                <a:ea typeface="Calibri" pitchFamily="34" charset="-122"/>
                <a:cs typeface="Calibri" pitchFamily="34" charset="-120"/>
              </a:rPr>
              <a:t>Show after students have attempted Part A and Part B.</a:t>
            </a:r>
            <a:endParaRPr lang="en-US" sz="2000" dirty="0"/>
          </a:p>
        </p:txBody>
      </p:sp>
      <p:sp>
        <p:nvSpPr>
          <p:cNvPr id="4" name="Shape 2"/>
          <p:cNvSpPr/>
          <p:nvPr/>
        </p:nvSpPr>
        <p:spPr>
          <a:xfrm>
            <a:off x="0" y="6556248"/>
            <a:ext cx="3154680" cy="301752"/>
          </a:xfrm>
          <a:prstGeom prst="rect">
            <a:avLst/>
          </a:prstGeom>
          <a:solidFill>
            <a:srgbClr val="2459C4"/>
          </a:solidFill>
          <a:ln w="12700">
            <a:solidFill>
              <a:srgbClr val="2459C4"/>
            </a:solidFill>
            <a:prstDash val="solid"/>
          </a:ln>
        </p:spPr>
      </p:sp>
      <p:sp>
        <p:nvSpPr>
          <p:cNvPr id="5" name="Text 3"/>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4"/>
          <p:cNvSpPr/>
          <p:nvPr/>
        </p:nvSpPr>
        <p:spPr>
          <a:xfrm>
            <a:off x="3154680" y="6556248"/>
            <a:ext cx="4754880" cy="301752"/>
          </a:xfrm>
          <a:prstGeom prst="rect">
            <a:avLst/>
          </a:prstGeom>
          <a:solidFill>
            <a:srgbClr val="E07A1F"/>
          </a:solidFill>
          <a:ln w="12700">
            <a:solidFill>
              <a:srgbClr val="E07A1F"/>
            </a:solidFill>
            <a:prstDash val="solid"/>
          </a:ln>
        </p:spPr>
      </p:sp>
      <p:sp>
        <p:nvSpPr>
          <p:cNvPr id="7" name="Text 5"/>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8" name="Shape 6"/>
          <p:cNvSpPr/>
          <p:nvPr/>
        </p:nvSpPr>
        <p:spPr>
          <a:xfrm>
            <a:off x="7909560" y="6556248"/>
            <a:ext cx="2926080" cy="301752"/>
          </a:xfrm>
          <a:prstGeom prst="rect">
            <a:avLst/>
          </a:prstGeom>
          <a:solidFill>
            <a:srgbClr val="2459C4"/>
          </a:solidFill>
          <a:ln w="12700">
            <a:solidFill>
              <a:srgbClr val="2459C4"/>
            </a:solidFill>
            <a:prstDash val="solid"/>
          </a:ln>
        </p:spPr>
      </p:sp>
      <p:sp>
        <p:nvSpPr>
          <p:cNvPr id="9" name="Text 7"/>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8"/>
          <p:cNvSpPr/>
          <p:nvPr/>
        </p:nvSpPr>
        <p:spPr>
          <a:xfrm>
            <a:off x="10835640" y="6556248"/>
            <a:ext cx="1356055" cy="301752"/>
          </a:xfrm>
          <a:prstGeom prst="rect">
            <a:avLst/>
          </a:prstGeom>
          <a:solidFill>
            <a:srgbClr val="15213A"/>
          </a:solidFill>
          <a:ln w="12700">
            <a:solidFill>
              <a:srgbClr val="15213A"/>
            </a:solidFill>
            <a:prstDash val="solid"/>
          </a:ln>
        </p:spPr>
      </p:sp>
      <p:sp>
        <p:nvSpPr>
          <p:cNvPr id="11" name="Text 9"/>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5 / 14</a:t>
            </a:r>
            <a:endParaRPr lang="en-US" sz="11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A1 solution: MAE</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Error = actual - predicted. MAE = average size of the errors = 5 / 4 = 1.25.</a:t>
            </a:r>
            <a:endParaRPr lang="en-US" sz="1700" dirty="0"/>
          </a:p>
        </p:txBody>
      </p:sp>
      <p:sp>
        <p:nvSpPr>
          <p:cNvPr id="4" name="Shape 2"/>
          <p:cNvSpPr/>
          <p:nvPr/>
        </p:nvSpPr>
        <p:spPr>
          <a:xfrm>
            <a:off x="548640" y="1828800"/>
            <a:ext cx="3840480" cy="1064133"/>
          </a:xfrm>
          <a:prstGeom prst="roundRect">
            <a:avLst>
              <a:gd name="adj" fmla="val 6874"/>
            </a:avLst>
          </a:prstGeom>
          <a:solidFill>
            <a:srgbClr val="1B2742"/>
          </a:solidFill>
          <a:ln w="9525">
            <a:solidFill>
              <a:srgbClr val="1B2742"/>
            </a:solidFill>
            <a:prstDash val="solid"/>
          </a:ln>
        </p:spPr>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3566160" cy="606933"/>
          </a:xfrm>
          <a:prstGeom prst="rect">
            <a:avLst/>
          </a:prstGeom>
          <a:noFill/>
          <a:ln/>
        </p:spPr>
        <p:txBody>
          <a:bodyPr wrap="none" lIns="0" tIns="0" rIns="0" bIns="0" rtlCol="0" anchor="t"/>
          <a:lstStyle/>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MAE = (1 + 0 + 2 + 2) / 4</a:t>
            </a:r>
            <a:endParaRPr lang="en-US" sz="1650" dirty="0"/>
          </a:p>
          <a:p>
            <a:pPr indent="0" marL="0">
              <a:lnSpc>
                <a:spcPct val="98000"/>
              </a:lnSpc>
              <a:buNone/>
            </a:pPr>
            <a:r>
              <a:rPr lang="en-US" sz="1650" dirty="0">
                <a:solidFill>
                  <a:srgbClr val="E8ECF4"/>
                </a:solidFill>
                <a:latin typeface="Courier New" pitchFamily="34" charset="0"/>
                <a:ea typeface="Courier New" pitchFamily="34" charset="-122"/>
                <a:cs typeface="Courier New" pitchFamily="34" charset="-120"/>
              </a:rPr>
              <a:t>#     = 5 / 4 = 1.25</a:t>
            </a:r>
            <a:endParaRPr lang="en-US" sz="1650" dirty="0"/>
          </a:p>
        </p:txBody>
      </p:sp>
      <p:sp>
        <p:nvSpPr>
          <p:cNvPr id="7" name="Text 5"/>
          <p:cNvSpPr txBox="1"/>
          <p:nvPr/>
        </p:nvSpPr>
        <p:spPr>
          <a:xfrm>
            <a:off x="4709160" y="1828800"/>
            <a:ext cx="172593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actual</a:t>
            </a:r>
            <a:endParaRPr lang="en-US" sz="1600" dirty="0"/>
          </a:p>
        </p:txBody>
      </p:sp>
      <p:sp>
        <p:nvSpPr>
          <p:cNvPr id="8" name="Text 6"/>
          <p:cNvSpPr txBox="1"/>
          <p:nvPr/>
        </p:nvSpPr>
        <p:spPr>
          <a:xfrm>
            <a:off x="6435090" y="1828800"/>
            <a:ext cx="172593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predicted</a:t>
            </a:r>
            <a:endParaRPr lang="en-US" sz="1600" dirty="0"/>
          </a:p>
        </p:txBody>
      </p:sp>
      <p:sp>
        <p:nvSpPr>
          <p:cNvPr id="9" name="Text 7"/>
          <p:cNvSpPr txBox="1"/>
          <p:nvPr/>
        </p:nvSpPr>
        <p:spPr>
          <a:xfrm>
            <a:off x="8161020" y="1828800"/>
            <a:ext cx="172593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error</a:t>
            </a:r>
            <a:endParaRPr lang="en-US" sz="1600" dirty="0"/>
          </a:p>
        </p:txBody>
      </p:sp>
      <p:sp>
        <p:nvSpPr>
          <p:cNvPr id="10" name="Text 8"/>
          <p:cNvSpPr txBox="1"/>
          <p:nvPr/>
        </p:nvSpPr>
        <p:spPr>
          <a:xfrm>
            <a:off x="9886950" y="1828800"/>
            <a:ext cx="172593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|error|</a:t>
            </a:r>
            <a:endParaRPr lang="en-US" sz="1600" dirty="0"/>
          </a:p>
        </p:txBody>
      </p:sp>
      <p:sp>
        <p:nvSpPr>
          <p:cNvPr id="11" name="anim_1_0"/>
          <p:cNvSpPr txBox="1"/>
          <p:nvPr/>
        </p:nvSpPr>
        <p:spPr>
          <a:xfrm>
            <a:off x="4709160" y="22128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10</a:t>
            </a:r>
            <a:endParaRPr lang="en-US" sz="1600" dirty="0"/>
          </a:p>
        </p:txBody>
      </p:sp>
      <p:sp>
        <p:nvSpPr>
          <p:cNvPr id="12" name="anim_1_1"/>
          <p:cNvSpPr txBox="1"/>
          <p:nvPr/>
        </p:nvSpPr>
        <p:spPr>
          <a:xfrm>
            <a:off x="6435090" y="22128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11</a:t>
            </a:r>
            <a:endParaRPr lang="en-US" sz="1600" dirty="0"/>
          </a:p>
        </p:txBody>
      </p:sp>
      <p:sp>
        <p:nvSpPr>
          <p:cNvPr id="13" name="anim_1_2"/>
          <p:cNvSpPr txBox="1"/>
          <p:nvPr/>
        </p:nvSpPr>
        <p:spPr>
          <a:xfrm>
            <a:off x="8161020" y="22128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4" name="anim_1_3"/>
          <p:cNvSpPr txBox="1"/>
          <p:nvPr/>
        </p:nvSpPr>
        <p:spPr>
          <a:xfrm>
            <a:off x="9886950" y="22128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5" name="anim_2_4"/>
          <p:cNvSpPr txBox="1"/>
          <p:nvPr/>
        </p:nvSpPr>
        <p:spPr>
          <a:xfrm>
            <a:off x="4709160" y="26700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12</a:t>
            </a:r>
            <a:endParaRPr lang="en-US" sz="1600" dirty="0"/>
          </a:p>
        </p:txBody>
      </p:sp>
      <p:sp>
        <p:nvSpPr>
          <p:cNvPr id="16" name="anim_2_5"/>
          <p:cNvSpPr txBox="1"/>
          <p:nvPr/>
        </p:nvSpPr>
        <p:spPr>
          <a:xfrm>
            <a:off x="6435090" y="26700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12</a:t>
            </a:r>
            <a:endParaRPr lang="en-US" sz="1600" dirty="0"/>
          </a:p>
        </p:txBody>
      </p:sp>
      <p:sp>
        <p:nvSpPr>
          <p:cNvPr id="17" name="anim_2_6"/>
          <p:cNvSpPr txBox="1"/>
          <p:nvPr/>
        </p:nvSpPr>
        <p:spPr>
          <a:xfrm>
            <a:off x="8161020" y="26700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18" name="anim_2_7"/>
          <p:cNvSpPr txBox="1"/>
          <p:nvPr/>
        </p:nvSpPr>
        <p:spPr>
          <a:xfrm>
            <a:off x="9886950" y="26700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19" name="anim_3_8"/>
          <p:cNvSpPr txBox="1"/>
          <p:nvPr/>
        </p:nvSpPr>
        <p:spPr>
          <a:xfrm>
            <a:off x="4709160" y="31272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15</a:t>
            </a:r>
            <a:endParaRPr lang="en-US" sz="1600" dirty="0"/>
          </a:p>
        </p:txBody>
      </p:sp>
      <p:sp>
        <p:nvSpPr>
          <p:cNvPr id="20" name="anim_3_9"/>
          <p:cNvSpPr txBox="1"/>
          <p:nvPr/>
        </p:nvSpPr>
        <p:spPr>
          <a:xfrm>
            <a:off x="6435090" y="31272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13</a:t>
            </a:r>
            <a:endParaRPr lang="en-US" sz="1600" dirty="0"/>
          </a:p>
        </p:txBody>
      </p:sp>
      <p:sp>
        <p:nvSpPr>
          <p:cNvPr id="21" name="anim_3_10"/>
          <p:cNvSpPr txBox="1"/>
          <p:nvPr/>
        </p:nvSpPr>
        <p:spPr>
          <a:xfrm>
            <a:off x="8161020" y="31272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22" name="anim_3_11"/>
          <p:cNvSpPr txBox="1"/>
          <p:nvPr/>
        </p:nvSpPr>
        <p:spPr>
          <a:xfrm>
            <a:off x="9886950" y="31272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23" name="anim_4_12"/>
          <p:cNvSpPr txBox="1"/>
          <p:nvPr/>
        </p:nvSpPr>
        <p:spPr>
          <a:xfrm>
            <a:off x="4709160" y="35844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20</a:t>
            </a:r>
            <a:endParaRPr lang="en-US" sz="1600" dirty="0"/>
          </a:p>
        </p:txBody>
      </p:sp>
      <p:sp>
        <p:nvSpPr>
          <p:cNvPr id="24" name="anim_4_13"/>
          <p:cNvSpPr txBox="1"/>
          <p:nvPr/>
        </p:nvSpPr>
        <p:spPr>
          <a:xfrm>
            <a:off x="6435090" y="35844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22</a:t>
            </a:r>
            <a:endParaRPr lang="en-US" sz="1600" dirty="0"/>
          </a:p>
        </p:txBody>
      </p:sp>
      <p:sp>
        <p:nvSpPr>
          <p:cNvPr id="25" name="anim_4_14"/>
          <p:cNvSpPr txBox="1"/>
          <p:nvPr/>
        </p:nvSpPr>
        <p:spPr>
          <a:xfrm>
            <a:off x="8161020" y="35844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26" name="anim_4_15"/>
          <p:cNvSpPr txBox="1"/>
          <p:nvPr/>
        </p:nvSpPr>
        <p:spPr>
          <a:xfrm>
            <a:off x="9886950" y="3584448"/>
            <a:ext cx="172593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27" name="anim_5_16"/>
          <p:cNvSpPr txBox="1"/>
          <p:nvPr/>
        </p:nvSpPr>
        <p:spPr>
          <a:xfrm>
            <a:off x="4709160" y="40416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28" name="anim_5_17"/>
          <p:cNvSpPr txBox="1"/>
          <p:nvPr/>
        </p:nvSpPr>
        <p:spPr>
          <a:xfrm>
            <a:off x="6435090" y="40416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29" name="anim_5_18"/>
          <p:cNvSpPr txBox="1"/>
          <p:nvPr/>
        </p:nvSpPr>
        <p:spPr>
          <a:xfrm>
            <a:off x="8161020" y="40416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MAE</a:t>
            </a:r>
            <a:endParaRPr lang="en-US" sz="1600" dirty="0"/>
          </a:p>
        </p:txBody>
      </p:sp>
      <p:sp>
        <p:nvSpPr>
          <p:cNvPr id="30" name="anim_5_19"/>
          <p:cNvSpPr txBox="1"/>
          <p:nvPr/>
        </p:nvSpPr>
        <p:spPr>
          <a:xfrm>
            <a:off x="9886950" y="4041648"/>
            <a:ext cx="172593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1.25</a:t>
            </a:r>
            <a:endParaRPr lang="en-US" sz="1600" dirty="0"/>
          </a:p>
        </p:txBody>
      </p:sp>
      <p:sp>
        <p:nvSpPr>
          <p:cNvPr id="31" name="Text 29"/>
          <p:cNvSpPr txBox="1"/>
          <p:nvPr/>
        </p:nvSpPr>
        <p:spPr>
          <a:xfrm>
            <a:off x="4709160" y="4590288"/>
            <a:ext cx="690372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2" name="Shape 30"/>
          <p:cNvSpPr/>
          <p:nvPr/>
        </p:nvSpPr>
        <p:spPr>
          <a:xfrm>
            <a:off x="0" y="6556248"/>
            <a:ext cx="3154680" cy="301752"/>
          </a:xfrm>
          <a:prstGeom prst="rect">
            <a:avLst/>
          </a:prstGeom>
          <a:solidFill>
            <a:srgbClr val="2459C4"/>
          </a:solidFill>
          <a:ln w="12700">
            <a:solidFill>
              <a:srgbClr val="2459C4"/>
            </a:solidFill>
            <a:prstDash val="solid"/>
          </a:ln>
        </p:spPr>
      </p:sp>
      <p:sp>
        <p:nvSpPr>
          <p:cNvPr id="33" name="Text 31"/>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34" name="Shape 32"/>
          <p:cNvSpPr/>
          <p:nvPr/>
        </p:nvSpPr>
        <p:spPr>
          <a:xfrm>
            <a:off x="3154680" y="6556248"/>
            <a:ext cx="4754880" cy="301752"/>
          </a:xfrm>
          <a:prstGeom prst="rect">
            <a:avLst/>
          </a:prstGeom>
          <a:solidFill>
            <a:srgbClr val="E07A1F"/>
          </a:solidFill>
          <a:ln w="12700">
            <a:solidFill>
              <a:srgbClr val="E07A1F"/>
            </a:solidFill>
            <a:prstDash val="solid"/>
          </a:ln>
        </p:spPr>
      </p:sp>
      <p:sp>
        <p:nvSpPr>
          <p:cNvPr id="35" name="Text 33"/>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36" name="Shape 34"/>
          <p:cNvSpPr/>
          <p:nvPr/>
        </p:nvSpPr>
        <p:spPr>
          <a:xfrm>
            <a:off x="7909560" y="6556248"/>
            <a:ext cx="2926080" cy="301752"/>
          </a:xfrm>
          <a:prstGeom prst="rect">
            <a:avLst/>
          </a:prstGeom>
          <a:solidFill>
            <a:srgbClr val="2459C4"/>
          </a:solidFill>
          <a:ln w="12700">
            <a:solidFill>
              <a:srgbClr val="2459C4"/>
            </a:solidFill>
            <a:prstDash val="solid"/>
          </a:ln>
        </p:spPr>
      </p:sp>
      <p:sp>
        <p:nvSpPr>
          <p:cNvPr id="37" name="Text 35"/>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38" name="Shape 36"/>
          <p:cNvSpPr/>
          <p:nvPr/>
        </p:nvSpPr>
        <p:spPr>
          <a:xfrm>
            <a:off x="10835640" y="6556248"/>
            <a:ext cx="1356055" cy="301752"/>
          </a:xfrm>
          <a:prstGeom prst="rect">
            <a:avLst/>
          </a:prstGeom>
          <a:solidFill>
            <a:srgbClr val="15213A"/>
          </a:solidFill>
          <a:ln w="12700">
            <a:solidFill>
              <a:srgbClr val="15213A"/>
            </a:solidFill>
            <a:prstDash val="solid"/>
          </a:ln>
        </p:spPr>
      </p:sp>
      <p:sp>
        <p:nvSpPr>
          <p:cNvPr id="39" name="Text 37"/>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6 / 14</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1"/>
                                        </p:tgtEl>
                                        <p:attrNameLst>
                                          <p:attrName>style.visibility</p:attrName>
                                        </p:attrNameLst>
                                      </p:cBhvr>
                                      <p:to>
                                        <p:strVal val="visible"/>
                                      </p:to>
                                    </p:set>
                                    <p:animEffect transition="in" filter="fade">
                                      <p:cBhvr>
                                        <p:cTn id="5" dur="400"/>
                                        <p:tgtEl>
                                          <p:spTgt spid="11"/>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2"/>
                                        </p:tgtEl>
                                        <p:attrNameLst>
                                          <p:attrName>style.visibility</p:attrName>
                                        </p:attrNameLst>
                                      </p:cBhvr>
                                      <p:to>
                                        <p:strVal val="visible"/>
                                      </p:to>
                                    </p:set>
                                    <p:animEffect transition="in" filter="fade">
                                      <p:cBhvr>
                                        <p:cTn id="8" dur="400"/>
                                        <p:tgtEl>
                                          <p:spTgt spid="12"/>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400"/>
                                        <p:tgtEl>
                                          <p:spTgt spid="13"/>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400"/>
                                        <p:tgtEl>
                                          <p:spTgt spid="14"/>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4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400"/>
                                        <p:tgtEl>
                                          <p:spTgt spid="1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400"/>
                                        <p:tgtEl>
                                          <p:spTgt spid="1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400"/>
                                        <p:tgtEl>
                                          <p:spTgt spid="18"/>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4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400"/>
                                        <p:tgtEl>
                                          <p:spTgt spid="21"/>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400"/>
                                        <p:tgtEl>
                                          <p:spTgt spid="22"/>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400"/>
                                        <p:tgtEl>
                                          <p:spTgt spid="2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400"/>
                                        <p:tgtEl>
                                          <p:spTgt spid="2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fade">
                                      <p:cBhvr>
                                        <p:cTn id="53" dur="400"/>
                                        <p:tgtEl>
                                          <p:spTgt spid="25"/>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400"/>
                                        <p:tgtEl>
                                          <p:spTgt spid="26"/>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nodeType="clickEffect">
                                  <p:stCondLst>
                                    <p:cond delay="0"/>
                                  </p:stCondLst>
                                  <p:childTnLst>
                                    <p:set>
                                      <p:cBhvr>
                                        <p:cTn id="60" dur="1" fill="hold">
                                          <p:stCondLst>
                                            <p:cond delay="0"/>
                                          </p:stCondLst>
                                        </p:cTn>
                                        <p:tgtEl>
                                          <p:spTgt spid="27"/>
                                        </p:tgtEl>
                                        <p:attrNameLst>
                                          <p:attrName>style.visibility</p:attrName>
                                        </p:attrNameLst>
                                      </p:cBhvr>
                                      <p:to>
                                        <p:strVal val="visible"/>
                                      </p:to>
                                    </p:set>
                                    <p:animEffect transition="in" filter="fade">
                                      <p:cBhvr>
                                        <p:cTn id="61" dur="400"/>
                                        <p:tgtEl>
                                          <p:spTgt spid="27"/>
                                        </p:tgtEl>
                                      </p:cBhvr>
                                    </p:animEffect>
                                  </p:childTnLst>
                                </p:cTn>
                              </p:par>
                              <p:par>
                                <p:cTn id="62" presetID="10" presetClass="entr" presetSubtype="0" fill="hold"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400"/>
                                        <p:tgtEl>
                                          <p:spTgt spid="28"/>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fade">
                                      <p:cBhvr>
                                        <p:cTn id="67" dur="400"/>
                                        <p:tgtEl>
                                          <p:spTgt spid="29"/>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0"/>
                                        </p:tgtEl>
                                        <p:attrNameLst>
                                          <p:attrName>style.visibility</p:attrName>
                                        </p:attrNameLst>
                                      </p:cBhvr>
                                      <p:to>
                                        <p:strVal val="visible"/>
                                      </p:to>
                                    </p:set>
                                    <p:animEffect transition="in" filter="fade">
                                      <p:cBhvr>
                                        <p:cTn id="70" dur="4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9" grpId="0" animBg="1"/>
      <p:bldP spid="3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A2 solution: best line</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Means: x = 2, y = 6. slope = 7 / 2 = 3.5. intercept = 6 - 3.5 × 2 = -1. Line: y = 3.5x - 1.</a:t>
            </a:r>
            <a:endParaRPr lang="en-US" sz="1700" dirty="0"/>
          </a:p>
        </p:txBody>
      </p:sp>
      <p:sp>
        <p:nvSpPr>
          <p:cNvPr id="4" name="Shape 2"/>
          <p:cNvSpPr/>
          <p:nvPr/>
        </p:nvSpPr>
        <p:spPr>
          <a:xfrm>
            <a:off x="548640" y="1828800"/>
            <a:ext cx="5120640" cy="1064133"/>
          </a:xfrm>
          <a:prstGeom prst="roundRect">
            <a:avLst>
              <a:gd name="adj" fmla="val 6874"/>
            </a:avLst>
          </a:prstGeom>
          <a:solidFill>
            <a:srgbClr val="1B2742"/>
          </a:solidFill>
          <a:ln w="9525">
            <a:solidFill>
              <a:srgbClr val="1B2742"/>
            </a:solidFill>
            <a:prstDash val="solid"/>
          </a:ln>
        </p:spPr>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846320" cy="606933"/>
          </a:xfrm>
          <a:prstGeom prst="rect">
            <a:avLst/>
          </a:prstGeom>
          <a:noFill/>
          <a:ln/>
        </p:spPr>
        <p:txBody>
          <a:bodyPr wrap="none" lIns="0" tIns="0" rIns="0" bIns="0" rtlCol="0" anchor="t"/>
          <a:lstStyle/>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from sklearn.linear_model import LinearRegression</a:t>
            </a:r>
            <a:endParaRPr lang="en-US" sz="1100" dirty="0"/>
          </a:p>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m = LinearRegression().fit([[1], [2], [3]], [3, 5, 10])</a:t>
            </a:r>
            <a:endParaRPr lang="en-US" sz="1100" dirty="0"/>
          </a:p>
          <a:p>
            <a:pPr indent="0" marL="0">
              <a:lnSpc>
                <a:spcPct val="98000"/>
              </a:lnSpc>
              <a:buNone/>
            </a:pPr>
            <a:r>
              <a:rPr lang="en-US" sz="1100" dirty="0">
                <a:solidFill>
                  <a:srgbClr val="E8ECF4"/>
                </a:solidFill>
                <a:latin typeface="Courier New" pitchFamily="34" charset="0"/>
                <a:ea typeface="Courier New" pitchFamily="34" charset="-122"/>
                <a:cs typeface="Courier New" pitchFamily="34" charset="-120"/>
              </a:rPr>
              <a:t>print(m.coef_.round(2), round(m.intercept_, 2))</a:t>
            </a:r>
            <a:endParaRPr lang="en-US" sz="1100" dirty="0"/>
          </a:p>
        </p:txBody>
      </p:sp>
      <p:sp>
        <p:nvSpPr>
          <p:cNvPr id="7" name="Shape 5"/>
          <p:cNvSpPr/>
          <p:nvPr/>
        </p:nvSpPr>
        <p:spPr>
          <a:xfrm>
            <a:off x="548640" y="3121533"/>
            <a:ext cx="5120640" cy="720471"/>
          </a:xfrm>
          <a:prstGeom prst="roundRect">
            <a:avLst>
              <a:gd name="adj" fmla="val 10153"/>
            </a:avLst>
          </a:prstGeom>
          <a:solidFill>
            <a:srgbClr val="EEF2F8"/>
          </a:solidFill>
          <a:ln w="9525">
            <a:solidFill>
              <a:srgbClr val="D5DBE6"/>
            </a:solidFill>
            <a:prstDash val="solid"/>
          </a:ln>
        </p:spPr>
      </p:sp>
      <p:sp>
        <p:nvSpPr>
          <p:cNvPr id="8" name="Text 6"/>
          <p:cNvSpPr txBox="1"/>
          <p:nvPr/>
        </p:nvSpPr>
        <p:spPr>
          <a:xfrm>
            <a:off x="731520" y="3212973"/>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3469005"/>
            <a:ext cx="4846320" cy="263271"/>
          </a:xfrm>
          <a:prstGeom prst="rect">
            <a:avLst/>
          </a:prstGeom>
          <a:noFill/>
          <a:ln/>
        </p:spPr>
        <p:txBody>
          <a:bodyPr wrap="none" lIns="0" tIns="0" rIns="0" bIns="0" rtlCol="0" anchor="t"/>
          <a:lstStyle/>
          <a:p>
            <a:pPr indent="0" marL="0">
              <a:lnSpc>
                <a:spcPct val="98000"/>
              </a:lnSpc>
              <a:buNone/>
            </a:pPr>
            <a:r>
              <a:rPr lang="en-US" sz="1100" dirty="0">
                <a:solidFill>
                  <a:srgbClr val="15213A"/>
                </a:solidFill>
                <a:latin typeface="Courier New" pitchFamily="34" charset="0"/>
                <a:ea typeface="Courier New" pitchFamily="34" charset="-122"/>
                <a:cs typeface="Courier New" pitchFamily="34" charset="-120"/>
              </a:rPr>
              <a:t>[3.5] -1.0</a:t>
            </a:r>
            <a:endParaRPr lang="en-US" sz="1100" dirty="0"/>
          </a:p>
        </p:txBody>
      </p:sp>
      <p:sp>
        <p:nvSpPr>
          <p:cNvPr id="10" name="Text 8"/>
          <p:cNvSpPr txBox="1"/>
          <p:nvPr/>
        </p:nvSpPr>
        <p:spPr>
          <a:xfrm>
            <a:off x="5989320" y="1828800"/>
            <a:ext cx="9372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x</a:t>
            </a:r>
            <a:endParaRPr lang="en-US" sz="1600" dirty="0"/>
          </a:p>
        </p:txBody>
      </p:sp>
      <p:sp>
        <p:nvSpPr>
          <p:cNvPr id="11" name="Text 9"/>
          <p:cNvSpPr txBox="1"/>
          <p:nvPr/>
        </p:nvSpPr>
        <p:spPr>
          <a:xfrm>
            <a:off x="6926580" y="1828800"/>
            <a:ext cx="9372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y</a:t>
            </a:r>
            <a:endParaRPr lang="en-US" sz="1600" dirty="0"/>
          </a:p>
        </p:txBody>
      </p:sp>
      <p:sp>
        <p:nvSpPr>
          <p:cNvPr id="12" name="Text 10"/>
          <p:cNvSpPr txBox="1"/>
          <p:nvPr/>
        </p:nvSpPr>
        <p:spPr>
          <a:xfrm>
            <a:off x="7863840" y="1828800"/>
            <a:ext cx="9372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x - 2</a:t>
            </a:r>
            <a:endParaRPr lang="en-US" sz="1600" dirty="0"/>
          </a:p>
        </p:txBody>
      </p:sp>
      <p:sp>
        <p:nvSpPr>
          <p:cNvPr id="13" name="Text 11"/>
          <p:cNvSpPr txBox="1"/>
          <p:nvPr/>
        </p:nvSpPr>
        <p:spPr>
          <a:xfrm>
            <a:off x="8801100" y="1828800"/>
            <a:ext cx="9372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y - 6</a:t>
            </a:r>
            <a:endParaRPr lang="en-US" sz="1600" dirty="0"/>
          </a:p>
        </p:txBody>
      </p:sp>
      <p:sp>
        <p:nvSpPr>
          <p:cNvPr id="14" name="Text 12"/>
          <p:cNvSpPr txBox="1"/>
          <p:nvPr/>
        </p:nvSpPr>
        <p:spPr>
          <a:xfrm>
            <a:off x="9738360" y="1828800"/>
            <a:ext cx="9372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product</a:t>
            </a:r>
            <a:endParaRPr lang="en-US" sz="1600" dirty="0"/>
          </a:p>
        </p:txBody>
      </p:sp>
      <p:sp>
        <p:nvSpPr>
          <p:cNvPr id="15" name="Text 13"/>
          <p:cNvSpPr txBox="1"/>
          <p:nvPr/>
        </p:nvSpPr>
        <p:spPr>
          <a:xfrm>
            <a:off x="10675620" y="1828800"/>
            <a:ext cx="93726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(x - 2)²</a:t>
            </a:r>
            <a:endParaRPr lang="en-US" sz="1600" dirty="0"/>
          </a:p>
        </p:txBody>
      </p:sp>
      <p:sp>
        <p:nvSpPr>
          <p:cNvPr id="16" name="anim_1_0"/>
          <p:cNvSpPr txBox="1"/>
          <p:nvPr/>
        </p:nvSpPr>
        <p:spPr>
          <a:xfrm>
            <a:off x="5989320" y="22128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7" name="anim_1_1"/>
          <p:cNvSpPr txBox="1"/>
          <p:nvPr/>
        </p:nvSpPr>
        <p:spPr>
          <a:xfrm>
            <a:off x="6926580" y="22128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18" name="anim_1_2"/>
          <p:cNvSpPr txBox="1"/>
          <p:nvPr/>
        </p:nvSpPr>
        <p:spPr>
          <a:xfrm>
            <a:off x="7863840" y="22128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9" name="anim_1_3"/>
          <p:cNvSpPr txBox="1"/>
          <p:nvPr/>
        </p:nvSpPr>
        <p:spPr>
          <a:xfrm>
            <a:off x="8801100" y="22128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0" name="anim_1_4"/>
          <p:cNvSpPr txBox="1"/>
          <p:nvPr/>
        </p:nvSpPr>
        <p:spPr>
          <a:xfrm>
            <a:off x="9738360" y="22128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1" name="anim_1_5"/>
          <p:cNvSpPr txBox="1"/>
          <p:nvPr/>
        </p:nvSpPr>
        <p:spPr>
          <a:xfrm>
            <a:off x="10675620" y="22128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22" name="anim_2_6"/>
          <p:cNvSpPr txBox="1"/>
          <p:nvPr/>
        </p:nvSpPr>
        <p:spPr>
          <a:xfrm>
            <a:off x="5989320" y="26700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23" name="anim_2_7"/>
          <p:cNvSpPr txBox="1"/>
          <p:nvPr/>
        </p:nvSpPr>
        <p:spPr>
          <a:xfrm>
            <a:off x="6926580" y="26700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24" name="anim_2_8"/>
          <p:cNvSpPr txBox="1"/>
          <p:nvPr/>
        </p:nvSpPr>
        <p:spPr>
          <a:xfrm>
            <a:off x="7863840" y="26700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25" name="anim_2_9"/>
          <p:cNvSpPr txBox="1"/>
          <p:nvPr/>
        </p:nvSpPr>
        <p:spPr>
          <a:xfrm>
            <a:off x="8801100" y="26700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26" name="anim_2_10"/>
          <p:cNvSpPr txBox="1"/>
          <p:nvPr/>
        </p:nvSpPr>
        <p:spPr>
          <a:xfrm>
            <a:off x="9738360" y="26700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27" name="anim_2_11"/>
          <p:cNvSpPr txBox="1"/>
          <p:nvPr/>
        </p:nvSpPr>
        <p:spPr>
          <a:xfrm>
            <a:off x="10675620" y="26700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0</a:t>
            </a:r>
            <a:endParaRPr lang="en-US" sz="1600" dirty="0"/>
          </a:p>
        </p:txBody>
      </p:sp>
      <p:sp>
        <p:nvSpPr>
          <p:cNvPr id="28" name="anim_3_12"/>
          <p:cNvSpPr txBox="1"/>
          <p:nvPr/>
        </p:nvSpPr>
        <p:spPr>
          <a:xfrm>
            <a:off x="5989320" y="31272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9" name="anim_3_13"/>
          <p:cNvSpPr txBox="1"/>
          <p:nvPr/>
        </p:nvSpPr>
        <p:spPr>
          <a:xfrm>
            <a:off x="6926580" y="31272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10</a:t>
            </a:r>
            <a:endParaRPr lang="en-US" sz="1600" dirty="0"/>
          </a:p>
        </p:txBody>
      </p:sp>
      <p:sp>
        <p:nvSpPr>
          <p:cNvPr id="30" name="anim_3_14"/>
          <p:cNvSpPr txBox="1"/>
          <p:nvPr/>
        </p:nvSpPr>
        <p:spPr>
          <a:xfrm>
            <a:off x="7863840" y="31272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31" name="anim_3_15"/>
          <p:cNvSpPr txBox="1"/>
          <p:nvPr/>
        </p:nvSpPr>
        <p:spPr>
          <a:xfrm>
            <a:off x="8801100" y="31272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32" name="anim_3_16"/>
          <p:cNvSpPr txBox="1"/>
          <p:nvPr/>
        </p:nvSpPr>
        <p:spPr>
          <a:xfrm>
            <a:off x="9738360" y="31272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33" name="anim_3_17"/>
          <p:cNvSpPr txBox="1"/>
          <p:nvPr/>
        </p:nvSpPr>
        <p:spPr>
          <a:xfrm>
            <a:off x="10675620" y="3127248"/>
            <a:ext cx="93726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34" name="anim_4_18"/>
          <p:cNvSpPr txBox="1"/>
          <p:nvPr/>
        </p:nvSpPr>
        <p:spPr>
          <a:xfrm>
            <a:off x="5989320" y="35844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35" name="anim_4_19"/>
          <p:cNvSpPr txBox="1"/>
          <p:nvPr/>
        </p:nvSpPr>
        <p:spPr>
          <a:xfrm>
            <a:off x="6926580" y="35844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36" name="anim_4_20"/>
          <p:cNvSpPr txBox="1"/>
          <p:nvPr/>
        </p:nvSpPr>
        <p:spPr>
          <a:xfrm>
            <a:off x="7863840" y="35844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endParaRPr lang="en-US" sz="1600" dirty="0"/>
          </a:p>
        </p:txBody>
      </p:sp>
      <p:sp>
        <p:nvSpPr>
          <p:cNvPr id="37" name="anim_4_21"/>
          <p:cNvSpPr txBox="1"/>
          <p:nvPr/>
        </p:nvSpPr>
        <p:spPr>
          <a:xfrm>
            <a:off x="8801100" y="35844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sum</a:t>
            </a:r>
            <a:endParaRPr lang="en-US" sz="1600" dirty="0"/>
          </a:p>
        </p:txBody>
      </p:sp>
      <p:sp>
        <p:nvSpPr>
          <p:cNvPr id="38" name="anim_4_22"/>
          <p:cNvSpPr txBox="1"/>
          <p:nvPr/>
        </p:nvSpPr>
        <p:spPr>
          <a:xfrm>
            <a:off x="9738360" y="35844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7</a:t>
            </a:r>
            <a:endParaRPr lang="en-US" sz="1600" dirty="0"/>
          </a:p>
        </p:txBody>
      </p:sp>
      <p:sp>
        <p:nvSpPr>
          <p:cNvPr id="39" name="anim_4_23"/>
          <p:cNvSpPr txBox="1"/>
          <p:nvPr/>
        </p:nvSpPr>
        <p:spPr>
          <a:xfrm>
            <a:off x="10675620" y="3584448"/>
            <a:ext cx="93726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b="1"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40" name="Text 38"/>
          <p:cNvSpPr txBox="1"/>
          <p:nvPr/>
        </p:nvSpPr>
        <p:spPr>
          <a:xfrm>
            <a:off x="5989320" y="4133088"/>
            <a:ext cx="562356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41" name="Shape 39"/>
          <p:cNvSpPr/>
          <p:nvPr/>
        </p:nvSpPr>
        <p:spPr>
          <a:xfrm>
            <a:off x="0" y="6556248"/>
            <a:ext cx="3154680" cy="301752"/>
          </a:xfrm>
          <a:prstGeom prst="rect">
            <a:avLst/>
          </a:prstGeom>
          <a:solidFill>
            <a:srgbClr val="2459C4"/>
          </a:solidFill>
          <a:ln w="12700">
            <a:solidFill>
              <a:srgbClr val="2459C4"/>
            </a:solidFill>
            <a:prstDash val="solid"/>
          </a:ln>
        </p:spPr>
      </p:sp>
      <p:sp>
        <p:nvSpPr>
          <p:cNvPr id="42" name="Text 4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3" name="Shape 41"/>
          <p:cNvSpPr/>
          <p:nvPr/>
        </p:nvSpPr>
        <p:spPr>
          <a:xfrm>
            <a:off x="3154680" y="6556248"/>
            <a:ext cx="4754880" cy="301752"/>
          </a:xfrm>
          <a:prstGeom prst="rect">
            <a:avLst/>
          </a:prstGeom>
          <a:solidFill>
            <a:srgbClr val="E07A1F"/>
          </a:solidFill>
          <a:ln w="12700">
            <a:solidFill>
              <a:srgbClr val="E07A1F"/>
            </a:solidFill>
            <a:prstDash val="solid"/>
          </a:ln>
        </p:spPr>
      </p:sp>
      <p:sp>
        <p:nvSpPr>
          <p:cNvPr id="44" name="Text 4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45" name="Shape 43"/>
          <p:cNvSpPr/>
          <p:nvPr/>
        </p:nvSpPr>
        <p:spPr>
          <a:xfrm>
            <a:off x="7909560" y="6556248"/>
            <a:ext cx="2926080" cy="301752"/>
          </a:xfrm>
          <a:prstGeom prst="rect">
            <a:avLst/>
          </a:prstGeom>
          <a:solidFill>
            <a:srgbClr val="2459C4"/>
          </a:solidFill>
          <a:ln w="12700">
            <a:solidFill>
              <a:srgbClr val="2459C4"/>
            </a:solidFill>
            <a:prstDash val="solid"/>
          </a:ln>
        </p:spPr>
      </p:sp>
      <p:sp>
        <p:nvSpPr>
          <p:cNvPr id="46" name="Text 4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7" name="Shape 45"/>
          <p:cNvSpPr/>
          <p:nvPr/>
        </p:nvSpPr>
        <p:spPr>
          <a:xfrm>
            <a:off x="10835640" y="6556248"/>
            <a:ext cx="1356055" cy="301752"/>
          </a:xfrm>
          <a:prstGeom prst="rect">
            <a:avLst/>
          </a:prstGeom>
          <a:solidFill>
            <a:srgbClr val="15213A"/>
          </a:solidFill>
          <a:ln w="12700">
            <a:solidFill>
              <a:srgbClr val="15213A"/>
            </a:solidFill>
            <a:prstDash val="solid"/>
          </a:ln>
        </p:spPr>
      </p:sp>
      <p:sp>
        <p:nvSpPr>
          <p:cNvPr id="48" name="Text 4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7 / 14</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21" fill="hold">
                      <p:stCondLst>
                        <p:cond delay="indefinite"/>
                      </p:stCondLst>
                      <p:childTnLst>
                        <p:par>
                          <p:cTn id="22"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6"/>
                                        </p:tgtEl>
                                        <p:attrNameLst>
                                          <p:attrName>style.visibility</p:attrName>
                                        </p:attrNameLst>
                                      </p:cBhvr>
                                      <p:to>
                                        <p:strVal val="visible"/>
                                      </p:to>
                                    </p:set>
                                    <p:animEffect transition="in" filter="fade">
                                      <p:cBhvr>
                                        <p:cTn id="5" dur="400"/>
                                        <p:tgtEl>
                                          <p:spTgt spid="16"/>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7"/>
                                        </p:tgtEl>
                                        <p:attrNameLst>
                                          <p:attrName>style.visibility</p:attrName>
                                        </p:attrNameLst>
                                      </p:cBhvr>
                                      <p:to>
                                        <p:strVal val="visible"/>
                                      </p:to>
                                    </p:set>
                                    <p:animEffect transition="in" filter="fade">
                                      <p:cBhvr>
                                        <p:cTn id="8" dur="400"/>
                                        <p:tgtEl>
                                          <p:spTgt spid="17"/>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400"/>
                                        <p:tgtEl>
                                          <p:spTgt spid="1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fade">
                                      <p:cBhvr>
                                        <p:cTn id="14" dur="400"/>
                                        <p:tgtEl>
                                          <p:spTgt spid="1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400"/>
                                        <p:tgtEl>
                                          <p:spTgt spid="2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400"/>
                                        <p:tgtEl>
                                          <p:spTgt spid="21"/>
                                        </p:tgtEl>
                                      </p:cBhvr>
                                    </p:animEffect>
                                  </p:childTnLst>
                                </p:cTn>
                              </p:par>
                            </p:childTnLst>
                          </p:cTn>
                        </p:par>
                      </p:childTnLst>
                    </p:cTn>
                  </p:par>
                  <p:par>
                    <p:cTn id="41" fill="hold">
                      <p:stCondLst>
                        <p:cond delay="indefinite"/>
                      </p:stCondLst>
                      <p:childTnLst>
                        <p:par>
                          <p:cTn id="4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fade">
                                      <p:cBhvr>
                                        <p:cTn id="25" dur="400"/>
                                        <p:tgtEl>
                                          <p:spTgt spid="22"/>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400"/>
                                        <p:tgtEl>
                                          <p:spTgt spid="2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400"/>
                                        <p:tgtEl>
                                          <p:spTgt spid="24"/>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5"/>
                                        </p:tgtEl>
                                        <p:attrNameLst>
                                          <p:attrName>style.visibility</p:attrName>
                                        </p:attrNameLst>
                                      </p:cBhvr>
                                      <p:to>
                                        <p:strVal val="visible"/>
                                      </p:to>
                                    </p:set>
                                    <p:animEffect transition="in" filter="fade">
                                      <p:cBhvr>
                                        <p:cTn id="34" dur="400"/>
                                        <p:tgtEl>
                                          <p:spTgt spid="25"/>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4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400"/>
                                        <p:tgtEl>
                                          <p:spTgt spid="27"/>
                                        </p:tgtEl>
                                      </p:cBhvr>
                                    </p:animEffect>
                                  </p:childTnLst>
                                </p:cTn>
                              </p:par>
                            </p:childTnLst>
                          </p:cTn>
                        </p:par>
                      </p:childTnLst>
                    </p:cTn>
                  </p:par>
                  <p:par>
                    <p:cTn id="61" fill="hold">
                      <p:stCondLst>
                        <p:cond delay="indefinite"/>
                      </p:stCondLst>
                      <p:childTnLst>
                        <p:par>
                          <p:cTn id="6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400"/>
                                        <p:tgtEl>
                                          <p:spTgt spid="2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fade">
                                      <p:cBhvr>
                                        <p:cTn id="48" dur="400"/>
                                        <p:tgtEl>
                                          <p:spTgt spid="2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400"/>
                                        <p:tgtEl>
                                          <p:spTgt spid="3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400"/>
                                        <p:tgtEl>
                                          <p:spTgt spid="3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32"/>
                                        </p:tgtEl>
                                        <p:attrNameLst>
                                          <p:attrName>style.visibility</p:attrName>
                                        </p:attrNameLst>
                                      </p:cBhvr>
                                      <p:to>
                                        <p:strVal val="visible"/>
                                      </p:to>
                                    </p:set>
                                    <p:animEffect transition="in" filter="fade">
                                      <p:cBhvr>
                                        <p:cTn id="57" dur="400"/>
                                        <p:tgtEl>
                                          <p:spTgt spid="3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400"/>
                                        <p:tgtEl>
                                          <p:spTgt spid="33"/>
                                        </p:tgtEl>
                                      </p:cBhvr>
                                    </p:animEffect>
                                  </p:childTnLst>
                                </p:cTn>
                              </p:par>
                            </p:childTnLst>
                          </p:cTn>
                        </p:par>
                      </p:childTnLst>
                    </p:cTn>
                  </p:par>
                  <p:par>
                    <p:cTn id="81" fill="hold">
                      <p:stCondLst>
                        <p:cond delay="indefinite"/>
                      </p:stCondLst>
                      <p:childTnLst>
                        <p:par>
                          <p:cTn id="8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34"/>
                                        </p:tgtEl>
                                        <p:attrNameLst>
                                          <p:attrName>style.visibility</p:attrName>
                                        </p:attrNameLst>
                                      </p:cBhvr>
                                      <p:to>
                                        <p:strVal val="visible"/>
                                      </p:to>
                                    </p:set>
                                    <p:animEffect transition="in" filter="fade">
                                      <p:cBhvr>
                                        <p:cTn id="65" dur="400"/>
                                        <p:tgtEl>
                                          <p:spTgt spid="34"/>
                                        </p:tgtEl>
                                      </p:cBhvr>
                                    </p:animEffect>
                                  </p:childTnLst>
                                </p:cTn>
                              </p:par>
                              <p:par>
                                <p:cTn id="66" presetID="10" presetClass="entr" presetSubtype="0" fill="hold" nodeType="with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400"/>
                                        <p:tgtEl>
                                          <p:spTgt spid="35"/>
                                        </p:tgtEl>
                                      </p:cBhvr>
                                    </p:animEffect>
                                  </p:childTnLst>
                                </p:cTn>
                              </p:par>
                              <p:par>
                                <p:cTn id="69" presetID="10" presetClass="entr" presetSubtype="0" fill="hold" nodeType="withEffect">
                                  <p:stCondLst>
                                    <p:cond delay="0"/>
                                  </p:stCondLst>
                                  <p:childTnLst>
                                    <p:set>
                                      <p:cBhvr>
                                        <p:cTn id="70" dur="1" fill="hold">
                                          <p:stCondLst>
                                            <p:cond delay="0"/>
                                          </p:stCondLst>
                                        </p:cTn>
                                        <p:tgtEl>
                                          <p:spTgt spid="36"/>
                                        </p:tgtEl>
                                        <p:attrNameLst>
                                          <p:attrName>style.visibility</p:attrName>
                                        </p:attrNameLst>
                                      </p:cBhvr>
                                      <p:to>
                                        <p:strVal val="visible"/>
                                      </p:to>
                                    </p:set>
                                    <p:animEffect transition="in" filter="fade">
                                      <p:cBhvr>
                                        <p:cTn id="71" dur="400"/>
                                        <p:tgtEl>
                                          <p:spTgt spid="3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400"/>
                                        <p:tgtEl>
                                          <p:spTgt spid="37"/>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fade">
                                      <p:cBhvr>
                                        <p:cTn id="77" dur="400"/>
                                        <p:tgtEl>
                                          <p:spTgt spid="38"/>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4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7" grpId="0" animBg="1"/>
      <p:bldP spid="38" grpId="0" animBg="1"/>
      <p:bldP spid="3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A3 solution: k-nearest neighbours from (4, 3.5)</a:t>
            </a:r>
            <a:endParaRPr lang="en-US" sz="3000" dirty="0"/>
          </a:p>
        </p:txBody>
      </p:sp>
      <p:sp>
        <p:nvSpPr>
          <p:cNvPr id="3" name="Text 1"/>
          <p:cNvSpPr txBox="1"/>
          <p:nvPr/>
        </p:nvSpPr>
        <p:spPr>
          <a:xfrm>
            <a:off x="548640" y="114300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k = 1: B. k = 3: B, B, B, so B. k = 5: three B and two A, so B. Ties in distance do not matter here: both tied points are B.</a:t>
            </a:r>
            <a:endParaRPr lang="en-US" sz="1700" dirty="0"/>
          </a:p>
        </p:txBody>
      </p:sp>
      <p:sp>
        <p:nvSpPr>
          <p:cNvPr id="4" name="Shape 2"/>
          <p:cNvSpPr/>
          <p:nvPr/>
        </p:nvSpPr>
        <p:spPr>
          <a:xfrm>
            <a:off x="548640" y="1828800"/>
            <a:ext cx="5486400" cy="1673352"/>
          </a:xfrm>
          <a:prstGeom prst="roundRect">
            <a:avLst>
              <a:gd name="adj" fmla="val 4372"/>
            </a:avLst>
          </a:prstGeom>
          <a:solidFill>
            <a:srgbClr val="1B2742"/>
          </a:solidFill>
          <a:ln w="9525">
            <a:solidFill>
              <a:srgbClr val="1B2742"/>
            </a:solidFill>
            <a:prstDash val="solid"/>
          </a:ln>
        </p:spPr>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5212080" cy="1216152"/>
          </a:xfrm>
          <a:prstGeom prst="rect">
            <a:avLst/>
          </a:prstGeom>
          <a:noFill/>
          <a:ln/>
        </p:spPr>
        <p:txBody>
          <a:bodyPr wrap="none" lIns="0" tIns="0" rIns="0" bIns="0" rtlCol="0" anchor="t"/>
          <a:lstStyle/>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from sklearn.neighbors import KNeighborsClassifier</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X = [[1, 1], [2, 2], [1, 4], [5, 5], [6, 3], [5, 2]]</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y = ["A", "A", "A", "B", "B", "B"]</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for k in [1, 3, 5]:</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knn = KNeighborsClassifier(n_neighbors=k).fit(X, y)</a:t>
            </a:r>
            <a:endParaRPr lang="en-US" sz="1200" dirty="0"/>
          </a:p>
          <a:p>
            <a:pPr indent="0" marL="0">
              <a:lnSpc>
                <a:spcPct val="98000"/>
              </a:lnSpc>
              <a:buNone/>
            </a:pPr>
            <a:r>
              <a:rPr lang="en-US" sz="1200" dirty="0">
                <a:solidFill>
                  <a:srgbClr val="E8ECF4"/>
                </a:solidFill>
                <a:latin typeface="Courier New" pitchFamily="34" charset="0"/>
                <a:ea typeface="Courier New" pitchFamily="34" charset="-122"/>
                <a:cs typeface="Courier New" pitchFamily="34" charset="-120"/>
              </a:rPr>
              <a:t>    print(k, knn.predict([[4, 3.5]]))</a:t>
            </a:r>
            <a:endParaRPr lang="en-US" sz="1200" dirty="0"/>
          </a:p>
        </p:txBody>
      </p:sp>
      <p:sp>
        <p:nvSpPr>
          <p:cNvPr id="7" name="Shape 5"/>
          <p:cNvSpPr/>
          <p:nvPr/>
        </p:nvSpPr>
        <p:spPr>
          <a:xfrm>
            <a:off x="548640" y="3730752"/>
            <a:ext cx="5486400" cy="1110996"/>
          </a:xfrm>
          <a:prstGeom prst="roundRect">
            <a:avLst>
              <a:gd name="adj" fmla="val 6584"/>
            </a:avLst>
          </a:prstGeom>
          <a:solidFill>
            <a:srgbClr val="EEF2F8"/>
          </a:solidFill>
          <a:ln w="9525">
            <a:solidFill>
              <a:srgbClr val="D5DBE6"/>
            </a:solidFill>
            <a:prstDash val="solid"/>
          </a:ln>
        </p:spPr>
      </p:sp>
      <p:sp>
        <p:nvSpPr>
          <p:cNvPr id="8" name="Text 6"/>
          <p:cNvSpPr txBox="1"/>
          <p:nvPr/>
        </p:nvSpPr>
        <p:spPr>
          <a:xfrm>
            <a:off x="731520" y="3822192"/>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078224"/>
            <a:ext cx="5212080" cy="653796"/>
          </a:xfrm>
          <a:prstGeom prst="rect">
            <a:avLst/>
          </a:prstGeom>
          <a:noFill/>
          <a:ln/>
        </p:spPr>
        <p:txBody>
          <a:bodyPr wrap="none" lIns="0" tIns="0" rIns="0" bIns="0" rtlCol="0" anchor="t"/>
          <a:lstStyle/>
          <a:p>
            <a:pPr indent="0" marL="0">
              <a:lnSpc>
                <a:spcPct val="98000"/>
              </a:lnSpc>
              <a:buNone/>
            </a:pPr>
            <a:r>
              <a:rPr lang="en-US" sz="1200" dirty="0">
                <a:solidFill>
                  <a:srgbClr val="15213A"/>
                </a:solidFill>
                <a:latin typeface="Courier New" pitchFamily="34" charset="0"/>
                <a:ea typeface="Courier New" pitchFamily="34" charset="-122"/>
                <a:cs typeface="Courier New" pitchFamily="34" charset="-120"/>
              </a:rPr>
              <a:t>1 ['B']</a:t>
            </a:r>
            <a:endParaRPr lang="en-US" sz="1200" dirty="0"/>
          </a:p>
          <a:p>
            <a:pPr indent="0" marL="0">
              <a:lnSpc>
                <a:spcPct val="98000"/>
              </a:lnSpc>
              <a:buNone/>
            </a:pPr>
            <a:r>
              <a:rPr lang="en-US" sz="1200" dirty="0">
                <a:solidFill>
                  <a:srgbClr val="15213A"/>
                </a:solidFill>
                <a:latin typeface="Courier New" pitchFamily="34" charset="0"/>
                <a:ea typeface="Courier New" pitchFamily="34" charset="-122"/>
                <a:cs typeface="Courier New" pitchFamily="34" charset="-120"/>
              </a:rPr>
              <a:t>3 ['B']</a:t>
            </a:r>
            <a:endParaRPr lang="en-US" sz="1200" dirty="0"/>
          </a:p>
          <a:p>
            <a:pPr indent="0" marL="0">
              <a:lnSpc>
                <a:spcPct val="98000"/>
              </a:lnSpc>
              <a:buNone/>
            </a:pPr>
            <a:r>
              <a:rPr lang="en-US" sz="1200" dirty="0">
                <a:solidFill>
                  <a:srgbClr val="15213A"/>
                </a:solidFill>
                <a:latin typeface="Courier New" pitchFamily="34" charset="0"/>
                <a:ea typeface="Courier New" pitchFamily="34" charset="-122"/>
                <a:cs typeface="Courier New" pitchFamily="34" charset="-120"/>
              </a:rPr>
              <a:t>5 ['B']</a:t>
            </a:r>
            <a:endParaRPr lang="en-US" sz="1200" dirty="0"/>
          </a:p>
        </p:txBody>
      </p:sp>
      <p:sp>
        <p:nvSpPr>
          <p:cNvPr id="10" name="Text 8"/>
          <p:cNvSpPr txBox="1"/>
          <p:nvPr/>
        </p:nvSpPr>
        <p:spPr>
          <a:xfrm>
            <a:off x="6355080" y="1828800"/>
            <a:ext cx="13144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rank</a:t>
            </a:r>
            <a:endParaRPr lang="en-US" sz="1600" dirty="0"/>
          </a:p>
        </p:txBody>
      </p:sp>
      <p:sp>
        <p:nvSpPr>
          <p:cNvPr id="11" name="Text 9"/>
          <p:cNvSpPr txBox="1"/>
          <p:nvPr/>
        </p:nvSpPr>
        <p:spPr>
          <a:xfrm>
            <a:off x="7669530" y="1828800"/>
            <a:ext cx="13144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point</a:t>
            </a:r>
            <a:endParaRPr lang="en-US" sz="1600" dirty="0"/>
          </a:p>
        </p:txBody>
      </p:sp>
      <p:sp>
        <p:nvSpPr>
          <p:cNvPr id="12" name="Text 10"/>
          <p:cNvSpPr txBox="1"/>
          <p:nvPr/>
        </p:nvSpPr>
        <p:spPr>
          <a:xfrm>
            <a:off x="8983980" y="1828800"/>
            <a:ext cx="13144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class</a:t>
            </a:r>
            <a:endParaRPr lang="en-US" sz="1600" dirty="0"/>
          </a:p>
        </p:txBody>
      </p:sp>
      <p:sp>
        <p:nvSpPr>
          <p:cNvPr id="13" name="Text 11"/>
          <p:cNvSpPr txBox="1"/>
          <p:nvPr/>
        </p:nvSpPr>
        <p:spPr>
          <a:xfrm>
            <a:off x="10298430" y="1828800"/>
            <a:ext cx="1314450" cy="384048"/>
          </a:xfrm>
          <a:prstGeom prst="rect">
            <a:avLst/>
          </a:prstGeom>
          <a:solidFill>
            <a:srgbClr val="15213A"/>
          </a:solidFill>
          <a:ln w="9525">
            <a:solidFill>
              <a:srgbClr val="D5DBE6"/>
            </a:solidFill>
          </a:ln>
        </p:spPr>
        <p:txBody>
          <a:bodyPr wrap="square" lIns="25400" tIns="25400" rIns="25400" bIns="2540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distance</a:t>
            </a:r>
            <a:endParaRPr lang="en-US" sz="1600" dirty="0"/>
          </a:p>
        </p:txBody>
      </p:sp>
      <p:sp>
        <p:nvSpPr>
          <p:cNvPr id="14" name="anim_1_0"/>
          <p:cNvSpPr txBox="1"/>
          <p:nvPr/>
        </p:nvSpPr>
        <p:spPr>
          <a:xfrm>
            <a:off x="6355080" y="22128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a:t>
            </a:r>
            <a:endParaRPr lang="en-US" sz="1600" dirty="0"/>
          </a:p>
        </p:txBody>
      </p:sp>
      <p:sp>
        <p:nvSpPr>
          <p:cNvPr id="15" name="anim_1_1"/>
          <p:cNvSpPr txBox="1"/>
          <p:nvPr/>
        </p:nvSpPr>
        <p:spPr>
          <a:xfrm>
            <a:off x="7669530" y="22128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(5, 2)</a:t>
            </a:r>
            <a:endParaRPr lang="en-US" sz="1600" dirty="0"/>
          </a:p>
        </p:txBody>
      </p:sp>
      <p:sp>
        <p:nvSpPr>
          <p:cNvPr id="16" name="anim_1_2"/>
          <p:cNvSpPr txBox="1"/>
          <p:nvPr/>
        </p:nvSpPr>
        <p:spPr>
          <a:xfrm>
            <a:off x="8983980" y="22128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B</a:t>
            </a:r>
            <a:endParaRPr lang="en-US" sz="1600" dirty="0"/>
          </a:p>
        </p:txBody>
      </p:sp>
      <p:sp>
        <p:nvSpPr>
          <p:cNvPr id="17" name="anim_1_3"/>
          <p:cNvSpPr txBox="1"/>
          <p:nvPr/>
        </p:nvSpPr>
        <p:spPr>
          <a:xfrm>
            <a:off x="10298430" y="22128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1.80</a:t>
            </a:r>
            <a:endParaRPr lang="en-US" sz="1600" dirty="0"/>
          </a:p>
        </p:txBody>
      </p:sp>
      <p:sp>
        <p:nvSpPr>
          <p:cNvPr id="18" name="anim_2_4"/>
          <p:cNvSpPr txBox="1"/>
          <p:nvPr/>
        </p:nvSpPr>
        <p:spPr>
          <a:xfrm>
            <a:off x="6355080" y="26700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a:t>
            </a:r>
            <a:endParaRPr lang="en-US" sz="1600" dirty="0"/>
          </a:p>
        </p:txBody>
      </p:sp>
      <p:sp>
        <p:nvSpPr>
          <p:cNvPr id="19" name="anim_2_5"/>
          <p:cNvSpPr txBox="1"/>
          <p:nvPr/>
        </p:nvSpPr>
        <p:spPr>
          <a:xfrm>
            <a:off x="7669530" y="26700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(5, 5)</a:t>
            </a:r>
            <a:endParaRPr lang="en-US" sz="1600" dirty="0"/>
          </a:p>
        </p:txBody>
      </p:sp>
      <p:sp>
        <p:nvSpPr>
          <p:cNvPr id="20" name="anim_2_6"/>
          <p:cNvSpPr txBox="1"/>
          <p:nvPr/>
        </p:nvSpPr>
        <p:spPr>
          <a:xfrm>
            <a:off x="8983980" y="26700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B</a:t>
            </a:r>
            <a:endParaRPr lang="en-US" sz="1600" dirty="0"/>
          </a:p>
        </p:txBody>
      </p:sp>
      <p:sp>
        <p:nvSpPr>
          <p:cNvPr id="21" name="anim_2_7"/>
          <p:cNvSpPr txBox="1"/>
          <p:nvPr/>
        </p:nvSpPr>
        <p:spPr>
          <a:xfrm>
            <a:off x="10298430" y="26700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1.80</a:t>
            </a:r>
            <a:endParaRPr lang="en-US" sz="1600" dirty="0"/>
          </a:p>
        </p:txBody>
      </p:sp>
      <p:sp>
        <p:nvSpPr>
          <p:cNvPr id="22" name="anim_3_8"/>
          <p:cNvSpPr txBox="1"/>
          <p:nvPr/>
        </p:nvSpPr>
        <p:spPr>
          <a:xfrm>
            <a:off x="6355080" y="31272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a:t>
            </a:r>
            <a:endParaRPr lang="en-US" sz="1600" dirty="0"/>
          </a:p>
        </p:txBody>
      </p:sp>
      <p:sp>
        <p:nvSpPr>
          <p:cNvPr id="23" name="anim_3_9"/>
          <p:cNvSpPr txBox="1"/>
          <p:nvPr/>
        </p:nvSpPr>
        <p:spPr>
          <a:xfrm>
            <a:off x="7669530" y="31272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(6, 3)</a:t>
            </a:r>
            <a:endParaRPr lang="en-US" sz="1600" dirty="0"/>
          </a:p>
        </p:txBody>
      </p:sp>
      <p:sp>
        <p:nvSpPr>
          <p:cNvPr id="24" name="anim_3_10"/>
          <p:cNvSpPr txBox="1"/>
          <p:nvPr/>
        </p:nvSpPr>
        <p:spPr>
          <a:xfrm>
            <a:off x="8983980" y="31272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B</a:t>
            </a:r>
            <a:endParaRPr lang="en-US" sz="1600" dirty="0"/>
          </a:p>
        </p:txBody>
      </p:sp>
      <p:sp>
        <p:nvSpPr>
          <p:cNvPr id="25" name="anim_3_11"/>
          <p:cNvSpPr txBox="1"/>
          <p:nvPr/>
        </p:nvSpPr>
        <p:spPr>
          <a:xfrm>
            <a:off x="10298430" y="31272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2.06</a:t>
            </a:r>
            <a:endParaRPr lang="en-US" sz="1600" dirty="0"/>
          </a:p>
        </p:txBody>
      </p:sp>
      <p:sp>
        <p:nvSpPr>
          <p:cNvPr id="26" name="anim_4_12"/>
          <p:cNvSpPr txBox="1"/>
          <p:nvPr/>
        </p:nvSpPr>
        <p:spPr>
          <a:xfrm>
            <a:off x="6355080" y="35844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4</a:t>
            </a:r>
            <a:endParaRPr lang="en-US" sz="1600" dirty="0"/>
          </a:p>
        </p:txBody>
      </p:sp>
      <p:sp>
        <p:nvSpPr>
          <p:cNvPr id="27" name="anim_4_13"/>
          <p:cNvSpPr txBox="1"/>
          <p:nvPr/>
        </p:nvSpPr>
        <p:spPr>
          <a:xfrm>
            <a:off x="7669530" y="35844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(2, 2)</a:t>
            </a:r>
            <a:endParaRPr lang="en-US" sz="1600" dirty="0"/>
          </a:p>
        </p:txBody>
      </p:sp>
      <p:sp>
        <p:nvSpPr>
          <p:cNvPr id="28" name="anim_4_14"/>
          <p:cNvSpPr txBox="1"/>
          <p:nvPr/>
        </p:nvSpPr>
        <p:spPr>
          <a:xfrm>
            <a:off x="8983980" y="35844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a:t>
            </a:r>
            <a:endParaRPr lang="en-US" sz="1600" dirty="0"/>
          </a:p>
        </p:txBody>
      </p:sp>
      <p:sp>
        <p:nvSpPr>
          <p:cNvPr id="29" name="anim_4_15"/>
          <p:cNvSpPr txBox="1"/>
          <p:nvPr/>
        </p:nvSpPr>
        <p:spPr>
          <a:xfrm>
            <a:off x="10298430" y="35844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2.50</a:t>
            </a:r>
            <a:endParaRPr lang="en-US" sz="1600" dirty="0"/>
          </a:p>
        </p:txBody>
      </p:sp>
      <p:sp>
        <p:nvSpPr>
          <p:cNvPr id="30" name="anim_5_16"/>
          <p:cNvSpPr txBox="1"/>
          <p:nvPr/>
        </p:nvSpPr>
        <p:spPr>
          <a:xfrm>
            <a:off x="6355080" y="40416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5</a:t>
            </a:r>
            <a:endParaRPr lang="en-US" sz="1600" dirty="0"/>
          </a:p>
        </p:txBody>
      </p:sp>
      <p:sp>
        <p:nvSpPr>
          <p:cNvPr id="31" name="anim_5_17"/>
          <p:cNvSpPr txBox="1"/>
          <p:nvPr/>
        </p:nvSpPr>
        <p:spPr>
          <a:xfrm>
            <a:off x="7669530" y="40416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(1, 4)</a:t>
            </a:r>
            <a:endParaRPr lang="en-US" sz="1600" dirty="0"/>
          </a:p>
        </p:txBody>
      </p:sp>
      <p:sp>
        <p:nvSpPr>
          <p:cNvPr id="32" name="anim_5_18"/>
          <p:cNvSpPr txBox="1"/>
          <p:nvPr/>
        </p:nvSpPr>
        <p:spPr>
          <a:xfrm>
            <a:off x="8983980" y="40416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a:t>
            </a:r>
            <a:endParaRPr lang="en-US" sz="1600" dirty="0"/>
          </a:p>
        </p:txBody>
      </p:sp>
      <p:sp>
        <p:nvSpPr>
          <p:cNvPr id="33" name="anim_5_19"/>
          <p:cNvSpPr txBox="1"/>
          <p:nvPr/>
        </p:nvSpPr>
        <p:spPr>
          <a:xfrm>
            <a:off x="10298430" y="4041648"/>
            <a:ext cx="1314450" cy="457200"/>
          </a:xfrm>
          <a:prstGeom prst="rect">
            <a:avLst/>
          </a:prstGeom>
          <a:solidFill>
            <a:srgbClr val="FFFFFF"/>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3.04</a:t>
            </a:r>
            <a:endParaRPr lang="en-US" sz="1600" dirty="0"/>
          </a:p>
        </p:txBody>
      </p:sp>
      <p:sp>
        <p:nvSpPr>
          <p:cNvPr id="34" name="anim_6_20"/>
          <p:cNvSpPr txBox="1"/>
          <p:nvPr/>
        </p:nvSpPr>
        <p:spPr>
          <a:xfrm>
            <a:off x="6355080" y="44988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6</a:t>
            </a:r>
            <a:endParaRPr lang="en-US" sz="1600" dirty="0"/>
          </a:p>
        </p:txBody>
      </p:sp>
      <p:sp>
        <p:nvSpPr>
          <p:cNvPr id="35" name="anim_6_21"/>
          <p:cNvSpPr txBox="1"/>
          <p:nvPr/>
        </p:nvSpPr>
        <p:spPr>
          <a:xfrm>
            <a:off x="7669530" y="44988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(1, 1)</a:t>
            </a:r>
            <a:endParaRPr lang="en-US" sz="1600" dirty="0"/>
          </a:p>
        </p:txBody>
      </p:sp>
      <p:sp>
        <p:nvSpPr>
          <p:cNvPr id="36" name="anim_6_22"/>
          <p:cNvSpPr txBox="1"/>
          <p:nvPr/>
        </p:nvSpPr>
        <p:spPr>
          <a:xfrm>
            <a:off x="8983980" y="44988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A</a:t>
            </a:r>
            <a:endParaRPr lang="en-US" sz="1600" dirty="0"/>
          </a:p>
        </p:txBody>
      </p:sp>
      <p:sp>
        <p:nvSpPr>
          <p:cNvPr id="37" name="anim_6_23"/>
          <p:cNvSpPr txBox="1"/>
          <p:nvPr/>
        </p:nvSpPr>
        <p:spPr>
          <a:xfrm>
            <a:off x="10298430" y="4498848"/>
            <a:ext cx="1314450" cy="457200"/>
          </a:xfrm>
          <a:prstGeom prst="rect">
            <a:avLst/>
          </a:prstGeom>
          <a:solidFill>
            <a:srgbClr val="F3F5F9"/>
          </a:solidFill>
          <a:ln w="9525">
            <a:solidFill>
              <a:srgbClr val="D5DBE6"/>
            </a:solidFill>
          </a:ln>
        </p:spPr>
        <p:txBody>
          <a:bodyPr wrap="square" lIns="25400" tIns="25400" rIns="25400" bIns="25400" rtlCol="0" anchor="ctr"/>
          <a:lstStyle/>
          <a:p>
            <a:pPr algn="ctr" indent="0" marL="0">
              <a:buNone/>
            </a:pPr>
            <a:r>
              <a:rPr lang="en-US" sz="1600" dirty="0">
                <a:solidFill>
                  <a:srgbClr val="15213A"/>
                </a:solidFill>
                <a:latin typeface="Courier New" pitchFamily="34" charset="0"/>
                <a:ea typeface="Courier New" pitchFamily="34" charset="-122"/>
                <a:cs typeface="Courier New" pitchFamily="34" charset="-120"/>
              </a:rPr>
              <a:t>3.91</a:t>
            </a:r>
            <a:endParaRPr lang="en-US" sz="1600" dirty="0"/>
          </a:p>
        </p:txBody>
      </p:sp>
      <p:sp>
        <p:nvSpPr>
          <p:cNvPr id="38" name="Text 36"/>
          <p:cNvSpPr txBox="1"/>
          <p:nvPr/>
        </p:nvSpPr>
        <p:spPr>
          <a:xfrm>
            <a:off x="6355080" y="5047488"/>
            <a:ext cx="5257800" cy="274320"/>
          </a:xfrm>
          <a:prstGeom prst="rect">
            <a:avLst/>
          </a:prstGeom>
          <a:noFill/>
          <a:ln/>
        </p:spPr>
        <p:txBody>
          <a:bodyPr wrap="square" lIns="0" tIns="0" rIns="0" bIns="0" rtlCol="0" anchor="ctr"/>
          <a:lstStyle/>
          <a:p>
            <a:pPr indent="0" marL="0">
              <a:buNone/>
            </a:pPr>
            <a:r>
              <a:rPr lang="en-US" sz="1100" i="1" dirty="0">
                <a:solidFill>
                  <a:srgbClr val="5D6573"/>
                </a:solidFill>
                <a:latin typeface="Calibri" pitchFamily="34" charset="0"/>
                <a:ea typeface="Calibri" pitchFamily="34" charset="-122"/>
                <a:cs typeface="Calibri" pitchFamily="34" charset="-120"/>
              </a:rPr>
              <a:t>Click to reveal the next row. Predict it first!</a:t>
            </a:r>
            <a:endParaRPr lang="en-US" sz="1100" dirty="0"/>
          </a:p>
        </p:txBody>
      </p:sp>
      <p:sp>
        <p:nvSpPr>
          <p:cNvPr id="39" name="Shape 37"/>
          <p:cNvSpPr/>
          <p:nvPr/>
        </p:nvSpPr>
        <p:spPr>
          <a:xfrm>
            <a:off x="0" y="6556248"/>
            <a:ext cx="3154680" cy="301752"/>
          </a:xfrm>
          <a:prstGeom prst="rect">
            <a:avLst/>
          </a:prstGeom>
          <a:solidFill>
            <a:srgbClr val="2459C4"/>
          </a:solidFill>
          <a:ln w="12700">
            <a:solidFill>
              <a:srgbClr val="2459C4"/>
            </a:solidFill>
            <a:prstDash val="solid"/>
          </a:ln>
        </p:spPr>
      </p:sp>
      <p:sp>
        <p:nvSpPr>
          <p:cNvPr id="40" name="Text 38"/>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41" name="Shape 39"/>
          <p:cNvSpPr/>
          <p:nvPr/>
        </p:nvSpPr>
        <p:spPr>
          <a:xfrm>
            <a:off x="3154680" y="6556248"/>
            <a:ext cx="4754880" cy="301752"/>
          </a:xfrm>
          <a:prstGeom prst="rect">
            <a:avLst/>
          </a:prstGeom>
          <a:solidFill>
            <a:srgbClr val="E07A1F"/>
          </a:solidFill>
          <a:ln w="12700">
            <a:solidFill>
              <a:srgbClr val="E07A1F"/>
            </a:solidFill>
            <a:prstDash val="solid"/>
          </a:ln>
        </p:spPr>
      </p:sp>
      <p:sp>
        <p:nvSpPr>
          <p:cNvPr id="42" name="Text 40"/>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43" name="Shape 41"/>
          <p:cNvSpPr/>
          <p:nvPr/>
        </p:nvSpPr>
        <p:spPr>
          <a:xfrm>
            <a:off x="7909560" y="6556248"/>
            <a:ext cx="2926080" cy="301752"/>
          </a:xfrm>
          <a:prstGeom prst="rect">
            <a:avLst/>
          </a:prstGeom>
          <a:solidFill>
            <a:srgbClr val="2459C4"/>
          </a:solidFill>
          <a:ln w="12700">
            <a:solidFill>
              <a:srgbClr val="2459C4"/>
            </a:solidFill>
            <a:prstDash val="solid"/>
          </a:ln>
        </p:spPr>
      </p:sp>
      <p:sp>
        <p:nvSpPr>
          <p:cNvPr id="44" name="Text 42"/>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45" name="Shape 43"/>
          <p:cNvSpPr/>
          <p:nvPr/>
        </p:nvSpPr>
        <p:spPr>
          <a:xfrm>
            <a:off x="10835640" y="6556248"/>
            <a:ext cx="1356055" cy="301752"/>
          </a:xfrm>
          <a:prstGeom prst="rect">
            <a:avLst/>
          </a:prstGeom>
          <a:solidFill>
            <a:srgbClr val="15213A"/>
          </a:solidFill>
          <a:ln w="12700">
            <a:solidFill>
              <a:srgbClr val="15213A"/>
            </a:solidFill>
            <a:prstDash val="solid"/>
          </a:ln>
        </p:spPr>
      </p:sp>
      <p:sp>
        <p:nvSpPr>
          <p:cNvPr id="46" name="Text 44"/>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8 / 14</a:t>
            </a:r>
            <a:endParaRPr lang="en-US" sz="1100" dirty="0"/>
          </a:p>
        </p:txBody>
      </p:sp>
    </p:spTree>
  </p:cSld>
  <p:clrMapOvr>
    <a:masterClrMapping/>
  </p:clrMapOvr>
  <p:timing>
    <p:tnLst>
      <p:par>
        <p:cTn id="1" dur="indefinite" restart="never" nodeType="tmRoot">
          <p:childTnLst>
            <p:seq concurrent="1" nextAc="seek">
              <p:cTn id="2" dur="indefinite" nodeType="mainSeq">
                <p:childTnLst>
                  <p:par>
                    <p:cTn id="15" fill="hold">
                      <p:stCondLst>
                        <p:cond delay="indefinite"/>
                      </p:stCondLst>
                      <p:childTnLst>
                        <p:par>
                          <p:cTn id="16" fill="hold">
                            <p:stCondLst>
                              <p:cond delay="0"/>
                            </p:stCondLst>
                            <p:childTnLst>
                              <p:par>
                                <p:cTn id="3" presetID="10" presetClass="entr" presetSubtype="0" fill="hold" grpId="0" nodeType="clickEffect">
                                  <p:stCondLst>
                                    <p:cond delay="0"/>
                                  </p:stCondLst>
                                  <p:childTnLst>
                                    <p:set>
                                      <p:cBhvr>
                                        <p:cTn id="4" dur="1" fill="hold">
                                          <p:stCondLst>
                                            <p:cond delay="0"/>
                                          </p:stCondLst>
                                        </p:cTn>
                                        <p:tgtEl>
                                          <p:spTgt spid="14"/>
                                        </p:tgtEl>
                                        <p:attrNameLst>
                                          <p:attrName>style.visibility</p:attrName>
                                        </p:attrNameLst>
                                      </p:cBhvr>
                                      <p:to>
                                        <p:strVal val="visible"/>
                                      </p:to>
                                    </p:set>
                                    <p:animEffect transition="in" filter="fade">
                                      <p:cBhvr>
                                        <p:cTn id="5" dur="400"/>
                                        <p:tgtEl>
                                          <p:spTgt spid="14"/>
                                        </p:tgtEl>
                                      </p:cBhvr>
                                    </p:animEffect>
                                  </p:childTnLst>
                                </p:cTn>
                              </p:par>
                              <p:par>
                                <p:cTn id="6" presetID="10" presetClass="entr" presetSubtype="0" fill="hold" grpId="0" nodeType="withEffect">
                                  <p:stCondLst>
                                    <p:cond delay="0"/>
                                  </p:stCondLst>
                                  <p:childTnLst>
                                    <p:set>
                                      <p:cBhvr>
                                        <p:cTn id="7" dur="1" fill="hold">
                                          <p:stCondLst>
                                            <p:cond delay="0"/>
                                          </p:stCondLst>
                                        </p:cTn>
                                        <p:tgtEl>
                                          <p:spTgt spid="15"/>
                                        </p:tgtEl>
                                        <p:attrNameLst>
                                          <p:attrName>style.visibility</p:attrName>
                                        </p:attrNameLst>
                                      </p:cBhvr>
                                      <p:to>
                                        <p:strVal val="visible"/>
                                      </p:to>
                                    </p:set>
                                    <p:animEffect transition="in" filter="fade">
                                      <p:cBhvr>
                                        <p:cTn id="8" dur="400"/>
                                        <p:tgtEl>
                                          <p:spTgt spid="15"/>
                                        </p:tgtEl>
                                      </p:cBhvr>
                                    </p:animEffect>
                                  </p:childTnLst>
                                </p:cTn>
                              </p:par>
                              <p:par>
                                <p:cTn id="9" presetID="10"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4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400"/>
                                        <p:tgtEl>
                                          <p:spTgt spid="17"/>
                                        </p:tgtEl>
                                      </p:cBhvr>
                                    </p:animEffect>
                                  </p:childTnLst>
                                </p:cTn>
                              </p:par>
                            </p:childTnLst>
                          </p:cTn>
                        </p:par>
                      </p:childTnLst>
                    </p:cTn>
                  </p:par>
                  <p:par>
                    <p:cTn id="29" fill="hold">
                      <p:stCondLst>
                        <p:cond delay="indefinite"/>
                      </p:stCondLst>
                      <p:childTnLst>
                        <p:par>
                          <p:cTn id="30"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400"/>
                                        <p:tgtEl>
                                          <p:spTgt spid="1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400"/>
                                        <p:tgtEl>
                                          <p:spTgt spid="1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400"/>
                                        <p:tgtEl>
                                          <p:spTgt spid="2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400"/>
                                        <p:tgtEl>
                                          <p:spTgt spid="21"/>
                                        </p:tgtEl>
                                      </p:cBhvr>
                                    </p:animEffect>
                                  </p:childTnLst>
                                </p:cTn>
                              </p:par>
                            </p:childTnLst>
                          </p:cTn>
                        </p:par>
                      </p:childTnLst>
                    </p:cTn>
                  </p:par>
                  <p:par>
                    <p:cTn id="43" fill="hold">
                      <p:stCondLst>
                        <p:cond delay="indefinite"/>
                      </p:stCondLst>
                      <p:childTnLst>
                        <p:par>
                          <p:cTn id="44"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visible"/>
                                      </p:to>
                                    </p:set>
                                    <p:animEffect transition="in" filter="fade">
                                      <p:cBhvr>
                                        <p:cTn id="33" dur="400"/>
                                        <p:tgtEl>
                                          <p:spTgt spid="22"/>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fade">
                                      <p:cBhvr>
                                        <p:cTn id="36" dur="400"/>
                                        <p:tgtEl>
                                          <p:spTgt spid="2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400"/>
                                        <p:tgtEl>
                                          <p:spTgt spid="2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25"/>
                                        </p:tgtEl>
                                        <p:attrNameLst>
                                          <p:attrName>style.visibility</p:attrName>
                                        </p:attrNameLst>
                                      </p:cBhvr>
                                      <p:to>
                                        <p:strVal val="visible"/>
                                      </p:to>
                                    </p:set>
                                    <p:animEffect transition="in" filter="fade">
                                      <p:cBhvr>
                                        <p:cTn id="42" dur="400"/>
                                        <p:tgtEl>
                                          <p:spTgt spid="25"/>
                                        </p:tgtEl>
                                      </p:cBhvr>
                                    </p:animEffect>
                                  </p:childTnLst>
                                </p:cTn>
                              </p:par>
                            </p:childTnLst>
                          </p:cTn>
                        </p:par>
                      </p:childTnLst>
                    </p:cTn>
                  </p:par>
                  <p:par>
                    <p:cTn id="57" fill="hold">
                      <p:stCondLst>
                        <p:cond delay="indefinite"/>
                      </p:stCondLst>
                      <p:childTnLst>
                        <p:par>
                          <p:cTn id="58"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400"/>
                                        <p:tgtEl>
                                          <p:spTgt spid="2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400"/>
                                        <p:tgtEl>
                                          <p:spTgt spid="2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400"/>
                                        <p:tgtEl>
                                          <p:spTgt spid="28"/>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fade">
                                      <p:cBhvr>
                                        <p:cTn id="56" dur="400"/>
                                        <p:tgtEl>
                                          <p:spTgt spid="29"/>
                                        </p:tgtEl>
                                      </p:cBhvr>
                                    </p:animEffect>
                                  </p:childTnLst>
                                </p:cTn>
                              </p:par>
                            </p:childTnLst>
                          </p:cTn>
                        </p:par>
                      </p:childTnLst>
                    </p:cTn>
                  </p:par>
                  <p:par>
                    <p:cTn id="71" fill="hold">
                      <p:stCondLst>
                        <p:cond delay="indefinite"/>
                      </p:stCondLst>
                      <p:childTnLst>
                        <p:par>
                          <p:cTn id="72"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fade">
                                      <p:cBhvr>
                                        <p:cTn id="61" dur="400"/>
                                        <p:tgtEl>
                                          <p:spTgt spid="30"/>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1"/>
                                        </p:tgtEl>
                                        <p:attrNameLst>
                                          <p:attrName>style.visibility</p:attrName>
                                        </p:attrNameLst>
                                      </p:cBhvr>
                                      <p:to>
                                        <p:strVal val="visible"/>
                                      </p:to>
                                    </p:set>
                                    <p:animEffect transition="in" filter="fade">
                                      <p:cBhvr>
                                        <p:cTn id="64" dur="400"/>
                                        <p:tgtEl>
                                          <p:spTgt spid="31"/>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Effect transition="in" filter="fade">
                                      <p:cBhvr>
                                        <p:cTn id="67" dur="400"/>
                                        <p:tgtEl>
                                          <p:spTgt spid="3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400"/>
                                        <p:tgtEl>
                                          <p:spTgt spid="33"/>
                                        </p:tgtEl>
                                      </p:cBhvr>
                                    </p:animEffect>
                                  </p:childTnLst>
                                </p:cTn>
                              </p:par>
                            </p:childTnLst>
                          </p:cTn>
                        </p:par>
                      </p:childTnLst>
                    </p:cTn>
                  </p:par>
                  <p:par>
                    <p:cTn id="85" fill="hold">
                      <p:stCondLst>
                        <p:cond delay="indefinite"/>
                      </p:stCondLst>
                      <p:childTnLst>
                        <p:par>
                          <p:cTn id="86"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34"/>
                                        </p:tgtEl>
                                        <p:attrNameLst>
                                          <p:attrName>style.visibility</p:attrName>
                                        </p:attrNameLst>
                                      </p:cBhvr>
                                      <p:to>
                                        <p:strVal val="visible"/>
                                      </p:to>
                                    </p:set>
                                    <p:animEffect transition="in" filter="fade">
                                      <p:cBhvr>
                                        <p:cTn id="75" dur="400"/>
                                        <p:tgtEl>
                                          <p:spTgt spid="3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fade">
                                      <p:cBhvr>
                                        <p:cTn id="78" dur="400"/>
                                        <p:tgtEl>
                                          <p:spTgt spid="35"/>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Effect transition="in" filter="fade">
                                      <p:cBhvr>
                                        <p:cTn id="81" dur="400"/>
                                        <p:tgtEl>
                                          <p:spTgt spid="36"/>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37"/>
                                        </p:tgtEl>
                                        <p:attrNameLst>
                                          <p:attrName>style.visibility</p:attrName>
                                        </p:attrNameLst>
                                      </p:cBhvr>
                                      <p:to>
                                        <p:strVal val="visible"/>
                                      </p:to>
                                    </p:set>
                                    <p:animEffect transition="in" filter="fade">
                                      <p:cBhvr>
                                        <p:cTn id="84" dur="4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A4 solution: follow the tree</a:t>
            </a:r>
            <a:endParaRPr lang="en-US" sz="3000" dirty="0"/>
          </a:p>
        </p:txBody>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188720"/>
          <a:ext cx="11064240" cy="2194560"/>
        </p:xfrm>
        <a:graphic>
          <a:graphicData uri="http://schemas.openxmlformats.org/drawingml/2006/table">
            <a:tbl>
              <a:tblPr/>
              <a:tblGrid>
                <a:gridCol w="2743200"/>
                <a:gridCol w="2926080"/>
                <a:gridCol w="2926080"/>
                <a:gridCol w="2468880"/>
              </a:tblGrid>
              <a:tr h="548640">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Flower (length, width)</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Question 1: width ≤ 0.75?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Question 2: length ≤ 4.75?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c>
                  <a:txBody>
                    <a:bodyPr/>
                    <a:lstStyle/>
                    <a:p>
                      <a:pPr indent="0" marL="0">
                        <a:buNone/>
                      </a:pPr>
                      <a:r>
                        <a:rPr lang="en-US" sz="1600" b="1" dirty="0">
                          <a:solidFill>
                            <a:srgbClr val="FFFFFF"/>
                          </a:solidFill>
                          <a:latin typeface="Calibri" pitchFamily="34" charset="0"/>
                          <a:ea typeface="Calibri" pitchFamily="34" charset="-122"/>
                          <a:cs typeface="Calibri" pitchFamily="34" charset="-120"/>
                        </a:rPr>
                        <a:t>Answer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15213A"/>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(1.4, 0.2)</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yes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not asked</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setosa</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(4.9, 1.5)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no</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no (4.9 &gt; 4.75)</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virginica</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r h="548640">
                <a:tc>
                  <a:txBody>
                    <a:bodyPr/>
                    <a:lstStyle/>
                    <a:p>
                      <a:pPr indent="0" marL="0">
                        <a:buNone/>
                      </a:pPr>
                      <a:r>
                        <a:rPr lang="en-US" sz="1600" b="1" dirty="0">
                          <a:solidFill>
                            <a:srgbClr val="15213A"/>
                          </a:solidFill>
                          <a:latin typeface="Calibri" pitchFamily="34" charset="0"/>
                          <a:ea typeface="Calibri" pitchFamily="34" charset="-122"/>
                          <a:cs typeface="Calibri" pitchFamily="34" charset="-120"/>
                        </a:rPr>
                        <a:t>(4.5, 1.3)</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3F5F9"/>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no</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yes</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c>
                  <a:txBody>
                    <a:bodyPr/>
                    <a:lstStyle/>
                    <a:p>
                      <a:pPr indent="0" marL="0">
                        <a:buNone/>
                      </a:pPr>
                      <a:r>
                        <a:rPr lang="en-US" sz="1600" dirty="0">
                          <a:solidFill>
                            <a:srgbClr val="15213A"/>
                          </a:solidFill>
                          <a:latin typeface="Calibri" pitchFamily="34" charset="0"/>
                          <a:ea typeface="Calibri" pitchFamily="34" charset="-122"/>
                          <a:cs typeface="Calibri" pitchFamily="34" charset="-120"/>
                        </a:rPr>
                        <a:t>versicolor</a:t>
                      </a:r>
                      <a:endParaRPr lang="en-US" sz="1600" dirty="0">
                        <a:latin typeface="Calibri" charset="0"/>
                        <a:ea typeface="Calibri" charset="0"/>
                        <a:cs typeface="Calibri" charset="0"/>
                      </a:endParaRPr>
                    </a:p>
                  </a:txBody>
                  <a:tcPr marL="109728" marR="109728" marT="64008" marB="64008" anchor="ctr">
                    <a:lnL w="9525" cap="flat" cmpd="sng" algn="ctr">
                      <a:solidFill>
                        <a:srgbClr val="D5DBE6"/>
                      </a:solidFill>
                      <a:prstDash val="solid"/>
                      <a:round/>
                      <a:headEnd type="none" w="med" len="med"/>
                      <a:tailEnd type="none" w="med" len="med"/>
                    </a:lnL>
                    <a:lnR w="9525" cap="flat" cmpd="sng" algn="ctr">
                      <a:solidFill>
                        <a:srgbClr val="D5DBE6"/>
                      </a:solidFill>
                      <a:prstDash val="solid"/>
                      <a:round/>
                      <a:headEnd type="none" w="med" len="med"/>
                      <a:tailEnd type="none" w="med" len="med"/>
                    </a:lnR>
                    <a:lnT w="9525" cap="flat" cmpd="sng" algn="ctr">
                      <a:solidFill>
                        <a:srgbClr val="D5DBE6"/>
                      </a:solidFill>
                      <a:prstDash val="solid"/>
                      <a:round/>
                      <a:headEnd type="none" w="med" len="med"/>
                      <a:tailEnd type="none" w="med" len="med"/>
                    </a:lnT>
                    <a:lnB w="9525" cap="flat" cmpd="sng" algn="ctr">
                      <a:solidFill>
                        <a:srgbClr val="D5DBE6"/>
                      </a:solidFill>
                      <a:prstDash val="solid"/>
                      <a:round/>
                      <a:headEnd type="none" w="med" len="med"/>
                      <a:tailEnd type="none" w="med" len="med"/>
                    </a:lnB>
                    <a:solidFill>
                      <a:srgbClr val="FFFFFF"/>
                    </a:solidFill>
                  </a:tcPr>
                </a:tc>
              </a:tr>
            </a:tbl>
          </a:graphicData>
        </a:graphic>
      </p:graphicFrame>
      <p:sp>
        <p:nvSpPr>
          <p:cNvPr id="4" name="Shape 1"/>
          <p:cNvSpPr/>
          <p:nvPr/>
        </p:nvSpPr>
        <p:spPr>
          <a:xfrm>
            <a:off x="0" y="6556248"/>
            <a:ext cx="3154680" cy="301752"/>
          </a:xfrm>
          <a:prstGeom prst="rect">
            <a:avLst/>
          </a:prstGeom>
          <a:solidFill>
            <a:srgbClr val="2459C4"/>
          </a:solidFill>
          <a:ln w="12700">
            <a:solidFill>
              <a:srgbClr val="2459C4"/>
            </a:solidFill>
            <a:prstDash val="solid"/>
          </a:ln>
        </p:spPr>
      </p:sp>
      <p:sp>
        <p:nvSpPr>
          <p:cNvPr id="5" name="Text 2"/>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6" name="Shape 3"/>
          <p:cNvSpPr/>
          <p:nvPr/>
        </p:nvSpPr>
        <p:spPr>
          <a:xfrm>
            <a:off x="3154680" y="6556248"/>
            <a:ext cx="4754880" cy="301752"/>
          </a:xfrm>
          <a:prstGeom prst="rect">
            <a:avLst/>
          </a:prstGeom>
          <a:solidFill>
            <a:srgbClr val="E07A1F"/>
          </a:solidFill>
          <a:ln w="12700">
            <a:solidFill>
              <a:srgbClr val="E07A1F"/>
            </a:solidFill>
            <a:prstDash val="solid"/>
          </a:ln>
        </p:spPr>
      </p:sp>
      <p:sp>
        <p:nvSpPr>
          <p:cNvPr id="7" name="Text 4"/>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8" name="Shape 5"/>
          <p:cNvSpPr/>
          <p:nvPr/>
        </p:nvSpPr>
        <p:spPr>
          <a:xfrm>
            <a:off x="7909560" y="6556248"/>
            <a:ext cx="2926080" cy="301752"/>
          </a:xfrm>
          <a:prstGeom prst="rect">
            <a:avLst/>
          </a:prstGeom>
          <a:solidFill>
            <a:srgbClr val="2459C4"/>
          </a:solidFill>
          <a:ln w="12700">
            <a:solidFill>
              <a:srgbClr val="2459C4"/>
            </a:solidFill>
            <a:prstDash val="solid"/>
          </a:ln>
        </p:spPr>
      </p:sp>
      <p:sp>
        <p:nvSpPr>
          <p:cNvPr id="9" name="Text 6"/>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0" name="Shape 7"/>
          <p:cNvSpPr/>
          <p:nvPr/>
        </p:nvSpPr>
        <p:spPr>
          <a:xfrm>
            <a:off x="10835640" y="6556248"/>
            <a:ext cx="1356055" cy="301752"/>
          </a:xfrm>
          <a:prstGeom prst="rect">
            <a:avLst/>
          </a:prstGeom>
          <a:solidFill>
            <a:srgbClr val="15213A"/>
          </a:solidFill>
          <a:ln w="12700">
            <a:solidFill>
              <a:srgbClr val="15213A"/>
            </a:solidFill>
            <a:prstDash val="solid"/>
          </a:ln>
        </p:spPr>
      </p:sp>
      <p:sp>
        <p:nvSpPr>
          <p:cNvPr id="11" name="Text 8"/>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9 / 14</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B1 solution: best single feature</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Loop over the columns, keep everything else the same. A fair comparison changes one thing at a time.</a:t>
            </a:r>
            <a:endParaRPr lang="en-US" sz="1700" dirty="0"/>
          </a:p>
        </p:txBody>
      </p:sp>
      <p:sp>
        <p:nvSpPr>
          <p:cNvPr id="4" name="Shape 2"/>
          <p:cNvSpPr/>
          <p:nvPr/>
        </p:nvSpPr>
        <p:spPr>
          <a:xfrm>
            <a:off x="548640" y="1920240"/>
            <a:ext cx="11064240" cy="2868359"/>
          </a:xfrm>
          <a:prstGeom prst="roundRect">
            <a:avLst>
              <a:gd name="adj" fmla="val 2550"/>
            </a:avLst>
          </a:prstGeom>
          <a:solidFill>
            <a:srgbClr val="1B2742"/>
          </a:solidFill>
          <a:ln w="9525">
            <a:solidFill>
              <a:srgbClr val="1B2742"/>
            </a:solidFill>
            <a:prstDash val="solid"/>
          </a:ln>
        </p:spPr>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2411159"/>
          </a:xfrm>
          <a:prstGeom prst="rect">
            <a:avLst/>
          </a:prstGeom>
          <a:noFill/>
          <a:ln/>
        </p:spPr>
        <p:txBody>
          <a:bodyPr wrap="none" lIns="0" tIns="0" rIns="0" bIns="0" rtlCol="0" anchor="t"/>
          <a:lstStyle/>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sklearn.datasets import load_diabetes</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sklearn.model_selection import train_test_split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sklearn.metrics import mean_absolute_error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data = load_diabetes(as_frame=True)</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results = {}</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for col in data.data.columns:</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X_tr, X_te, y_tr, y_te = train_test_split(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data.data[[col]], data.target, test_size=0.25, random_state=0)</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pred = LinearRegression().fit(X_tr, y_tr).predict(X_te)</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results[col] = round(mean_absolute_error(y_te, pred), 1)</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print(sorted(results.items(), key=lambda kv: kv[1]))</a:t>
            </a:r>
            <a:endParaRPr lang="en-US" sz="1350" dirty="0"/>
          </a:p>
        </p:txBody>
      </p:sp>
      <p:sp>
        <p:nvSpPr>
          <p:cNvPr id="7" name="Shape 5"/>
          <p:cNvSpPr/>
          <p:nvPr/>
        </p:nvSpPr>
        <p:spPr>
          <a:xfrm>
            <a:off x="548640" y="5017199"/>
            <a:ext cx="11064240" cy="1181291"/>
          </a:xfrm>
          <a:prstGeom prst="roundRect">
            <a:avLst>
              <a:gd name="adj" fmla="val 6193"/>
            </a:avLst>
          </a:prstGeom>
          <a:solidFill>
            <a:srgbClr val="EEF2F8"/>
          </a:solidFill>
          <a:ln w="9525">
            <a:solidFill>
              <a:srgbClr val="D5DBE6"/>
            </a:solidFill>
            <a:prstDash val="solid"/>
          </a:ln>
        </p:spPr>
      </p:sp>
      <p:sp>
        <p:nvSpPr>
          <p:cNvPr id="8" name="Text 6"/>
          <p:cNvSpPr txBox="1"/>
          <p:nvPr/>
        </p:nvSpPr>
        <p:spPr>
          <a:xfrm>
            <a:off x="731520" y="5108638"/>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5364670"/>
            <a:ext cx="10789920" cy="724091"/>
          </a:xfrm>
          <a:prstGeom prst="rect">
            <a:avLst/>
          </a:prstGeom>
          <a:noFill/>
          <a:ln/>
        </p:spPr>
        <p:txBody>
          <a:bodyPr wrap="none" lIns="0" tIns="0" rIns="0" bIns="0" rtlCol="0" anchor="t"/>
          <a:lstStyle/>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[('s5', 49.8), ('bp', 50.8), ('s6', 52.7), ('s4', 52.9),</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('bmi', 53.3), ('s1', 55.9), ('s3', 56.0), ('s2', 56.3),</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('age', 56.8), ('sex', 58.0)]</a:t>
            </a:r>
            <a:endParaRPr lang="en-US" sz="13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10 / 14</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B2 solution: choosing k on the wine data</a:t>
            </a:r>
            <a:endParaRPr lang="en-US" sz="3000" dirty="0"/>
          </a:p>
        </p:txBody>
      </p:sp>
      <p:sp>
        <p:nvSpPr>
          <p:cNvPr id="3" name="Text 1"/>
          <p:cNvSpPr txBox="1"/>
          <p:nvPr/>
        </p:nvSpPr>
        <p:spPr>
          <a:xfrm>
            <a:off x="548640" y="1188720"/>
            <a:ext cx="11064240" cy="54864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Accuracy depends strongly on k here, and it is low overall. Lecture 12 shows why: the wine features have very different scales.</a:t>
            </a:r>
            <a:endParaRPr lang="en-US" sz="1700" dirty="0"/>
          </a:p>
        </p:txBody>
      </p:sp>
      <p:sp>
        <p:nvSpPr>
          <p:cNvPr id="4" name="Shape 2"/>
          <p:cNvSpPr/>
          <p:nvPr/>
        </p:nvSpPr>
        <p:spPr>
          <a:xfrm>
            <a:off x="548640" y="1828800"/>
            <a:ext cx="5212080" cy="2423160"/>
          </a:xfrm>
          <a:prstGeom prst="roundRect">
            <a:avLst>
              <a:gd name="adj" fmla="val 3019"/>
            </a:avLst>
          </a:prstGeom>
          <a:solidFill>
            <a:srgbClr val="1B2742"/>
          </a:solidFill>
          <a:ln w="9525">
            <a:solidFill>
              <a:srgbClr val="1B2742"/>
            </a:solidFill>
            <a:prstDash val="solid"/>
          </a:ln>
        </p:spPr>
      </p:sp>
      <p:sp>
        <p:nvSpPr>
          <p:cNvPr id="5" name="Text 3"/>
          <p:cNvSpPr txBox="1"/>
          <p:nvPr/>
        </p:nvSpPr>
        <p:spPr>
          <a:xfrm>
            <a:off x="731520" y="192024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176272"/>
            <a:ext cx="4937760" cy="1965960"/>
          </a:xfrm>
          <a:prstGeom prst="rect">
            <a:avLst/>
          </a:prstGeom>
          <a:noFill/>
          <a:ln/>
        </p:spPr>
        <p:txBody>
          <a:bodyPr wrap="none" lIns="0" tIns="0" rIns="0" bIns="0" rtlCol="0" anchor="t"/>
          <a:lstStyle/>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import matplotlib.pyplot as plt</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from sklearn.datasets import load_wine</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Xw, yw = load_wine(return_X_y=True)</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Xw_tr, Xw_te, yw_tr, yw_te = train_test_split(</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    Xw, yw, test_size=0.3, random_state=0, stratify=yw)</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ks = range(1, 16)</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accs = [KNeighborsClassifier(n_neighbors=k).fit(Xw_tr, yw_tr)</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        .score(Xw_te, yw_te) for k in ks]</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plt.plot(list(ks), accs, marker="o")</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plt.xlabel("k")</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plt.ylabel("test accuracy")</a:t>
            </a:r>
            <a:endParaRPr lang="en-US" sz="1000" dirty="0"/>
          </a:p>
          <a:p>
            <a:pPr indent="0" marL="0">
              <a:lnSpc>
                <a:spcPct val="98000"/>
              </a:lnSpc>
              <a:buNone/>
            </a:pPr>
            <a:r>
              <a:rPr lang="en-US" sz="1000" dirty="0">
                <a:solidFill>
                  <a:srgbClr val="E8ECF4"/>
                </a:solidFill>
                <a:latin typeface="Courier New" pitchFamily="34" charset="0"/>
                <a:ea typeface="Courier New" pitchFamily="34" charset="-122"/>
                <a:cs typeface="Courier New" pitchFamily="34" charset="-120"/>
              </a:rPr>
              <a:t>plt.show()</a:t>
            </a:r>
            <a:endParaRPr lang="en-US" sz="1000" dirty="0"/>
          </a:p>
        </p:txBody>
      </p:sp>
      <p:pic>
        <p:nvPicPr>
          <p:cNvPr id="7" name="Image 0" descr="media/figs/fig014.png">    </p:cNvPr>
          <p:cNvPicPr>
            <a:picLocks noChangeAspect="1"/>
          </p:cNvPicPr>
          <p:nvPr/>
        </p:nvPicPr>
        <p:blipFill>
          <a:blip r:embed="rId1"/>
          <a:stretch>
            <a:fillRect/>
          </a:stretch>
        </p:blipFill>
        <p:spPr>
          <a:xfrm>
            <a:off x="6035040" y="1828800"/>
            <a:ext cx="5577840" cy="4181764"/>
          </a:xfrm>
          <a:prstGeom prst="rect">
            <a:avLst/>
          </a:prstGeom>
        </p:spPr>
      </p:pic>
      <p:sp>
        <p:nvSpPr>
          <p:cNvPr id="8" name="Shape 5"/>
          <p:cNvSpPr/>
          <p:nvPr/>
        </p:nvSpPr>
        <p:spPr>
          <a:xfrm>
            <a:off x="0" y="6556248"/>
            <a:ext cx="3154680" cy="301752"/>
          </a:xfrm>
          <a:prstGeom prst="rect">
            <a:avLst/>
          </a:prstGeom>
          <a:solidFill>
            <a:srgbClr val="2459C4"/>
          </a:solidFill>
          <a:ln w="12700">
            <a:solidFill>
              <a:srgbClr val="2459C4"/>
            </a:solidFill>
            <a:prstDash val="solid"/>
          </a:ln>
        </p:spPr>
      </p:sp>
      <p:sp>
        <p:nvSpPr>
          <p:cNvPr id="9" name="Text 6"/>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0" name="Shape 7"/>
          <p:cNvSpPr/>
          <p:nvPr/>
        </p:nvSpPr>
        <p:spPr>
          <a:xfrm>
            <a:off x="3154680" y="6556248"/>
            <a:ext cx="4754880" cy="301752"/>
          </a:xfrm>
          <a:prstGeom prst="rect">
            <a:avLst/>
          </a:prstGeom>
          <a:solidFill>
            <a:srgbClr val="E07A1F"/>
          </a:solidFill>
          <a:ln w="12700">
            <a:solidFill>
              <a:srgbClr val="E07A1F"/>
            </a:solidFill>
            <a:prstDash val="solid"/>
          </a:ln>
        </p:spPr>
      </p:sp>
      <p:sp>
        <p:nvSpPr>
          <p:cNvPr id="11" name="Text 8"/>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12" name="Shape 9"/>
          <p:cNvSpPr/>
          <p:nvPr/>
        </p:nvSpPr>
        <p:spPr>
          <a:xfrm>
            <a:off x="7909560" y="6556248"/>
            <a:ext cx="2926080" cy="301752"/>
          </a:xfrm>
          <a:prstGeom prst="rect">
            <a:avLst/>
          </a:prstGeom>
          <a:solidFill>
            <a:srgbClr val="2459C4"/>
          </a:solidFill>
          <a:ln w="12700">
            <a:solidFill>
              <a:srgbClr val="2459C4"/>
            </a:solidFill>
            <a:prstDash val="solid"/>
          </a:ln>
        </p:spPr>
      </p:sp>
      <p:sp>
        <p:nvSpPr>
          <p:cNvPr id="13" name="Text 10"/>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4" name="Shape 11"/>
          <p:cNvSpPr/>
          <p:nvPr/>
        </p:nvSpPr>
        <p:spPr>
          <a:xfrm>
            <a:off x="10835640" y="6556248"/>
            <a:ext cx="1356055" cy="301752"/>
          </a:xfrm>
          <a:prstGeom prst="rect">
            <a:avLst/>
          </a:prstGeom>
          <a:solidFill>
            <a:srgbClr val="15213A"/>
          </a:solidFill>
          <a:ln w="12700">
            <a:solidFill>
              <a:srgbClr val="15213A"/>
            </a:solidFill>
            <a:prstDash val="solid"/>
          </a:ln>
        </p:spPr>
      </p:sp>
      <p:sp>
        <p:nvSpPr>
          <p:cNvPr id="15" name="Text 12"/>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11 / 14</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B3 solution: tree depth on wine</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Training accuracy keeps rising to 1.0   ·   Test accuracy stops improving early   ·   The gap is overfitting   ·   Prefer the shallowest tree with near-best test accuracy</a:t>
            </a:r>
            <a:endParaRPr lang="en-US" sz="1700" dirty="0"/>
          </a:p>
        </p:txBody>
      </p:sp>
      <p:sp>
        <p:nvSpPr>
          <p:cNvPr id="4" name="Shape 2"/>
          <p:cNvSpPr/>
          <p:nvPr/>
        </p:nvSpPr>
        <p:spPr>
          <a:xfrm>
            <a:off x="548640" y="1920240"/>
            <a:ext cx="11064240" cy="2001393"/>
          </a:xfrm>
          <a:prstGeom prst="roundRect">
            <a:avLst>
              <a:gd name="adj" fmla="val 3655"/>
            </a:avLst>
          </a:prstGeom>
          <a:solidFill>
            <a:srgbClr val="1B2742"/>
          </a:solidFill>
          <a:ln w="9525">
            <a:solidFill>
              <a:srgbClr val="1B2742"/>
            </a:solidFill>
            <a:prstDash val="solid"/>
          </a:ln>
        </p:spPr>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1544193"/>
          </a:xfrm>
          <a:prstGeom prst="rect">
            <a:avLst/>
          </a:prstGeom>
          <a:noFill/>
          <a:ln/>
        </p:spPr>
        <p:txBody>
          <a:bodyPr wrap="none" lIns="0" tIns="0" rIns="0" bIns="0" rtlCol="0" anchor="t"/>
          <a:lstStyle/>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from sklearn.tree import DecisionTreeClassifier</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for d in range(1, 7):</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t = DecisionTreeClassifier(max_depth=d, random_state=0)</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t.fit(Xw_tr, yw_tr)</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print(d, round(t.score(Xw_tr, yw_tr), 3),</a:t>
            </a:r>
            <a:endParaRPr lang="en-US" sz="1550" dirty="0"/>
          </a:p>
          <a:p>
            <a:pPr indent="0" marL="0">
              <a:lnSpc>
                <a:spcPct val="98000"/>
              </a:lnSpc>
              <a:buNone/>
            </a:pPr>
            <a:r>
              <a:rPr lang="en-US" sz="1550" dirty="0">
                <a:solidFill>
                  <a:srgbClr val="E8ECF4"/>
                </a:solidFill>
                <a:latin typeface="Courier New" pitchFamily="34" charset="0"/>
                <a:ea typeface="Courier New" pitchFamily="34" charset="-122"/>
                <a:cs typeface="Courier New" pitchFamily="34" charset="-120"/>
              </a:rPr>
              <a:t>          round(t.score(Xw_te, yw_te), 3))</a:t>
            </a:r>
            <a:endParaRPr lang="en-US" sz="1550" dirty="0"/>
          </a:p>
        </p:txBody>
      </p:sp>
      <p:sp>
        <p:nvSpPr>
          <p:cNvPr id="7" name="Shape 5"/>
          <p:cNvSpPr/>
          <p:nvPr/>
        </p:nvSpPr>
        <p:spPr>
          <a:xfrm>
            <a:off x="548640" y="4150233"/>
            <a:ext cx="11064240" cy="2001393"/>
          </a:xfrm>
          <a:prstGeom prst="roundRect">
            <a:avLst>
              <a:gd name="adj" fmla="val 3655"/>
            </a:avLst>
          </a:prstGeom>
          <a:solidFill>
            <a:srgbClr val="EEF2F8"/>
          </a:solidFill>
          <a:ln w="9525">
            <a:solidFill>
              <a:srgbClr val="D5DBE6"/>
            </a:solidFill>
            <a:prstDash val="solid"/>
          </a:ln>
        </p:spPr>
      </p:sp>
      <p:sp>
        <p:nvSpPr>
          <p:cNvPr id="8" name="Text 6"/>
          <p:cNvSpPr txBox="1"/>
          <p:nvPr/>
        </p:nvSpPr>
        <p:spPr>
          <a:xfrm>
            <a:off x="731520" y="4241673"/>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4497705"/>
            <a:ext cx="10789920" cy="1544193"/>
          </a:xfrm>
          <a:prstGeom prst="rect">
            <a:avLst/>
          </a:prstGeom>
          <a:noFill/>
          <a:ln/>
        </p:spPr>
        <p:txBody>
          <a:bodyPr wrap="none" lIns="0" tIns="0" rIns="0" bIns="0" rtlCol="0" anchor="t"/>
          <a:lstStyle/>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1 0.702 0.667</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2 0.927 0.852</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3 0.984 0.963</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4 1.0 0.944</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5 1.0 0.944</a:t>
            </a:r>
            <a:endParaRPr lang="en-US" sz="1550" dirty="0"/>
          </a:p>
          <a:p>
            <a:pPr indent="0" marL="0">
              <a:lnSpc>
                <a:spcPct val="98000"/>
              </a:lnSpc>
              <a:buNone/>
            </a:pPr>
            <a:r>
              <a:rPr lang="en-US" sz="1550" dirty="0">
                <a:solidFill>
                  <a:srgbClr val="15213A"/>
                </a:solidFill>
                <a:latin typeface="Courier New" pitchFamily="34" charset="0"/>
                <a:ea typeface="Courier New" pitchFamily="34" charset="-122"/>
                <a:cs typeface="Courier New" pitchFamily="34" charset="-120"/>
              </a:rPr>
              <a:t>6 1.0 0.944</a:t>
            </a:r>
            <a:endParaRPr lang="en-US" sz="15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12 / 14</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B4 solution: three models on breast cancer</a:t>
            </a:r>
            <a:endParaRPr lang="en-US" sz="3000" dirty="0"/>
          </a:p>
        </p:txBody>
      </p:sp>
      <p:sp>
        <p:nvSpPr>
          <p:cNvPr id="3" name="Text 1"/>
          <p:cNvSpPr txBox="1"/>
          <p:nvPr/>
        </p:nvSpPr>
        <p:spPr>
          <a:xfrm>
            <a:off x="548640" y="1188720"/>
            <a:ext cx="11064240" cy="594360"/>
          </a:xfrm>
          <a:prstGeom prst="rect">
            <a:avLst/>
          </a:prstGeom>
          <a:noFill/>
          <a:ln/>
        </p:spPr>
        <p:txBody>
          <a:bodyPr wrap="square" lIns="0" tIns="0" rIns="0" bIns="0" rtlCol="0" anchor="t"/>
          <a:lstStyle/>
          <a:p>
            <a:pPr indent="0" marL="0">
              <a:buNone/>
            </a:pPr>
            <a:r>
              <a:rPr lang="en-US" sz="1700" dirty="0">
                <a:solidFill>
                  <a:srgbClr val="15213A"/>
                </a:solidFill>
                <a:latin typeface="Calibri" pitchFamily="34" charset="0"/>
                <a:ea typeface="Calibri" pitchFamily="34" charset="-122"/>
                <a:cs typeface="Calibri" pitchFamily="34" charset="-120"/>
              </a:rPr>
              <a:t>Same split for every model: fair comparison   ·   Scores are close: no single winner by far   ·   Next lectures: test more reliably (11), prepare features (12)   ·   Write results as a small table in your report</a:t>
            </a:r>
            <a:endParaRPr lang="en-US" sz="1700" dirty="0"/>
          </a:p>
        </p:txBody>
      </p:sp>
      <p:sp>
        <p:nvSpPr>
          <p:cNvPr id="4" name="Shape 2"/>
          <p:cNvSpPr/>
          <p:nvPr/>
        </p:nvSpPr>
        <p:spPr>
          <a:xfrm>
            <a:off x="548640" y="1920240"/>
            <a:ext cx="11064240" cy="2868359"/>
          </a:xfrm>
          <a:prstGeom prst="roundRect">
            <a:avLst>
              <a:gd name="adj" fmla="val 2550"/>
            </a:avLst>
          </a:prstGeom>
          <a:solidFill>
            <a:srgbClr val="1B2742"/>
          </a:solidFill>
          <a:ln w="9525">
            <a:solidFill>
              <a:srgbClr val="1B2742"/>
            </a:solidFill>
            <a:prstDash val="solid"/>
          </a:ln>
        </p:spPr>
      </p:sp>
      <p:sp>
        <p:nvSpPr>
          <p:cNvPr id="5" name="Text 3"/>
          <p:cNvSpPr txBox="1"/>
          <p:nvPr/>
        </p:nvSpPr>
        <p:spPr>
          <a:xfrm>
            <a:off x="731520" y="2011680"/>
            <a:ext cx="2743200" cy="228600"/>
          </a:xfrm>
          <a:prstGeom prst="rect">
            <a:avLst/>
          </a:prstGeom>
          <a:noFill/>
          <a:ln/>
        </p:spPr>
        <p:txBody>
          <a:bodyPr wrap="square" lIns="0" tIns="0" rIns="0" bIns="0" rtlCol="0" anchor="ctr"/>
          <a:lstStyle/>
          <a:p>
            <a:pPr indent="0" marL="0">
              <a:buNone/>
            </a:pPr>
            <a:r>
              <a:rPr lang="en-US" sz="1000" b="1" dirty="0">
                <a:solidFill>
                  <a:srgbClr val="8FA0C0"/>
                </a:solidFill>
                <a:latin typeface="Calibri" pitchFamily="34" charset="0"/>
                <a:ea typeface="Calibri" pitchFamily="34" charset="-122"/>
                <a:cs typeface="Calibri" pitchFamily="34" charset="-120"/>
              </a:rPr>
              <a:t>Code</a:t>
            </a:r>
            <a:endParaRPr lang="en-US" sz="1000" dirty="0"/>
          </a:p>
        </p:txBody>
      </p:sp>
      <p:sp>
        <p:nvSpPr>
          <p:cNvPr id="6" name="Text 4"/>
          <p:cNvSpPr txBox="1"/>
          <p:nvPr/>
        </p:nvSpPr>
        <p:spPr>
          <a:xfrm>
            <a:off x="731520" y="2267712"/>
            <a:ext cx="10789920" cy="2411159"/>
          </a:xfrm>
          <a:prstGeom prst="rect">
            <a:avLst/>
          </a:prstGeom>
          <a:noFill/>
          <a:ln/>
        </p:spPr>
        <p:txBody>
          <a:bodyPr wrap="none" lIns="0" tIns="0" rIns="0" bIns="0" rtlCol="0" anchor="t"/>
          <a:lstStyle/>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sklearn.datasets import load_breast_cancer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from sklearn.naive_bayes import GaussianNB</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Xb, yb = load_breast_cancer(return_X_y=True)</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Xb_tr, Xb_te, yb_tr, yb_te = train_test_split(</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Xb, yb, test_size=0.3, random_state=0, stratify=yb)</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for name, m in [("kNN", KNeighborsClassifier()),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("tree d=3", DecisionTreeClassifier(max_depth=3,</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random_state=0)),</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("GaussianNB", GaussianNB())]:</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m.fit(Xb_tr, yb_tr)</a:t>
            </a:r>
            <a:endParaRPr lang="en-US" sz="1350" dirty="0"/>
          </a:p>
          <a:p>
            <a:pPr indent="0" marL="0">
              <a:lnSpc>
                <a:spcPct val="98000"/>
              </a:lnSpc>
              <a:buNone/>
            </a:pPr>
            <a:r>
              <a:rPr lang="en-US" sz="1350" dirty="0">
                <a:solidFill>
                  <a:srgbClr val="E8ECF4"/>
                </a:solidFill>
                <a:latin typeface="Courier New" pitchFamily="34" charset="0"/>
                <a:ea typeface="Courier New" pitchFamily="34" charset="-122"/>
                <a:cs typeface="Courier New" pitchFamily="34" charset="-120"/>
              </a:rPr>
              <a:t>    print(name, round(m.score(Xb_te, yb_te), 3))</a:t>
            </a:r>
            <a:endParaRPr lang="en-US" sz="1350" dirty="0"/>
          </a:p>
        </p:txBody>
      </p:sp>
      <p:sp>
        <p:nvSpPr>
          <p:cNvPr id="7" name="Shape 5"/>
          <p:cNvSpPr/>
          <p:nvPr/>
        </p:nvSpPr>
        <p:spPr>
          <a:xfrm>
            <a:off x="548640" y="5017199"/>
            <a:ext cx="11064240" cy="1181291"/>
          </a:xfrm>
          <a:prstGeom prst="roundRect">
            <a:avLst>
              <a:gd name="adj" fmla="val 6193"/>
            </a:avLst>
          </a:prstGeom>
          <a:solidFill>
            <a:srgbClr val="EEF2F8"/>
          </a:solidFill>
          <a:ln w="9525">
            <a:solidFill>
              <a:srgbClr val="D5DBE6"/>
            </a:solidFill>
            <a:prstDash val="solid"/>
          </a:ln>
        </p:spPr>
      </p:sp>
      <p:sp>
        <p:nvSpPr>
          <p:cNvPr id="8" name="Text 6"/>
          <p:cNvSpPr txBox="1"/>
          <p:nvPr/>
        </p:nvSpPr>
        <p:spPr>
          <a:xfrm>
            <a:off x="731520" y="5108638"/>
            <a:ext cx="2743200" cy="228600"/>
          </a:xfrm>
          <a:prstGeom prst="rect">
            <a:avLst/>
          </a:prstGeom>
          <a:noFill/>
          <a:ln/>
        </p:spPr>
        <p:txBody>
          <a:bodyPr wrap="square" lIns="0" tIns="0" rIns="0" bIns="0" rtlCol="0" anchor="ctr"/>
          <a:lstStyle/>
          <a:p>
            <a:pPr indent="0" marL="0">
              <a:buNone/>
            </a:pPr>
            <a:r>
              <a:rPr lang="en-US" sz="1000" b="1" dirty="0">
                <a:solidFill>
                  <a:srgbClr val="5D6573"/>
                </a:solidFill>
                <a:latin typeface="Calibri" pitchFamily="34" charset="0"/>
                <a:ea typeface="Calibri" pitchFamily="34" charset="-122"/>
                <a:cs typeface="Calibri" pitchFamily="34" charset="-120"/>
              </a:rPr>
              <a:t>Output</a:t>
            </a:r>
            <a:endParaRPr lang="en-US" sz="1000" dirty="0"/>
          </a:p>
        </p:txBody>
      </p:sp>
      <p:sp>
        <p:nvSpPr>
          <p:cNvPr id="9" name="Text 7"/>
          <p:cNvSpPr txBox="1"/>
          <p:nvPr/>
        </p:nvSpPr>
        <p:spPr>
          <a:xfrm>
            <a:off x="731520" y="5364670"/>
            <a:ext cx="10789920" cy="724091"/>
          </a:xfrm>
          <a:prstGeom prst="rect">
            <a:avLst/>
          </a:prstGeom>
          <a:noFill/>
          <a:ln/>
        </p:spPr>
        <p:txBody>
          <a:bodyPr wrap="none" lIns="0" tIns="0" rIns="0" bIns="0" rtlCol="0" anchor="t"/>
          <a:lstStyle/>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kNN 0.912</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tree d=3 0.901</a:t>
            </a:r>
            <a:endParaRPr lang="en-US" sz="1350" dirty="0"/>
          </a:p>
          <a:p>
            <a:pPr indent="0" marL="0">
              <a:lnSpc>
                <a:spcPct val="98000"/>
              </a:lnSpc>
              <a:buNone/>
            </a:pPr>
            <a:r>
              <a:rPr lang="en-US" sz="1350" dirty="0">
                <a:solidFill>
                  <a:srgbClr val="15213A"/>
                </a:solidFill>
                <a:latin typeface="Courier New" pitchFamily="34" charset="0"/>
                <a:ea typeface="Courier New" pitchFamily="34" charset="-122"/>
                <a:cs typeface="Courier New" pitchFamily="34" charset="-120"/>
              </a:rPr>
              <a:t>GaussianNB 0.924</a:t>
            </a:r>
            <a:endParaRPr lang="en-US" sz="1350" dirty="0"/>
          </a:p>
        </p:txBody>
      </p:sp>
      <p:sp>
        <p:nvSpPr>
          <p:cNvPr id="10" name="Shape 8"/>
          <p:cNvSpPr/>
          <p:nvPr/>
        </p:nvSpPr>
        <p:spPr>
          <a:xfrm>
            <a:off x="0" y="6556248"/>
            <a:ext cx="3154680" cy="301752"/>
          </a:xfrm>
          <a:prstGeom prst="rect">
            <a:avLst/>
          </a:prstGeom>
          <a:solidFill>
            <a:srgbClr val="2459C4"/>
          </a:solidFill>
          <a:ln w="12700">
            <a:solidFill>
              <a:srgbClr val="2459C4"/>
            </a:solidFill>
            <a:prstDash val="solid"/>
          </a:ln>
        </p:spPr>
      </p:sp>
      <p:sp>
        <p:nvSpPr>
          <p:cNvPr id="11" name="Text 9"/>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12" name="Shape 10"/>
          <p:cNvSpPr/>
          <p:nvPr/>
        </p:nvSpPr>
        <p:spPr>
          <a:xfrm>
            <a:off x="3154680" y="6556248"/>
            <a:ext cx="4754880" cy="301752"/>
          </a:xfrm>
          <a:prstGeom prst="rect">
            <a:avLst/>
          </a:prstGeom>
          <a:solidFill>
            <a:srgbClr val="E07A1F"/>
          </a:solidFill>
          <a:ln w="12700">
            <a:solidFill>
              <a:srgbClr val="E07A1F"/>
            </a:solidFill>
            <a:prstDash val="solid"/>
          </a:ln>
        </p:spPr>
      </p:sp>
      <p:sp>
        <p:nvSpPr>
          <p:cNvPr id="13" name="Text 11"/>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14" name="Shape 12"/>
          <p:cNvSpPr/>
          <p:nvPr/>
        </p:nvSpPr>
        <p:spPr>
          <a:xfrm>
            <a:off x="7909560" y="6556248"/>
            <a:ext cx="2926080" cy="301752"/>
          </a:xfrm>
          <a:prstGeom prst="rect">
            <a:avLst/>
          </a:prstGeom>
          <a:solidFill>
            <a:srgbClr val="2459C4"/>
          </a:solidFill>
          <a:ln w="12700">
            <a:solidFill>
              <a:srgbClr val="2459C4"/>
            </a:solidFill>
            <a:prstDash val="solid"/>
          </a:ln>
        </p:spPr>
      </p:sp>
      <p:sp>
        <p:nvSpPr>
          <p:cNvPr id="15" name="Text 13"/>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16" name="Shape 14"/>
          <p:cNvSpPr/>
          <p:nvPr/>
        </p:nvSpPr>
        <p:spPr>
          <a:xfrm>
            <a:off x="10835640" y="6556248"/>
            <a:ext cx="1356055" cy="301752"/>
          </a:xfrm>
          <a:prstGeom prst="rect">
            <a:avLst/>
          </a:prstGeom>
          <a:solidFill>
            <a:srgbClr val="15213A"/>
          </a:solidFill>
          <a:ln w="12700">
            <a:solidFill>
              <a:srgbClr val="15213A"/>
            </a:solidFill>
            <a:prstDash val="solid"/>
          </a:ln>
        </p:spPr>
      </p:sp>
      <p:sp>
        <p:nvSpPr>
          <p:cNvPr id="17" name="Text 15"/>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13 / 14</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65760"/>
            <a:ext cx="11064240" cy="731520"/>
          </a:xfrm>
          <a:prstGeom prst="rect">
            <a:avLst/>
          </a:prstGeom>
          <a:noFill/>
          <a:ln/>
        </p:spPr>
        <p:txBody>
          <a:bodyPr wrap="square" lIns="0" tIns="0" rIns="0" bIns="0" rtlCol="0" anchor="t"/>
          <a:lstStyle/>
          <a:p>
            <a:pPr indent="0" marL="0">
              <a:buNone/>
            </a:pPr>
            <a:r>
              <a:rPr lang="en-US" sz="3000" b="1" dirty="0">
                <a:solidFill>
                  <a:srgbClr val="15213A"/>
                </a:solidFill>
                <a:latin typeface="Arial" pitchFamily="34" charset="0"/>
                <a:ea typeface="Arial" pitchFamily="34" charset="-122"/>
                <a:cs typeface="Arial" pitchFamily="34" charset="-120"/>
              </a:rPr>
              <a:t>Homework P1</a:t>
            </a:r>
            <a:endParaRPr lang="en-US" sz="3000" dirty="0"/>
          </a:p>
        </p:txBody>
      </p:sp>
      <p:sp>
        <p:nvSpPr>
          <p:cNvPr id="3" name="Text 1"/>
          <p:cNvSpPr txBox="1"/>
          <p:nvPr/>
        </p:nvSpPr>
        <p:spPr>
          <a:xfrm>
            <a:off x="548640" y="1005840"/>
            <a:ext cx="7315200" cy="365760"/>
          </a:xfrm>
          <a:prstGeom prst="rect">
            <a:avLst/>
          </a:prstGeom>
          <a:noFill/>
          <a:ln/>
        </p:spPr>
        <p:txBody>
          <a:bodyPr wrap="square" lIns="0" tIns="0" rIns="0" bIns="0" rtlCol="0" anchor="ctr"/>
          <a:lstStyle/>
          <a:p>
            <a:pPr indent="0" marL="0">
              <a:buNone/>
            </a:pPr>
            <a:r>
              <a:rPr lang="en-US" sz="1600" b="1" dirty="0">
                <a:solidFill>
                  <a:srgbClr val="A4520C"/>
                </a:solidFill>
                <a:latin typeface="Calibri" pitchFamily="34" charset="0"/>
                <a:ea typeface="Calibri" pitchFamily="34" charset="-122"/>
                <a:cs typeface="Calibri" pitchFamily="34" charset="-120"/>
              </a:rPr>
              <a:t>Due before Lecture 11  ·  [date]</a:t>
            </a:r>
            <a:endParaRPr lang="en-US" sz="1600" dirty="0"/>
          </a:p>
        </p:txBody>
      </p:sp>
      <p:sp>
        <p:nvSpPr>
          <p:cNvPr id="4" name="Shape 2"/>
          <p:cNvSpPr/>
          <p:nvPr/>
        </p:nvSpPr>
        <p:spPr>
          <a:xfrm>
            <a:off x="548640" y="1554480"/>
            <a:ext cx="3505200" cy="3977640"/>
          </a:xfrm>
          <a:prstGeom prst="roundRect">
            <a:avLst>
              <a:gd name="adj" fmla="val 2087"/>
            </a:avLst>
          </a:prstGeom>
          <a:solidFill>
            <a:srgbClr val="F3F5F9"/>
          </a:solidFill>
          <a:ln w="12700">
            <a:solidFill>
              <a:srgbClr val="F3F5F9"/>
            </a:solidFill>
            <a:prstDash val="solid"/>
          </a:ln>
        </p:spPr>
      </p:sp>
      <p:sp>
        <p:nvSpPr>
          <p:cNvPr id="5" name="Shape 3"/>
          <p:cNvSpPr/>
          <p:nvPr/>
        </p:nvSpPr>
        <p:spPr>
          <a:xfrm>
            <a:off x="731520" y="1737360"/>
            <a:ext cx="384048" cy="384048"/>
          </a:xfrm>
          <a:prstGeom prst="ellipse">
            <a:avLst/>
          </a:prstGeom>
          <a:solidFill>
            <a:srgbClr val="E07A1F"/>
          </a:solidFill>
          <a:ln w="12700">
            <a:solidFill>
              <a:srgbClr val="E07A1F"/>
            </a:solidFill>
            <a:prstDash val="solid"/>
          </a:ln>
        </p:spPr>
      </p:sp>
      <p:sp>
        <p:nvSpPr>
          <p:cNvPr id="6" name="Text 4"/>
          <p:cNvSpPr txBox="1"/>
          <p:nvPr/>
        </p:nvSpPr>
        <p:spPr>
          <a:xfrm>
            <a:off x="73152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1</a:t>
            </a:r>
            <a:endParaRPr lang="en-US" sz="1300" dirty="0"/>
          </a:p>
        </p:txBody>
      </p:sp>
      <p:sp>
        <p:nvSpPr>
          <p:cNvPr id="7" name="Text 5"/>
          <p:cNvSpPr txBox="1"/>
          <p:nvPr/>
        </p:nvSpPr>
        <p:spPr>
          <a:xfrm>
            <a:off x="123444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Finish</a:t>
            </a:r>
            <a:endParaRPr lang="en-US" sz="1500" dirty="0"/>
          </a:p>
        </p:txBody>
      </p:sp>
      <p:sp>
        <p:nvSpPr>
          <p:cNvPr id="8" name="Text 6"/>
          <p:cNvSpPr txBox="1"/>
          <p:nvPr/>
        </p:nvSpPr>
        <p:spPr>
          <a:xfrm>
            <a:off x="731520" y="2240280"/>
            <a:ext cx="3139440" cy="3154680"/>
          </a:xfrm>
          <a:prstGeom prst="rect">
            <a:avLst/>
          </a:prstGeom>
          <a:noFill/>
          <a:ln/>
        </p:spPr>
        <p:txBody>
          <a:bodyPr wrap="square" lIns="0" tIns="0" rIns="0" bIns="0" rtlCol="0" anchor="t"/>
          <a:lstStyle/>
          <a:p>
            <a:pPr indent="0" marL="0">
              <a:buNone/>
            </a:pPr>
            <a:r>
              <a:rPr lang="en-US" sz="1600" dirty="0">
                <a:solidFill>
                  <a:srgbClr val="15213A"/>
                </a:solidFill>
                <a:latin typeface="Calibri" pitchFamily="34" charset="0"/>
                <a:ea typeface="Calibri" pitchFamily="34" charset="-122"/>
                <a:cs typeface="Calibri" pitchFamily="34" charset="-120"/>
              </a:rPr>
              <a:t>Complete any task from Part A or B you did not finish, in your Practice1 notebook.</a:t>
            </a:r>
            <a:endParaRPr lang="en-US" sz="1600" dirty="0"/>
          </a:p>
        </p:txBody>
      </p:sp>
      <p:sp>
        <p:nvSpPr>
          <p:cNvPr id="9" name="Shape 7"/>
          <p:cNvSpPr/>
          <p:nvPr/>
        </p:nvSpPr>
        <p:spPr>
          <a:xfrm>
            <a:off x="4328160" y="1554480"/>
            <a:ext cx="3505200" cy="3977640"/>
          </a:xfrm>
          <a:prstGeom prst="roundRect">
            <a:avLst>
              <a:gd name="adj" fmla="val 2087"/>
            </a:avLst>
          </a:prstGeom>
          <a:solidFill>
            <a:srgbClr val="F3F5F9"/>
          </a:solidFill>
          <a:ln w="12700">
            <a:solidFill>
              <a:srgbClr val="F3F5F9"/>
            </a:solidFill>
            <a:prstDash val="solid"/>
          </a:ln>
        </p:spPr>
      </p:sp>
      <p:sp>
        <p:nvSpPr>
          <p:cNvPr id="10" name="Shape 8"/>
          <p:cNvSpPr/>
          <p:nvPr/>
        </p:nvSpPr>
        <p:spPr>
          <a:xfrm>
            <a:off x="4511040" y="1737360"/>
            <a:ext cx="384048" cy="384048"/>
          </a:xfrm>
          <a:prstGeom prst="ellipse">
            <a:avLst/>
          </a:prstGeom>
          <a:solidFill>
            <a:srgbClr val="E07A1F"/>
          </a:solidFill>
          <a:ln w="12700">
            <a:solidFill>
              <a:srgbClr val="E07A1F"/>
            </a:solidFill>
            <a:prstDash val="solid"/>
          </a:ln>
        </p:spPr>
      </p:sp>
      <p:sp>
        <p:nvSpPr>
          <p:cNvPr id="11" name="Text 9"/>
          <p:cNvSpPr txBox="1"/>
          <p:nvPr/>
        </p:nvSpPr>
        <p:spPr>
          <a:xfrm>
            <a:off x="451104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2</a:t>
            </a:r>
            <a:endParaRPr lang="en-US" sz="1300" dirty="0"/>
          </a:p>
        </p:txBody>
      </p:sp>
      <p:sp>
        <p:nvSpPr>
          <p:cNvPr id="12" name="Text 10"/>
          <p:cNvSpPr txBox="1"/>
          <p:nvPr/>
        </p:nvSpPr>
        <p:spPr>
          <a:xfrm>
            <a:off x="501396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Reflect</a:t>
            </a:r>
            <a:endParaRPr lang="en-US" sz="1500" dirty="0"/>
          </a:p>
        </p:txBody>
      </p:sp>
      <p:sp>
        <p:nvSpPr>
          <p:cNvPr id="13" name="Text 11"/>
          <p:cNvSpPr txBox="1"/>
          <p:nvPr/>
        </p:nvSpPr>
        <p:spPr>
          <a:xfrm>
            <a:off x="4511040" y="2240280"/>
            <a:ext cx="3139440" cy="3154680"/>
          </a:xfrm>
          <a:prstGeom prst="rect">
            <a:avLst/>
          </a:prstGeom>
          <a:noFill/>
          <a:ln/>
        </p:spPr>
        <p:txBody>
          <a:bodyPr wrap="square" lIns="0" tIns="0" rIns="0" bIns="0" rtlCol="0" anchor="t"/>
          <a:lstStyle/>
          <a:p>
            <a:pPr indent="0" marL="0">
              <a:buNone/>
            </a:pPr>
            <a:r>
              <a:rPr lang="en-US" sz="1600" dirty="0">
                <a:solidFill>
                  <a:srgbClr val="15213A"/>
                </a:solidFill>
                <a:latin typeface="Calibri" pitchFamily="34" charset="0"/>
                <a:ea typeface="Calibri" pitchFamily="34" charset="-122"/>
                <a:cs typeface="Calibri" pitchFamily="34" charset="-120"/>
              </a:rPr>
              <a:t>In a text cell: which hand calculation helped you understand the code most, and why?</a:t>
            </a:r>
            <a:endParaRPr lang="en-US" sz="1600" dirty="0"/>
          </a:p>
        </p:txBody>
      </p:sp>
      <p:sp>
        <p:nvSpPr>
          <p:cNvPr id="14" name="Shape 12"/>
          <p:cNvSpPr/>
          <p:nvPr/>
        </p:nvSpPr>
        <p:spPr>
          <a:xfrm>
            <a:off x="8107680" y="1554480"/>
            <a:ext cx="3505200" cy="3977640"/>
          </a:xfrm>
          <a:prstGeom prst="roundRect">
            <a:avLst>
              <a:gd name="adj" fmla="val 2087"/>
            </a:avLst>
          </a:prstGeom>
          <a:solidFill>
            <a:srgbClr val="F3F5F9"/>
          </a:solidFill>
          <a:ln w="12700">
            <a:solidFill>
              <a:srgbClr val="F3F5F9"/>
            </a:solidFill>
            <a:prstDash val="solid"/>
          </a:ln>
        </p:spPr>
      </p:sp>
      <p:sp>
        <p:nvSpPr>
          <p:cNvPr id="15" name="Shape 13"/>
          <p:cNvSpPr/>
          <p:nvPr/>
        </p:nvSpPr>
        <p:spPr>
          <a:xfrm>
            <a:off x="8290560" y="1737360"/>
            <a:ext cx="384048" cy="384048"/>
          </a:xfrm>
          <a:prstGeom prst="ellipse">
            <a:avLst/>
          </a:prstGeom>
          <a:solidFill>
            <a:srgbClr val="E07A1F"/>
          </a:solidFill>
          <a:ln w="12700">
            <a:solidFill>
              <a:srgbClr val="E07A1F"/>
            </a:solidFill>
            <a:prstDash val="solid"/>
          </a:ln>
        </p:spPr>
      </p:sp>
      <p:sp>
        <p:nvSpPr>
          <p:cNvPr id="16" name="Text 14"/>
          <p:cNvSpPr txBox="1"/>
          <p:nvPr/>
        </p:nvSpPr>
        <p:spPr>
          <a:xfrm>
            <a:off x="8290560" y="1737360"/>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3</a:t>
            </a:r>
            <a:endParaRPr lang="en-US" sz="1300" dirty="0"/>
          </a:p>
        </p:txBody>
      </p:sp>
      <p:sp>
        <p:nvSpPr>
          <p:cNvPr id="17" name="Text 15"/>
          <p:cNvSpPr txBox="1"/>
          <p:nvPr/>
        </p:nvSpPr>
        <p:spPr>
          <a:xfrm>
            <a:off x="8793480" y="1737360"/>
            <a:ext cx="2636520" cy="384048"/>
          </a:xfrm>
          <a:prstGeom prst="rect">
            <a:avLst/>
          </a:prstGeom>
          <a:noFill/>
          <a:ln/>
        </p:spPr>
        <p:txBody>
          <a:bodyPr wrap="square" lIns="0" tIns="0" rIns="0" bIns="0" rtlCol="0" anchor="ctr"/>
          <a:lstStyle/>
          <a:p>
            <a:pPr indent="0" marL="0">
              <a:buNone/>
            </a:pPr>
            <a:r>
              <a:rPr lang="en-US" sz="1500" b="1" dirty="0">
                <a:solidFill>
                  <a:srgbClr val="15213A"/>
                </a:solidFill>
                <a:latin typeface="Arial" pitchFamily="34" charset="0"/>
                <a:ea typeface="Arial" pitchFamily="34" charset="-122"/>
                <a:cs typeface="Arial" pitchFamily="34" charset="-120"/>
              </a:rPr>
              <a:t>One change</a:t>
            </a:r>
            <a:endParaRPr lang="en-US" sz="1500" dirty="0"/>
          </a:p>
        </p:txBody>
      </p:sp>
      <p:sp>
        <p:nvSpPr>
          <p:cNvPr id="18" name="Text 16"/>
          <p:cNvSpPr txBox="1"/>
          <p:nvPr/>
        </p:nvSpPr>
        <p:spPr>
          <a:xfrm>
            <a:off x="8290560" y="2240280"/>
            <a:ext cx="3139440" cy="3154680"/>
          </a:xfrm>
          <a:prstGeom prst="rect">
            <a:avLst/>
          </a:prstGeom>
          <a:noFill/>
          <a:ln/>
        </p:spPr>
        <p:txBody>
          <a:bodyPr wrap="square" lIns="0" tIns="0" rIns="0" bIns="0" rtlCol="0" anchor="t"/>
          <a:lstStyle/>
          <a:p>
            <a:pPr indent="0" marL="0">
              <a:buNone/>
            </a:pPr>
            <a:r>
              <a:rPr lang="en-US" sz="1600" dirty="0">
                <a:solidFill>
                  <a:srgbClr val="15213A"/>
                </a:solidFill>
                <a:latin typeface="Calibri" pitchFamily="34" charset="0"/>
                <a:ea typeface="Calibri" pitchFamily="34" charset="-122"/>
                <a:cs typeface="Calibri" pitchFamily="34" charset="-120"/>
              </a:rPr>
              <a:t>Repeat B4 with random_state=1. Did the ranking of the three models change? What does that tell you?</a:t>
            </a:r>
            <a:endParaRPr lang="en-US" sz="1600" dirty="0"/>
          </a:p>
        </p:txBody>
      </p:sp>
      <p:sp>
        <p:nvSpPr>
          <p:cNvPr id="19" name="Shape 17"/>
          <p:cNvSpPr/>
          <p:nvPr/>
        </p:nvSpPr>
        <p:spPr>
          <a:xfrm>
            <a:off x="548640" y="5669280"/>
            <a:ext cx="11064240" cy="548640"/>
          </a:xfrm>
          <a:prstGeom prst="roundRect">
            <a:avLst>
              <a:gd name="adj" fmla="val 13333"/>
            </a:avLst>
          </a:prstGeom>
          <a:solidFill>
            <a:srgbClr val="15213A"/>
          </a:solidFill>
          <a:ln w="12700">
            <a:solidFill>
              <a:srgbClr val="15213A"/>
            </a:solidFill>
            <a:prstDash val="solid"/>
          </a:ln>
        </p:spPr>
      </p:sp>
      <p:sp>
        <p:nvSpPr>
          <p:cNvPr id="20" name="Text 18"/>
          <p:cNvSpPr txBox="1"/>
          <p:nvPr/>
        </p:nvSpPr>
        <p:spPr>
          <a:xfrm>
            <a:off x="777240" y="5669280"/>
            <a:ext cx="10698480" cy="548640"/>
          </a:xfrm>
          <a:prstGeom prst="rect">
            <a:avLst/>
          </a:prstGeom>
          <a:noFill/>
          <a:ln/>
        </p:spPr>
        <p:txBody>
          <a:bodyPr wrap="square" lIns="0" tIns="0" rIns="0" bIns="0" rtlCol="0" anchor="ctr"/>
          <a:lstStyle/>
          <a:p>
            <a:pPr indent="0" marL="0">
              <a:buNone/>
            </a:pPr>
            <a:r>
              <a:rPr lang="en-US" sz="1400" dirty="0">
                <a:solidFill>
                  <a:srgbClr val="FFFFFF"/>
                </a:solidFill>
                <a:latin typeface="Calibri" pitchFamily="34" charset="0"/>
                <a:ea typeface="Calibri" pitchFamily="34" charset="-122"/>
                <a:cs typeface="Calibri" pitchFamily="34" charset="-120"/>
              </a:rPr>
              <a:t>Submit on [LMS / Google Classroom]: your notebook file HWP1_&lt;your ID&gt;.ipynb, or a Colab link set to “Anyone with the link can view”.</a:t>
            </a:r>
            <a:endParaRPr lang="en-US" sz="1400" dirty="0"/>
          </a:p>
        </p:txBody>
      </p:sp>
      <p:sp>
        <p:nvSpPr>
          <p:cNvPr id="21" name="Shape 19"/>
          <p:cNvSpPr/>
          <p:nvPr/>
        </p:nvSpPr>
        <p:spPr>
          <a:xfrm>
            <a:off x="0" y="6556248"/>
            <a:ext cx="3154680" cy="301752"/>
          </a:xfrm>
          <a:prstGeom prst="rect">
            <a:avLst/>
          </a:prstGeom>
          <a:solidFill>
            <a:srgbClr val="2459C4"/>
          </a:solidFill>
          <a:ln w="12700">
            <a:solidFill>
              <a:srgbClr val="2459C4"/>
            </a:solidFill>
            <a:prstDash val="solid"/>
          </a:ln>
        </p:spPr>
      </p:sp>
      <p:sp>
        <p:nvSpPr>
          <p:cNvPr id="22" name="Text 20"/>
          <p:cNvSpPr txBox="1"/>
          <p:nvPr/>
        </p:nvSpPr>
        <p:spPr>
          <a:xfrm>
            <a:off x="0" y="6556248"/>
            <a:ext cx="31546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Md Mahbub E Noor</a:t>
            </a:r>
            <a:endParaRPr lang="en-US" sz="1100" dirty="0"/>
          </a:p>
        </p:txBody>
      </p:sp>
      <p:sp>
        <p:nvSpPr>
          <p:cNvPr id="23" name="Shape 21"/>
          <p:cNvSpPr/>
          <p:nvPr/>
        </p:nvSpPr>
        <p:spPr>
          <a:xfrm>
            <a:off x="3154680" y="6556248"/>
            <a:ext cx="4754880" cy="301752"/>
          </a:xfrm>
          <a:prstGeom prst="rect">
            <a:avLst/>
          </a:prstGeom>
          <a:solidFill>
            <a:srgbClr val="E07A1F"/>
          </a:solidFill>
          <a:ln w="12700">
            <a:solidFill>
              <a:srgbClr val="E07A1F"/>
            </a:solidFill>
            <a:prstDash val="solid"/>
          </a:ln>
        </p:spPr>
      </p:sp>
      <p:sp>
        <p:nvSpPr>
          <p:cNvPr id="24" name="Text 22"/>
          <p:cNvSpPr txBox="1"/>
          <p:nvPr/>
        </p:nvSpPr>
        <p:spPr>
          <a:xfrm>
            <a:off x="3154680" y="6556248"/>
            <a:ext cx="4754880" cy="301752"/>
          </a:xfrm>
          <a:prstGeom prst="rect">
            <a:avLst/>
          </a:prstGeom>
          <a:noFill/>
          <a:ln/>
        </p:spPr>
        <p:txBody>
          <a:bodyPr wrap="square" lIns="0" tIns="0" rIns="0" bIns="0" rtlCol="0" anchor="ctr"/>
          <a:lstStyle/>
          <a:p>
            <a:pPr algn="ctr" indent="0" marL="0">
              <a:buNone/>
            </a:pPr>
            <a:r>
              <a:rPr lang="en-US" sz="1100" b="1" dirty="0">
                <a:solidFill>
                  <a:srgbClr val="15213A"/>
                </a:solidFill>
                <a:latin typeface="Calibri" pitchFamily="34" charset="0"/>
                <a:ea typeface="Calibri" pitchFamily="34" charset="-122"/>
                <a:cs typeface="Calibri" pitchFamily="34" charset="-120"/>
              </a:rPr>
              <a:t>Practice 1: Regression and classification</a:t>
            </a:r>
            <a:endParaRPr lang="en-US" sz="1100" dirty="0"/>
          </a:p>
        </p:txBody>
      </p:sp>
      <p:sp>
        <p:nvSpPr>
          <p:cNvPr id="25" name="Shape 23"/>
          <p:cNvSpPr/>
          <p:nvPr/>
        </p:nvSpPr>
        <p:spPr>
          <a:xfrm>
            <a:off x="7909560" y="6556248"/>
            <a:ext cx="2926080" cy="301752"/>
          </a:xfrm>
          <a:prstGeom prst="rect">
            <a:avLst/>
          </a:prstGeom>
          <a:solidFill>
            <a:srgbClr val="2459C4"/>
          </a:solidFill>
          <a:ln w="12700">
            <a:solidFill>
              <a:srgbClr val="2459C4"/>
            </a:solidFill>
            <a:prstDash val="solid"/>
          </a:ln>
        </p:spPr>
      </p:sp>
      <p:sp>
        <p:nvSpPr>
          <p:cNvPr id="26" name="Text 24"/>
          <p:cNvSpPr txBox="1"/>
          <p:nvPr/>
        </p:nvSpPr>
        <p:spPr>
          <a:xfrm>
            <a:off x="7909560" y="6556248"/>
            <a:ext cx="2926080"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University of Barishal</a:t>
            </a:r>
            <a:endParaRPr lang="en-US" sz="1100" dirty="0"/>
          </a:p>
        </p:txBody>
      </p:sp>
      <p:sp>
        <p:nvSpPr>
          <p:cNvPr id="27" name="Shape 25"/>
          <p:cNvSpPr/>
          <p:nvPr/>
        </p:nvSpPr>
        <p:spPr>
          <a:xfrm>
            <a:off x="10835640" y="6556248"/>
            <a:ext cx="1356055" cy="301752"/>
          </a:xfrm>
          <a:prstGeom prst="rect">
            <a:avLst/>
          </a:prstGeom>
          <a:solidFill>
            <a:srgbClr val="15213A"/>
          </a:solidFill>
          <a:ln w="12700">
            <a:solidFill>
              <a:srgbClr val="15213A"/>
            </a:solidFill>
            <a:prstDash val="solid"/>
          </a:ln>
        </p:spPr>
      </p:sp>
      <p:sp>
        <p:nvSpPr>
          <p:cNvPr id="28" name="Text 26"/>
          <p:cNvSpPr txBox="1"/>
          <p:nvPr/>
        </p:nvSpPr>
        <p:spPr>
          <a:xfrm>
            <a:off x="10835640" y="6556248"/>
            <a:ext cx="1356055" cy="301752"/>
          </a:xfrm>
          <a:prstGeom prst="rect">
            <a:avLst/>
          </a:prstGeom>
          <a:noFill/>
          <a:ln/>
        </p:spPr>
        <p:txBody>
          <a:bodyPr wrap="square" lIns="0" tIns="0" rIns="0" bIns="0" rtlCol="0" anchor="ctr"/>
          <a:lstStyle/>
          <a:p>
            <a:pPr algn="ctr" indent="0" marL="0">
              <a:buNone/>
            </a:pPr>
            <a:r>
              <a:rPr lang="en-US" sz="1100" b="1" dirty="0">
                <a:solidFill>
                  <a:srgbClr val="FFFFFF"/>
                </a:solidFill>
                <a:latin typeface="Calibri" pitchFamily="34" charset="0"/>
                <a:ea typeface="Calibri" pitchFamily="34" charset="-122"/>
                <a:cs typeface="Calibri" pitchFamily="34" charset="-120"/>
              </a:rPr>
              <a:t>14 / 14</a:t>
            </a:r>
            <a:endParaRPr lang="en-US" sz="11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P1: Practice: regression and classification</dc:title>
  <dc:subject>PptxGenJS Presentation</dc:subject>
  <dc:creator>Md Mahbub E Noor</dc:creator>
  <cp:lastModifiedBy>Md Mahbub E Noor</cp:lastModifiedBy>
  <cp:revision>1</cp:revision>
  <dcterms:created xsi:type="dcterms:W3CDTF">2026-10-07T02:12:06Z</dcterms:created>
  <dcterms:modified xsi:type="dcterms:W3CDTF">2026-10-07T02:12:06Z</dcterms:modified>
</cp:coreProperties>
</file>