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23"/>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4, part 2. In part 1 we learned to write functions. Today we use them for the key idea of the whole course: instead of typing spam rules ourselves, we count which words actually appear in spam and in normal messages. That idea, counting from examples, is the heart of the real model in Lecture 6. New notebook: Lecture4_2.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past the halfway point. Today is the conceptual turning point of the whole series. By the end of the class, our program will make decisions based on counts it learned from example messages, not on a rule list we typed. That is the step from traditional software to data science that we discussed in Lecture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we wrote the checking loop twice last lecture? A function packages that logic under a name. def is_spam, bracket, message: this function takes one input called message. Inside, we do our usual check. return True hands the answer back immediately and leaves the function. If the loop finishes without finding a word, we return False. Now checking any message is one short line. You have been using functions since Lecture 2: print, len and type are functions somebody else wrote.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count words, we first need words. split cuts the text at every space and gives a list. Look closely at the output: 'prize,' still has its comma attached. For Python, 'prize,' and 'prize' are different words. This is a real problem in text data. In Lecture 6 the scikit-learn library will handle punctuation for us, but now you know why that step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finds items by position: item 0, item 1. A dictionary finds values by a name, called a key. Think of a real dictionary: you look up a word and find its meaning. Here we look up a word and find a count. You can add new keys and update old ones. Notice the counting pattern from last lecture again: take the old value, add one, store it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important function of the week. For every message, for every word, add one to that word's count. The get method solves a small problem: the first time we see a word, it is not in the dictionary yet, so counts[word] would crash. get with a default of zero says 'give me the count, or zero if it is new'. Look at the output: 'free' appears 3 times across our spam, 'win' twice. We did not type these as rules. The data told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go slowly on. For the very first word, 'win', the dictionary is empty, so get returns the default 0 and we store 1. Watch 'free' in the second message: its count before is 1, because it appeared in the first message, so it becomes 2. The same happens to 'win'. Ask students to continue the table for the third message, 'Claim your free gift', by hand. [claim 0 to 1, your 0 to 1, free 2 to 3, gift 0 to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video continues the trace table: the table shows the counts, the video shows the loops running. Pause when 'cash' is seen the second time and ask what get will return.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scientists call normal messages 'ham', the opposite of spam. We reuse the same function on ham messages, which is exactly why we wrote a function. Now compare. 'free' shows up 3 times in spam and never in ham: a strong clue. 'now' appears once in each: a weak clue. 'you' appears only in ham. This comparison, how common is a word in spam versus ham, is precisely what the Naive Bayes model computes, but over thousands of messages and with proper probabilities.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home-made learning filter. For every word in a new message, add its spam count and subtract its ham count. Positive score: spam-like. Negative: normal. Look: 'Claim cash now' scores positive even though we never wrote a rule about 'claim' or 'cash'; it learned them from the examples. Honest limits: it only knows 6 training messages, and it would be unfair if we had many more spam than ham examples. Ask the class to think about that; it is in the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name what just happened. On the left, last week's approach: a person writes the rules. On the right, today's: the program counts patterns in labeled examples. That is the paradigm shift from Lecture 1, now in your own code. What is still missing? Lots of real data, which comes next lecture, and a proper mathematical way to turn counts into probabilities, which scikit-learn gives us in Lecture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minutes. Solution: def word_count(message): return len(message.split()). For the second part, students must re-run spam_counts = count_words(spam_msgs) after appending, or the counts will not change. That is a great mistake to catch: in a notebook, changing a list does not update results computed earlier. You must re-run the cell.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KeyError: you looked up a key that is not in the dictionary. That is exactly why we use get. The second row shows no error at all, just None. This is a silent bug: the function calculated x times 2 and threw it away because there was no return. Silent bugs are worse than loud errors, so always test your functions on an example where you know the answer. Third: calling a function without the input it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toolkit. Next lecture we leave toy examples behind: we load more than five thousand real SMS messages with a library called pandas. Everything you learned today, counting, comparing spam and ham, still applies; pandas just does it at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4. Task 1 is retrieval practice: writing from memory is harder than copying, and much better for learning. Task 2 solution: def longest_word(message): best = ''; for word in message.split(): if len(word) &gt; len(best): best = word; return best. Task 5 prepares Lecture 5 and 6: with 1,000 spam and 10 ham examples, raw spam counts would dwarf ham counts, so almost everything scores as spam. The fix is to compare proportions, not raw counts, which is what Naive Bayes does. Give full credit for any answer that notices the unfairness.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silent: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Word Counting Lab (double-click; works offline). Dictionary builder: press Play, then switch the counting line to counts[word] + 1 to show the KeyError live. Spam score: find the best threshold together, then teach five spam examples and no normal ones to show how unbalanced data creates false alarms. If a student teaches a test message, the lab flags it as unfair: a first look at leakage (Lecture 12).</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video" Target="../media/media-8-1.mp4"/><Relationship Id="rId2" Type="http://schemas.microsoft.com/office/2007/relationships/media" Target="../media/media-8-1.mp4"/><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video" Target="../media/media-16-1.mp4"/><Relationship Id="rId2" Type="http://schemas.microsoft.com/office/2007/relationships/media" Target="../media/media-16-1.mp4"/><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4.2_Word_Counting_Lab.html" TargetMode="External"/><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4.2</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Counting words with dictionaries</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The idea behind real spam filters</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610993"/>
            <a:ext cx="4480560" cy="1178814"/>
          </a:xfrm>
          <a:prstGeom prst="roundRect">
            <a:avLst>
              <a:gd name="adj" fmla="val 7757"/>
            </a:avLst>
          </a:prstGeom>
          <a:solidFill>
            <a:srgbClr val="22335A"/>
          </a:solidFill>
          <a:ln w="12700">
            <a:solidFill>
              <a:srgbClr val="33477A"/>
            </a:solidFill>
            <a:prstDash val="solid"/>
          </a:ln>
        </p:spPr>
        <p:txBody>
          <a:bodyPr/>
          <a:p/>
        </p:txBody>
      </p:sp>
      <p:sp>
        <p:nvSpPr>
          <p:cNvPr id="7" name="Text 5"/>
          <p:cNvSpPr txBox="1"/>
          <p:nvPr/>
        </p:nvSpPr>
        <p:spPr>
          <a:xfrm>
            <a:off x="7452360" y="2775585"/>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159633"/>
            <a:ext cx="4206240" cy="310134"/>
          </a:xfrm>
          <a:prstGeom prst="rect">
            <a:avLst/>
          </a:prstGeom>
          <a:noFill/>
          <a:ln/>
        </p:spPr>
        <p:txBody>
          <a:bodyPr wrap="none" lIns="0" tIns="0" rIns="0" bIns="0" rtlCol="0" anchor="t"/>
          <a:lstStyle/>
          <a:p>
            <a:pPr indent="0" marL="0">
              <a:buNone/>
            </a:pPr>
            <a:r>
              <a:rPr lang="en-US" sz="1400" dirty="0">
                <a:solidFill>
                  <a:srgbClr val="E8ECF4"/>
                </a:solidFill>
                <a:latin typeface="Courier New" pitchFamily="34" charset="0"/>
                <a:ea typeface="Courier New" pitchFamily="34" charset="-122"/>
                <a:cs typeface="Courier New" pitchFamily="34" charset="-120"/>
              </a:rPr>
              <a:t>counts[word] = counts.get(word, 0) + 1</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Lecture 4, part 2</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L2</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Python basics</a:t>
            </a:r>
            <a:endParaRPr lang="en-US" sz="1400" dirty="0"/>
          </a:p>
        </p:txBody>
      </p:sp>
      <p:sp>
        <p:nvSpPr>
          <p:cNvPr id="7" name="Shape 5"/>
          <p:cNvSpPr/>
          <p:nvPr/>
        </p:nvSpPr>
        <p:spPr>
          <a:xfrm>
            <a:off x="3332988" y="1572768"/>
            <a:ext cx="512064" cy="512064"/>
          </a:xfrm>
          <a:prstGeom prst="ellipse">
            <a:avLst/>
          </a:prstGeom>
          <a:solidFill>
            <a:srgbClr val="1F8A7A"/>
          </a:solidFill>
          <a:ln w="19050">
            <a:solidFill>
              <a:srgbClr val="1F8A7A"/>
            </a:solidFill>
            <a:prstDash val="solid"/>
          </a:ln>
        </p:spPr>
        <p:txBody>
          <a:bodyPr/>
          <a:p/>
        </p:txBody>
      </p:sp>
      <p:sp>
        <p:nvSpPr>
          <p:cNvPr id="8" name="Text 6"/>
          <p:cNvSpPr txBox="1"/>
          <p:nvPr/>
        </p:nvSpPr>
        <p:spPr>
          <a:xfrm>
            <a:off x="333298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L3</a:t>
            </a:r>
            <a:endParaRPr lang="en-US" sz="1300" dirty="0"/>
          </a:p>
        </p:txBody>
      </p:sp>
      <p:sp>
        <p:nvSpPr>
          <p:cNvPr id="9" name="Text 7"/>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Decisions and loops</a:t>
            </a:r>
            <a:endParaRPr lang="en-US" sz="1400" dirty="0"/>
          </a:p>
        </p:txBody>
      </p:sp>
      <p:sp>
        <p:nvSpPr>
          <p:cNvPr id="10" name="Text 8"/>
          <p:cNvSpPr txBox="1"/>
          <p:nvPr/>
        </p:nvSpPr>
        <p:spPr>
          <a:xfrm>
            <a:off x="516636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Part 2</a:t>
            </a:r>
            <a:endParaRPr lang="en-US" sz="1300" dirty="0"/>
          </a:p>
        </p:txBody>
      </p:sp>
      <p:sp>
        <p:nvSpPr>
          <p:cNvPr id="11" name="Shape 9"/>
          <p:cNvSpPr/>
          <p:nvPr/>
        </p:nvSpPr>
        <p:spPr>
          <a:xfrm>
            <a:off x="5724144" y="1472184"/>
            <a:ext cx="713232" cy="713232"/>
          </a:xfrm>
          <a:prstGeom prst="ellipse">
            <a:avLst/>
          </a:prstGeom>
          <a:solidFill>
            <a:srgbClr val="E07A1F"/>
          </a:solidFill>
          <a:ln w="19050">
            <a:solidFill>
              <a:srgbClr val="E07A1F"/>
            </a:solidFill>
            <a:prstDash val="solid"/>
          </a:ln>
        </p:spPr>
        <p:txBody>
          <a:bodyPr/>
          <a:p/>
        </p:txBody>
      </p:sp>
      <p:sp>
        <p:nvSpPr>
          <p:cNvPr id="12" name="Text 10"/>
          <p:cNvSpPr txBox="1"/>
          <p:nvPr/>
        </p:nvSpPr>
        <p:spPr>
          <a:xfrm>
            <a:off x="572414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L4</a:t>
            </a:r>
            <a:endParaRPr lang="en-US" sz="1600" dirty="0"/>
          </a:p>
        </p:txBody>
      </p:sp>
      <p:sp>
        <p:nvSpPr>
          <p:cNvPr id="13" name="Text 11"/>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Counting words</a:t>
            </a:r>
            <a:endParaRPr lang="en-US" sz="1400" dirty="0"/>
          </a:p>
        </p:txBody>
      </p:sp>
      <p:sp>
        <p:nvSpPr>
          <p:cNvPr id="14" name="Shape 12"/>
          <p:cNvSpPr/>
          <p:nvPr/>
        </p:nvSpPr>
        <p:spPr>
          <a:xfrm>
            <a:off x="8316468" y="1572768"/>
            <a:ext cx="512064" cy="512064"/>
          </a:xfrm>
          <a:prstGeom prst="ellipse">
            <a:avLst/>
          </a:prstGeom>
          <a:solidFill>
            <a:srgbClr val="FFFFFF"/>
          </a:solidFill>
          <a:ln w="19050">
            <a:solidFill>
              <a:srgbClr val="15213A"/>
            </a:solidFill>
            <a:prstDash val="solid"/>
          </a:ln>
        </p:spPr>
        <p:txBody>
          <a:bodyPr/>
          <a:p/>
        </p:txBody>
      </p:sp>
      <p:sp>
        <p:nvSpPr>
          <p:cNvPr id="15" name="Text 13"/>
          <p:cNvSpPr txBox="1"/>
          <p:nvPr/>
        </p:nvSpPr>
        <p:spPr>
          <a:xfrm>
            <a:off x="831646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L5</a:t>
            </a:r>
            <a:endParaRPr lang="en-US" sz="1300" dirty="0"/>
          </a:p>
        </p:txBody>
      </p:sp>
      <p:sp>
        <p:nvSpPr>
          <p:cNvPr id="16" name="Text 14"/>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Real data</a:t>
            </a:r>
            <a:endParaRPr lang="en-US" sz="1400" dirty="0"/>
          </a:p>
        </p:txBody>
      </p:sp>
      <p:sp>
        <p:nvSpPr>
          <p:cNvPr id="17" name="Shape 15"/>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L6</a:t>
            </a:r>
            <a:endParaRPr lang="en-US" sz="13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Recap: package the spam check as a function</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Split a message into words</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Store word counts in a dictionary</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Count words across many messages</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Build a spam score learned from examples, not typed rules</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17</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Recap from 4.1: a spam check as a function</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def</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defines a function: a named, reusable block</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message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the input (a parameter)</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return</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hands back the answer and stops</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Call it by name: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is_spam("...")</a:t>
            </a:r>
            <a:endParaRPr lang="en-US" sz="2000" dirty="0"/>
          </a:p>
        </p:txBody>
      </p:sp>
      <p:sp>
        <p:nvSpPr>
          <p:cNvPr id="11" name="Shape 9"/>
          <p:cNvSpPr/>
          <p:nvPr/>
        </p:nvSpPr>
        <p:spPr>
          <a:xfrm>
            <a:off x="5440680" y="1371600"/>
            <a:ext cx="6172200" cy="3149537"/>
          </a:xfrm>
          <a:prstGeom prst="roundRect">
            <a:avLst>
              <a:gd name="adj" fmla="val 2323"/>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692337"/>
          </a:xfrm>
          <a:prstGeom prst="rect">
            <a:avLst/>
          </a:prstGeom>
          <a:noFill/>
          <a:ln/>
        </p:spPr>
        <p:txBody>
          <a:bodyPr wrap="none" lIns="0" tIns="0" rIns="0" bIns="0" rtlCol="0" anchor="t"/>
          <a:lstStyle/>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def is_spam(message):</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text = message.lower()</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for word in ["free", "win", "prize"]:</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if word in text:</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return True</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    return False</a:t>
            </a:r>
            <a:endParaRPr lang="en-US" sz="1850" dirty="0"/>
          </a:p>
          <a:p>
            <a:pPr indent="0" marL="0">
              <a:lnSpc>
                <a:spcPct val="98000"/>
              </a:lnSpc>
              <a:buNone/>
            </a:pP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print(is_spam("Win a phone today"))</a:t>
            </a:r>
            <a:endParaRPr lang="en-US" sz="1850" dirty="0"/>
          </a:p>
          <a:p>
            <a:pPr indent="0" marL="0">
              <a:lnSpc>
                <a:spcPct val="98000"/>
              </a:lnSpc>
              <a:buNone/>
            </a:pPr>
            <a:r>
              <a:rPr lang="en-US" sz="1850" dirty="0">
                <a:solidFill>
                  <a:srgbClr val="E8ECF4"/>
                </a:solidFill>
                <a:latin typeface="Courier New" pitchFamily="34" charset="0"/>
                <a:ea typeface="Courier New" pitchFamily="34" charset="-122"/>
                <a:cs typeface="Courier New" pitchFamily="34" charset="-120"/>
              </a:rPr>
              <a:t>print(is_spam("See you at 5"))</a:t>
            </a:r>
            <a:endParaRPr lang="en-US" sz="1850" dirty="0"/>
          </a:p>
        </p:txBody>
      </p:sp>
      <p:sp>
        <p:nvSpPr>
          <p:cNvPr id="14" name="Shape 12"/>
          <p:cNvSpPr/>
          <p:nvPr/>
        </p:nvSpPr>
        <p:spPr>
          <a:xfrm>
            <a:off x="5440680" y="4749737"/>
            <a:ext cx="6172200" cy="1126617"/>
          </a:xfrm>
          <a:prstGeom prst="roundRect">
            <a:avLst>
              <a:gd name="adj" fmla="val 6493"/>
            </a:avLst>
          </a:prstGeom>
          <a:solidFill>
            <a:srgbClr val="EEF2F8"/>
          </a:solidFill>
          <a:ln w="9525">
            <a:solidFill>
              <a:srgbClr val="D5DBE6"/>
            </a:solidFill>
            <a:prstDash val="solid"/>
          </a:ln>
        </p:spPr>
        <p:txBody>
          <a:bodyPr/>
          <a:p/>
        </p:txBody>
      </p:sp>
      <p:sp>
        <p:nvSpPr>
          <p:cNvPr id="15" name="Text 13"/>
          <p:cNvSpPr txBox="1"/>
          <p:nvPr/>
        </p:nvSpPr>
        <p:spPr>
          <a:xfrm>
            <a:off x="5623560" y="4841177"/>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5097209"/>
            <a:ext cx="5897880" cy="669417"/>
          </a:xfrm>
          <a:prstGeom prst="rect">
            <a:avLst/>
          </a:prstGeom>
          <a:noFill/>
          <a:ln/>
        </p:spPr>
        <p:txBody>
          <a:bodyPr wrap="none" lIns="0" tIns="0" rIns="0" bIns="0" rtlCol="0" anchor="t"/>
          <a:lstStyle/>
          <a:p>
            <a:pPr indent="0" marL="0">
              <a:lnSpc>
                <a:spcPct val="98000"/>
              </a:lnSpc>
              <a:buNone/>
            </a:pPr>
            <a:r>
              <a:rPr lang="en-US" sz="1850" dirty="0">
                <a:solidFill>
                  <a:srgbClr val="15213A"/>
                </a:solidFill>
                <a:latin typeface="Courier New" pitchFamily="34" charset="0"/>
                <a:ea typeface="Courier New" pitchFamily="34" charset="-122"/>
                <a:cs typeface="Courier New" pitchFamily="34" charset="-120"/>
              </a:rPr>
              <a:t>True</a:t>
            </a:r>
            <a:endParaRPr lang="en-US" sz="1850" dirty="0"/>
          </a:p>
          <a:p>
            <a:pPr indent="0" marL="0">
              <a:lnSpc>
                <a:spcPct val="98000"/>
              </a:lnSpc>
              <a:buNone/>
            </a:pPr>
            <a:r>
              <a:rPr lang="en-US" sz="1850" dirty="0">
                <a:solidFill>
                  <a:srgbClr val="15213A"/>
                </a:solidFill>
                <a:latin typeface="Courier New" pitchFamily="34" charset="0"/>
                <a:ea typeface="Courier New" pitchFamily="34" charset="-122"/>
                <a:cs typeface="Courier New" pitchFamily="34" charset="-120"/>
              </a:rPr>
              <a:t>False</a:t>
            </a:r>
            <a:endParaRPr lang="en-US" sz="18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17</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Split a message into words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.split()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cuts text at spaces into a list</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Combine with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.lower()</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so WIN and win match</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Punctuation stays stuck: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prize,</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not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prize</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Cleaning text matters; scikit-learn will help in Lecture 6</a:t>
            </a:r>
            <a:endParaRPr lang="en-US" sz="2000" dirty="0"/>
          </a:p>
        </p:txBody>
      </p:sp>
      <p:sp>
        <p:nvSpPr>
          <p:cNvPr id="11" name="Shape 9"/>
          <p:cNvSpPr/>
          <p:nvPr/>
        </p:nvSpPr>
        <p:spPr>
          <a:xfrm>
            <a:off x="5440680" y="1371600"/>
            <a:ext cx="6172200" cy="1798320"/>
          </a:xfrm>
          <a:prstGeom prst="roundRect">
            <a:avLst>
              <a:gd name="adj" fmla="val 406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message = "Win a FREE prize, win now"</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words = message.lower().split()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print(words)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print(len(words))</a:t>
            </a:r>
            <a:endParaRPr lang="en-US" sz="2000" dirty="0"/>
          </a:p>
        </p:txBody>
      </p:sp>
      <p:sp>
        <p:nvSpPr>
          <p:cNvPr id="14" name="Shape 12"/>
          <p:cNvSpPr/>
          <p:nvPr/>
        </p:nvSpPr>
        <p:spPr>
          <a:xfrm>
            <a:off x="5440680" y="3398520"/>
            <a:ext cx="6172200" cy="1079754"/>
          </a:xfrm>
          <a:prstGeom prst="roundRect">
            <a:avLst>
              <a:gd name="adj" fmla="val 6775"/>
            </a:avLst>
          </a:prstGeom>
          <a:solidFill>
            <a:srgbClr val="EEF2F8"/>
          </a:solidFill>
          <a:ln w="9525">
            <a:solidFill>
              <a:srgbClr val="D5DBE6"/>
            </a:solidFill>
            <a:prstDash val="solid"/>
          </a:ln>
        </p:spPr>
        <p:txBody>
          <a:bodyPr/>
          <a:p/>
        </p:txBody>
      </p:sp>
      <p:sp>
        <p:nvSpPr>
          <p:cNvPr id="15" name="Text 13"/>
          <p:cNvSpPr txBox="1"/>
          <p:nvPr/>
        </p:nvSpPr>
        <p:spPr>
          <a:xfrm>
            <a:off x="562356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745992"/>
            <a:ext cx="5897880" cy="622554"/>
          </a:xfrm>
          <a:prstGeom prst="rect">
            <a:avLst/>
          </a:prstGeom>
          <a:noFill/>
          <a:ln/>
        </p:spPr>
        <p:txBody>
          <a:bodyPr wrap="none" lIns="0" tIns="0" rIns="0" bIns="0" rtlCol="0" anchor="t"/>
          <a:lstStyle/>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['win', 'a', 'free', 'prize,', 'win', 'now']</a:t>
            </a:r>
            <a:endParaRPr lang="en-US" sz="1700" dirty="0"/>
          </a:p>
          <a:p>
            <a:pPr indent="0" marL="0">
              <a:lnSpc>
                <a:spcPct val="98000"/>
              </a:lnSpc>
              <a:buNone/>
            </a:pPr>
            <a:r>
              <a:rPr lang="en-US" sz="1700" dirty="0">
                <a:solidFill>
                  <a:srgbClr val="15213A"/>
                </a:solidFill>
                <a:latin typeface="Courier New" pitchFamily="34" charset="0"/>
                <a:ea typeface="Courier New" pitchFamily="34" charset="-122"/>
                <a:cs typeface="Courier New" pitchFamily="34" charset="-120"/>
              </a:rPr>
              <a:t>6</a:t>
            </a:r>
            <a:endParaRPr lang="en-US" sz="17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17</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Dictionaries: look up a value by name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Curly braces: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{key: value}</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Look up with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counts["win"]</a:t>
            </a:r>
            <a:endParaRPr lang="en-US" sz="2000" dirty="0"/>
          </a:p>
        </p:txBody>
      </p:sp>
      <p:sp>
        <p:nvSpPr>
          <p:cNvPr id="7" name="Shape 5"/>
          <p:cNvSpPr/>
          <p:nvPr/>
        </p:nvSpPr>
        <p:spPr>
          <a:xfrm>
            <a:off x="548640" y="277063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66395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Add or change: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counts["prize"] = 1</a:t>
            </a:r>
            <a:endParaRPr lang="en-US" sz="2000" dirty="0"/>
          </a:p>
        </p:txBody>
      </p:sp>
      <p:sp>
        <p:nvSpPr>
          <p:cNvPr id="9" name="Shape 7"/>
          <p:cNvSpPr/>
          <p:nvPr/>
        </p:nvSpPr>
        <p:spPr>
          <a:xfrm>
            <a:off x="548640" y="337108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26440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Like a word book: word → how many times we saw it</a:t>
            </a:r>
            <a:endParaRPr lang="en-US" sz="2000" dirty="0"/>
          </a:p>
        </p:txBody>
      </p:sp>
      <p:sp>
        <p:nvSpPr>
          <p:cNvPr id="11" name="Shape 9"/>
          <p:cNvSpPr/>
          <p:nvPr/>
        </p:nvSpPr>
        <p:spPr>
          <a:xfrm>
            <a:off x="5440680" y="1371600"/>
            <a:ext cx="6172200" cy="2110740"/>
          </a:xfrm>
          <a:prstGeom prst="roundRect">
            <a:avLst>
              <a:gd name="adj" fmla="val 3466"/>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counts = {"win": 2, "free":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print(counts["win"])</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counts["prize"]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counts["win"] = counts["win"] + 1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print(counts)</a:t>
            </a:r>
            <a:endParaRPr lang="en-US" sz="2000" dirty="0"/>
          </a:p>
        </p:txBody>
      </p:sp>
      <p:sp>
        <p:nvSpPr>
          <p:cNvPr id="14" name="Shape 12"/>
          <p:cNvSpPr/>
          <p:nvPr/>
        </p:nvSpPr>
        <p:spPr>
          <a:xfrm>
            <a:off x="5440680" y="3710940"/>
            <a:ext cx="6172200" cy="1173480"/>
          </a:xfrm>
          <a:prstGeom prst="roundRect">
            <a:avLst>
              <a:gd name="adj" fmla="val 6234"/>
            </a:avLst>
          </a:prstGeom>
          <a:solidFill>
            <a:srgbClr val="EEF2F8"/>
          </a:solidFill>
          <a:ln w="9525">
            <a:solidFill>
              <a:srgbClr val="D5DBE6"/>
            </a:solidFill>
            <a:prstDash val="solid"/>
          </a:ln>
        </p:spPr>
        <p:txBody>
          <a:bodyPr/>
          <a:p/>
        </p:txBody>
      </p:sp>
      <p:sp>
        <p:nvSpPr>
          <p:cNvPr id="15" name="Text 13"/>
          <p:cNvSpPr txBox="1"/>
          <p:nvPr/>
        </p:nvSpPr>
        <p:spPr>
          <a:xfrm>
            <a:off x="5623560" y="38023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05841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2</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{'win': 3, 'free': 1, 'prize': 1}</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17</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Count every word in many messages</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600" dirty="0">
                <a:solidFill>
                  <a:srgbClr val="A4520C"/>
                </a:solidFill>
                <a:latin typeface="Courier New" pitchFamily="34" charset="0"/>
                <a:ea typeface="Courier New" pitchFamily="34" charset="-122"/>
                <a:cs typeface="Courier New" pitchFamily="34" charset="-120"/>
              </a:rPr>
              <a:t>counts.get(word, 0)</a:t>
            </a:r>
            <a:pPr indent="0" marL="0">
              <a:buNone/>
            </a:pPr>
            <a:r>
              <a:rPr lang="en-US" sz="1700" dirty="0">
                <a:solidFill>
                  <a:srgbClr val="15213A"/>
                </a:solidFill>
                <a:latin typeface="Calibri" pitchFamily="34" charset="0"/>
                <a:ea typeface="Calibri" pitchFamily="34" charset="-122"/>
                <a:cs typeface="Calibri" pitchFamily="34" charset="-120"/>
              </a:rPr>
              <a:t> means: the current count, or 0 if we have never seen this word.</a:t>
            </a:r>
            <a:endParaRPr lang="en-US" sz="1700" dirty="0"/>
          </a:p>
        </p:txBody>
      </p:sp>
      <p:sp>
        <p:nvSpPr>
          <p:cNvPr id="4" name="Shape 2"/>
          <p:cNvSpPr/>
          <p:nvPr/>
        </p:nvSpPr>
        <p:spPr>
          <a:xfrm>
            <a:off x="548640" y="1920240"/>
            <a:ext cx="11064240" cy="3040190"/>
          </a:xfrm>
          <a:prstGeom prst="roundRect">
            <a:avLst>
              <a:gd name="adj" fmla="val 2406"/>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2582990"/>
          </a:xfrm>
          <a:prstGeom prst="rect">
            <a:avLst/>
          </a:prstGeom>
          <a:noFill/>
          <a:ln/>
        </p:spPr>
        <p:txBody>
          <a:bodyPr wrap="none" lIns="0" tIns="0" rIns="0" bIns="0" rtlCol="0" anchor="t"/>
          <a:lstStyle/>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def count_words(messages):</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    counts = {}</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    for msg in messages:</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        for word in msg.lower().split():</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            counts[word] = counts.get(word, 0) + 1</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    return counts</a:t>
            </a:r>
            <a:endParaRPr lang="en-US" sz="1450" dirty="0"/>
          </a:p>
          <a:p>
            <a:pPr indent="0" marL="0">
              <a:lnSpc>
                <a:spcPct val="98000"/>
              </a:lnSpc>
              <a:buNone/>
            </a:pP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spam_msgs = ["Win a free prize", "Free cash win now",</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             "Claim your free gift"]</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spam_counts = count_words(spam_msgs)</a:t>
            </a:r>
            <a:endParaRPr lang="en-US" sz="1450" dirty="0"/>
          </a:p>
          <a:p>
            <a:pPr indent="0" marL="0">
              <a:lnSpc>
                <a:spcPct val="98000"/>
              </a:lnSpc>
              <a:buNone/>
            </a:pPr>
            <a:r>
              <a:rPr lang="en-US" sz="1450" dirty="0">
                <a:solidFill>
                  <a:srgbClr val="E8ECF4"/>
                </a:solidFill>
                <a:latin typeface="Courier New" pitchFamily="34" charset="0"/>
                <a:ea typeface="Courier New" pitchFamily="34" charset="-122"/>
                <a:cs typeface="Courier New" pitchFamily="34" charset="-120"/>
              </a:rPr>
              <a:t>print(spam_counts)</a:t>
            </a:r>
            <a:endParaRPr lang="en-US" sz="1450" dirty="0"/>
          </a:p>
        </p:txBody>
      </p:sp>
      <p:sp>
        <p:nvSpPr>
          <p:cNvPr id="7" name="Shape 5"/>
          <p:cNvSpPr/>
          <p:nvPr/>
        </p:nvSpPr>
        <p:spPr>
          <a:xfrm>
            <a:off x="548640" y="5189030"/>
            <a:ext cx="11064240" cy="1001649"/>
          </a:xfrm>
          <a:prstGeom prst="roundRect">
            <a:avLst>
              <a:gd name="adj" fmla="val 7303"/>
            </a:avLst>
          </a:prstGeom>
          <a:solidFill>
            <a:srgbClr val="EEF2F8"/>
          </a:solidFill>
          <a:ln w="9525">
            <a:solidFill>
              <a:srgbClr val="D5DBE6"/>
            </a:solidFill>
            <a:prstDash val="solid"/>
          </a:ln>
        </p:spPr>
        <p:txBody>
          <a:bodyPr/>
          <a:p/>
        </p:txBody>
      </p:sp>
      <p:sp>
        <p:nvSpPr>
          <p:cNvPr id="8" name="Text 6"/>
          <p:cNvSpPr txBox="1"/>
          <p:nvPr/>
        </p:nvSpPr>
        <p:spPr>
          <a:xfrm>
            <a:off x="731520" y="528047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5536502"/>
            <a:ext cx="10789920" cy="544449"/>
          </a:xfrm>
          <a:prstGeom prst="rect">
            <a:avLst/>
          </a:prstGeom>
          <a:noFill/>
          <a:ln/>
        </p:spPr>
        <p:txBody>
          <a:bodyPr wrap="none" lIns="0" tIns="0" rIns="0" bIns="0" rtlCol="0" anchor="t"/>
          <a:lstStyle/>
          <a:p>
            <a:pPr indent="0" marL="0">
              <a:lnSpc>
                <a:spcPct val="98000"/>
              </a:lnSpc>
              <a:buNone/>
            </a:pPr>
            <a:r>
              <a:rPr lang="en-US" sz="1450" dirty="0">
                <a:solidFill>
                  <a:srgbClr val="15213A"/>
                </a:solidFill>
                <a:latin typeface="Courier New" pitchFamily="34" charset="0"/>
                <a:ea typeface="Courier New" pitchFamily="34" charset="-122"/>
                <a:cs typeface="Courier New" pitchFamily="34" charset="-120"/>
              </a:rPr>
              <a:t>{'win': 2, 'a': 1, 'free': 3, 'prize': 1, 'cash': 1,</a:t>
            </a:r>
            <a:endParaRPr lang="en-US" sz="1450" dirty="0"/>
          </a:p>
          <a:p>
            <a:pPr indent="0" marL="0">
              <a:lnSpc>
                <a:spcPct val="98000"/>
              </a:lnSpc>
              <a:buNone/>
            </a:pPr>
            <a:r>
              <a:rPr lang="en-US" sz="1450" dirty="0">
                <a:solidFill>
                  <a:srgbClr val="15213A"/>
                </a:solidFill>
                <a:latin typeface="Courier New" pitchFamily="34" charset="0"/>
                <a:ea typeface="Courier New" pitchFamily="34" charset="-122"/>
                <a:cs typeface="Courier New" pitchFamily="34" charset="-120"/>
              </a:rPr>
              <a:t>'now': 1, 'claim': 1, 'your': 1, 'gift': 1}</a:t>
            </a:r>
            <a:endParaRPr lang="en-US" sz="145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17</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Tracing count_words, word by word</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first two spam messages. </a:t>
            </a:r>
            <a:pPr indent="0" marL="0">
              <a:buNone/>
            </a:pPr>
            <a:r>
              <a:rPr lang="en-US" sz="1600" dirty="0">
                <a:solidFill>
                  <a:srgbClr val="A4520C"/>
                </a:solidFill>
                <a:latin typeface="Courier New" pitchFamily="34" charset="0"/>
                <a:ea typeface="Courier New" pitchFamily="34" charset="-122"/>
                <a:cs typeface="Courier New" pitchFamily="34" charset="-120"/>
              </a:rPr>
              <a:t>counts.get(word, 0)</a:t>
            </a:r>
            <a:pPr indent="0" marL="0">
              <a:buNone/>
            </a:pPr>
            <a:r>
              <a:rPr lang="en-US" sz="1700" dirty="0">
                <a:solidFill>
                  <a:srgbClr val="15213A"/>
                </a:solidFill>
                <a:latin typeface="Calibri" pitchFamily="34" charset="0"/>
                <a:ea typeface="Calibri" pitchFamily="34" charset="-122"/>
                <a:cs typeface="Calibri" pitchFamily="34" charset="-120"/>
              </a:rPr>
              <a:t> is the count before this word; the dictionary then stores one more.</a:t>
            </a:r>
            <a:endParaRPr lang="en-US" sz="1700" dirty="0"/>
          </a:p>
        </p:txBody>
      </p:sp>
      <p:sp>
        <p:nvSpPr>
          <p:cNvPr id="4" name="Shape 2"/>
          <p:cNvSpPr/>
          <p:nvPr/>
        </p:nvSpPr>
        <p:spPr>
          <a:xfrm>
            <a:off x="548640" y="1828800"/>
            <a:ext cx="4846320" cy="1329690"/>
          </a:xfrm>
          <a:prstGeom prst="roundRect">
            <a:avLst>
              <a:gd name="adj" fmla="val 5501"/>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572000" cy="872490"/>
          </a:xfrm>
          <a:prstGeom prst="rect">
            <a:avLst/>
          </a:prstGeom>
          <a:noFill/>
          <a:ln/>
        </p:spPr>
        <p:txBody>
          <a:bodyPr wrap="none" lIns="0" tIns="0" rIns="0" bIns="0" rtlCol="0" anchor="t"/>
          <a:lstStyle/>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counts = {}</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for msg in messages:</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    for word in msg.lower().split():</a:t>
            </a:r>
            <a:endParaRPr lang="en-US" sz="1250" dirty="0"/>
          </a:p>
          <a:p>
            <a:pPr indent="0" marL="0">
              <a:lnSpc>
                <a:spcPct val="98000"/>
              </a:lnSpc>
              <a:buNone/>
            </a:pPr>
            <a:r>
              <a:rPr lang="en-US" sz="1250" dirty="0">
                <a:solidFill>
                  <a:srgbClr val="E8ECF4"/>
                </a:solidFill>
                <a:latin typeface="Courier New" pitchFamily="34" charset="0"/>
                <a:ea typeface="Courier New" pitchFamily="34" charset="-122"/>
                <a:cs typeface="Courier New" pitchFamily="34" charset="-120"/>
              </a:rPr>
              <a:t>        counts[word] = counts.get(word, 0) + 1</a:t>
            </a:r>
            <a:endParaRPr lang="en-US" sz="1250" dirty="0"/>
          </a:p>
        </p:txBody>
      </p:sp>
      <p:sp>
        <p:nvSpPr>
          <p:cNvPr id="7" name="Text 5"/>
          <p:cNvSpPr txBox="1"/>
          <p:nvPr/>
        </p:nvSpPr>
        <p:spPr>
          <a:xfrm>
            <a:off x="5715000" y="1828800"/>
            <a:ext cx="2412769"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message</a:t>
            </a:r>
            <a:endParaRPr lang="en-US" sz="1400" dirty="0"/>
          </a:p>
        </p:txBody>
      </p:sp>
      <p:sp>
        <p:nvSpPr>
          <p:cNvPr id="8" name="Text 6"/>
          <p:cNvSpPr txBox="1"/>
          <p:nvPr/>
        </p:nvSpPr>
        <p:spPr>
          <a:xfrm>
            <a:off x="8127769" y="1828800"/>
            <a:ext cx="107234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word</a:t>
            </a:r>
            <a:endParaRPr lang="en-US" sz="1400" dirty="0"/>
          </a:p>
        </p:txBody>
      </p:sp>
      <p:sp>
        <p:nvSpPr>
          <p:cNvPr id="9" name="Text 7"/>
          <p:cNvSpPr txBox="1"/>
          <p:nvPr/>
        </p:nvSpPr>
        <p:spPr>
          <a:xfrm>
            <a:off x="9200111" y="1828800"/>
            <a:ext cx="1251065"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count before</a:t>
            </a:r>
            <a:endParaRPr lang="en-US" sz="1400" dirty="0"/>
          </a:p>
        </p:txBody>
      </p:sp>
      <p:sp>
        <p:nvSpPr>
          <p:cNvPr id="10" name="Text 8"/>
          <p:cNvSpPr txBox="1"/>
          <p:nvPr/>
        </p:nvSpPr>
        <p:spPr>
          <a:xfrm>
            <a:off x="10451176" y="1828800"/>
            <a:ext cx="1161704"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count after</a:t>
            </a:r>
            <a:endParaRPr lang="en-US" sz="1400" dirty="0"/>
          </a:p>
        </p:txBody>
      </p:sp>
      <p:sp>
        <p:nvSpPr>
          <p:cNvPr id="11" name="anim_1_0"/>
          <p:cNvSpPr txBox="1"/>
          <p:nvPr/>
        </p:nvSpPr>
        <p:spPr>
          <a:xfrm>
            <a:off x="5715000" y="2212848"/>
            <a:ext cx="241276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'Win a free prize'</a:t>
            </a:r>
            <a:endParaRPr lang="en-US" sz="1400" dirty="0"/>
          </a:p>
        </p:txBody>
      </p:sp>
      <p:sp>
        <p:nvSpPr>
          <p:cNvPr id="12" name="anim_1_1"/>
          <p:cNvSpPr txBox="1"/>
          <p:nvPr/>
        </p:nvSpPr>
        <p:spPr>
          <a:xfrm>
            <a:off x="8127769" y="2212848"/>
            <a:ext cx="107234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'win'</a:t>
            </a:r>
            <a:endParaRPr lang="en-US" sz="1400" dirty="0"/>
          </a:p>
        </p:txBody>
      </p:sp>
      <p:sp>
        <p:nvSpPr>
          <p:cNvPr id="13" name="anim_1_2"/>
          <p:cNvSpPr txBox="1"/>
          <p:nvPr/>
        </p:nvSpPr>
        <p:spPr>
          <a:xfrm>
            <a:off x="9200111" y="2212848"/>
            <a:ext cx="1251065"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14" name="anim_1_3"/>
          <p:cNvSpPr txBox="1"/>
          <p:nvPr/>
        </p:nvSpPr>
        <p:spPr>
          <a:xfrm>
            <a:off x="10451176" y="2212848"/>
            <a:ext cx="116170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15" name="anim_2_4"/>
          <p:cNvSpPr txBox="1"/>
          <p:nvPr/>
        </p:nvSpPr>
        <p:spPr>
          <a:xfrm>
            <a:off x="5715000" y="2670048"/>
            <a:ext cx="241276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'Win a free prize'</a:t>
            </a:r>
            <a:endParaRPr lang="en-US" sz="1400" dirty="0"/>
          </a:p>
        </p:txBody>
      </p:sp>
      <p:sp>
        <p:nvSpPr>
          <p:cNvPr id="16" name="anim_2_5"/>
          <p:cNvSpPr txBox="1"/>
          <p:nvPr/>
        </p:nvSpPr>
        <p:spPr>
          <a:xfrm>
            <a:off x="8127769" y="2670048"/>
            <a:ext cx="107234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'a'</a:t>
            </a:r>
            <a:endParaRPr lang="en-US" sz="1400" dirty="0"/>
          </a:p>
        </p:txBody>
      </p:sp>
      <p:sp>
        <p:nvSpPr>
          <p:cNvPr id="17" name="anim_2_6"/>
          <p:cNvSpPr txBox="1"/>
          <p:nvPr/>
        </p:nvSpPr>
        <p:spPr>
          <a:xfrm>
            <a:off x="9200111" y="2670048"/>
            <a:ext cx="1251065"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18" name="anim_2_7"/>
          <p:cNvSpPr txBox="1"/>
          <p:nvPr/>
        </p:nvSpPr>
        <p:spPr>
          <a:xfrm>
            <a:off x="10451176" y="2670048"/>
            <a:ext cx="116170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19" name="anim_3_8"/>
          <p:cNvSpPr txBox="1"/>
          <p:nvPr/>
        </p:nvSpPr>
        <p:spPr>
          <a:xfrm>
            <a:off x="5715000" y="3127248"/>
            <a:ext cx="241276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'Win a free prize'</a:t>
            </a:r>
            <a:endParaRPr lang="en-US" sz="1400" dirty="0"/>
          </a:p>
        </p:txBody>
      </p:sp>
      <p:sp>
        <p:nvSpPr>
          <p:cNvPr id="20" name="anim_3_9"/>
          <p:cNvSpPr txBox="1"/>
          <p:nvPr/>
        </p:nvSpPr>
        <p:spPr>
          <a:xfrm>
            <a:off x="8127769" y="3127248"/>
            <a:ext cx="107234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'free'</a:t>
            </a:r>
            <a:endParaRPr lang="en-US" sz="1400" dirty="0"/>
          </a:p>
        </p:txBody>
      </p:sp>
      <p:sp>
        <p:nvSpPr>
          <p:cNvPr id="21" name="anim_3_10"/>
          <p:cNvSpPr txBox="1"/>
          <p:nvPr/>
        </p:nvSpPr>
        <p:spPr>
          <a:xfrm>
            <a:off x="9200111" y="3127248"/>
            <a:ext cx="1251065"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22" name="anim_3_11"/>
          <p:cNvSpPr txBox="1"/>
          <p:nvPr/>
        </p:nvSpPr>
        <p:spPr>
          <a:xfrm>
            <a:off x="10451176" y="3127248"/>
            <a:ext cx="116170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23" name="anim_4_12"/>
          <p:cNvSpPr txBox="1"/>
          <p:nvPr/>
        </p:nvSpPr>
        <p:spPr>
          <a:xfrm>
            <a:off x="5715000" y="3584448"/>
            <a:ext cx="241276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'Win a free prize'</a:t>
            </a:r>
            <a:endParaRPr lang="en-US" sz="1400" dirty="0"/>
          </a:p>
        </p:txBody>
      </p:sp>
      <p:sp>
        <p:nvSpPr>
          <p:cNvPr id="24" name="anim_4_13"/>
          <p:cNvSpPr txBox="1"/>
          <p:nvPr/>
        </p:nvSpPr>
        <p:spPr>
          <a:xfrm>
            <a:off x="8127769" y="3584448"/>
            <a:ext cx="107234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'prize'</a:t>
            </a:r>
            <a:endParaRPr lang="en-US" sz="1400" dirty="0"/>
          </a:p>
        </p:txBody>
      </p:sp>
      <p:sp>
        <p:nvSpPr>
          <p:cNvPr id="25" name="anim_4_14"/>
          <p:cNvSpPr txBox="1"/>
          <p:nvPr/>
        </p:nvSpPr>
        <p:spPr>
          <a:xfrm>
            <a:off x="9200111" y="3584448"/>
            <a:ext cx="1251065"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26" name="anim_4_15"/>
          <p:cNvSpPr txBox="1"/>
          <p:nvPr/>
        </p:nvSpPr>
        <p:spPr>
          <a:xfrm>
            <a:off x="10451176" y="3584448"/>
            <a:ext cx="116170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27" name="anim_5_16"/>
          <p:cNvSpPr txBox="1"/>
          <p:nvPr/>
        </p:nvSpPr>
        <p:spPr>
          <a:xfrm>
            <a:off x="5715000" y="4041648"/>
            <a:ext cx="241276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'Free cash win now'</a:t>
            </a:r>
            <a:endParaRPr lang="en-US" sz="1400" dirty="0"/>
          </a:p>
        </p:txBody>
      </p:sp>
      <p:sp>
        <p:nvSpPr>
          <p:cNvPr id="28" name="anim_5_17"/>
          <p:cNvSpPr txBox="1"/>
          <p:nvPr/>
        </p:nvSpPr>
        <p:spPr>
          <a:xfrm>
            <a:off x="8127769" y="4041648"/>
            <a:ext cx="107234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'free'</a:t>
            </a:r>
            <a:endParaRPr lang="en-US" sz="1400" dirty="0"/>
          </a:p>
        </p:txBody>
      </p:sp>
      <p:sp>
        <p:nvSpPr>
          <p:cNvPr id="29" name="anim_5_18"/>
          <p:cNvSpPr txBox="1"/>
          <p:nvPr/>
        </p:nvSpPr>
        <p:spPr>
          <a:xfrm>
            <a:off x="9200111" y="4041648"/>
            <a:ext cx="1251065"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30" name="anim_5_19"/>
          <p:cNvSpPr txBox="1"/>
          <p:nvPr/>
        </p:nvSpPr>
        <p:spPr>
          <a:xfrm>
            <a:off x="10451176" y="4041648"/>
            <a:ext cx="116170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2</a:t>
            </a:r>
            <a:endParaRPr lang="en-US" sz="1400" dirty="0"/>
          </a:p>
        </p:txBody>
      </p:sp>
      <p:sp>
        <p:nvSpPr>
          <p:cNvPr id="31" name="anim_6_20"/>
          <p:cNvSpPr txBox="1"/>
          <p:nvPr/>
        </p:nvSpPr>
        <p:spPr>
          <a:xfrm>
            <a:off x="5715000" y="4498848"/>
            <a:ext cx="241276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'Free cash win now'</a:t>
            </a:r>
            <a:endParaRPr lang="en-US" sz="1400" dirty="0"/>
          </a:p>
        </p:txBody>
      </p:sp>
      <p:sp>
        <p:nvSpPr>
          <p:cNvPr id="32" name="anim_6_21"/>
          <p:cNvSpPr txBox="1"/>
          <p:nvPr/>
        </p:nvSpPr>
        <p:spPr>
          <a:xfrm>
            <a:off x="8127769" y="4498848"/>
            <a:ext cx="107234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'cash'</a:t>
            </a:r>
            <a:endParaRPr lang="en-US" sz="1400" dirty="0"/>
          </a:p>
        </p:txBody>
      </p:sp>
      <p:sp>
        <p:nvSpPr>
          <p:cNvPr id="33" name="anim_6_22"/>
          <p:cNvSpPr txBox="1"/>
          <p:nvPr/>
        </p:nvSpPr>
        <p:spPr>
          <a:xfrm>
            <a:off x="9200111" y="4498848"/>
            <a:ext cx="1251065"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34" name="anim_6_23"/>
          <p:cNvSpPr txBox="1"/>
          <p:nvPr/>
        </p:nvSpPr>
        <p:spPr>
          <a:xfrm>
            <a:off x="10451176" y="4498848"/>
            <a:ext cx="116170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35" name="anim_7_24"/>
          <p:cNvSpPr txBox="1"/>
          <p:nvPr/>
        </p:nvSpPr>
        <p:spPr>
          <a:xfrm>
            <a:off x="5715000" y="4956048"/>
            <a:ext cx="241276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'Free cash win now'</a:t>
            </a:r>
            <a:endParaRPr lang="en-US" sz="1400" dirty="0"/>
          </a:p>
        </p:txBody>
      </p:sp>
      <p:sp>
        <p:nvSpPr>
          <p:cNvPr id="36" name="anim_7_25"/>
          <p:cNvSpPr txBox="1"/>
          <p:nvPr/>
        </p:nvSpPr>
        <p:spPr>
          <a:xfrm>
            <a:off x="8127769" y="4956048"/>
            <a:ext cx="107234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'win'</a:t>
            </a:r>
            <a:endParaRPr lang="en-US" sz="1400" dirty="0"/>
          </a:p>
        </p:txBody>
      </p:sp>
      <p:sp>
        <p:nvSpPr>
          <p:cNvPr id="37" name="anim_7_26"/>
          <p:cNvSpPr txBox="1"/>
          <p:nvPr/>
        </p:nvSpPr>
        <p:spPr>
          <a:xfrm>
            <a:off x="9200111" y="4956048"/>
            <a:ext cx="1251065"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38" name="anim_7_27"/>
          <p:cNvSpPr txBox="1"/>
          <p:nvPr/>
        </p:nvSpPr>
        <p:spPr>
          <a:xfrm>
            <a:off x="10451176" y="4956048"/>
            <a:ext cx="116170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2</a:t>
            </a:r>
            <a:endParaRPr lang="en-US" sz="1400" dirty="0"/>
          </a:p>
        </p:txBody>
      </p:sp>
      <p:sp>
        <p:nvSpPr>
          <p:cNvPr id="39" name="anim_8_28"/>
          <p:cNvSpPr txBox="1"/>
          <p:nvPr/>
        </p:nvSpPr>
        <p:spPr>
          <a:xfrm>
            <a:off x="5715000" y="5413248"/>
            <a:ext cx="241276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'Free cash win now'</a:t>
            </a:r>
            <a:endParaRPr lang="en-US" sz="1400" dirty="0"/>
          </a:p>
        </p:txBody>
      </p:sp>
      <p:sp>
        <p:nvSpPr>
          <p:cNvPr id="40" name="anim_8_29"/>
          <p:cNvSpPr txBox="1"/>
          <p:nvPr/>
        </p:nvSpPr>
        <p:spPr>
          <a:xfrm>
            <a:off x="8127769" y="5413248"/>
            <a:ext cx="107234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'now'</a:t>
            </a:r>
            <a:endParaRPr lang="en-US" sz="1400" dirty="0"/>
          </a:p>
        </p:txBody>
      </p:sp>
      <p:sp>
        <p:nvSpPr>
          <p:cNvPr id="41" name="anim_8_30"/>
          <p:cNvSpPr txBox="1"/>
          <p:nvPr/>
        </p:nvSpPr>
        <p:spPr>
          <a:xfrm>
            <a:off x="9200111" y="5413248"/>
            <a:ext cx="1251065"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dirty="0">
                <a:solidFill>
                  <a:srgbClr val="15213A"/>
                </a:solidFill>
                <a:latin typeface="Courier New" pitchFamily="34" charset="0"/>
                <a:ea typeface="Courier New" pitchFamily="34" charset="-122"/>
                <a:cs typeface="Courier New" pitchFamily="34" charset="-120"/>
              </a:rPr>
              <a:t>0</a:t>
            </a:r>
            <a:endParaRPr lang="en-US" sz="1400" dirty="0"/>
          </a:p>
        </p:txBody>
      </p:sp>
      <p:sp>
        <p:nvSpPr>
          <p:cNvPr id="42" name="anim_8_31"/>
          <p:cNvSpPr txBox="1"/>
          <p:nvPr/>
        </p:nvSpPr>
        <p:spPr>
          <a:xfrm>
            <a:off x="10451176" y="5413248"/>
            <a:ext cx="116170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400" b="1" dirty="0">
                <a:solidFill>
                  <a:srgbClr val="15213A"/>
                </a:solidFill>
                <a:latin typeface="Courier New" pitchFamily="34" charset="0"/>
                <a:ea typeface="Courier New" pitchFamily="34" charset="-122"/>
                <a:cs typeface="Courier New" pitchFamily="34" charset="-120"/>
              </a:rPr>
              <a:t>1</a:t>
            </a:r>
            <a:endParaRPr lang="en-US" sz="1400" dirty="0"/>
          </a:p>
        </p:txBody>
      </p:sp>
      <p:sp>
        <p:nvSpPr>
          <p:cNvPr id="43" name="Text 41"/>
          <p:cNvSpPr txBox="1"/>
          <p:nvPr/>
        </p:nvSpPr>
        <p:spPr>
          <a:xfrm>
            <a:off x="5715000" y="5961888"/>
            <a:ext cx="589788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44" name="Shape 4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45" name="Text 4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6" name="Shape 4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7" name="Text 4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48" name="Shape 4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9" name="Text 4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50" name="Shape 4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51" name="Text 4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17</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1"/>
                                        </p:tgtEl>
                                        <p:attrNameLst>
                                          <p:attrName>style.visibility</p:attrName>
                                        </p:attrNameLst>
                                      </p:cBhvr>
                                      <p:to>
                                        <p:strVal val="visible"/>
                                      </p:to>
                                    </p:set>
                                    <p:animEffect transition="in" filter="fade">
                                      <p:cBhvr>
                                        <p:cTn id="5" dur="400"/>
                                        <p:tgtEl>
                                          <p:spTgt spid="1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400"/>
                                        <p:tgtEl>
                                          <p:spTgt spid="14"/>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4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4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4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4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400"/>
                                        <p:tgtEl>
                                          <p:spTgt spid="2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4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400"/>
                                        <p:tgtEl>
                                          <p:spTgt spid="2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400"/>
                                        <p:tgtEl>
                                          <p:spTgt spid="26"/>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400"/>
                                        <p:tgtEl>
                                          <p:spTgt spid="2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400"/>
                                        <p:tgtEl>
                                          <p:spTgt spid="2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400"/>
                                        <p:tgtEl>
                                          <p:spTgt spid="2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400"/>
                                        <p:tgtEl>
                                          <p:spTgt spid="30"/>
                                        </p:tgtEl>
                                      </p:cBhvr>
                                    </p:animEffect>
                                  </p:childTnLst>
                                </p:cTn>
                              </p:par>
                            </p:childTnLst>
                          </p:cTn>
                        </p:par>
                      </p:childTnLst>
                    </p:cTn>
                  </p:par>
                  <p:par>
                    <p:cTn id="85" fill="hold">
                      <p:stCondLst>
                        <p:cond delay="indefinite"/>
                      </p:stCondLst>
                      <p:childTnLst>
                        <p:par>
                          <p:cTn id="86"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400"/>
                                        <p:tgtEl>
                                          <p:spTgt spid="3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400"/>
                                        <p:tgtEl>
                                          <p:spTgt spid="3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400"/>
                                        <p:tgtEl>
                                          <p:spTgt spid="3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400"/>
                                        <p:tgtEl>
                                          <p:spTgt spid="34"/>
                                        </p:tgtEl>
                                      </p:cBhvr>
                                    </p:animEffect>
                                  </p:childTnLst>
                                </p:cTn>
                              </p:par>
                            </p:childTnLst>
                          </p:cTn>
                        </p:par>
                      </p:childTnLst>
                    </p:cTn>
                  </p:par>
                  <p:par>
                    <p:cTn id="99" fill="hold">
                      <p:stCondLst>
                        <p:cond delay="indefinite"/>
                      </p:stCondLst>
                      <p:childTnLst>
                        <p:par>
                          <p:cTn id="100"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400"/>
                                        <p:tgtEl>
                                          <p:spTgt spid="3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400"/>
                                        <p:tgtEl>
                                          <p:spTgt spid="3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7"/>
                                        </p:tgtEl>
                                        <p:attrNameLst>
                                          <p:attrName>style.visibility</p:attrName>
                                        </p:attrNameLst>
                                      </p:cBhvr>
                                      <p:to>
                                        <p:strVal val="visible"/>
                                      </p:to>
                                    </p:set>
                                    <p:animEffect transition="in" filter="fade">
                                      <p:cBhvr>
                                        <p:cTn id="95" dur="400"/>
                                        <p:tgtEl>
                                          <p:spTgt spid="3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38"/>
                                        </p:tgtEl>
                                        <p:attrNameLst>
                                          <p:attrName>style.visibility</p:attrName>
                                        </p:attrNameLst>
                                      </p:cBhvr>
                                      <p:to>
                                        <p:strVal val="visible"/>
                                      </p:to>
                                    </p:set>
                                    <p:animEffect transition="in" filter="fade">
                                      <p:cBhvr>
                                        <p:cTn id="98" dur="400"/>
                                        <p:tgtEl>
                                          <p:spTgt spid="38"/>
                                        </p:tgtEl>
                                      </p:cBhvr>
                                    </p:animEffect>
                                  </p:childTnLst>
                                </p:cTn>
                              </p:par>
                            </p:childTnLst>
                          </p:cTn>
                        </p:par>
                      </p:childTnLst>
                    </p:cTn>
                  </p:par>
                  <p:par>
                    <p:cTn id="113" fill="hold">
                      <p:stCondLst>
                        <p:cond delay="indefinite"/>
                      </p:stCondLst>
                      <p:childTnLst>
                        <p:par>
                          <p:cTn id="114"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fade">
                                      <p:cBhvr>
                                        <p:cTn id="103" dur="400"/>
                                        <p:tgtEl>
                                          <p:spTgt spid="39"/>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0"/>
                                        </p:tgtEl>
                                        <p:attrNameLst>
                                          <p:attrName>style.visibility</p:attrName>
                                        </p:attrNameLst>
                                      </p:cBhvr>
                                      <p:to>
                                        <p:strVal val="visible"/>
                                      </p:to>
                                    </p:set>
                                    <p:animEffect transition="in" filter="fade">
                                      <p:cBhvr>
                                        <p:cTn id="106" dur="400"/>
                                        <p:tgtEl>
                                          <p:spTgt spid="4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fade">
                                      <p:cBhvr>
                                        <p:cTn id="109" dur="400"/>
                                        <p:tgtEl>
                                          <p:spTgt spid="4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fade">
                                      <p:cBhvr>
                                        <p:cTn id="112"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count_words</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messages is a second name for the list spam</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counts grows by one word at a time</a:t>
            </a:r>
            <a:endParaRPr lang="en-US" sz="1700" dirty="0"/>
          </a:p>
        </p:txBody>
      </p:sp>
      <p:sp>
        <p:nvSpPr>
          <p:cNvPr id="8" name="Shape 6"/>
          <p:cNvSpPr/>
          <p:nvPr/>
        </p:nvSpPr>
        <p:spPr>
          <a:xfrm>
            <a:off x="548640" y="3356102"/>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265424"/>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'cash' appears twice, so its count reaches 2</a:t>
            </a:r>
            <a:endParaRPr lang="en-US" sz="1700" dirty="0"/>
          </a:p>
        </p:txBody>
      </p:sp>
      <p:sp>
        <p:nvSpPr>
          <p:cNvPr id="10" name="Shape 8"/>
          <p:cNvSpPr/>
          <p:nvPr/>
        </p:nvSpPr>
        <p:spPr>
          <a:xfrm>
            <a:off x="548640" y="4097274"/>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4006596"/>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return hands the whole dictionary back</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17</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Now count normal messages too</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Same function, different examples</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Compare: how often is a word in spam vs. normal?</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"free": 3 in spam, 0 in normal</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"now" appears in both, so it is a weaker clue</a:t>
            </a:r>
            <a:endParaRPr lang="en-US" sz="2000" dirty="0"/>
          </a:p>
        </p:txBody>
      </p:sp>
      <p:sp>
        <p:nvSpPr>
          <p:cNvPr id="11" name="Shape 9"/>
          <p:cNvSpPr/>
          <p:nvPr/>
        </p:nvSpPr>
        <p:spPr>
          <a:xfrm>
            <a:off x="5440680" y="1371600"/>
            <a:ext cx="6172200" cy="2735580"/>
          </a:xfrm>
          <a:prstGeom prst="roundRect">
            <a:avLst>
              <a:gd name="adj" fmla="val 2674"/>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2783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ham_msgs = ["See you at the library",</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"Is class at 10 now",</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"Can you send the notes"]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ham_counts = count_words(ham_msgs)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for w in ["free", "now", "you"]:</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print(w, spam_counts.get(w,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ham_counts.get(w, 0))</a:t>
            </a:r>
            <a:endParaRPr lang="en-US" sz="2000" dirty="0"/>
          </a:p>
        </p:txBody>
      </p:sp>
      <p:sp>
        <p:nvSpPr>
          <p:cNvPr id="14" name="Shape 12"/>
          <p:cNvSpPr/>
          <p:nvPr/>
        </p:nvSpPr>
        <p:spPr>
          <a:xfrm>
            <a:off x="5440680" y="4335780"/>
            <a:ext cx="6172200" cy="1485900"/>
          </a:xfrm>
          <a:prstGeom prst="roundRect">
            <a:avLst>
              <a:gd name="adj" fmla="val 4923"/>
            </a:avLst>
          </a:prstGeom>
          <a:solidFill>
            <a:srgbClr val="EEF2F8"/>
          </a:solidFill>
          <a:ln w="9525">
            <a:solidFill>
              <a:srgbClr val="D5DBE6"/>
            </a:solidFill>
            <a:prstDash val="solid"/>
          </a:ln>
        </p:spPr>
        <p:txBody>
          <a:bodyPr/>
          <a:p/>
        </p:txBody>
      </p:sp>
      <p:sp>
        <p:nvSpPr>
          <p:cNvPr id="15" name="Text 13"/>
          <p:cNvSpPr txBox="1"/>
          <p:nvPr/>
        </p:nvSpPr>
        <p:spPr>
          <a:xfrm>
            <a:off x="5623560" y="44272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683252"/>
            <a:ext cx="5897880" cy="102870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free 3 0</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now 1 1</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you 0 2</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17</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 spam score learned from examples</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Add a point for each word seen in spam, subtract one for each word seen in normal messages.</a:t>
            </a:r>
            <a:endParaRPr lang="en-US" sz="1700" dirty="0"/>
          </a:p>
        </p:txBody>
      </p:sp>
      <p:sp>
        <p:nvSpPr>
          <p:cNvPr id="4" name="Shape 2"/>
          <p:cNvSpPr/>
          <p:nvPr/>
        </p:nvSpPr>
        <p:spPr>
          <a:xfrm>
            <a:off x="548640" y="1920240"/>
            <a:ext cx="6766560" cy="2969895"/>
          </a:xfrm>
          <a:prstGeom prst="roundRect">
            <a:avLst>
              <a:gd name="adj" fmla="val 2463"/>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2512695"/>
          </a:xfrm>
          <a:prstGeom prst="rect">
            <a:avLst/>
          </a:prstGeom>
          <a:noFill/>
          <a:ln/>
        </p:spPr>
        <p:txBody>
          <a:bodyPr wrap="none" lIns="0" tIns="0" rIns="0" bIns="0" rtlCol="0" anchor="t"/>
          <a:lstStyle/>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def spam_score(message):</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score = 0</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for word in message.lower().split():</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score = score + spam_counts.get(word, 0)</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score = score - ham_counts.get(word, 0)</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return score</a:t>
            </a:r>
            <a:endParaRPr lang="en-US" sz="1550" dirty="0"/>
          </a:p>
          <a:p>
            <a:pPr indent="0" marL="0">
              <a:lnSpc>
                <a:spcPct val="98000"/>
              </a:lnSpc>
              <a:buNone/>
            </a:pP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for msg in ["Free prize for you", "See you in class",</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"Claim cash now"]:</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print(spam_score(msg), msg)</a:t>
            </a:r>
            <a:endParaRPr lang="en-US" sz="1550" dirty="0"/>
          </a:p>
        </p:txBody>
      </p:sp>
      <p:sp>
        <p:nvSpPr>
          <p:cNvPr id="7" name="Shape 5"/>
          <p:cNvSpPr/>
          <p:nvPr/>
        </p:nvSpPr>
        <p:spPr>
          <a:xfrm>
            <a:off x="7543800" y="1920240"/>
            <a:ext cx="4069080" cy="1275017"/>
          </a:xfrm>
          <a:prstGeom prst="roundRect">
            <a:avLst>
              <a:gd name="adj" fmla="val 5737"/>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817817"/>
          </a:xfrm>
          <a:prstGeom prst="rect">
            <a:avLst/>
          </a:prstGeom>
          <a:noFill/>
          <a:ln/>
        </p:spPr>
        <p:txBody>
          <a:bodyPr wrap="none" lIns="0" tIns="0" rIns="0" bIns="0" rtlCol="0" anchor="t"/>
          <a:lstStyle/>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2 Free prize for you</a:t>
            </a:r>
            <a:endParaRPr lang="en-US" sz="1550" dirty="0"/>
          </a:p>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-4 See you in class</a:t>
            </a:r>
            <a:endParaRPr lang="en-US" sz="1550" dirty="0"/>
          </a:p>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2 Claim cash now</a:t>
            </a:r>
            <a:endParaRPr lang="en-US" sz="155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17</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From typed rules to learned counts</a:t>
            </a:r>
            <a:endParaRPr lang="en-US" sz="3000" dirty="0"/>
          </a:p>
        </p:txBody>
      </p:sp>
      <p:sp>
        <p:nvSpPr>
          <p:cNvPr id="3" name="Shape 1"/>
          <p:cNvSpPr/>
          <p:nvPr/>
        </p:nvSpPr>
        <p:spPr>
          <a:xfrm>
            <a:off x="548640" y="1463040"/>
            <a:ext cx="5120640" cy="4480560"/>
          </a:xfrm>
          <a:prstGeom prst="roundRect">
            <a:avLst>
              <a:gd name="adj" fmla="val 2041"/>
            </a:avLst>
          </a:prstGeom>
          <a:solidFill>
            <a:srgbClr val="F3F5F9"/>
          </a:solidFill>
          <a:ln w="12700">
            <a:solidFill>
              <a:srgbClr val="F3F5F9"/>
            </a:solidFill>
            <a:prstDash val="solid"/>
          </a:ln>
        </p:spPr>
        <p:txBody>
          <a:bodyPr/>
          <a:p/>
        </p:txBody>
      </p:sp>
      <p:sp>
        <p:nvSpPr>
          <p:cNvPr id="4" name="Text 2"/>
          <p:cNvSpPr txBox="1"/>
          <p:nvPr/>
        </p:nvSpPr>
        <p:spPr>
          <a:xfrm>
            <a:off x="914400" y="1737360"/>
            <a:ext cx="4389120" cy="457200"/>
          </a:xfrm>
          <a:prstGeom prst="rect">
            <a:avLst/>
          </a:prstGeom>
          <a:noFill/>
          <a:ln/>
        </p:spPr>
        <p:txBody>
          <a:bodyPr wrap="square" lIns="0" tIns="0" rIns="0" bIns="0" rtlCol="0" anchor="ctr"/>
          <a:lstStyle/>
          <a:p>
            <a:pPr indent="0" marL="0">
              <a:buNone/>
            </a:pPr>
            <a:r>
              <a:rPr lang="en-US" sz="2000" b="1" dirty="0">
                <a:solidFill>
                  <a:srgbClr val="15213A"/>
                </a:solidFill>
                <a:latin typeface="Arial" pitchFamily="34" charset="0"/>
                <a:ea typeface="Arial" pitchFamily="34" charset="-122"/>
                <a:cs typeface="Arial" pitchFamily="34" charset="-120"/>
              </a:rPr>
              <a:t>Lecture 3: rules we typed</a:t>
            </a:r>
            <a:endParaRPr lang="en-US" sz="2000" dirty="0"/>
          </a:p>
        </p:txBody>
      </p:sp>
      <p:sp>
        <p:nvSpPr>
          <p:cNvPr id="5" name="Shape 3"/>
          <p:cNvSpPr/>
          <p:nvPr/>
        </p:nvSpPr>
        <p:spPr>
          <a:xfrm>
            <a:off x="914400" y="2564892"/>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1188720" y="2468880"/>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A person picks the words</a:t>
            </a:r>
            <a:endParaRPr lang="en-US" sz="1800" dirty="0"/>
          </a:p>
        </p:txBody>
      </p:sp>
      <p:sp>
        <p:nvSpPr>
          <p:cNvPr id="7" name="Shape 5"/>
          <p:cNvSpPr/>
          <p:nvPr/>
        </p:nvSpPr>
        <p:spPr>
          <a:xfrm>
            <a:off x="914400" y="3083560"/>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1188720" y="2987548"/>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Every new trick needs a new rule</a:t>
            </a:r>
            <a:endParaRPr lang="en-US" sz="1800" dirty="0"/>
          </a:p>
        </p:txBody>
      </p:sp>
      <p:sp>
        <p:nvSpPr>
          <p:cNvPr id="9" name="Shape 7"/>
          <p:cNvSpPr/>
          <p:nvPr/>
        </p:nvSpPr>
        <p:spPr>
          <a:xfrm>
            <a:off x="914400" y="36022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1188720" y="3506216"/>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Yes or no, no sense of strength</a:t>
            </a:r>
            <a:endParaRPr lang="en-US" sz="1800" dirty="0"/>
          </a:p>
        </p:txBody>
      </p:sp>
      <p:sp>
        <p:nvSpPr>
          <p:cNvPr id="11" name="Shape 9"/>
          <p:cNvSpPr/>
          <p:nvPr/>
        </p:nvSpPr>
        <p:spPr>
          <a:xfrm>
            <a:off x="914400" y="4120896"/>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1188720" y="4024884"/>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Knows nothing we did not tell it</a:t>
            </a:r>
            <a:endParaRPr lang="en-US" sz="1800" dirty="0"/>
          </a:p>
        </p:txBody>
      </p:sp>
      <p:sp>
        <p:nvSpPr>
          <p:cNvPr id="13" name="Shape 11"/>
          <p:cNvSpPr/>
          <p:nvPr/>
        </p:nvSpPr>
        <p:spPr>
          <a:xfrm>
            <a:off x="6492240" y="1463040"/>
            <a:ext cx="5120640" cy="4480560"/>
          </a:xfrm>
          <a:prstGeom prst="roundRect">
            <a:avLst>
              <a:gd name="adj" fmla="val 2041"/>
            </a:avLst>
          </a:prstGeom>
          <a:solidFill>
            <a:srgbClr val="E3EAF8"/>
          </a:solidFill>
          <a:ln w="12700">
            <a:solidFill>
              <a:srgbClr val="E3EAF8"/>
            </a:solidFill>
            <a:prstDash val="solid"/>
          </a:ln>
        </p:spPr>
        <p:txBody>
          <a:bodyPr/>
          <a:p/>
        </p:txBody>
      </p:sp>
      <p:sp>
        <p:nvSpPr>
          <p:cNvPr id="14" name="Text 12"/>
          <p:cNvSpPr txBox="1"/>
          <p:nvPr/>
        </p:nvSpPr>
        <p:spPr>
          <a:xfrm>
            <a:off x="6858000" y="1737360"/>
            <a:ext cx="4389120" cy="457200"/>
          </a:xfrm>
          <a:prstGeom prst="rect">
            <a:avLst/>
          </a:prstGeom>
          <a:noFill/>
          <a:ln/>
        </p:spPr>
        <p:txBody>
          <a:bodyPr wrap="square" lIns="0" tIns="0" rIns="0" bIns="0" rtlCol="0" anchor="ctr"/>
          <a:lstStyle/>
          <a:p>
            <a:pPr indent="0" marL="0">
              <a:buNone/>
            </a:pPr>
            <a:r>
              <a:rPr lang="en-US" sz="2000" b="1" dirty="0">
                <a:solidFill>
                  <a:srgbClr val="2459C4"/>
                </a:solidFill>
                <a:latin typeface="Arial" pitchFamily="34" charset="0"/>
                <a:ea typeface="Arial" pitchFamily="34" charset="-122"/>
                <a:cs typeface="Arial" pitchFamily="34" charset="-120"/>
              </a:rPr>
              <a:t>Lecture 4: counts we learned</a:t>
            </a:r>
            <a:endParaRPr lang="en-US" sz="2000" dirty="0"/>
          </a:p>
        </p:txBody>
      </p:sp>
      <p:sp>
        <p:nvSpPr>
          <p:cNvPr id="15" name="Shape 13"/>
          <p:cNvSpPr/>
          <p:nvPr/>
        </p:nvSpPr>
        <p:spPr>
          <a:xfrm>
            <a:off x="6858000" y="2564892"/>
            <a:ext cx="91440" cy="91440"/>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132320" y="2468880"/>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Examples pick the words</a:t>
            </a:r>
            <a:endParaRPr lang="en-US" sz="1800" dirty="0"/>
          </a:p>
        </p:txBody>
      </p:sp>
      <p:sp>
        <p:nvSpPr>
          <p:cNvPr id="17" name="Shape 15"/>
          <p:cNvSpPr/>
          <p:nvPr/>
        </p:nvSpPr>
        <p:spPr>
          <a:xfrm>
            <a:off x="6858000" y="3083560"/>
            <a:ext cx="91440" cy="91440"/>
          </a:xfrm>
          <a:prstGeom prst="ellipse">
            <a:avLst/>
          </a:prstGeom>
          <a:solidFill>
            <a:srgbClr val="E07A1F"/>
          </a:solidFill>
          <a:ln w="12700">
            <a:solidFill>
              <a:srgbClr val="E07A1F"/>
            </a:solidFill>
            <a:prstDash val="solid"/>
          </a:ln>
        </p:spPr>
        <p:txBody>
          <a:bodyPr/>
          <a:p/>
        </p:txBody>
      </p:sp>
      <p:sp>
        <p:nvSpPr>
          <p:cNvPr id="18" name="Text 16"/>
          <p:cNvSpPr txBox="1"/>
          <p:nvPr/>
        </p:nvSpPr>
        <p:spPr>
          <a:xfrm>
            <a:off x="7132320" y="2987548"/>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More examples, better counts</a:t>
            </a:r>
            <a:endParaRPr lang="en-US" sz="1800" dirty="0"/>
          </a:p>
        </p:txBody>
      </p:sp>
      <p:sp>
        <p:nvSpPr>
          <p:cNvPr id="19" name="Shape 17"/>
          <p:cNvSpPr/>
          <p:nvPr/>
        </p:nvSpPr>
        <p:spPr>
          <a:xfrm>
            <a:off x="6858000" y="3602228"/>
            <a:ext cx="91440" cy="91440"/>
          </a:xfrm>
          <a:prstGeom prst="ellipse">
            <a:avLst/>
          </a:prstGeom>
          <a:solidFill>
            <a:srgbClr val="E07A1F"/>
          </a:solidFill>
          <a:ln w="12700">
            <a:solidFill>
              <a:srgbClr val="E07A1F"/>
            </a:solidFill>
            <a:prstDash val="solid"/>
          </a:ln>
        </p:spPr>
        <p:txBody>
          <a:bodyPr/>
          <a:p/>
        </p:txBody>
      </p:sp>
      <p:sp>
        <p:nvSpPr>
          <p:cNvPr id="20" name="Text 18"/>
          <p:cNvSpPr txBox="1"/>
          <p:nvPr/>
        </p:nvSpPr>
        <p:spPr>
          <a:xfrm>
            <a:off x="7132320" y="3506216"/>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A score: stronger or weaker evidence</a:t>
            </a:r>
            <a:endParaRPr lang="en-US" sz="1800" dirty="0"/>
          </a:p>
        </p:txBody>
      </p:sp>
      <p:sp>
        <p:nvSpPr>
          <p:cNvPr id="21" name="Shape 19"/>
          <p:cNvSpPr/>
          <p:nvPr/>
        </p:nvSpPr>
        <p:spPr>
          <a:xfrm>
            <a:off x="6858000" y="4120896"/>
            <a:ext cx="91440" cy="91440"/>
          </a:xfrm>
          <a:prstGeom prst="ellipse">
            <a:avLst/>
          </a:prstGeom>
          <a:solidFill>
            <a:srgbClr val="E07A1F"/>
          </a:solidFill>
          <a:ln w="12700">
            <a:solidFill>
              <a:srgbClr val="E07A1F"/>
            </a:solidFill>
            <a:prstDash val="solid"/>
          </a:ln>
        </p:spPr>
        <p:txBody>
          <a:bodyPr/>
          <a:p/>
        </p:txBody>
      </p:sp>
      <p:sp>
        <p:nvSpPr>
          <p:cNvPr id="22" name="Text 20"/>
          <p:cNvSpPr txBox="1"/>
          <p:nvPr/>
        </p:nvSpPr>
        <p:spPr>
          <a:xfrm>
            <a:off x="7132320" y="4024884"/>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Finds clues we never thought of</a:t>
            </a:r>
            <a:endParaRPr lang="en-US" sz="1800" dirty="0"/>
          </a:p>
        </p:txBody>
      </p:sp>
      <p:sp>
        <p:nvSpPr>
          <p:cNvPr id="23" name="Shape 21"/>
          <p:cNvSpPr/>
          <p:nvPr/>
        </p:nvSpPr>
        <p:spPr>
          <a:xfrm>
            <a:off x="5742432" y="3429000"/>
            <a:ext cx="685800" cy="502920"/>
          </a:xfrm>
          <a:prstGeom prst="rightArrow">
            <a:avLst/>
          </a:prstGeom>
          <a:solidFill>
            <a:srgbClr val="E07A1F"/>
          </a:solidFill>
          <a:ln w="12700">
            <a:solidFill>
              <a:srgbClr val="E07A1F"/>
            </a:solidFill>
            <a:prstDash val="solid"/>
          </a:ln>
        </p:spPr>
        <p:txBody>
          <a:bodyPr/>
          <a:p/>
        </p:txBody>
      </p:sp>
      <p:sp>
        <p:nvSpPr>
          <p:cNvPr id="24" name="Shape 2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5" name="Text 2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6" name="Shape 2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7" name="Text 2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28" name="Shape 2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9" name="Text 2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0" name="Shape 2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1" name="Text 2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17</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turn</a:t>
            </a:r>
            <a:endParaRPr lang="en-US" sz="3000" dirty="0"/>
          </a:p>
        </p:txBody>
      </p:sp>
      <p:sp>
        <p:nvSpPr>
          <p:cNvPr id="3" name="Shape 1"/>
          <p:cNvSpPr/>
          <p:nvPr/>
        </p:nvSpPr>
        <p:spPr>
          <a:xfrm>
            <a:off x="2743200" y="429768"/>
            <a:ext cx="1463040" cy="457200"/>
          </a:xfrm>
          <a:prstGeom prst="roundRect">
            <a:avLst>
              <a:gd name="adj" fmla="val 50000"/>
            </a:avLst>
          </a:prstGeom>
          <a:solidFill>
            <a:srgbClr val="E07A1F"/>
          </a:solidFill>
          <a:ln w="12700">
            <a:solidFill>
              <a:srgbClr val="E07A1F"/>
            </a:solidFill>
            <a:prstDash val="solid"/>
          </a:ln>
        </p:spPr>
        <p:txBody>
          <a:bodyPr/>
          <a:p/>
        </p:txBody>
      </p:sp>
      <p:sp>
        <p:nvSpPr>
          <p:cNvPr id="4" name="Text 2"/>
          <p:cNvSpPr txBox="1"/>
          <p:nvPr/>
        </p:nvSpPr>
        <p:spPr>
          <a:xfrm>
            <a:off x="2743200" y="429768"/>
            <a:ext cx="1463040" cy="457200"/>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7 minutes</a:t>
            </a:r>
            <a:endParaRPr lang="en-US" sz="1400" dirty="0"/>
          </a:p>
        </p:txBody>
      </p:sp>
      <p:sp>
        <p:nvSpPr>
          <p:cNvPr id="5" name="Shape 3"/>
          <p:cNvSpPr/>
          <p:nvPr/>
        </p:nvSpPr>
        <p:spPr>
          <a:xfrm>
            <a:off x="548640" y="1508760"/>
            <a:ext cx="411480" cy="411480"/>
          </a:xfrm>
          <a:prstGeom prst="ellipse">
            <a:avLst/>
          </a:prstGeom>
          <a:solidFill>
            <a:srgbClr val="15213A"/>
          </a:solidFill>
          <a:ln w="12700">
            <a:solidFill>
              <a:srgbClr val="15213A"/>
            </a:solidFill>
            <a:prstDash val="solid"/>
          </a:ln>
        </p:spPr>
        <p:txBody>
          <a:bodyPr/>
          <a:p/>
        </p:txBody>
      </p:sp>
      <p:sp>
        <p:nvSpPr>
          <p:cNvPr id="6" name="Text 4"/>
          <p:cNvSpPr txBox="1"/>
          <p:nvPr/>
        </p:nvSpPr>
        <p:spPr>
          <a:xfrm>
            <a:off x="548640" y="1508760"/>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143000" y="1463040"/>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Write </a:t>
            </a:r>
            <a:pPr indent="0" marL="0">
              <a:buNone/>
            </a:pPr>
            <a:r>
              <a:rPr lang="en-US" sz="1800" dirty="0">
                <a:solidFill>
                  <a:srgbClr val="A4520C"/>
                </a:solidFill>
                <a:latin typeface="Courier New" pitchFamily="34" charset="0"/>
                <a:ea typeface="Courier New" pitchFamily="34" charset="-122"/>
                <a:cs typeface="Courier New" pitchFamily="34" charset="-120"/>
              </a:rPr>
              <a:t>word_count(message)</a:t>
            </a:r>
            <a:pPr indent="0" marL="0">
              <a:buNone/>
            </a:pPr>
            <a:r>
              <a:rPr lang="en-US" sz="1900" dirty="0">
                <a:solidFill>
                  <a:srgbClr val="15213A"/>
                </a:solidFill>
                <a:latin typeface="Calibri" pitchFamily="34" charset="0"/>
                <a:ea typeface="Calibri" pitchFamily="34" charset="-122"/>
                <a:cs typeface="Calibri" pitchFamily="34" charset="-120"/>
              </a:rPr>
              <a:t> that returns how many words a message has</a:t>
            </a:r>
            <a:endParaRPr lang="en-US" sz="1900" dirty="0"/>
          </a:p>
        </p:txBody>
      </p:sp>
      <p:sp>
        <p:nvSpPr>
          <p:cNvPr id="8" name="Shape 6"/>
          <p:cNvSpPr/>
          <p:nvPr/>
        </p:nvSpPr>
        <p:spPr>
          <a:xfrm>
            <a:off x="548640" y="2532888"/>
            <a:ext cx="411480" cy="411480"/>
          </a:xfrm>
          <a:prstGeom prst="ellipse">
            <a:avLst/>
          </a:prstGeom>
          <a:solidFill>
            <a:srgbClr val="15213A"/>
          </a:solidFill>
          <a:ln w="12700">
            <a:solidFill>
              <a:srgbClr val="15213A"/>
            </a:solidFill>
            <a:prstDash val="solid"/>
          </a:ln>
        </p:spPr>
        <p:txBody>
          <a:bodyPr/>
          <a:p/>
        </p:txBody>
      </p:sp>
      <p:sp>
        <p:nvSpPr>
          <p:cNvPr id="9" name="Text 7"/>
          <p:cNvSpPr txBox="1"/>
          <p:nvPr/>
        </p:nvSpPr>
        <p:spPr>
          <a:xfrm>
            <a:off x="548640" y="2532888"/>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txBox="1"/>
          <p:nvPr/>
        </p:nvSpPr>
        <p:spPr>
          <a:xfrm>
            <a:off x="1143000" y="2487168"/>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Test it on two messages</a:t>
            </a:r>
            <a:endParaRPr lang="en-US" sz="1900" dirty="0"/>
          </a:p>
        </p:txBody>
      </p:sp>
      <p:sp>
        <p:nvSpPr>
          <p:cNvPr id="11" name="Shape 9"/>
          <p:cNvSpPr/>
          <p:nvPr/>
        </p:nvSpPr>
        <p:spPr>
          <a:xfrm>
            <a:off x="548640" y="3557016"/>
            <a:ext cx="411480" cy="411480"/>
          </a:xfrm>
          <a:prstGeom prst="ellipse">
            <a:avLst/>
          </a:prstGeom>
          <a:solidFill>
            <a:srgbClr val="15213A"/>
          </a:solidFill>
          <a:ln w="12700">
            <a:solidFill>
              <a:srgbClr val="15213A"/>
            </a:solidFill>
            <a:prstDash val="solid"/>
          </a:ln>
        </p:spPr>
        <p:txBody>
          <a:bodyPr/>
          <a:p/>
        </p:txBody>
      </p:sp>
      <p:sp>
        <p:nvSpPr>
          <p:cNvPr id="12" name="Text 10"/>
          <p:cNvSpPr txBox="1"/>
          <p:nvPr/>
        </p:nvSpPr>
        <p:spPr>
          <a:xfrm>
            <a:off x="548640" y="3557016"/>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3" name="Text 11"/>
          <p:cNvSpPr txBox="1"/>
          <p:nvPr/>
        </p:nvSpPr>
        <p:spPr>
          <a:xfrm>
            <a:off x="1143000" y="3511296"/>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Add 2 spam and 2 normal messages of your own to the lists</a:t>
            </a:r>
            <a:endParaRPr lang="en-US" sz="1900" dirty="0"/>
          </a:p>
        </p:txBody>
      </p:sp>
      <p:sp>
        <p:nvSpPr>
          <p:cNvPr id="14" name="Shape 12"/>
          <p:cNvSpPr/>
          <p:nvPr/>
        </p:nvSpPr>
        <p:spPr>
          <a:xfrm>
            <a:off x="548640" y="4581144"/>
            <a:ext cx="411480" cy="411480"/>
          </a:xfrm>
          <a:prstGeom prst="ellipse">
            <a:avLst/>
          </a:prstGeom>
          <a:solidFill>
            <a:srgbClr val="15213A"/>
          </a:solidFill>
          <a:ln w="12700">
            <a:solidFill>
              <a:srgbClr val="15213A"/>
            </a:solidFill>
            <a:prstDash val="solid"/>
          </a:ln>
        </p:spPr>
        <p:txBody>
          <a:bodyPr/>
          <a:p/>
        </p:txBody>
      </p:sp>
      <p:sp>
        <p:nvSpPr>
          <p:cNvPr id="15" name="Text 13"/>
          <p:cNvSpPr txBox="1"/>
          <p:nvPr/>
        </p:nvSpPr>
        <p:spPr>
          <a:xfrm>
            <a:off x="548640" y="4581144"/>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6" name="Text 14"/>
          <p:cNvSpPr txBox="1"/>
          <p:nvPr/>
        </p:nvSpPr>
        <p:spPr>
          <a:xfrm>
            <a:off x="1143000" y="4535424"/>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Recount, then test </a:t>
            </a:r>
            <a:pPr indent="0" marL="0">
              <a:buNone/>
            </a:pPr>
            <a:r>
              <a:rPr lang="en-US" sz="1800" dirty="0">
                <a:solidFill>
                  <a:srgbClr val="A4520C"/>
                </a:solidFill>
                <a:latin typeface="Courier New" pitchFamily="34" charset="0"/>
                <a:ea typeface="Courier New" pitchFamily="34" charset="-122"/>
                <a:cs typeface="Courier New" pitchFamily="34" charset="-120"/>
              </a:rPr>
              <a:t>spam_score</a:t>
            </a:r>
            <a:pPr indent="0" marL="0">
              <a:buNone/>
            </a:pPr>
            <a:r>
              <a:rPr lang="en-US" sz="1900" dirty="0">
                <a:solidFill>
                  <a:srgbClr val="15213A"/>
                </a:solidFill>
                <a:latin typeface="Calibri" pitchFamily="34" charset="0"/>
                <a:ea typeface="Calibri" pitchFamily="34" charset="-122"/>
                <a:cs typeface="Calibri" pitchFamily="34" charset="-120"/>
              </a:rPr>
              <a:t> on a new message</a:t>
            </a:r>
            <a:endParaRPr lang="en-US" sz="1900" dirty="0"/>
          </a:p>
        </p:txBody>
      </p:sp>
      <p:sp>
        <p:nvSpPr>
          <p:cNvPr id="17" name="Shape 15"/>
          <p:cNvSpPr/>
          <p:nvPr/>
        </p:nvSpPr>
        <p:spPr>
          <a:xfrm>
            <a:off x="5852160" y="1463040"/>
            <a:ext cx="5760720" cy="1642110"/>
          </a:xfrm>
          <a:prstGeom prst="roundRect">
            <a:avLst>
              <a:gd name="adj" fmla="val 4455"/>
            </a:avLst>
          </a:prstGeom>
          <a:solidFill>
            <a:srgbClr val="1B2742"/>
          </a:solidFill>
          <a:ln w="9525">
            <a:solidFill>
              <a:srgbClr val="1B2742"/>
            </a:solidFill>
            <a:prstDash val="solid"/>
          </a:ln>
        </p:spPr>
        <p:txBody>
          <a:bodyPr/>
          <a:p/>
        </p:txBody>
      </p:sp>
      <p:sp>
        <p:nvSpPr>
          <p:cNvPr id="18" name="Text 16"/>
          <p:cNvSpPr txBox="1"/>
          <p:nvPr/>
        </p:nvSpPr>
        <p:spPr>
          <a:xfrm>
            <a:off x="6035040" y="15544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9" name="Text 17"/>
          <p:cNvSpPr txBox="1"/>
          <p:nvPr/>
        </p:nvSpPr>
        <p:spPr>
          <a:xfrm>
            <a:off x="6035040" y="1810512"/>
            <a:ext cx="5486400" cy="1184910"/>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def word_count(message):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return ...</a:t>
            </a:r>
            <a:endParaRPr lang="en-US" sz="1400" dirty="0"/>
          </a:p>
          <a:p>
            <a:pPr indent="0" marL="0">
              <a:lnSpc>
                <a:spcPct val="98000"/>
              </a:lnSpc>
              <a:buNone/>
            </a:pP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print(word_count("Win a free prize"))  # expect 4</a:t>
            </a:r>
            <a:endParaRPr lang="en-US" sz="1400" dirty="0"/>
          </a:p>
        </p:txBody>
      </p:sp>
      <p:sp>
        <p:nvSpPr>
          <p:cNvPr id="20" name="Text 18"/>
          <p:cNvSpPr txBox="1"/>
          <p:nvPr/>
        </p:nvSpPr>
        <p:spPr>
          <a:xfrm>
            <a:off x="5852160" y="5897880"/>
            <a:ext cx="5760720" cy="274320"/>
          </a:xfrm>
          <a:prstGeom prst="rect">
            <a:avLst/>
          </a:prstGeom>
          <a:noFill/>
          <a:ln/>
        </p:spPr>
        <p:txBody>
          <a:bodyPr wrap="square" lIns="0" tIns="0" rIns="0" bIns="0" rtlCol="0" anchor="ctr"/>
          <a:lstStyle/>
          <a:p>
            <a:pPr indent="0" marL="0">
              <a:buNone/>
            </a:pPr>
            <a:r>
              <a:rPr lang="en-US" sz="1200" i="1" dirty="0">
                <a:solidFill>
                  <a:srgbClr val="5D6573"/>
                </a:solidFill>
                <a:latin typeface="Calibri" pitchFamily="34" charset="0"/>
                <a:ea typeface="Calibri" pitchFamily="34" charset="-122"/>
                <a:cs typeface="Calibri" pitchFamily="34" charset="-120"/>
              </a:rPr>
              <a:t>Starter code: replace the ... with your own code</a:t>
            </a:r>
            <a:endParaRPr lang="en-US" sz="1200" dirty="0"/>
          </a:p>
        </p:txBody>
      </p:sp>
      <p:sp>
        <p:nvSpPr>
          <p:cNvPr id="21" name="Shape 1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3" name="Shape 2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4" name="Text 2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25" name="Shape 2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6" name="Text 2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7" name="Shape 2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8" name="Text 2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17</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Common mistakes with functions and dictionaries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3063341"/>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767892">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print(spam_counts["hello"])</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KeyError: 'hello'</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The key does not exist. Use spam_counts.get("hello", 0).</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948944">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def double(x):</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    x * 2</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print(double(4))</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None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No error, but None: the function forgot to return.</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874877">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print(spam_score())</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TypeError: spam_score() missing 1 required positional argument: 'message'</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The function needs an input. Pass a message.</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17</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def f(x):</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Define a function with input x</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return value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Hand back the answer</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text.split()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Cut text into a list of words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 = {"a": 1}</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 dictionary: key → value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d["a"]</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Look up a key (error if missing)</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d.get("a", 0)</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Look up, or 0 if missing</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d["a"] = 5</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Add or change a key</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d.get(k, 0) + 1</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The word-counting pattern</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17</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4.2</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5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From memory</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Without looking, write count_words() again and test it on 3 sentences. Then compare with the slide.</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Longest word</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longest_word(message) that returns the longest word. Test: "Claim your fantastic prize" should give "fantastic".</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Bigger training set</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Add 5 spam and 5 normal messages of your own. Recount, then print the spam and ham counts for 5 words you choose.</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Test the score</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Run spam_score on 6 new messages. How many does it get right? Explain one mistake.</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Think ahead</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What would happen to spam_score if we had 1,000 spam examples but only 10 normal ones? Answer in 3 sentences.</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HW4_2_&lt;your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17</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4.2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17</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Word Counting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4.2: Counting words with dictionaries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17</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Split and clean</a:t>
            </a:r>
          </a:p>
          <a:p>
            <a:pPr>
              <a:spcAft>
                <a:spcPts val="200"/>
              </a:spcAft>
            </a:pPr>
            <a:r>
              <a:rPr sz="1500" b="0">
                <a:solidFill>
                  <a:srgbClr val="15213A"/>
                </a:solidFill>
                <a:latin typeface="Calibri"/>
              </a:rPr>
              <a:t>See .lower() and .split() turn a message into words.</a:t>
            </a:r>
          </a:p>
          <a:p>
            <a:pPr>
              <a:spcBef>
                <a:spcPts val="500"/>
              </a:spcBef>
            </a:pPr>
            <a:r>
              <a:rPr sz="1800" b="1">
                <a:solidFill>
                  <a:srgbClr val="E07A1F"/>
                </a:solidFill>
                <a:latin typeface="Arial"/>
              </a:rPr>
              <a:t>2  </a:t>
            </a:r>
            <a:r>
              <a:rPr sz="1800" b="1">
                <a:solidFill>
                  <a:srgbClr val="15213A"/>
                </a:solidFill>
                <a:latin typeface="Arial"/>
              </a:rPr>
              <a:t>Dictionary builder</a:t>
            </a:r>
          </a:p>
          <a:p>
            <a:pPr>
              <a:spcAft>
                <a:spcPts val="200"/>
              </a:spcAft>
            </a:pPr>
            <a:r>
              <a:rPr sz="1500" b="0">
                <a:solidFill>
                  <a:srgbClr val="15213A"/>
                </a:solidFill>
                <a:latin typeface="Calibri"/>
              </a:rPr>
              <a:t>Watch counts.get(word, 0) + 1 fill the dictionary.</a:t>
            </a:r>
          </a:p>
          <a:p>
            <a:pPr>
              <a:spcBef>
                <a:spcPts val="500"/>
              </a:spcBef>
            </a:pPr>
            <a:r>
              <a:rPr sz="1800" b="1">
                <a:solidFill>
                  <a:srgbClr val="E07A1F"/>
                </a:solidFill>
                <a:latin typeface="Arial"/>
              </a:rPr>
              <a:t>3  </a:t>
            </a:r>
            <a:r>
              <a:rPr sz="1800" b="1">
                <a:solidFill>
                  <a:srgbClr val="15213A"/>
                </a:solidFill>
                <a:latin typeface="Arial"/>
              </a:rPr>
              <a:t>Spam vs normal</a:t>
            </a:r>
          </a:p>
          <a:p>
            <a:pPr>
              <a:spcAft>
                <a:spcPts val="200"/>
              </a:spcAft>
            </a:pPr>
            <a:r>
              <a:rPr sz="1500" b="0">
                <a:solidFill>
                  <a:srgbClr val="15213A"/>
                </a:solidFill>
                <a:latin typeface="Calibri"/>
              </a:rPr>
              <a:t>Compare word counts in spam and normal examples.</a:t>
            </a:r>
          </a:p>
          <a:p>
            <a:pPr>
              <a:spcBef>
                <a:spcPts val="500"/>
              </a:spcBef>
            </a:pPr>
            <a:r>
              <a:rPr sz="1800" b="1">
                <a:solidFill>
                  <a:srgbClr val="E07A1F"/>
                </a:solidFill>
                <a:latin typeface="Arial"/>
              </a:rPr>
              <a:t>4  </a:t>
            </a:r>
            <a:r>
              <a:rPr sz="1800" b="1">
                <a:solidFill>
                  <a:srgbClr val="15213A"/>
                </a:solidFill>
                <a:latin typeface="Arial"/>
              </a:rPr>
              <a:t>Spam score</a:t>
            </a:r>
          </a:p>
          <a:p>
            <a:pPr>
              <a:spcAft>
                <a:spcPts val="200"/>
              </a:spcAft>
            </a:pPr>
            <a:r>
              <a:rPr sz="1500" b="0">
                <a:solidFill>
                  <a:srgbClr val="15213A"/>
                </a:solidFill>
                <a:latin typeface="Calibri"/>
              </a:rPr>
              <a:t>Score new messages, then teach the filter more examples.</a:t>
            </a:r>
          </a:p>
        </p:txBody>
      </p:sp>
      <p:pic>
        <p:nvPicPr>
          <p:cNvPr id="14" name="Picture 13" descr="4.2.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L4.2_Word_Counting_Lab.html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4.2: Counting words with dictionaries</dc:title>
  <dc:subject>PptxGenJS Presentation</dc:subject>
  <dc:creator>Md Mahbub E Noor</dc:creator>
  <cp:lastModifiedBy>Md Mahbub E Noor</cp:lastModifiedBy>
  <cp:revision>1</cp:revision>
  <dcterms:created xsi:type="dcterms:W3CDTF">2026-10-07T02:12:07Z</dcterms:created>
  <dcterms:modified xsi:type="dcterms:W3CDTF">2026-10-07T02:12:07Z</dcterms:modified>
</cp:coreProperties>
</file>