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4" r:id="rId45"/>
    <p:sldId id="291" r:id="rId37"/>
    <p:sldId id="292" r:id="rId38"/>
    <p:sldId id="293" r:id="rId39"/>
  </p:sldIdLst>
  <p:notesMasterIdLst>
    <p:notesMasterId r:id="rId4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 Id="rId45"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 4, part 1: functions. Functions are how programmers stop repeating themselves. Today we build them piece by piece, then look carefully at a question that confuses many textbooks: what happens to a variable when you pass it into a function. New notebook: Lecture4_1.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 4 has two parts. This part is functions in depth. Part 2 uses functions and dictionaries to count words, which is the core idea of the real spam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Left: the two print lines appear three times. If the bank wants the format changed, we must edit it in three places and hope we do not miss one. Right: the lines live in one function, called three times. This is the same idea as structured programming in C, in Python syntax.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function is a mini program inside your program: it has a name, it may take inputs, it does a job, and it may hand back a result. You have been calling functions since Lecture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Defining a function does not run it. It only teaches Python a new command. The body runs when you call it, by writing its name with brackets. Ask: what happens if you write hello without brackets? [Nothing is called; Colab just shows that hello is a function.]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words people mix up. The parameter is the placeholder name in the definition. The argument is the real value in the call. When hello('Joy') runs, name holds 'Joy'.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output of this code? Many students guess it prints nothing or an empty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an error. A parameter without a default value is required. Read the last line: it tells you exactly which argument is missing.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name add, not sum. sum is a built-in function; if we define our own sum, we hide Python's sum for the rest of the notebook. More on that on the mistakes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and narrate. Pause when the orange frame appears and ask: where did a = 5 come from? Pause again on the return pill: where does 11 go next? The grey 'waiting' line shows that the main program is paused at the call until the function returns.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Predict every line of output. This is the single most important distinction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then None 8. print shows a value to a human and it is gone. return gives the value to the program, which can store it and use it. This also explains last lecture's puzzle: nums.sort() returns None.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this after the answer slide. Pause after double_print returns and ask: why is a None even though 8 appeared on the screen?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Python functions return one object; with commas, that object is a tuple. Unpacking then gives each value its own name. We use status instead of str, because str is the name of Python's text type and a built-in function.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Keyword arguments make calls self-explanatory. Data science libraries use them heavily; in Lecture 6 we call train_test_split with test_size, random_state and stratify, all keyword arguments.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Defaults make a function easy for the common case and flexible for the rest. CountVectorizer() in Lecture 6 works with no arguments because every parameter has a default.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rules, each enforced by Python with a clear message. You do not need to memorise them; you need to read the message.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function runs, returns 'Hi', and its local variable disappears. The second print fails with a NameError. This is a feature: functions do not leak their working variables into the rest of your program.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part many slides and websites get wrong, so let's be precise. In Python, a variable is a name tag attached to an object. When you call add_item(nums), the parameter lst becomes a second tag on the same list. Nothing is copied. Whether the caller then sees a change depends on what the function does: change the object, or move the tag. The next four slides test this with real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numbers match, so var and arg name the same object. This shows that no copy was made. It does not by itself prove call by reference, as the next slides show.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function did not return anything, yet nums changed. Because both names point to one list, and append modified that list. This is useful, and it can surprise you: always know whether a function you call modifies its inputs.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test that separates the two ideas. With genuine call by reference, as with reference parameters in C++, assigning to the parameter would change the caller's variable. In Python it does not: the assignment only moves the local name tag.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an integer, there is no way to modify the object, so a function can only create new ones. Calling add_one(x) without storing the result changes nothing. Storing it, x = add_one(x), is the normal Python pattern.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video shows the whole argument-passing story in one minute. Pause on 'same object as nums' and ask what will happen to nums after append. Pause again after lst = [99] and ask whether nums will change. This replaces the long call-by-value versus call-by-reference debate with something students can see.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rule replaces the whole value-versus-reference debate: if the function changes the object, the caller sees it; if the function only reassigns its parameter, the caller does not. When in doubt, return the result.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corrections to watch. round(2.5) gives 2 and round(3.5) gives 4: Python rounds exact halves to the nearest even number, which avoids bias in large datasets. And sum takes a list: sum(5, 6) is an error, shown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row explains why we never call our own function sum or our variable str: after sum = 10, the name sum points to the number 10, and calling it fails. If this happens in Colab, restart the runtime or run del sum. The third is a silent bug: append changes the list and returns None, and assigning that None back throws the list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Modules extend Python. pandas and scikit-learn, which we use in Lectures 5 and 6, are modules too, just much bigger. Before writing a function, it is worth asking whether one already exists.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earlier exercises rewritten so that each one practises writing a function that returns. Check answers against math.gcd and math.lcm.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function returns a list rather than printing numbers. That makes it reusable: another function could sum the evens, count them, and so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gcd keeps the largest common divisor found so far. lcm uses the identity a times b equals gcd times lcm, so it needs no loop at all once gcd exists. Compare with math.gcd and math.lcm.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lcm calls gcd, so this is a good moment to show the call stack. Pause when three frames are visible and ask which function is running right now. Answer: only the bottom, orange-bordered one; the others are waiting.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mex solution needs no sorting and works with duplicates. second_largest removes every copy of the maximum first, which fixes the duplicate problem from Lecture 3.2.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test has 13 digits and a valid prefix. A version that prints INV and then continues to the match would print two answers; the early return prevents that. A stricter version would also check number.isdigit().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Lecture 4 part 2: dictionaries and word counting, where these functions start learning from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Homework 4.1. Task 1 key: after f, a is [0, 1] because append changes the object; after g, a stays [0] because x + [1] builds a new list and x = ... only moves the local name. Task 4 practises default arguments; check that students return rather than print. Task 5 is the concept check for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this at the end of class, or leave it for students to revise at home. It is a silent summary: pause on each card and ask the class for an 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the Functions Lab (double-click; works offline). Call visualiser: run 'print or return?' and ask for a and b before stepping. Then untick 'numbers and text inside the frame' on 'Reassigning inside does not' to show names pointing to objects. Change or move? is the best 10 minutes of this lecture: students must predict before each reveal. Write and test can be the in-class exercise session: the tests check returned values, not printed ones.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video" Target="../media/media-10-1.mp4"/><Relationship Id="rId2" Type="http://schemas.microsoft.com/office/2007/relationships/media" Target="../media/media-10-1.mp4"/><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video" Target="../media/media-13-1.mp4"/><Relationship Id="rId2" Type="http://schemas.microsoft.com/office/2007/relationships/media" Target="../media/media-13-1.mp4"/><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video" Target="../media/media-24-1.mp4"/><Relationship Id="rId2" Type="http://schemas.microsoft.com/office/2007/relationships/media" Target="../media/media-24-1.mp4"/><Relationship Id="rId3" Type="http://schemas.openxmlformats.org/officeDocument/2006/relationships/image" Target="../media/image-24-3.png"/><Relationship Id="rId4" Type="http://schemas.openxmlformats.org/officeDocument/2006/relationships/slideLayout" Target="../slideLayouts/slideLayout1.xml"/><Relationship Id="rId5"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video" Target="../media/media-33-1.mp4"/><Relationship Id="rId2" Type="http://schemas.microsoft.com/office/2007/relationships/media" Target="../media/media-33-1.mp4"/><Relationship Id="rId3" Type="http://schemas.openxmlformats.org/officeDocument/2006/relationships/image" Target="../media/image-33-3.png"/><Relationship Id="rId4" Type="http://schemas.openxmlformats.org/officeDocument/2006/relationships/slideLayout" Target="../slideLayouts/slideLayout1.xml"/><Relationship Id="rId5"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video" Target="../media/media-38-1.mp4"/><Relationship Id="rId2" Type="http://schemas.microsoft.com/office/2007/relationships/media" Target="../media/media-38-1.mp4"/><Relationship Id="rId3" Type="http://schemas.openxmlformats.org/officeDocument/2006/relationships/image" Target="../media/image-38-3.png"/><Relationship Id="rId4" Type="http://schemas.openxmlformats.org/officeDocument/2006/relationships/slideLayout" Target="../slideLayouts/slideLayout1.xml"/><Relationship Id="rId5"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hyperlink" Target="Labs_open_in_browser/L4.1_Functions_Lab.html" TargetMode="External"/><Relationship Id="rId4"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731520" y="1188720"/>
            <a:ext cx="5486400" cy="365760"/>
          </a:xfrm>
          <a:prstGeom prst="rect">
            <a:avLst/>
          </a:prstGeom>
          <a:noFill/>
          <a:ln/>
        </p:spPr>
        <p:txBody>
          <a:bodyPr wrap="square" lIns="0" tIns="0" rIns="0" bIns="0" rtlCol="0" anchor="ctr"/>
          <a:lstStyle/>
          <a:p>
            <a:pPr indent="0" marL="0">
              <a:buNone/>
            </a:pPr>
            <a:r>
              <a:rPr lang="en-US" sz="1600" b="1" spc="300" kern="0" dirty="0">
                <a:solidFill>
                  <a:srgbClr val="E07A1F"/>
                </a:solidFill>
                <a:latin typeface="Arial" pitchFamily="34" charset="0"/>
                <a:ea typeface="Arial" pitchFamily="34" charset="-122"/>
                <a:cs typeface="Arial" pitchFamily="34" charset="-120"/>
              </a:rPr>
              <a:t>LECTURE 4.1</a:t>
            </a:r>
            <a:endParaRPr lang="en-US" sz="1600" dirty="0"/>
          </a:p>
        </p:txBody>
      </p:sp>
      <p:sp>
        <p:nvSpPr>
          <p:cNvPr id="3" name="Text 1"/>
          <p:cNvSpPr txBox="1"/>
          <p:nvPr/>
        </p:nvSpPr>
        <p:spPr>
          <a:xfrm>
            <a:off x="731520" y="1691640"/>
            <a:ext cx="6217920" cy="1737360"/>
          </a:xfrm>
          <a:prstGeom prst="rect">
            <a:avLst/>
          </a:prstGeom>
          <a:noFill/>
          <a:ln/>
        </p:spPr>
        <p:txBody>
          <a:bodyPr wrap="square" lIns="0" tIns="0" rIns="0" bIns="0" rtlCol="0" anchor="t"/>
          <a:lstStyle/>
          <a:p>
            <a:pPr indent="0" marL="0">
              <a:buNone/>
            </a:pPr>
            <a:r>
              <a:rPr lang="en-US" sz="4400" b="1" dirty="0">
                <a:solidFill>
                  <a:srgbClr val="FFFFFF"/>
                </a:solidFill>
                <a:latin typeface="Arial" pitchFamily="34" charset="0"/>
                <a:ea typeface="Arial" pitchFamily="34" charset="-122"/>
                <a:cs typeface="Arial" pitchFamily="34" charset="-120"/>
              </a:rPr>
              <a:t>Functions</a:t>
            </a:r>
            <a:endParaRPr lang="en-US" sz="4400" dirty="0"/>
          </a:p>
        </p:txBody>
      </p:sp>
      <p:sp>
        <p:nvSpPr>
          <p:cNvPr id="4" name="Text 2"/>
          <p:cNvSpPr txBox="1"/>
          <p:nvPr/>
        </p:nvSpPr>
        <p:spPr>
          <a:xfrm>
            <a:off x="731520" y="3520440"/>
            <a:ext cx="6035040" cy="914400"/>
          </a:xfrm>
          <a:prstGeom prst="rect">
            <a:avLst/>
          </a:prstGeom>
          <a:noFill/>
          <a:ln/>
        </p:spPr>
        <p:txBody>
          <a:bodyPr wrap="square" lIns="0" tIns="0" rIns="0" bIns="0" rtlCol="0" anchor="t"/>
          <a:lstStyle/>
          <a:p>
            <a:pPr indent="0" marL="0">
              <a:buNone/>
            </a:pPr>
            <a:r>
              <a:rPr lang="en-US" sz="2000" dirty="0">
                <a:solidFill>
                  <a:srgbClr val="D9DEE8"/>
                </a:solidFill>
                <a:latin typeface="Calibri" pitchFamily="34" charset="0"/>
                <a:ea typeface="Calibri" pitchFamily="34" charset="-122"/>
                <a:cs typeface="Calibri" pitchFamily="34" charset="-120"/>
              </a:rPr>
              <a:t>Write once, use everywhere, and how Python passes arguments</a:t>
            </a:r>
            <a:endParaRPr lang="en-US" sz="2000" dirty="0"/>
          </a:p>
        </p:txBody>
      </p:sp>
      <p:sp>
        <p:nvSpPr>
          <p:cNvPr id="5" name="Text 3"/>
          <p:cNvSpPr txBox="1"/>
          <p:nvPr/>
        </p:nvSpPr>
        <p:spPr>
          <a:xfrm>
            <a:off x="731520" y="5852160"/>
            <a:ext cx="7315200" cy="320040"/>
          </a:xfrm>
          <a:prstGeom prst="rect">
            <a:avLst/>
          </a:prstGeom>
          <a:noFill/>
          <a:ln/>
        </p:spPr>
        <p:txBody>
          <a:bodyPr wrap="square" lIns="0" tIns="0" rIns="0" bIns="0" rtlCol="0" anchor="ctr"/>
          <a:lstStyle/>
          <a:p>
            <a:pPr indent="0" marL="0">
              <a:buNone/>
            </a:pPr>
            <a:r>
              <a:rPr lang="en-US" sz="1300" dirty="0">
                <a:solidFill>
                  <a:srgbClr val="B9C1D0"/>
                </a:solidFill>
                <a:latin typeface="Calibri" pitchFamily="34" charset="0"/>
                <a:ea typeface="Calibri" pitchFamily="34" charset="-122"/>
                <a:cs typeface="Calibri" pitchFamily="34" charset="-120"/>
              </a:rPr>
              <a:t>Introduction to Data Science  ·  Md Mahbub E Noor  ·  University of Barishal</a:t>
            </a:r>
            <a:endParaRPr lang="en-US" sz="1300" dirty="0"/>
          </a:p>
        </p:txBody>
      </p:sp>
      <p:sp>
        <p:nvSpPr>
          <p:cNvPr id="6" name="Shape 4"/>
          <p:cNvSpPr/>
          <p:nvPr/>
        </p:nvSpPr>
        <p:spPr>
          <a:xfrm>
            <a:off x="7223760" y="2157984"/>
            <a:ext cx="4480560" cy="2084832"/>
          </a:xfrm>
          <a:prstGeom prst="roundRect">
            <a:avLst>
              <a:gd name="adj" fmla="val 4386"/>
            </a:avLst>
          </a:prstGeom>
          <a:solidFill>
            <a:srgbClr val="22335A"/>
          </a:solidFill>
          <a:ln w="12700">
            <a:solidFill>
              <a:srgbClr val="33477A"/>
            </a:solidFill>
            <a:prstDash val="solid"/>
          </a:ln>
        </p:spPr>
        <p:txBody>
          <a:bodyPr/>
          <a:p/>
        </p:txBody>
      </p:sp>
      <p:sp>
        <p:nvSpPr>
          <p:cNvPr id="7" name="Text 5"/>
          <p:cNvSpPr txBox="1"/>
          <p:nvPr/>
        </p:nvSpPr>
        <p:spPr>
          <a:xfrm>
            <a:off x="7452360" y="2322576"/>
            <a:ext cx="4023360" cy="274320"/>
          </a:xfrm>
          <a:prstGeom prst="rect">
            <a:avLst/>
          </a:prstGeom>
          <a:noFill/>
          <a:ln/>
        </p:spPr>
        <p:txBody>
          <a:bodyPr wrap="square" lIns="0" tIns="0" rIns="0" bIns="0" rtlCol="0" anchor="ctr"/>
          <a:lstStyle/>
          <a:p>
            <a:pPr indent="0" marL="0">
              <a:buNone/>
            </a:pPr>
            <a:r>
              <a:rPr lang="en-US" sz="1200" dirty="0">
                <a:solidFill>
                  <a:srgbClr val="8FA0C0"/>
                </a:solidFill>
                <a:latin typeface="Calibri" pitchFamily="34" charset="0"/>
                <a:ea typeface="Calibri" pitchFamily="34" charset="-122"/>
                <a:cs typeface="Calibri" pitchFamily="34" charset="-120"/>
              </a:rPr>
              <a:t>Today's key line of code</a:t>
            </a:r>
            <a:endParaRPr lang="en-US" sz="1200" dirty="0"/>
          </a:p>
        </p:txBody>
      </p:sp>
      <p:sp>
        <p:nvSpPr>
          <p:cNvPr id="8" name="Text 6"/>
          <p:cNvSpPr txBox="1"/>
          <p:nvPr/>
        </p:nvSpPr>
        <p:spPr>
          <a:xfrm>
            <a:off x="7452360" y="2706624"/>
            <a:ext cx="4206240" cy="1216152"/>
          </a:xfrm>
          <a:prstGeom prst="rect">
            <a:avLst/>
          </a:prstGeom>
          <a:noFill/>
          <a:ln/>
        </p:spPr>
        <p:txBody>
          <a:bodyPr wrap="none" lIns="0" tIns="0" rIns="0" bIns="0" rtlCol="0" anchor="t"/>
          <a:lstStyle/>
          <a:p>
            <a:pPr indent="0" marL="0">
              <a:buNone/>
            </a:pPr>
            <a:r>
              <a:rPr lang="en-US" sz="1800" dirty="0">
                <a:solidFill>
                  <a:srgbClr val="E8ECF4"/>
                </a:solidFill>
                <a:latin typeface="Courier New" pitchFamily="34" charset="0"/>
                <a:ea typeface="Courier New" pitchFamily="34" charset="-122"/>
                <a:cs typeface="Courier New" pitchFamily="34" charset="-120"/>
              </a:rPr>
              <a:t>def add(a, b):</a:t>
            </a:r>
            <a:endParaRPr lang="en-US" sz="1800" dirty="0"/>
          </a:p>
          <a:p>
            <a:pPr indent="0" marL="0">
              <a:buNone/>
            </a:pPr>
            <a:r>
              <a:rPr lang="en-US" sz="1800" dirty="0">
                <a:solidFill>
                  <a:srgbClr val="E8ECF4"/>
                </a:solidFill>
                <a:latin typeface="Courier New" pitchFamily="34" charset="0"/>
                <a:ea typeface="Courier New" pitchFamily="34" charset="-122"/>
                <a:cs typeface="Courier New" pitchFamily="34" charset="-120"/>
              </a:rPr>
              <a:t>    return a + b</a:t>
            </a:r>
            <a:endParaRPr lang="en-US" sz="1800" dirty="0"/>
          </a:p>
          <a:p>
            <a:pPr indent="0" marL="0">
              <a:buNone/>
            </a:pPr>
            <a:endParaRPr lang="en-US" sz="1800" dirty="0"/>
          </a:p>
          <a:p>
            <a:pPr indent="0" marL="0">
              <a:buNone/>
            </a:pPr>
            <a:r>
              <a:rPr lang="en-US" sz="1800" dirty="0">
                <a:solidFill>
                  <a:srgbClr val="E8ECF4"/>
                </a:solidFill>
                <a:latin typeface="Courier New" pitchFamily="34" charset="0"/>
                <a:ea typeface="Courier New" pitchFamily="34" charset="-122"/>
                <a:cs typeface="Courier New" pitchFamily="34" charset="-120"/>
              </a:rPr>
              <a:t>print(add(5, 6))</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Where we are: Lecture 4, part 1</a:t>
            </a:r>
            <a:endParaRPr lang="en-US" sz="3000" dirty="0"/>
          </a:p>
        </p:txBody>
      </p:sp>
      <p:sp>
        <p:nvSpPr>
          <p:cNvPr id="3" name="Shape 1"/>
          <p:cNvSpPr/>
          <p:nvPr/>
        </p:nvSpPr>
        <p:spPr>
          <a:xfrm>
            <a:off x="1097280" y="1828800"/>
            <a:ext cx="9966960" cy="0"/>
          </a:xfrm>
          <a:prstGeom prst="line">
            <a:avLst/>
          </a:prstGeom>
          <a:noFill/>
          <a:ln w="38100">
            <a:solidFill>
              <a:srgbClr val="D5DBE6"/>
            </a:solidFill>
            <a:prstDash val="solid"/>
          </a:ln>
        </p:spPr>
        <p:txBody>
          <a:bodyPr/>
          <a:p/>
        </p:txBody>
      </p:sp>
      <p:sp>
        <p:nvSpPr>
          <p:cNvPr id="4" name="Shape 2"/>
          <p:cNvSpPr/>
          <p:nvPr/>
        </p:nvSpPr>
        <p:spPr>
          <a:xfrm>
            <a:off x="841248" y="1572768"/>
            <a:ext cx="512064" cy="512064"/>
          </a:xfrm>
          <a:prstGeom prst="ellipse">
            <a:avLst/>
          </a:prstGeom>
          <a:solidFill>
            <a:srgbClr val="1F8A7A"/>
          </a:solidFill>
          <a:ln w="19050">
            <a:solidFill>
              <a:srgbClr val="1F8A7A"/>
            </a:solidFill>
            <a:prstDash val="solid"/>
          </a:ln>
        </p:spPr>
        <p:txBody>
          <a:bodyPr/>
          <a:p/>
        </p:txBody>
      </p:sp>
      <p:sp>
        <p:nvSpPr>
          <p:cNvPr id="5" name="Text 3"/>
          <p:cNvSpPr txBox="1"/>
          <p:nvPr/>
        </p:nvSpPr>
        <p:spPr>
          <a:xfrm>
            <a:off x="841248"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L2</a:t>
            </a:r>
            <a:endParaRPr lang="en-US" sz="1300" dirty="0"/>
          </a:p>
        </p:txBody>
      </p:sp>
      <p:sp>
        <p:nvSpPr>
          <p:cNvPr id="6" name="Text 4"/>
          <p:cNvSpPr txBox="1"/>
          <p:nvPr/>
        </p:nvSpPr>
        <p:spPr>
          <a:xfrm>
            <a:off x="36576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Python basics</a:t>
            </a:r>
            <a:endParaRPr lang="en-US" sz="1400" dirty="0"/>
          </a:p>
        </p:txBody>
      </p:sp>
      <p:sp>
        <p:nvSpPr>
          <p:cNvPr id="7" name="Shape 5"/>
          <p:cNvSpPr/>
          <p:nvPr/>
        </p:nvSpPr>
        <p:spPr>
          <a:xfrm>
            <a:off x="3332988" y="1572768"/>
            <a:ext cx="512064" cy="512064"/>
          </a:xfrm>
          <a:prstGeom prst="ellipse">
            <a:avLst/>
          </a:prstGeom>
          <a:solidFill>
            <a:srgbClr val="1F8A7A"/>
          </a:solidFill>
          <a:ln w="19050">
            <a:solidFill>
              <a:srgbClr val="1F8A7A"/>
            </a:solidFill>
            <a:prstDash val="solid"/>
          </a:ln>
        </p:spPr>
        <p:txBody>
          <a:bodyPr/>
          <a:p/>
        </p:txBody>
      </p:sp>
      <p:sp>
        <p:nvSpPr>
          <p:cNvPr id="8" name="Text 6"/>
          <p:cNvSpPr txBox="1"/>
          <p:nvPr/>
        </p:nvSpPr>
        <p:spPr>
          <a:xfrm>
            <a:off x="3332988"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L3</a:t>
            </a:r>
            <a:endParaRPr lang="en-US" sz="1300" dirty="0"/>
          </a:p>
        </p:txBody>
      </p:sp>
      <p:sp>
        <p:nvSpPr>
          <p:cNvPr id="9" name="Text 7"/>
          <p:cNvSpPr txBox="1"/>
          <p:nvPr/>
        </p:nvSpPr>
        <p:spPr>
          <a:xfrm>
            <a:off x="285750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Decisions and loops</a:t>
            </a:r>
            <a:endParaRPr lang="en-US" sz="1400" dirty="0"/>
          </a:p>
        </p:txBody>
      </p:sp>
      <p:sp>
        <p:nvSpPr>
          <p:cNvPr id="10" name="Text 8"/>
          <p:cNvSpPr txBox="1"/>
          <p:nvPr/>
        </p:nvSpPr>
        <p:spPr>
          <a:xfrm>
            <a:off x="5166360" y="1005840"/>
            <a:ext cx="1828800" cy="274320"/>
          </a:xfrm>
          <a:prstGeom prst="rect">
            <a:avLst/>
          </a:prstGeom>
          <a:noFill/>
          <a:ln/>
        </p:spPr>
        <p:txBody>
          <a:bodyPr wrap="square" lIns="0" tIns="0" rIns="0" bIns="0" rtlCol="0" anchor="ctr"/>
          <a:lstStyle/>
          <a:p>
            <a:pPr algn="ctr" indent="0" marL="0">
              <a:buNone/>
            </a:pPr>
            <a:r>
              <a:rPr lang="en-US" sz="1300" b="1" dirty="0">
                <a:solidFill>
                  <a:srgbClr val="A4520C"/>
                </a:solidFill>
                <a:latin typeface="Calibri" pitchFamily="34" charset="0"/>
                <a:ea typeface="Calibri" pitchFamily="34" charset="-122"/>
                <a:cs typeface="Calibri" pitchFamily="34" charset="-120"/>
              </a:rPr>
              <a:t>Part 1</a:t>
            </a:r>
            <a:endParaRPr lang="en-US" sz="1300" dirty="0"/>
          </a:p>
        </p:txBody>
      </p:sp>
      <p:sp>
        <p:nvSpPr>
          <p:cNvPr id="11" name="Shape 9"/>
          <p:cNvSpPr/>
          <p:nvPr/>
        </p:nvSpPr>
        <p:spPr>
          <a:xfrm>
            <a:off x="5724144" y="1472184"/>
            <a:ext cx="713232" cy="713232"/>
          </a:xfrm>
          <a:prstGeom prst="ellipse">
            <a:avLst/>
          </a:prstGeom>
          <a:solidFill>
            <a:srgbClr val="E07A1F"/>
          </a:solidFill>
          <a:ln w="19050">
            <a:solidFill>
              <a:srgbClr val="E07A1F"/>
            </a:solidFill>
            <a:prstDash val="solid"/>
          </a:ln>
        </p:spPr>
        <p:txBody>
          <a:bodyPr/>
          <a:p/>
        </p:txBody>
      </p:sp>
      <p:sp>
        <p:nvSpPr>
          <p:cNvPr id="12" name="Text 10"/>
          <p:cNvSpPr txBox="1"/>
          <p:nvPr/>
        </p:nvSpPr>
        <p:spPr>
          <a:xfrm>
            <a:off x="5724144" y="1472184"/>
            <a:ext cx="713232" cy="713232"/>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L4</a:t>
            </a:r>
            <a:endParaRPr lang="en-US" sz="1600" dirty="0"/>
          </a:p>
        </p:txBody>
      </p:sp>
      <p:sp>
        <p:nvSpPr>
          <p:cNvPr id="13" name="Text 11"/>
          <p:cNvSpPr txBox="1"/>
          <p:nvPr/>
        </p:nvSpPr>
        <p:spPr>
          <a:xfrm>
            <a:off x="5349240" y="2286000"/>
            <a:ext cx="1463040" cy="548640"/>
          </a:xfrm>
          <a:prstGeom prst="rect">
            <a:avLst/>
          </a:prstGeom>
          <a:noFill/>
          <a:ln/>
        </p:spPr>
        <p:txBody>
          <a:bodyPr wrap="square" lIns="0" tIns="0" rIns="0" bIns="0" rtlCol="0" anchor="t"/>
          <a:lstStyle/>
          <a:p>
            <a:pPr algn="ctr" indent="0" marL="0">
              <a:buNone/>
            </a:pPr>
            <a:r>
              <a:rPr lang="en-US" sz="1400" b="1" dirty="0">
                <a:solidFill>
                  <a:srgbClr val="15213A"/>
                </a:solidFill>
                <a:latin typeface="Calibri" pitchFamily="34" charset="0"/>
                <a:ea typeface="Calibri" pitchFamily="34" charset="-122"/>
                <a:cs typeface="Calibri" pitchFamily="34" charset="-120"/>
              </a:rPr>
              <a:t>Counting words</a:t>
            </a:r>
            <a:endParaRPr lang="en-US" sz="1400" dirty="0"/>
          </a:p>
        </p:txBody>
      </p:sp>
      <p:sp>
        <p:nvSpPr>
          <p:cNvPr id="14" name="Shape 12"/>
          <p:cNvSpPr/>
          <p:nvPr/>
        </p:nvSpPr>
        <p:spPr>
          <a:xfrm>
            <a:off x="8316468" y="1572768"/>
            <a:ext cx="512064" cy="512064"/>
          </a:xfrm>
          <a:prstGeom prst="ellipse">
            <a:avLst/>
          </a:prstGeom>
          <a:solidFill>
            <a:srgbClr val="FFFFFF"/>
          </a:solidFill>
          <a:ln w="19050">
            <a:solidFill>
              <a:srgbClr val="15213A"/>
            </a:solidFill>
            <a:prstDash val="solid"/>
          </a:ln>
        </p:spPr>
        <p:txBody>
          <a:bodyPr/>
          <a:p/>
        </p:txBody>
      </p:sp>
      <p:sp>
        <p:nvSpPr>
          <p:cNvPr id="15" name="Text 13"/>
          <p:cNvSpPr txBox="1"/>
          <p:nvPr/>
        </p:nvSpPr>
        <p:spPr>
          <a:xfrm>
            <a:off x="8316468"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L5</a:t>
            </a:r>
            <a:endParaRPr lang="en-US" sz="1300" dirty="0"/>
          </a:p>
        </p:txBody>
      </p:sp>
      <p:sp>
        <p:nvSpPr>
          <p:cNvPr id="16" name="Text 14"/>
          <p:cNvSpPr txBox="1"/>
          <p:nvPr/>
        </p:nvSpPr>
        <p:spPr>
          <a:xfrm>
            <a:off x="784098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Real data</a:t>
            </a:r>
            <a:endParaRPr lang="en-US" sz="1400" dirty="0"/>
          </a:p>
        </p:txBody>
      </p:sp>
      <p:sp>
        <p:nvSpPr>
          <p:cNvPr id="17" name="Shape 15"/>
          <p:cNvSpPr/>
          <p:nvPr/>
        </p:nvSpPr>
        <p:spPr>
          <a:xfrm>
            <a:off x="10808208" y="1572768"/>
            <a:ext cx="512064" cy="512064"/>
          </a:xfrm>
          <a:prstGeom prst="ellipse">
            <a:avLst/>
          </a:prstGeom>
          <a:solidFill>
            <a:srgbClr val="FFFFFF"/>
          </a:solidFill>
          <a:ln w="19050">
            <a:solidFill>
              <a:srgbClr val="15213A"/>
            </a:solidFill>
            <a:prstDash val="solid"/>
          </a:ln>
        </p:spPr>
        <p:txBody>
          <a:bodyPr/>
          <a:p/>
        </p:txBody>
      </p:sp>
      <p:sp>
        <p:nvSpPr>
          <p:cNvPr id="18" name="Text 16"/>
          <p:cNvSpPr txBox="1"/>
          <p:nvPr/>
        </p:nvSpPr>
        <p:spPr>
          <a:xfrm>
            <a:off x="10808208"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L6</a:t>
            </a:r>
            <a:endParaRPr lang="en-US" sz="1300" dirty="0"/>
          </a:p>
        </p:txBody>
      </p:sp>
      <p:sp>
        <p:nvSpPr>
          <p:cNvPr id="19" name="Text 17"/>
          <p:cNvSpPr txBox="1"/>
          <p:nvPr/>
        </p:nvSpPr>
        <p:spPr>
          <a:xfrm>
            <a:off x="1033272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Build the model</a:t>
            </a:r>
            <a:endParaRPr lang="en-US" sz="1400" dirty="0"/>
          </a:p>
        </p:txBody>
      </p:sp>
      <p:sp>
        <p:nvSpPr>
          <p:cNvPr id="20" name="Shape 18"/>
          <p:cNvSpPr/>
          <p:nvPr/>
        </p:nvSpPr>
        <p:spPr>
          <a:xfrm>
            <a:off x="548640" y="3017520"/>
            <a:ext cx="11064240" cy="3108960"/>
          </a:xfrm>
          <a:prstGeom prst="roundRect">
            <a:avLst>
              <a:gd name="adj" fmla="val 2941"/>
            </a:avLst>
          </a:prstGeom>
          <a:solidFill>
            <a:srgbClr val="F3F5F9"/>
          </a:solidFill>
          <a:ln w="12700">
            <a:solidFill>
              <a:srgbClr val="F3F5F9"/>
            </a:solidFill>
            <a:prstDash val="solid"/>
          </a:ln>
        </p:spPr>
        <p:txBody>
          <a:bodyPr/>
          <a:p/>
        </p:txBody>
      </p:sp>
      <p:sp>
        <p:nvSpPr>
          <p:cNvPr id="21" name="Text 19"/>
          <p:cNvSpPr txBox="1"/>
          <p:nvPr/>
        </p:nvSpPr>
        <p:spPr>
          <a:xfrm>
            <a:off x="914400" y="3246120"/>
            <a:ext cx="5486400" cy="365760"/>
          </a:xfrm>
          <a:prstGeom prst="rect">
            <a:avLst/>
          </a:prstGeom>
          <a:noFill/>
          <a:ln/>
        </p:spPr>
        <p:txBody>
          <a:bodyPr wrap="square" lIns="0" tIns="0" rIns="0" bIns="0" rtlCol="0" anchor="ctr"/>
          <a:lstStyle/>
          <a:p>
            <a:pPr indent="0" marL="0">
              <a:buNone/>
            </a:pPr>
            <a:r>
              <a:rPr lang="en-US" sz="1800" b="1" dirty="0">
                <a:solidFill>
                  <a:srgbClr val="15213A"/>
                </a:solidFill>
                <a:latin typeface="Arial" pitchFamily="34" charset="0"/>
                <a:ea typeface="Arial" pitchFamily="34" charset="-122"/>
                <a:cs typeface="Arial" pitchFamily="34" charset="-120"/>
              </a:rPr>
              <a:t>Today you will</a:t>
            </a:r>
            <a:endParaRPr lang="en-US" sz="1800" dirty="0"/>
          </a:p>
        </p:txBody>
      </p:sp>
      <p:sp>
        <p:nvSpPr>
          <p:cNvPr id="22" name="Shape 20"/>
          <p:cNvSpPr/>
          <p:nvPr/>
        </p:nvSpPr>
        <p:spPr>
          <a:xfrm>
            <a:off x="914400" y="3794760"/>
            <a:ext cx="310896" cy="310896"/>
          </a:xfrm>
          <a:prstGeom prst="ellipse">
            <a:avLst/>
          </a:prstGeom>
          <a:solidFill>
            <a:srgbClr val="E07A1F"/>
          </a:solidFill>
          <a:ln w="12700">
            <a:solidFill>
              <a:srgbClr val="E07A1F"/>
            </a:solidFill>
            <a:prstDash val="solid"/>
          </a:ln>
        </p:spPr>
        <p:txBody>
          <a:bodyPr/>
          <a:p/>
        </p:txBody>
      </p:sp>
      <p:sp>
        <p:nvSpPr>
          <p:cNvPr id="23" name="Text 21"/>
          <p:cNvSpPr txBox="1"/>
          <p:nvPr/>
        </p:nvSpPr>
        <p:spPr>
          <a:xfrm>
            <a:off x="914400" y="37947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24" name="Text 22"/>
          <p:cNvSpPr txBox="1"/>
          <p:nvPr/>
        </p:nvSpPr>
        <p:spPr>
          <a:xfrm>
            <a:off x="1371600" y="37673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Name every part of a function definition and call</a:t>
            </a:r>
            <a:endParaRPr lang="en-US" sz="1600" dirty="0"/>
          </a:p>
        </p:txBody>
      </p:sp>
      <p:sp>
        <p:nvSpPr>
          <p:cNvPr id="25" name="Shape 23"/>
          <p:cNvSpPr/>
          <p:nvPr/>
        </p:nvSpPr>
        <p:spPr>
          <a:xfrm>
            <a:off x="914400" y="4251960"/>
            <a:ext cx="310896" cy="310896"/>
          </a:xfrm>
          <a:prstGeom prst="ellipse">
            <a:avLst/>
          </a:prstGeom>
          <a:solidFill>
            <a:srgbClr val="E07A1F"/>
          </a:solidFill>
          <a:ln w="12700">
            <a:solidFill>
              <a:srgbClr val="E07A1F"/>
            </a:solidFill>
            <a:prstDash val="solid"/>
          </a:ln>
        </p:spPr>
        <p:txBody>
          <a:bodyPr/>
          <a:p/>
        </p:txBody>
      </p:sp>
      <p:sp>
        <p:nvSpPr>
          <p:cNvPr id="26" name="Text 24"/>
          <p:cNvSpPr txBox="1"/>
          <p:nvPr/>
        </p:nvSpPr>
        <p:spPr>
          <a:xfrm>
            <a:off x="914400" y="42519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27" name="Text 25"/>
          <p:cNvSpPr txBox="1"/>
          <p:nvPr/>
        </p:nvSpPr>
        <p:spPr>
          <a:xfrm>
            <a:off x="1371600" y="42245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Send values in with parameters, get values out with return</a:t>
            </a:r>
            <a:endParaRPr lang="en-US" sz="1600" dirty="0"/>
          </a:p>
        </p:txBody>
      </p:sp>
      <p:sp>
        <p:nvSpPr>
          <p:cNvPr id="28" name="Shape 26"/>
          <p:cNvSpPr/>
          <p:nvPr/>
        </p:nvSpPr>
        <p:spPr>
          <a:xfrm>
            <a:off x="914400" y="4709160"/>
            <a:ext cx="310896" cy="310896"/>
          </a:xfrm>
          <a:prstGeom prst="ellipse">
            <a:avLst/>
          </a:prstGeom>
          <a:solidFill>
            <a:srgbClr val="E07A1F"/>
          </a:solidFill>
          <a:ln w="12700">
            <a:solidFill>
              <a:srgbClr val="E07A1F"/>
            </a:solidFill>
            <a:prstDash val="solid"/>
          </a:ln>
        </p:spPr>
        <p:txBody>
          <a:bodyPr/>
          <a:p/>
        </p:txBody>
      </p:sp>
      <p:sp>
        <p:nvSpPr>
          <p:cNvPr id="29" name="Text 27"/>
          <p:cNvSpPr txBox="1"/>
          <p:nvPr/>
        </p:nvSpPr>
        <p:spPr>
          <a:xfrm>
            <a:off x="914400" y="47091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30" name="Text 28"/>
          <p:cNvSpPr txBox="1"/>
          <p:nvPr/>
        </p:nvSpPr>
        <p:spPr>
          <a:xfrm>
            <a:off x="1371600" y="46817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Use keyword and default arguments</a:t>
            </a:r>
            <a:endParaRPr lang="en-US" sz="1600" dirty="0"/>
          </a:p>
        </p:txBody>
      </p:sp>
      <p:sp>
        <p:nvSpPr>
          <p:cNvPr id="31" name="Shape 29"/>
          <p:cNvSpPr/>
          <p:nvPr/>
        </p:nvSpPr>
        <p:spPr>
          <a:xfrm>
            <a:off x="914400" y="5166360"/>
            <a:ext cx="310896" cy="310896"/>
          </a:xfrm>
          <a:prstGeom prst="ellipse">
            <a:avLst/>
          </a:prstGeom>
          <a:solidFill>
            <a:srgbClr val="E07A1F"/>
          </a:solidFill>
          <a:ln w="12700">
            <a:solidFill>
              <a:srgbClr val="E07A1F"/>
            </a:solidFill>
            <a:prstDash val="solid"/>
          </a:ln>
        </p:spPr>
        <p:txBody>
          <a:bodyPr/>
          <a:p/>
        </p:txBody>
      </p:sp>
      <p:sp>
        <p:nvSpPr>
          <p:cNvPr id="32" name="Text 30"/>
          <p:cNvSpPr txBox="1"/>
          <p:nvPr/>
        </p:nvSpPr>
        <p:spPr>
          <a:xfrm>
            <a:off x="914400" y="51663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33" name="Text 31"/>
          <p:cNvSpPr txBox="1"/>
          <p:nvPr/>
        </p:nvSpPr>
        <p:spPr>
          <a:xfrm>
            <a:off x="1371600" y="51389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Know which variables a function can see</a:t>
            </a:r>
            <a:endParaRPr lang="en-US" sz="1600" dirty="0"/>
          </a:p>
        </p:txBody>
      </p:sp>
      <p:sp>
        <p:nvSpPr>
          <p:cNvPr id="34" name="Shape 32"/>
          <p:cNvSpPr/>
          <p:nvPr/>
        </p:nvSpPr>
        <p:spPr>
          <a:xfrm>
            <a:off x="914400" y="5623560"/>
            <a:ext cx="310896" cy="310896"/>
          </a:xfrm>
          <a:prstGeom prst="ellipse">
            <a:avLst/>
          </a:prstGeom>
          <a:solidFill>
            <a:srgbClr val="E07A1F"/>
          </a:solidFill>
          <a:ln w="12700">
            <a:solidFill>
              <a:srgbClr val="E07A1F"/>
            </a:solidFill>
            <a:prstDash val="solid"/>
          </a:ln>
        </p:spPr>
        <p:txBody>
          <a:bodyPr/>
          <a:p/>
        </p:txBody>
      </p:sp>
      <p:sp>
        <p:nvSpPr>
          <p:cNvPr id="35" name="Text 33"/>
          <p:cNvSpPr txBox="1"/>
          <p:nvPr/>
        </p:nvSpPr>
        <p:spPr>
          <a:xfrm>
            <a:off x="914400" y="56235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5</a:t>
            </a:r>
            <a:endParaRPr lang="en-US" sz="1100" dirty="0"/>
          </a:p>
        </p:txBody>
      </p:sp>
      <p:sp>
        <p:nvSpPr>
          <p:cNvPr id="36" name="Text 34"/>
          <p:cNvSpPr txBox="1"/>
          <p:nvPr/>
        </p:nvSpPr>
        <p:spPr>
          <a:xfrm>
            <a:off x="1371600" y="55961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Predict what a function can and cannot change in the caller</a:t>
            </a:r>
            <a:endParaRPr lang="en-US" sz="1600" dirty="0"/>
          </a:p>
        </p:txBody>
      </p:sp>
      <p:sp>
        <p:nvSpPr>
          <p:cNvPr id="37" name="Shape 3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8" name="Text 3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9" name="Shape 3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40" name="Text 3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41" name="Shape 3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42" name="Text 4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3" name="Shape 4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44" name="Text 4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 / 39</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The problem: the same lines, again and again</a:t>
            </a:r>
            <a:endParaRPr lang="en-US" sz="3000" dirty="0"/>
          </a:p>
        </p:txBody>
      </p:sp>
      <p:sp>
        <p:nvSpPr>
          <p:cNvPr id="3" name="Text 1"/>
          <p:cNvSpPr txBox="1"/>
          <p:nvPr/>
        </p:nvSpPr>
        <p:spPr>
          <a:xfrm>
            <a:off x="548640" y="1188720"/>
            <a:ext cx="5394960" cy="411480"/>
          </a:xfrm>
          <a:prstGeom prst="rect">
            <a:avLst/>
          </a:prstGeom>
          <a:noFill/>
          <a:ln/>
        </p:spPr>
        <p:txBody>
          <a:bodyPr wrap="square" lIns="0" tIns="0" rIns="0" bIns="0" rtlCol="0" anchor="ctr"/>
          <a:lstStyle/>
          <a:p>
            <a:pPr indent="0" marL="0">
              <a:buNone/>
            </a:pPr>
            <a:r>
              <a:rPr lang="en-US" sz="1800" b="1" dirty="0">
                <a:solidFill>
                  <a:srgbClr val="5D6573"/>
                </a:solidFill>
                <a:latin typeface="Arial" pitchFamily="34" charset="0"/>
                <a:ea typeface="Arial" pitchFamily="34" charset="-122"/>
                <a:cs typeface="Arial" pitchFamily="34" charset="-120"/>
              </a:rPr>
              <a:t>Without a function</a:t>
            </a:r>
            <a:endParaRPr lang="en-US" sz="1800" dirty="0"/>
          </a:p>
        </p:txBody>
      </p:sp>
      <p:sp>
        <p:nvSpPr>
          <p:cNvPr id="4" name="Shape 2"/>
          <p:cNvSpPr/>
          <p:nvPr/>
        </p:nvSpPr>
        <p:spPr>
          <a:xfrm>
            <a:off x="548640" y="1691640"/>
            <a:ext cx="5394960" cy="3641598"/>
          </a:xfrm>
          <a:prstGeom prst="roundRect">
            <a:avLst>
              <a:gd name="adj" fmla="val 2009"/>
            </a:avLst>
          </a:prstGeom>
          <a:solidFill>
            <a:srgbClr val="1B2742"/>
          </a:solidFill>
          <a:ln w="9525">
            <a:solidFill>
              <a:srgbClr val="1B2742"/>
            </a:solidFill>
            <a:prstDash val="solid"/>
          </a:ln>
        </p:spPr>
        <p:txBody>
          <a:bodyPr/>
          <a:p/>
        </p:txBody>
      </p:sp>
      <p:sp>
        <p:nvSpPr>
          <p:cNvPr id="5" name="Text 3"/>
          <p:cNvSpPr txBox="1"/>
          <p:nvPr/>
        </p:nvSpPr>
        <p:spPr>
          <a:xfrm>
            <a:off x="731520" y="17830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039112"/>
            <a:ext cx="5120640" cy="3184398"/>
          </a:xfrm>
          <a:prstGeom prst="rect">
            <a:avLst/>
          </a:prstGeom>
          <a:noFill/>
          <a:ln/>
        </p:spPr>
        <p:txBody>
          <a:bodyPr wrap="none" lIns="0" tIns="0" rIns="0" bIns="0" rtlCol="0" anchor="t"/>
          <a:lstStyle/>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account = 20</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balance = 100</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balance = balance + 100</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print("Account:", account)</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print("Balance:", balance)</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balance = balance - 50</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print("Account:", account)</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print("Balance:", balance)</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balance = balance - 10</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print("Account:", account)</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print("Balance:", balance)</a:t>
            </a:r>
            <a:endParaRPr lang="en-US" sz="1800" dirty="0"/>
          </a:p>
        </p:txBody>
      </p:sp>
      <p:sp>
        <p:nvSpPr>
          <p:cNvPr id="7" name="anim_1_0"/>
          <p:cNvSpPr txBox="1"/>
          <p:nvPr/>
        </p:nvSpPr>
        <p:spPr>
          <a:xfrm>
            <a:off x="6217920" y="1188720"/>
            <a:ext cx="5394960" cy="411480"/>
          </a:xfrm>
          <a:prstGeom prst="rect">
            <a:avLst/>
          </a:prstGeom>
          <a:noFill/>
          <a:ln/>
        </p:spPr>
        <p:txBody>
          <a:bodyPr wrap="square" lIns="0" tIns="0" rIns="0" bIns="0" rtlCol="0" anchor="ctr"/>
          <a:lstStyle/>
          <a:p>
            <a:pPr indent="0" marL="0">
              <a:buNone/>
            </a:pPr>
            <a:r>
              <a:rPr lang="en-US" sz="1800" b="1" dirty="0">
                <a:solidFill>
                  <a:srgbClr val="2459C4"/>
                </a:solidFill>
                <a:latin typeface="Arial" pitchFamily="34" charset="0"/>
                <a:ea typeface="Arial" pitchFamily="34" charset="-122"/>
                <a:cs typeface="Arial" pitchFamily="34" charset="-120"/>
              </a:rPr>
              <a:t>With a function</a:t>
            </a:r>
            <a:endParaRPr lang="en-US" sz="1800" dirty="0"/>
          </a:p>
        </p:txBody>
      </p:sp>
      <p:sp>
        <p:nvSpPr>
          <p:cNvPr id="8" name="anim_1_1"/>
          <p:cNvSpPr/>
          <p:nvPr/>
        </p:nvSpPr>
        <p:spPr>
          <a:xfrm>
            <a:off x="6217920" y="1691640"/>
            <a:ext cx="5394960" cy="3922776"/>
          </a:xfrm>
          <a:prstGeom prst="roundRect">
            <a:avLst>
              <a:gd name="adj" fmla="val 1865"/>
            </a:avLst>
          </a:prstGeom>
          <a:solidFill>
            <a:srgbClr val="1B2742"/>
          </a:solidFill>
          <a:ln w="9525">
            <a:solidFill>
              <a:srgbClr val="1B2742"/>
            </a:solidFill>
            <a:prstDash val="solid"/>
          </a:ln>
        </p:spPr>
        <p:txBody>
          <a:bodyPr/>
          <a:p/>
        </p:txBody>
      </p:sp>
      <p:sp>
        <p:nvSpPr>
          <p:cNvPr id="9" name="anim_1_2"/>
          <p:cNvSpPr txBox="1"/>
          <p:nvPr/>
        </p:nvSpPr>
        <p:spPr>
          <a:xfrm>
            <a:off x="6400800" y="17830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0" name="anim_1_3"/>
          <p:cNvSpPr txBox="1"/>
          <p:nvPr/>
        </p:nvSpPr>
        <p:spPr>
          <a:xfrm>
            <a:off x="6400800" y="2039112"/>
            <a:ext cx="5120640" cy="3465576"/>
          </a:xfrm>
          <a:prstGeom prst="rect">
            <a:avLst/>
          </a:prstGeom>
          <a:noFill/>
          <a:ln/>
        </p:spPr>
        <p:txBody>
          <a:bodyPr wrap="none" lIns="0" tIns="0" rIns="0" bIns="0" rtlCol="0" anchor="t"/>
          <a:lstStyle/>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def show(account, balance):</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    print("Account:", account)</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    print("Balance:", balance)</a:t>
            </a:r>
            <a:endParaRPr lang="en-US" sz="1800" dirty="0"/>
          </a:p>
          <a:p>
            <a:pPr indent="0" marL="0">
              <a:lnSpc>
                <a:spcPct val="98000"/>
              </a:lnSpc>
              <a:buNone/>
            </a:pP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account = 20</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balance = 100</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balance = balance + 100</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show(account, balance)</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balance = balance - 50</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show(account, balance)</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balance = balance - 10</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show(account, balance)</a:t>
            </a:r>
            <a:endParaRPr lang="en-US" sz="1800" dirty="0"/>
          </a:p>
        </p:txBody>
      </p:sp>
      <p:sp>
        <p:nvSpPr>
          <p:cNvPr id="11" name="Text 9"/>
          <p:cNvSpPr txBox="1"/>
          <p:nvPr/>
        </p:nvSpPr>
        <p:spPr>
          <a:xfrm>
            <a:off x="548640" y="5715000"/>
            <a:ext cx="11064240" cy="502920"/>
          </a:xfrm>
          <a:prstGeom prst="rect">
            <a:avLst/>
          </a:prstGeom>
          <a:noFill/>
          <a:ln/>
        </p:spPr>
        <p:txBody>
          <a:bodyPr wrap="square" lIns="0" tIns="0" rIns="0" bIns="0" rtlCol="0" anchor="ctr"/>
          <a:lstStyle/>
          <a:p>
            <a:pPr indent="0" marL="0">
              <a:buNone/>
            </a:pPr>
            <a:r>
              <a:rPr lang="en-US" sz="1800" dirty="0">
                <a:solidFill>
                  <a:srgbClr val="15213A"/>
                </a:solidFill>
                <a:latin typeface="Calibri" pitchFamily="34" charset="0"/>
                <a:ea typeface="Calibri" pitchFamily="34" charset="-122"/>
                <a:cs typeface="Calibri" pitchFamily="34" charset="-120"/>
              </a:rPr>
              <a:t>Change the report format once, inside </a:t>
            </a:r>
            <a:pPr indent="0" marL="0">
              <a:buNone/>
            </a:pPr>
            <a:r>
              <a:rPr lang="en-US" sz="1700" dirty="0">
                <a:solidFill>
                  <a:srgbClr val="A4520C"/>
                </a:solidFill>
                <a:latin typeface="Courier New" pitchFamily="34" charset="0"/>
                <a:ea typeface="Courier New" pitchFamily="34" charset="-122"/>
                <a:cs typeface="Courier New" pitchFamily="34" charset="-120"/>
              </a:rPr>
              <a:t>show</a:t>
            </a:r>
            <a:pPr indent="0" marL="0">
              <a:buNone/>
            </a:pPr>
            <a:r>
              <a:rPr lang="en-US" sz="1800" dirty="0">
                <a:solidFill>
                  <a:srgbClr val="15213A"/>
                </a:solidFill>
                <a:latin typeface="Calibri" pitchFamily="34" charset="0"/>
                <a:ea typeface="Calibri" pitchFamily="34" charset="-122"/>
                <a:cs typeface="Calibri" pitchFamily="34" charset="-120"/>
              </a:rPr>
              <a:t>, and every call uses the new format.</a:t>
            </a:r>
            <a:endParaRPr lang="en-US" sz="1800" dirty="0"/>
          </a:p>
        </p:txBody>
      </p:sp>
      <p:sp>
        <p:nvSpPr>
          <p:cNvPr id="12" name="Shape 10"/>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3" name="Text 11"/>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4" name="Shape 12"/>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5" name="Text 13"/>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16" name="Shape 14"/>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7" name="Text 15"/>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8" name="Shape 16"/>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9" name="Text 17"/>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 / 39</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5" fill="hold">
                      <p:stCondLst>
                        <p:cond delay="indefinite"/>
                      </p:stCondLst>
                      <p:childTnLst>
                        <p:par>
                          <p:cTn id="16"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7"/>
                                        </p:tgtEl>
                                        <p:attrNameLst>
                                          <p:attrName>style.visibility</p:attrName>
                                        </p:attrNameLst>
                                      </p:cBhvr>
                                      <p:to>
                                        <p:strVal val="visible"/>
                                      </p:to>
                                    </p:set>
                                    <p:animEffect transition="in" filter="fade">
                                      <p:cBhvr>
                                        <p:cTn id="5" dur="400"/>
                                        <p:tgtEl>
                                          <p:spTgt spid="7"/>
                                        </p:tgtEl>
                                      </p:cBhvr>
                                    </p:animEffect>
                                  </p:childTnLst>
                                </p:cTn>
                              </p:par>
                              <p:par>
                                <p:cTn id="6" presetID="10" presetClass="entr" presetSubtype="0" fill="hold" nodeType="withEffect">
                                  <p:stCondLst>
                                    <p:cond delay="0"/>
                                  </p:stCondLst>
                                  <p:childTnLst>
                                    <p:set>
                                      <p:cBhvr>
                                        <p:cTn id="7" dur="1" fill="hold">
                                          <p:stCondLst>
                                            <p:cond delay="0"/>
                                          </p:stCondLst>
                                        </p:cTn>
                                        <p:tgtEl>
                                          <p:spTgt spid="8"/>
                                        </p:tgtEl>
                                        <p:attrNameLst>
                                          <p:attrName>style.visibility</p:attrName>
                                        </p:attrNameLst>
                                      </p:cBhvr>
                                      <p:to>
                                        <p:strVal val="visible"/>
                                      </p:to>
                                    </p:set>
                                    <p:animEffect transition="in" filter="fade">
                                      <p:cBhvr>
                                        <p:cTn id="8" dur="400"/>
                                        <p:tgtEl>
                                          <p:spTgt spid="8"/>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400"/>
                                        <p:tgtEl>
                                          <p:spTgt spid="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You already use functions</a:t>
            </a:r>
            <a:endParaRPr lang="en-US" sz="3000" dirty="0"/>
          </a:p>
        </p:txBody>
      </p:sp>
      <p:sp>
        <p:nvSpPr>
          <p:cNvPr id="3" name="Shape 1"/>
          <p:cNvSpPr/>
          <p:nvPr/>
        </p:nvSpPr>
        <p:spPr>
          <a:xfrm>
            <a:off x="54864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4" name="Shape 2"/>
          <p:cNvSpPr/>
          <p:nvPr/>
        </p:nvSpPr>
        <p:spPr>
          <a:xfrm>
            <a:off x="822960" y="1737360"/>
            <a:ext cx="457200" cy="45720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Text 4"/>
          <p:cNvSpPr txBox="1"/>
          <p:nvPr/>
        </p:nvSpPr>
        <p:spPr>
          <a:xfrm>
            <a:off x="82296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Built-in</a:t>
            </a:r>
            <a:endParaRPr lang="en-US" sz="2100" dirty="0"/>
          </a:p>
        </p:txBody>
      </p:sp>
      <p:sp>
        <p:nvSpPr>
          <p:cNvPr id="7" name="Text 5"/>
          <p:cNvSpPr txBox="1"/>
          <p:nvPr/>
        </p:nvSpPr>
        <p:spPr>
          <a:xfrm>
            <a:off x="822960" y="2798064"/>
            <a:ext cx="2926080" cy="1773936"/>
          </a:xfrm>
          <a:prstGeom prst="rect">
            <a:avLst/>
          </a:prstGeom>
          <a:noFill/>
          <a:ln/>
        </p:spPr>
        <p:txBody>
          <a:bodyPr wrap="square" lIns="0" tIns="0" rIns="0" bIns="0" rtlCol="0" anchor="t"/>
          <a:lstStyle/>
          <a:p>
            <a:pPr indent="0" marL="0">
              <a:buNone/>
            </a:pPr>
            <a:r>
              <a:rPr lang="en-US" sz="1600" dirty="0">
                <a:solidFill>
                  <a:srgbClr val="A4520C"/>
                </a:solidFill>
                <a:latin typeface="Courier New" pitchFamily="34" charset="0"/>
                <a:ea typeface="Courier New" pitchFamily="34" charset="-122"/>
                <a:cs typeface="Courier New" pitchFamily="34" charset="-120"/>
              </a:rPr>
              <a:t>print()</a:t>
            </a:r>
            <a:pPr indent="0" marL="0">
              <a:buNone/>
            </a:pPr>
            <a:r>
              <a:rPr lang="en-US" sz="1700" dirty="0">
                <a:solidFill>
                  <a:srgbClr val="15213A"/>
                </a:solidFill>
                <a:latin typeface="Calibri" pitchFamily="34" charset="0"/>
                <a:ea typeface="Calibri" pitchFamily="34" charset="-122"/>
                <a:cs typeface="Calibri" pitchFamily="34" charset="-120"/>
              </a:rPr>
              <a:t>, </a:t>
            </a:r>
            <a:pPr indent="0" marL="0">
              <a:buNone/>
            </a:pPr>
            <a:r>
              <a:rPr lang="en-US" sz="1600" dirty="0">
                <a:solidFill>
                  <a:srgbClr val="A4520C"/>
                </a:solidFill>
                <a:latin typeface="Courier New" pitchFamily="34" charset="0"/>
                <a:ea typeface="Courier New" pitchFamily="34" charset="-122"/>
                <a:cs typeface="Courier New" pitchFamily="34" charset="-120"/>
              </a:rPr>
              <a:t>len()</a:t>
            </a:r>
            <a:pPr indent="0" marL="0">
              <a:buNone/>
            </a:pPr>
            <a:r>
              <a:rPr lang="en-US" sz="1700" dirty="0">
                <a:solidFill>
                  <a:srgbClr val="15213A"/>
                </a:solidFill>
                <a:latin typeface="Calibri" pitchFamily="34" charset="0"/>
                <a:ea typeface="Calibri" pitchFamily="34" charset="-122"/>
                <a:cs typeface="Calibri" pitchFamily="34" charset="-120"/>
              </a:rPr>
              <a:t>, </a:t>
            </a:r>
            <a:pPr indent="0" marL="0">
              <a:buNone/>
            </a:pPr>
            <a:r>
              <a:rPr lang="en-US" sz="1600" dirty="0">
                <a:solidFill>
                  <a:srgbClr val="A4520C"/>
                </a:solidFill>
                <a:latin typeface="Courier New" pitchFamily="34" charset="0"/>
                <a:ea typeface="Courier New" pitchFamily="34" charset="-122"/>
                <a:cs typeface="Courier New" pitchFamily="34" charset="-120"/>
              </a:rPr>
              <a:t>type()</a:t>
            </a:r>
            <a:pPr indent="0" marL="0">
              <a:buNone/>
            </a:pPr>
            <a:r>
              <a:rPr lang="en-US" sz="1700" dirty="0">
                <a:solidFill>
                  <a:srgbClr val="15213A"/>
                </a:solidFill>
                <a:latin typeface="Calibri" pitchFamily="34" charset="0"/>
                <a:ea typeface="Calibri" pitchFamily="34" charset="-122"/>
                <a:cs typeface="Calibri" pitchFamily="34" charset="-120"/>
              </a:rPr>
              <a:t>, </a:t>
            </a:r>
            <a:pPr indent="0" marL="0">
              <a:buNone/>
            </a:pPr>
            <a:r>
              <a:rPr lang="en-US" sz="1600" dirty="0">
                <a:solidFill>
                  <a:srgbClr val="A4520C"/>
                </a:solidFill>
                <a:latin typeface="Courier New" pitchFamily="34" charset="0"/>
                <a:ea typeface="Courier New" pitchFamily="34" charset="-122"/>
                <a:cs typeface="Courier New" pitchFamily="34" charset="-120"/>
              </a:rPr>
              <a:t>input()</a:t>
            </a:r>
            <a:pPr indent="0" marL="0">
              <a:buNone/>
            </a:pPr>
            <a:r>
              <a:rPr lang="en-US" sz="1700" dirty="0">
                <a:solidFill>
                  <a:srgbClr val="15213A"/>
                </a:solidFill>
                <a:latin typeface="Calibri" pitchFamily="34" charset="0"/>
                <a:ea typeface="Calibri" pitchFamily="34" charset="-122"/>
                <a:cs typeface="Calibri" pitchFamily="34" charset="-120"/>
              </a:rPr>
              <a:t>, </a:t>
            </a:r>
            <a:pPr indent="0" marL="0">
              <a:buNone/>
            </a:pPr>
            <a:r>
              <a:rPr lang="en-US" sz="1600" dirty="0">
                <a:solidFill>
                  <a:srgbClr val="A4520C"/>
                </a:solidFill>
                <a:latin typeface="Courier New" pitchFamily="34" charset="0"/>
                <a:ea typeface="Courier New" pitchFamily="34" charset="-122"/>
                <a:cs typeface="Courier New" pitchFamily="34" charset="-120"/>
              </a:rPr>
              <a:t>max()</a:t>
            </a:r>
            <a:pPr indent="0" marL="0">
              <a:buNone/>
            </a:pPr>
            <a:r>
              <a:rPr lang="en-US" sz="1700" dirty="0">
                <a:solidFill>
                  <a:srgbClr val="15213A"/>
                </a:solidFill>
                <a:latin typeface="Calibri" pitchFamily="34" charset="0"/>
                <a:ea typeface="Calibri" pitchFamily="34" charset="-122"/>
                <a:cs typeface="Calibri" pitchFamily="34" charset="-120"/>
              </a:rPr>
              <a:t>: written by Python's developers, ready to use.</a:t>
            </a:r>
            <a:endParaRPr lang="en-US" sz="1700" dirty="0"/>
          </a:p>
        </p:txBody>
      </p:sp>
      <p:sp>
        <p:nvSpPr>
          <p:cNvPr id="8" name="Shape 6"/>
          <p:cNvSpPr/>
          <p:nvPr/>
        </p:nvSpPr>
        <p:spPr>
          <a:xfrm>
            <a:off x="434340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9" name="Shape 7"/>
          <p:cNvSpPr/>
          <p:nvPr/>
        </p:nvSpPr>
        <p:spPr>
          <a:xfrm>
            <a:off x="4617720" y="1737360"/>
            <a:ext cx="457200" cy="45720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461772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1" name="Text 9"/>
          <p:cNvSpPr txBox="1"/>
          <p:nvPr/>
        </p:nvSpPr>
        <p:spPr>
          <a:xfrm>
            <a:off x="461772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From modules</a:t>
            </a:r>
            <a:endParaRPr lang="en-US" sz="2100" dirty="0"/>
          </a:p>
        </p:txBody>
      </p:sp>
      <p:sp>
        <p:nvSpPr>
          <p:cNvPr id="12" name="Text 10"/>
          <p:cNvSpPr txBox="1"/>
          <p:nvPr/>
        </p:nvSpPr>
        <p:spPr>
          <a:xfrm>
            <a:off x="4617720" y="2798064"/>
            <a:ext cx="2926080" cy="1773936"/>
          </a:xfrm>
          <a:prstGeom prst="rect">
            <a:avLst/>
          </a:prstGeom>
          <a:noFill/>
          <a:ln/>
        </p:spPr>
        <p:txBody>
          <a:bodyPr wrap="square" lIns="0" tIns="0" rIns="0" bIns="0" rtlCol="0" anchor="t"/>
          <a:lstStyle/>
          <a:p>
            <a:pPr indent="0" marL="0">
              <a:buNone/>
            </a:pPr>
            <a:r>
              <a:rPr lang="en-US" sz="1600" dirty="0">
                <a:solidFill>
                  <a:srgbClr val="A4520C"/>
                </a:solidFill>
                <a:latin typeface="Courier New" pitchFamily="34" charset="0"/>
                <a:ea typeface="Courier New" pitchFamily="34" charset="-122"/>
                <a:cs typeface="Courier New" pitchFamily="34" charset="-120"/>
              </a:rPr>
              <a:t>math.sqrt()</a:t>
            </a:r>
            <a:pPr indent="0" marL="0">
              <a:buNone/>
            </a:pPr>
            <a:r>
              <a:rPr lang="en-US" sz="1700" dirty="0">
                <a:solidFill>
                  <a:srgbClr val="15213A"/>
                </a:solidFill>
                <a:latin typeface="Calibri" pitchFamily="34" charset="0"/>
                <a:ea typeface="Calibri" pitchFamily="34" charset="-122"/>
                <a:cs typeface="Calibri" pitchFamily="34" charset="-120"/>
              </a:rPr>
              <a:t>, </a:t>
            </a:r>
            <a:pPr indent="0" marL="0">
              <a:buNone/>
            </a:pPr>
            <a:r>
              <a:rPr lang="en-US" sz="1600" dirty="0">
                <a:solidFill>
                  <a:srgbClr val="A4520C"/>
                </a:solidFill>
                <a:latin typeface="Courier New" pitchFamily="34" charset="0"/>
                <a:ea typeface="Courier New" pitchFamily="34" charset="-122"/>
                <a:cs typeface="Courier New" pitchFamily="34" charset="-120"/>
              </a:rPr>
              <a:t>pd.read_csv()</a:t>
            </a:r>
            <a:pPr indent="0" marL="0">
              <a:buNone/>
            </a:pPr>
            <a:r>
              <a:rPr lang="en-US" sz="1700" dirty="0">
                <a:solidFill>
                  <a:srgbClr val="15213A"/>
                </a:solidFill>
                <a:latin typeface="Calibri" pitchFamily="34" charset="0"/>
                <a:ea typeface="Calibri" pitchFamily="34" charset="-122"/>
                <a:cs typeface="Calibri" pitchFamily="34" charset="-120"/>
              </a:rPr>
              <a:t>: written by others, loaded with import.</a:t>
            </a:r>
            <a:endParaRPr lang="en-US" sz="1700" dirty="0"/>
          </a:p>
        </p:txBody>
      </p:sp>
      <p:sp>
        <p:nvSpPr>
          <p:cNvPr id="13" name="Shape 11"/>
          <p:cNvSpPr/>
          <p:nvPr/>
        </p:nvSpPr>
        <p:spPr>
          <a:xfrm>
            <a:off x="813816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14" name="Shape 12"/>
          <p:cNvSpPr/>
          <p:nvPr/>
        </p:nvSpPr>
        <p:spPr>
          <a:xfrm>
            <a:off x="8412480" y="1737360"/>
            <a:ext cx="457200" cy="457200"/>
          </a:xfrm>
          <a:prstGeom prst="ellipse">
            <a:avLst/>
          </a:prstGeom>
          <a:solidFill>
            <a:srgbClr val="E07A1F"/>
          </a:solidFill>
          <a:ln w="12700">
            <a:solidFill>
              <a:srgbClr val="E07A1F"/>
            </a:solidFill>
            <a:prstDash val="solid"/>
          </a:ln>
        </p:spPr>
        <p:txBody>
          <a:bodyPr/>
          <a:p/>
        </p:txBody>
      </p:sp>
      <p:sp>
        <p:nvSpPr>
          <p:cNvPr id="15" name="Text 13"/>
          <p:cNvSpPr txBox="1"/>
          <p:nvPr/>
        </p:nvSpPr>
        <p:spPr>
          <a:xfrm>
            <a:off x="841248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6" name="Text 14"/>
          <p:cNvSpPr txBox="1"/>
          <p:nvPr/>
        </p:nvSpPr>
        <p:spPr>
          <a:xfrm>
            <a:off x="841248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Your own</a:t>
            </a:r>
            <a:endParaRPr lang="en-US" sz="2100" dirty="0"/>
          </a:p>
        </p:txBody>
      </p:sp>
      <p:sp>
        <p:nvSpPr>
          <p:cNvPr id="17" name="Text 15"/>
          <p:cNvSpPr txBox="1"/>
          <p:nvPr/>
        </p:nvSpPr>
        <p:spPr>
          <a:xfrm>
            <a:off x="841248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Written with </a:t>
            </a:r>
            <a:pPr indent="0" marL="0">
              <a:buNone/>
            </a:pPr>
            <a:r>
              <a:rPr lang="en-US" sz="1600" dirty="0">
                <a:solidFill>
                  <a:srgbClr val="A4520C"/>
                </a:solidFill>
                <a:latin typeface="Courier New" pitchFamily="34" charset="0"/>
                <a:ea typeface="Courier New" pitchFamily="34" charset="-122"/>
                <a:cs typeface="Courier New" pitchFamily="34" charset="-120"/>
              </a:rPr>
              <a:t>def</a:t>
            </a:r>
            <a:pPr indent="0" marL="0">
              <a:buNone/>
            </a:pPr>
            <a:r>
              <a:rPr lang="en-US" sz="1700" dirty="0">
                <a:solidFill>
                  <a:srgbClr val="15213A"/>
                </a:solidFill>
                <a:latin typeface="Calibri" pitchFamily="34" charset="0"/>
                <a:ea typeface="Calibri" pitchFamily="34" charset="-122"/>
                <a:cs typeface="Calibri" pitchFamily="34" charset="-120"/>
              </a:rPr>
              <a:t>. Today's topic.</a:t>
            </a:r>
            <a:endParaRPr lang="en-US" sz="1700" dirty="0"/>
          </a:p>
        </p:txBody>
      </p:sp>
      <p:sp>
        <p:nvSpPr>
          <p:cNvPr id="18" name="Shape 16"/>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9" name="Text 17"/>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0" name="Shape 18"/>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1" name="Text 19"/>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22" name="Shape 20"/>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3" name="Text 21"/>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4" name="Shape 22"/>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5" name="Text 23"/>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 / 39</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Anatomy of a function</a:t>
            </a:r>
            <a:endParaRPr lang="en-US" sz="3000" dirty="0"/>
          </a:p>
        </p:txBody>
      </p:sp>
      <p:sp>
        <p:nvSpPr>
          <p:cNvPr id="3" name="Shape 1"/>
          <p:cNvSpPr/>
          <p:nvPr/>
        </p:nvSpPr>
        <p:spPr>
          <a:xfrm>
            <a:off x="548640" y="1371600"/>
            <a:ext cx="6583680" cy="2048256"/>
          </a:xfrm>
          <a:prstGeom prst="roundRect">
            <a:avLst>
              <a:gd name="adj" fmla="val 3571"/>
            </a:avLst>
          </a:prstGeom>
          <a:solidFill>
            <a:srgbClr val="1B2742"/>
          </a:solidFill>
          <a:ln w="9525">
            <a:solidFill>
              <a:srgbClr val="1B2742"/>
            </a:solidFill>
            <a:prstDash val="solid"/>
          </a:ln>
        </p:spPr>
        <p:txBody>
          <a:bodyPr/>
          <a:p/>
        </p:txBody>
      </p:sp>
      <p:sp>
        <p:nvSpPr>
          <p:cNvPr id="4" name="Text 2"/>
          <p:cNvSpPr txBox="1"/>
          <p:nvPr/>
        </p:nvSpPr>
        <p:spPr>
          <a:xfrm>
            <a:off x="73152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5" name="Text 3"/>
          <p:cNvSpPr txBox="1"/>
          <p:nvPr/>
        </p:nvSpPr>
        <p:spPr>
          <a:xfrm>
            <a:off x="731520" y="1719072"/>
            <a:ext cx="6309360" cy="1591056"/>
          </a:xfrm>
          <a:prstGeom prst="rect">
            <a:avLst/>
          </a:prstGeom>
          <a:noFill/>
          <a:ln/>
        </p:spPr>
        <p:txBody>
          <a:bodyPr wrap="none" lIns="0" tIns="0" rIns="0" bIns="0" rtlCol="0" anchor="t"/>
          <a:lstStyle/>
          <a:p>
            <a:pPr indent="0" marL="0">
              <a:lnSpc>
                <a:spcPct val="98000"/>
              </a:lnSpc>
              <a:buNone/>
            </a:pPr>
            <a:r>
              <a:rPr lang="en-US" sz="2400" dirty="0">
                <a:solidFill>
                  <a:srgbClr val="E8ECF4"/>
                </a:solidFill>
                <a:latin typeface="Courier New" pitchFamily="34" charset="0"/>
                <a:ea typeface="Courier New" pitchFamily="34" charset="-122"/>
                <a:cs typeface="Courier New" pitchFamily="34" charset="-120"/>
              </a:rPr>
              <a:t>def hello():</a:t>
            </a:r>
            <a:endParaRPr lang="en-US" sz="2400" dirty="0"/>
          </a:p>
          <a:p>
            <a:pPr indent="0" marL="0">
              <a:lnSpc>
                <a:spcPct val="98000"/>
              </a:lnSpc>
              <a:buNone/>
            </a:pPr>
            <a:r>
              <a:rPr lang="en-US" sz="2400" dirty="0">
                <a:solidFill>
                  <a:srgbClr val="E8ECF4"/>
                </a:solidFill>
                <a:latin typeface="Courier New" pitchFamily="34" charset="0"/>
                <a:ea typeface="Courier New" pitchFamily="34" charset="-122"/>
                <a:cs typeface="Courier New" pitchFamily="34" charset="-120"/>
              </a:rPr>
              <a:t>    print("Hello World!")</a:t>
            </a:r>
            <a:endParaRPr lang="en-US" sz="2400" dirty="0"/>
          </a:p>
          <a:p>
            <a:pPr indent="0" marL="0">
              <a:lnSpc>
                <a:spcPct val="98000"/>
              </a:lnSpc>
              <a:buNone/>
            </a:pPr>
            <a:endParaRPr lang="en-US" sz="2400" dirty="0"/>
          </a:p>
          <a:p>
            <a:pPr indent="0" marL="0">
              <a:lnSpc>
                <a:spcPct val="98000"/>
              </a:lnSpc>
              <a:buNone/>
            </a:pPr>
            <a:r>
              <a:rPr lang="en-US" sz="2400" dirty="0">
                <a:solidFill>
                  <a:srgbClr val="E8ECF4"/>
                </a:solidFill>
                <a:latin typeface="Courier New" pitchFamily="34" charset="0"/>
                <a:ea typeface="Courier New" pitchFamily="34" charset="-122"/>
                <a:cs typeface="Courier New" pitchFamily="34" charset="-120"/>
              </a:rPr>
              <a:t>hello()</a:t>
            </a:r>
            <a:endParaRPr lang="en-US" sz="2400" dirty="0"/>
          </a:p>
        </p:txBody>
      </p:sp>
      <p:sp>
        <p:nvSpPr>
          <p:cNvPr id="6" name="Shape 4"/>
          <p:cNvSpPr/>
          <p:nvPr/>
        </p:nvSpPr>
        <p:spPr>
          <a:xfrm>
            <a:off x="548640" y="3648456"/>
            <a:ext cx="6583680" cy="829818"/>
          </a:xfrm>
          <a:prstGeom prst="roundRect">
            <a:avLst>
              <a:gd name="adj" fmla="val 8815"/>
            </a:avLst>
          </a:prstGeom>
          <a:solidFill>
            <a:srgbClr val="EEF2F8"/>
          </a:solidFill>
          <a:ln w="9525">
            <a:solidFill>
              <a:srgbClr val="D5DBE6"/>
            </a:solidFill>
            <a:prstDash val="solid"/>
          </a:ln>
        </p:spPr>
        <p:txBody>
          <a:bodyPr/>
          <a:p/>
        </p:txBody>
      </p:sp>
      <p:sp>
        <p:nvSpPr>
          <p:cNvPr id="7" name="Text 5"/>
          <p:cNvSpPr txBox="1"/>
          <p:nvPr/>
        </p:nvSpPr>
        <p:spPr>
          <a:xfrm>
            <a:off x="731520" y="3739896"/>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8" name="Text 6"/>
          <p:cNvSpPr txBox="1"/>
          <p:nvPr/>
        </p:nvSpPr>
        <p:spPr>
          <a:xfrm>
            <a:off x="731520" y="3995928"/>
            <a:ext cx="6309360" cy="372618"/>
          </a:xfrm>
          <a:prstGeom prst="rect">
            <a:avLst/>
          </a:prstGeom>
          <a:noFill/>
          <a:ln/>
        </p:spPr>
        <p:txBody>
          <a:bodyPr wrap="none" lIns="0" tIns="0" rIns="0" bIns="0" rtlCol="0" anchor="t"/>
          <a:lstStyle/>
          <a:p>
            <a:pPr indent="0" marL="0">
              <a:lnSpc>
                <a:spcPct val="98000"/>
              </a:lnSpc>
              <a:buNone/>
            </a:pPr>
            <a:r>
              <a:rPr lang="en-US" sz="1800" dirty="0">
                <a:solidFill>
                  <a:srgbClr val="15213A"/>
                </a:solidFill>
                <a:latin typeface="Courier New" pitchFamily="34" charset="0"/>
                <a:ea typeface="Courier New" pitchFamily="34" charset="-122"/>
                <a:cs typeface="Courier New" pitchFamily="34" charset="-120"/>
              </a:rPr>
              <a:t>Hello World!</a:t>
            </a:r>
            <a:endParaRPr lang="en-US" sz="1800" dirty="0"/>
          </a:p>
        </p:txBody>
      </p:sp>
      <p:sp>
        <p:nvSpPr>
          <p:cNvPr id="9" name="anim_1_0"/>
          <p:cNvSpPr/>
          <p:nvPr/>
        </p:nvSpPr>
        <p:spPr>
          <a:xfrm>
            <a:off x="731520" y="2066544"/>
            <a:ext cx="548640" cy="45720"/>
          </a:xfrm>
          <a:prstGeom prst="rect">
            <a:avLst/>
          </a:prstGeom>
          <a:solidFill>
            <a:srgbClr val="E07A1F"/>
          </a:solidFill>
          <a:ln w="12700">
            <a:solidFill>
              <a:srgbClr val="E07A1F"/>
            </a:solidFill>
            <a:prstDash val="solid"/>
          </a:ln>
        </p:spPr>
        <p:txBody>
          <a:bodyPr/>
          <a:p/>
        </p:txBody>
      </p:sp>
      <p:sp>
        <p:nvSpPr>
          <p:cNvPr id="10" name="anim_2_1"/>
          <p:cNvSpPr/>
          <p:nvPr/>
        </p:nvSpPr>
        <p:spPr>
          <a:xfrm>
            <a:off x="1463040" y="2066544"/>
            <a:ext cx="914400" cy="45720"/>
          </a:xfrm>
          <a:prstGeom prst="rect">
            <a:avLst/>
          </a:prstGeom>
          <a:solidFill>
            <a:srgbClr val="2459C4"/>
          </a:solidFill>
          <a:ln w="12700">
            <a:solidFill>
              <a:srgbClr val="2459C4"/>
            </a:solidFill>
            <a:prstDash val="solid"/>
          </a:ln>
        </p:spPr>
        <p:txBody>
          <a:bodyPr/>
          <a:p/>
        </p:txBody>
      </p:sp>
      <p:sp>
        <p:nvSpPr>
          <p:cNvPr id="11" name="anim_3_2"/>
          <p:cNvSpPr/>
          <p:nvPr/>
        </p:nvSpPr>
        <p:spPr>
          <a:xfrm>
            <a:off x="2377440" y="2066544"/>
            <a:ext cx="365760" cy="45720"/>
          </a:xfrm>
          <a:prstGeom prst="rect">
            <a:avLst/>
          </a:prstGeom>
          <a:solidFill>
            <a:srgbClr val="1F8A7A"/>
          </a:solidFill>
          <a:ln w="12700">
            <a:solidFill>
              <a:srgbClr val="1F8A7A"/>
            </a:solidFill>
            <a:prstDash val="solid"/>
          </a:ln>
        </p:spPr>
        <p:txBody>
          <a:bodyPr/>
          <a:p/>
        </p:txBody>
      </p:sp>
      <p:sp>
        <p:nvSpPr>
          <p:cNvPr id="12" name="anim_4_3"/>
          <p:cNvSpPr/>
          <p:nvPr/>
        </p:nvSpPr>
        <p:spPr>
          <a:xfrm>
            <a:off x="1463040" y="2441448"/>
            <a:ext cx="3840480" cy="45720"/>
          </a:xfrm>
          <a:prstGeom prst="rect">
            <a:avLst/>
          </a:prstGeom>
          <a:solidFill>
            <a:srgbClr val="8E44AD"/>
          </a:solidFill>
          <a:ln w="12700">
            <a:solidFill>
              <a:srgbClr val="8E44AD"/>
            </a:solidFill>
            <a:prstDash val="solid"/>
          </a:ln>
        </p:spPr>
        <p:txBody>
          <a:bodyPr/>
          <a:p/>
        </p:txBody>
      </p:sp>
      <p:sp>
        <p:nvSpPr>
          <p:cNvPr id="13" name="anim_5_4"/>
          <p:cNvSpPr/>
          <p:nvPr/>
        </p:nvSpPr>
        <p:spPr>
          <a:xfrm>
            <a:off x="731520" y="3191256"/>
            <a:ext cx="1280160" cy="45720"/>
          </a:xfrm>
          <a:prstGeom prst="rect">
            <a:avLst/>
          </a:prstGeom>
          <a:solidFill>
            <a:srgbClr val="B4432A"/>
          </a:solidFill>
          <a:ln w="12700">
            <a:solidFill>
              <a:srgbClr val="B4432A"/>
            </a:solidFill>
            <a:prstDash val="solid"/>
          </a:ln>
        </p:spPr>
        <p:txBody>
          <a:bodyPr/>
          <a:p/>
        </p:txBody>
      </p:sp>
      <p:sp>
        <p:nvSpPr>
          <p:cNvPr id="14" name="anim_1_5"/>
          <p:cNvSpPr/>
          <p:nvPr/>
        </p:nvSpPr>
        <p:spPr>
          <a:xfrm>
            <a:off x="7013448" y="1842516"/>
            <a:ext cx="128016" cy="128016"/>
          </a:xfrm>
          <a:prstGeom prst="ellipse">
            <a:avLst/>
          </a:prstGeom>
          <a:solidFill>
            <a:srgbClr val="E07A1F"/>
          </a:solidFill>
          <a:ln w="12700">
            <a:solidFill>
              <a:srgbClr val="E07A1F"/>
            </a:solidFill>
            <a:prstDash val="solid"/>
          </a:ln>
        </p:spPr>
        <p:txBody>
          <a:bodyPr/>
          <a:p/>
        </p:txBody>
      </p:sp>
      <p:sp>
        <p:nvSpPr>
          <p:cNvPr id="15" name="anim_1_6"/>
          <p:cNvSpPr/>
          <p:nvPr/>
        </p:nvSpPr>
        <p:spPr>
          <a:xfrm>
            <a:off x="7132320" y="1906524"/>
            <a:ext cx="502920" cy="914"/>
          </a:xfrm>
          <a:prstGeom prst="line">
            <a:avLst/>
          </a:prstGeom>
          <a:noFill/>
          <a:ln w="15875">
            <a:solidFill>
              <a:srgbClr val="E07A1F"/>
            </a:solidFill>
            <a:prstDash val="solid"/>
          </a:ln>
        </p:spPr>
        <p:txBody>
          <a:bodyPr/>
          <a:p/>
        </p:txBody>
      </p:sp>
      <p:sp>
        <p:nvSpPr>
          <p:cNvPr id="16" name="anim_1_7"/>
          <p:cNvSpPr/>
          <p:nvPr/>
        </p:nvSpPr>
        <p:spPr>
          <a:xfrm>
            <a:off x="7635240" y="1728216"/>
            <a:ext cx="4023360" cy="356616"/>
          </a:xfrm>
          <a:prstGeom prst="roundRect">
            <a:avLst>
              <a:gd name="adj" fmla="val 15385"/>
            </a:avLst>
          </a:prstGeom>
          <a:solidFill>
            <a:srgbClr val="FFFFFF"/>
          </a:solidFill>
          <a:ln w="15875">
            <a:solidFill>
              <a:srgbClr val="E07A1F"/>
            </a:solidFill>
            <a:prstDash val="solid"/>
          </a:ln>
        </p:spPr>
        <p:txBody>
          <a:bodyPr/>
          <a:p/>
        </p:txBody>
      </p:sp>
      <p:sp>
        <p:nvSpPr>
          <p:cNvPr id="17" name="anim_1_8"/>
          <p:cNvSpPr txBox="1"/>
          <p:nvPr/>
        </p:nvSpPr>
        <p:spPr>
          <a:xfrm>
            <a:off x="7772400" y="1728216"/>
            <a:ext cx="3794760" cy="356616"/>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Keyword </a:t>
            </a:r>
            <a:pPr indent="0" marL="0">
              <a:buNone/>
            </a:pPr>
            <a:r>
              <a:rPr lang="en-US" sz="1400" dirty="0">
                <a:solidFill>
                  <a:srgbClr val="A4520C"/>
                </a:solidFill>
                <a:latin typeface="Courier New" pitchFamily="34" charset="0"/>
                <a:ea typeface="Courier New" pitchFamily="34" charset="-122"/>
                <a:cs typeface="Courier New" pitchFamily="34" charset="-120"/>
              </a:rPr>
              <a:t>def</a:t>
            </a:r>
            <a:pPr indent="0" marL="0">
              <a:buNone/>
            </a:pPr>
            <a:r>
              <a:rPr lang="en-US" sz="1500" dirty="0">
                <a:solidFill>
                  <a:srgbClr val="15213A"/>
                </a:solidFill>
                <a:latin typeface="Calibri" pitchFamily="34" charset="0"/>
                <a:ea typeface="Calibri" pitchFamily="34" charset="-122"/>
                <a:cs typeface="Calibri" pitchFamily="34" charset="-120"/>
              </a:rPr>
              <a:t> defines a function</a:t>
            </a:r>
            <a:endParaRPr lang="en-US" sz="1500" dirty="0"/>
          </a:p>
        </p:txBody>
      </p:sp>
      <p:sp>
        <p:nvSpPr>
          <p:cNvPr id="18" name="anim_2_9"/>
          <p:cNvSpPr/>
          <p:nvPr/>
        </p:nvSpPr>
        <p:spPr>
          <a:xfrm>
            <a:off x="7013448" y="1842516"/>
            <a:ext cx="128016" cy="128016"/>
          </a:xfrm>
          <a:prstGeom prst="ellipse">
            <a:avLst/>
          </a:prstGeom>
          <a:solidFill>
            <a:srgbClr val="2459C4"/>
          </a:solidFill>
          <a:ln w="12700">
            <a:solidFill>
              <a:srgbClr val="2459C4"/>
            </a:solidFill>
            <a:prstDash val="solid"/>
          </a:ln>
        </p:spPr>
        <p:txBody>
          <a:bodyPr/>
          <a:p/>
        </p:txBody>
      </p:sp>
      <p:sp>
        <p:nvSpPr>
          <p:cNvPr id="19" name="anim_2_10"/>
          <p:cNvSpPr/>
          <p:nvPr/>
        </p:nvSpPr>
        <p:spPr>
          <a:xfrm>
            <a:off x="7132320" y="1906524"/>
            <a:ext cx="502920" cy="466344"/>
          </a:xfrm>
          <a:prstGeom prst="line">
            <a:avLst/>
          </a:prstGeom>
          <a:noFill/>
          <a:ln w="15875">
            <a:solidFill>
              <a:srgbClr val="2459C4"/>
            </a:solidFill>
            <a:prstDash val="solid"/>
          </a:ln>
        </p:spPr>
        <p:txBody>
          <a:bodyPr/>
          <a:p/>
        </p:txBody>
      </p:sp>
      <p:sp>
        <p:nvSpPr>
          <p:cNvPr id="20" name="anim_2_11"/>
          <p:cNvSpPr/>
          <p:nvPr/>
        </p:nvSpPr>
        <p:spPr>
          <a:xfrm>
            <a:off x="7635240" y="2194560"/>
            <a:ext cx="4023360" cy="356616"/>
          </a:xfrm>
          <a:prstGeom prst="roundRect">
            <a:avLst>
              <a:gd name="adj" fmla="val 15385"/>
            </a:avLst>
          </a:prstGeom>
          <a:solidFill>
            <a:srgbClr val="FFFFFF"/>
          </a:solidFill>
          <a:ln w="15875">
            <a:solidFill>
              <a:srgbClr val="2459C4"/>
            </a:solidFill>
            <a:prstDash val="solid"/>
          </a:ln>
        </p:spPr>
        <p:txBody>
          <a:bodyPr/>
          <a:p/>
        </p:txBody>
      </p:sp>
      <p:sp>
        <p:nvSpPr>
          <p:cNvPr id="21" name="anim_2_12"/>
          <p:cNvSpPr txBox="1"/>
          <p:nvPr/>
        </p:nvSpPr>
        <p:spPr>
          <a:xfrm>
            <a:off x="7772400" y="2194560"/>
            <a:ext cx="3794760" cy="356616"/>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Function name: you choose it</a:t>
            </a:r>
            <a:endParaRPr lang="en-US" sz="1500" dirty="0"/>
          </a:p>
        </p:txBody>
      </p:sp>
      <p:sp>
        <p:nvSpPr>
          <p:cNvPr id="22" name="anim_3_13"/>
          <p:cNvSpPr/>
          <p:nvPr/>
        </p:nvSpPr>
        <p:spPr>
          <a:xfrm>
            <a:off x="7013448" y="1842516"/>
            <a:ext cx="128016" cy="128016"/>
          </a:xfrm>
          <a:prstGeom prst="ellipse">
            <a:avLst/>
          </a:prstGeom>
          <a:solidFill>
            <a:srgbClr val="1F8A7A"/>
          </a:solidFill>
          <a:ln w="12700">
            <a:solidFill>
              <a:srgbClr val="1F8A7A"/>
            </a:solidFill>
            <a:prstDash val="solid"/>
          </a:ln>
        </p:spPr>
        <p:txBody>
          <a:bodyPr/>
          <a:p/>
        </p:txBody>
      </p:sp>
      <p:sp>
        <p:nvSpPr>
          <p:cNvPr id="23" name="anim_3_14"/>
          <p:cNvSpPr/>
          <p:nvPr/>
        </p:nvSpPr>
        <p:spPr>
          <a:xfrm>
            <a:off x="7132320" y="1906524"/>
            <a:ext cx="502920" cy="932688"/>
          </a:xfrm>
          <a:prstGeom prst="line">
            <a:avLst/>
          </a:prstGeom>
          <a:noFill/>
          <a:ln w="15875">
            <a:solidFill>
              <a:srgbClr val="1F8A7A"/>
            </a:solidFill>
            <a:prstDash val="solid"/>
          </a:ln>
        </p:spPr>
        <p:txBody>
          <a:bodyPr/>
          <a:p/>
        </p:txBody>
      </p:sp>
      <p:sp>
        <p:nvSpPr>
          <p:cNvPr id="24" name="anim_3_15"/>
          <p:cNvSpPr/>
          <p:nvPr/>
        </p:nvSpPr>
        <p:spPr>
          <a:xfrm>
            <a:off x="7635240" y="2660904"/>
            <a:ext cx="4023360" cy="356616"/>
          </a:xfrm>
          <a:prstGeom prst="roundRect">
            <a:avLst>
              <a:gd name="adj" fmla="val 15385"/>
            </a:avLst>
          </a:prstGeom>
          <a:solidFill>
            <a:srgbClr val="FFFFFF"/>
          </a:solidFill>
          <a:ln w="15875">
            <a:solidFill>
              <a:srgbClr val="1F8A7A"/>
            </a:solidFill>
            <a:prstDash val="solid"/>
          </a:ln>
        </p:spPr>
        <p:txBody>
          <a:bodyPr/>
          <a:p/>
        </p:txBody>
      </p:sp>
      <p:sp>
        <p:nvSpPr>
          <p:cNvPr id="25" name="anim_3_16"/>
          <p:cNvSpPr txBox="1"/>
          <p:nvPr/>
        </p:nvSpPr>
        <p:spPr>
          <a:xfrm>
            <a:off x="7772400" y="2660904"/>
            <a:ext cx="3794760" cy="356616"/>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Brackets: inputs go here (none yet)</a:t>
            </a:r>
            <a:endParaRPr lang="en-US" sz="1500" dirty="0"/>
          </a:p>
        </p:txBody>
      </p:sp>
      <p:sp>
        <p:nvSpPr>
          <p:cNvPr id="26" name="anim_4_17"/>
          <p:cNvSpPr/>
          <p:nvPr/>
        </p:nvSpPr>
        <p:spPr>
          <a:xfrm>
            <a:off x="7013448" y="2217420"/>
            <a:ext cx="128016" cy="128016"/>
          </a:xfrm>
          <a:prstGeom prst="ellipse">
            <a:avLst/>
          </a:prstGeom>
          <a:solidFill>
            <a:srgbClr val="8E44AD"/>
          </a:solidFill>
          <a:ln w="12700">
            <a:solidFill>
              <a:srgbClr val="8E44AD"/>
            </a:solidFill>
            <a:prstDash val="solid"/>
          </a:ln>
        </p:spPr>
        <p:txBody>
          <a:bodyPr/>
          <a:p/>
        </p:txBody>
      </p:sp>
      <p:sp>
        <p:nvSpPr>
          <p:cNvPr id="27" name="anim_4_18"/>
          <p:cNvSpPr/>
          <p:nvPr/>
        </p:nvSpPr>
        <p:spPr>
          <a:xfrm>
            <a:off x="7132320" y="2281428"/>
            <a:ext cx="502920" cy="1147572"/>
          </a:xfrm>
          <a:prstGeom prst="line">
            <a:avLst/>
          </a:prstGeom>
          <a:noFill/>
          <a:ln w="15875">
            <a:solidFill>
              <a:srgbClr val="8E44AD"/>
            </a:solidFill>
            <a:prstDash val="solid"/>
          </a:ln>
        </p:spPr>
        <p:txBody>
          <a:bodyPr/>
          <a:p/>
        </p:txBody>
      </p:sp>
      <p:sp>
        <p:nvSpPr>
          <p:cNvPr id="28" name="anim_4_19"/>
          <p:cNvSpPr/>
          <p:nvPr/>
        </p:nvSpPr>
        <p:spPr>
          <a:xfrm>
            <a:off x="7635240" y="3127248"/>
            <a:ext cx="4023360" cy="603504"/>
          </a:xfrm>
          <a:prstGeom prst="roundRect">
            <a:avLst>
              <a:gd name="adj" fmla="val 9091"/>
            </a:avLst>
          </a:prstGeom>
          <a:solidFill>
            <a:srgbClr val="FFFFFF"/>
          </a:solidFill>
          <a:ln w="15875">
            <a:solidFill>
              <a:srgbClr val="8E44AD"/>
            </a:solidFill>
            <a:prstDash val="solid"/>
          </a:ln>
        </p:spPr>
        <p:txBody>
          <a:bodyPr/>
          <a:p/>
        </p:txBody>
      </p:sp>
      <p:sp>
        <p:nvSpPr>
          <p:cNvPr id="29" name="anim_4_20"/>
          <p:cNvSpPr txBox="1"/>
          <p:nvPr/>
        </p:nvSpPr>
        <p:spPr>
          <a:xfrm>
            <a:off x="7772400" y="3127248"/>
            <a:ext cx="3794760" cy="603504"/>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Body: indented, runs only when the function is called</a:t>
            </a:r>
            <a:endParaRPr lang="en-US" sz="1500" dirty="0"/>
          </a:p>
        </p:txBody>
      </p:sp>
      <p:sp>
        <p:nvSpPr>
          <p:cNvPr id="30" name="anim_5_21"/>
          <p:cNvSpPr/>
          <p:nvPr/>
        </p:nvSpPr>
        <p:spPr>
          <a:xfrm>
            <a:off x="7013448" y="2967228"/>
            <a:ext cx="128016" cy="128016"/>
          </a:xfrm>
          <a:prstGeom prst="ellipse">
            <a:avLst/>
          </a:prstGeom>
          <a:solidFill>
            <a:srgbClr val="B4432A"/>
          </a:solidFill>
          <a:ln w="12700">
            <a:solidFill>
              <a:srgbClr val="B4432A"/>
            </a:solidFill>
            <a:prstDash val="solid"/>
          </a:ln>
        </p:spPr>
        <p:txBody>
          <a:bodyPr/>
          <a:p/>
        </p:txBody>
      </p:sp>
      <p:sp>
        <p:nvSpPr>
          <p:cNvPr id="31" name="anim_5_22"/>
          <p:cNvSpPr/>
          <p:nvPr/>
        </p:nvSpPr>
        <p:spPr>
          <a:xfrm>
            <a:off x="7132320" y="3031236"/>
            <a:ext cx="502920" cy="987552"/>
          </a:xfrm>
          <a:prstGeom prst="line">
            <a:avLst/>
          </a:prstGeom>
          <a:noFill/>
          <a:ln w="15875">
            <a:solidFill>
              <a:srgbClr val="B4432A"/>
            </a:solidFill>
            <a:prstDash val="solid"/>
          </a:ln>
        </p:spPr>
        <p:txBody>
          <a:bodyPr/>
          <a:p/>
        </p:txBody>
      </p:sp>
      <p:sp>
        <p:nvSpPr>
          <p:cNvPr id="32" name="anim_5_23"/>
          <p:cNvSpPr/>
          <p:nvPr/>
        </p:nvSpPr>
        <p:spPr>
          <a:xfrm>
            <a:off x="7635240" y="3840480"/>
            <a:ext cx="4023360" cy="356616"/>
          </a:xfrm>
          <a:prstGeom prst="roundRect">
            <a:avLst>
              <a:gd name="adj" fmla="val 15385"/>
            </a:avLst>
          </a:prstGeom>
          <a:solidFill>
            <a:srgbClr val="FFFFFF"/>
          </a:solidFill>
          <a:ln w="15875">
            <a:solidFill>
              <a:srgbClr val="B4432A"/>
            </a:solidFill>
            <a:prstDash val="solid"/>
          </a:ln>
        </p:spPr>
        <p:txBody>
          <a:bodyPr/>
          <a:p/>
        </p:txBody>
      </p:sp>
      <p:sp>
        <p:nvSpPr>
          <p:cNvPr id="33" name="anim_5_24"/>
          <p:cNvSpPr txBox="1"/>
          <p:nvPr/>
        </p:nvSpPr>
        <p:spPr>
          <a:xfrm>
            <a:off x="7772400" y="3840480"/>
            <a:ext cx="3794760" cy="356616"/>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Call: runs the body. Brackets are required</a:t>
            </a:r>
            <a:endParaRPr lang="en-US" sz="1500" dirty="0"/>
          </a:p>
        </p:txBody>
      </p:sp>
      <p:sp>
        <p:nvSpPr>
          <p:cNvPr id="34" name="Shape 3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5" name="Text 3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6" name="Shape 3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7" name="Text 3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38" name="Shape 3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39" name="Text 3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0" name="Shape 3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41" name="Text 3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 / 39</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8" fill="hold">
                      <p:stCondLst>
                        <p:cond delay="indefinite"/>
                      </p:stCondLst>
                      <p:childTnLst>
                        <p:par>
                          <p:cTn id="19" fill="hold">
                            <p:stCondLst>
                              <p:cond delay="0"/>
                            </p:stCondLst>
                            <p:childTnLst>
                              <p:par>
                                <p:cTn id="3" presetID="10" presetClass="entr" presetSubtype="0" fill="hold" nodeType="clickEffect">
                                  <p:stCondLst>
                                    <p:cond delay="0"/>
                                  </p:stCondLst>
                                  <p:childTnLst>
                                    <p:set>
                                      <p:cBhvr>
                                        <p:cTn id="4" dur="1" fill="hold">
                                          <p:stCondLst>
                                            <p:cond delay="0"/>
                                          </p:stCondLst>
                                        </p:cTn>
                                        <p:tgtEl>
                                          <p:spTgt spid="9"/>
                                        </p:tgtEl>
                                        <p:attrNameLst>
                                          <p:attrName>style.visibility</p:attrName>
                                        </p:attrNameLst>
                                      </p:cBhvr>
                                      <p:to>
                                        <p:strVal val="visible"/>
                                      </p:to>
                                    </p:set>
                                    <p:animEffect transition="in" filter="fade">
                                      <p:cBhvr>
                                        <p:cTn id="5" dur="400"/>
                                        <p:tgtEl>
                                          <p:spTgt spid="9"/>
                                        </p:tgtEl>
                                      </p:cBhvr>
                                    </p:animEffect>
                                  </p:childTnLst>
                                </p:cTn>
                              </p:par>
                              <p:par>
                                <p:cTn id="6" presetID="10" presetClass="entr" presetSubtype="0" fill="hold" nodeType="withEffect">
                                  <p:stCondLst>
                                    <p:cond delay="0"/>
                                  </p:stCondLst>
                                  <p:childTnLst>
                                    <p:set>
                                      <p:cBhvr>
                                        <p:cTn id="7" dur="1" fill="hold">
                                          <p:stCondLst>
                                            <p:cond delay="0"/>
                                          </p:stCondLst>
                                        </p:cTn>
                                        <p:tgtEl>
                                          <p:spTgt spid="14"/>
                                        </p:tgtEl>
                                        <p:attrNameLst>
                                          <p:attrName>style.visibility</p:attrName>
                                        </p:attrNameLst>
                                      </p:cBhvr>
                                      <p:to>
                                        <p:strVal val="visible"/>
                                      </p:to>
                                    </p:set>
                                    <p:animEffect transition="in" filter="fade">
                                      <p:cBhvr>
                                        <p:cTn id="8" dur="400"/>
                                        <p:tgtEl>
                                          <p:spTgt spid="14"/>
                                        </p:tgtEl>
                                      </p:cBhvr>
                                    </p:animEffect>
                                  </p:childTnLst>
                                </p:cTn>
                              </p:par>
                              <p:par>
                                <p:cTn id="9" presetID="10"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400"/>
                                        <p:tgtEl>
                                          <p:spTgt spid="15"/>
                                        </p:tgtEl>
                                      </p:cBhvr>
                                    </p:animEffect>
                                  </p:childTnLst>
                                </p:cTn>
                              </p:par>
                              <p:par>
                                <p:cTn id="12" presetID="10" presetClass="entr" presetSubtype="0"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400"/>
                                        <p:tgtEl>
                                          <p:spTgt spid="1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400"/>
                                        <p:tgtEl>
                                          <p:spTgt spid="17"/>
                                        </p:tgtEl>
                                      </p:cBhvr>
                                    </p:animEffect>
                                  </p:childTnLst>
                                </p:cTn>
                              </p:par>
                            </p:childTnLst>
                          </p:cTn>
                        </p:par>
                      </p:childTnLst>
                    </p:cTn>
                  </p:par>
                  <p:par>
                    <p:cTn id="35" fill="hold">
                      <p:stCondLst>
                        <p:cond delay="indefinite"/>
                      </p:stCondLst>
                      <p:childTnLst>
                        <p:par>
                          <p:cTn id="36"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400"/>
                                        <p:tgtEl>
                                          <p:spTgt spid="10"/>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400"/>
                                        <p:tgtEl>
                                          <p:spTgt spid="18"/>
                                        </p:tgtEl>
                                      </p:cBhvr>
                                    </p:animEffect>
                                  </p:childTnLst>
                                </p:cTn>
                              </p:par>
                              <p:par>
                                <p:cTn id="26" presetID="10" presetClass="entr" presetSubtype="0"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400"/>
                                        <p:tgtEl>
                                          <p:spTgt spid="19"/>
                                        </p:tgtEl>
                                      </p:cBhvr>
                                    </p:animEffect>
                                  </p:childTnLst>
                                </p:cTn>
                              </p:par>
                              <p:par>
                                <p:cTn id="29" presetID="10"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400"/>
                                        <p:tgtEl>
                                          <p:spTgt spid="2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400"/>
                                        <p:tgtEl>
                                          <p:spTgt spid="21"/>
                                        </p:tgtEl>
                                      </p:cBhvr>
                                    </p:animEffect>
                                  </p:childTnLst>
                                </p:cTn>
                              </p:par>
                            </p:childTnLst>
                          </p:cTn>
                        </p:par>
                      </p:childTnLst>
                    </p:cTn>
                  </p:par>
                  <p:par>
                    <p:cTn id="52" fill="hold">
                      <p:stCondLst>
                        <p:cond delay="indefinite"/>
                      </p:stCondLst>
                      <p:childTnLst>
                        <p:par>
                          <p:cTn id="53"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400"/>
                                        <p:tgtEl>
                                          <p:spTgt spid="11"/>
                                        </p:tgtEl>
                                      </p:cBhvr>
                                    </p:animEffect>
                                  </p:childTnLst>
                                </p:cTn>
                              </p:par>
                              <p:par>
                                <p:cTn id="40" presetID="10" presetClass="entr" presetSubtype="0"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400"/>
                                        <p:tgtEl>
                                          <p:spTgt spid="22"/>
                                        </p:tgtEl>
                                      </p:cBhvr>
                                    </p:animEffect>
                                  </p:childTnLst>
                                </p:cTn>
                              </p:par>
                              <p:par>
                                <p:cTn id="43" presetID="10"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400"/>
                                        <p:tgtEl>
                                          <p:spTgt spid="23"/>
                                        </p:tgtEl>
                                      </p:cBhvr>
                                    </p:animEffect>
                                  </p:childTnLst>
                                </p:cTn>
                              </p:par>
                              <p:par>
                                <p:cTn id="46" presetID="10" presetClass="entr" presetSubtype="0" fill="hold"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400"/>
                                        <p:tgtEl>
                                          <p:spTgt spid="2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400"/>
                                        <p:tgtEl>
                                          <p:spTgt spid="25"/>
                                        </p:tgtEl>
                                      </p:cBhvr>
                                    </p:animEffect>
                                  </p:childTnLst>
                                </p:cTn>
                              </p:par>
                            </p:childTnLst>
                          </p:cTn>
                        </p:par>
                      </p:childTnLst>
                    </p:cTn>
                  </p:par>
                  <p:par>
                    <p:cTn id="69" fill="hold">
                      <p:stCondLst>
                        <p:cond delay="indefinite"/>
                      </p:stCondLst>
                      <p:childTnLst>
                        <p:par>
                          <p:cTn id="70"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400"/>
                                        <p:tgtEl>
                                          <p:spTgt spid="12"/>
                                        </p:tgtEl>
                                      </p:cBhvr>
                                    </p:animEffect>
                                  </p:childTnLst>
                                </p:cTn>
                              </p:par>
                              <p:par>
                                <p:cTn id="57" presetID="10" presetClass="entr" presetSubtype="0"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400"/>
                                        <p:tgtEl>
                                          <p:spTgt spid="26"/>
                                        </p:tgtEl>
                                      </p:cBhvr>
                                    </p:animEffect>
                                  </p:childTnLst>
                                </p:cTn>
                              </p:par>
                              <p:par>
                                <p:cTn id="60" presetID="10" presetClass="entr" presetSubtype="0" fill="hold"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400"/>
                                        <p:tgtEl>
                                          <p:spTgt spid="27"/>
                                        </p:tgtEl>
                                      </p:cBhvr>
                                    </p:animEffect>
                                  </p:childTnLst>
                                </p:cTn>
                              </p:par>
                              <p:par>
                                <p:cTn id="63" presetID="10" presetClass="entr" presetSubtype="0" fill="hold"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400"/>
                                        <p:tgtEl>
                                          <p:spTgt spid="2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400"/>
                                        <p:tgtEl>
                                          <p:spTgt spid="29"/>
                                        </p:tgtEl>
                                      </p:cBhvr>
                                    </p:animEffect>
                                  </p:childTnLst>
                                </p:cTn>
                              </p:par>
                            </p:childTnLst>
                          </p:cTn>
                        </p:par>
                      </p:childTnLst>
                    </p:cTn>
                  </p:par>
                  <p:par>
                    <p:cTn id="86" fill="hold">
                      <p:stCondLst>
                        <p:cond delay="indefinite"/>
                      </p:stCondLst>
                      <p:childTnLst>
                        <p:par>
                          <p:cTn id="87"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400"/>
                                        <p:tgtEl>
                                          <p:spTgt spid="13"/>
                                        </p:tgtEl>
                                      </p:cBhvr>
                                    </p:animEffect>
                                  </p:childTnLst>
                                </p:cTn>
                              </p:par>
                              <p:par>
                                <p:cTn id="74" presetID="10" presetClass="entr" presetSubtype="0" fill="hold" nodeType="with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fade">
                                      <p:cBhvr>
                                        <p:cTn id="76" dur="400"/>
                                        <p:tgtEl>
                                          <p:spTgt spid="30"/>
                                        </p:tgtEl>
                                      </p:cBhvr>
                                    </p:animEffect>
                                  </p:childTnLst>
                                </p:cTn>
                              </p:par>
                              <p:par>
                                <p:cTn id="77" presetID="10" presetClass="entr" presetSubtype="0" fill="hold" nodeType="with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fade">
                                      <p:cBhvr>
                                        <p:cTn id="79" dur="400"/>
                                        <p:tgtEl>
                                          <p:spTgt spid="31"/>
                                        </p:tgtEl>
                                      </p:cBhvr>
                                    </p:animEffect>
                                  </p:childTnLst>
                                </p:cTn>
                              </p:par>
                              <p:par>
                                <p:cTn id="80" presetID="10" presetClass="entr" presetSubtype="0" fill="hold" nodeType="with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400"/>
                                        <p:tgtEl>
                                          <p:spTgt spid="32"/>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4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animBg="1"/>
      <p:bldP spid="25" grpId="0" animBg="1"/>
      <p:bldP spid="29" grpId="0" animBg="1"/>
      <p:bldP spid="3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Parameters and arguments</a:t>
            </a:r>
            <a:endParaRPr lang="en-US" sz="3000" dirty="0"/>
          </a:p>
        </p:txBody>
      </p:sp>
      <p:sp>
        <p:nvSpPr>
          <p:cNvPr id="3" name="Shape 1"/>
          <p:cNvSpPr/>
          <p:nvPr/>
        </p:nvSpPr>
        <p:spPr>
          <a:xfrm>
            <a:off x="548640" y="1371600"/>
            <a:ext cx="6583680" cy="2423160"/>
          </a:xfrm>
          <a:prstGeom prst="roundRect">
            <a:avLst>
              <a:gd name="adj" fmla="val 3019"/>
            </a:avLst>
          </a:prstGeom>
          <a:solidFill>
            <a:srgbClr val="1B2742"/>
          </a:solidFill>
          <a:ln w="9525">
            <a:solidFill>
              <a:srgbClr val="1B2742"/>
            </a:solidFill>
            <a:prstDash val="solid"/>
          </a:ln>
        </p:spPr>
        <p:txBody>
          <a:bodyPr/>
          <a:p/>
        </p:txBody>
      </p:sp>
      <p:sp>
        <p:nvSpPr>
          <p:cNvPr id="4" name="Text 2"/>
          <p:cNvSpPr txBox="1"/>
          <p:nvPr/>
        </p:nvSpPr>
        <p:spPr>
          <a:xfrm>
            <a:off x="73152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5" name="Text 3"/>
          <p:cNvSpPr txBox="1"/>
          <p:nvPr/>
        </p:nvSpPr>
        <p:spPr>
          <a:xfrm>
            <a:off x="731520" y="1719072"/>
            <a:ext cx="6309360" cy="1965960"/>
          </a:xfrm>
          <a:prstGeom prst="rect">
            <a:avLst/>
          </a:prstGeom>
          <a:noFill/>
          <a:ln/>
        </p:spPr>
        <p:txBody>
          <a:bodyPr wrap="none" lIns="0" tIns="0" rIns="0" bIns="0" rtlCol="0" anchor="t"/>
          <a:lstStyle/>
          <a:p>
            <a:pPr indent="0" marL="0">
              <a:lnSpc>
                <a:spcPct val="98000"/>
              </a:lnSpc>
              <a:buNone/>
            </a:pPr>
            <a:r>
              <a:rPr lang="en-US" sz="2400" dirty="0">
                <a:solidFill>
                  <a:srgbClr val="E8ECF4"/>
                </a:solidFill>
                <a:latin typeface="Courier New" pitchFamily="34" charset="0"/>
                <a:ea typeface="Courier New" pitchFamily="34" charset="-122"/>
                <a:cs typeface="Courier New" pitchFamily="34" charset="-120"/>
              </a:rPr>
              <a:t>def hello(name):</a:t>
            </a:r>
            <a:endParaRPr lang="en-US" sz="2400" dirty="0"/>
          </a:p>
          <a:p>
            <a:pPr indent="0" marL="0">
              <a:lnSpc>
                <a:spcPct val="98000"/>
              </a:lnSpc>
              <a:buNone/>
            </a:pPr>
            <a:r>
              <a:rPr lang="en-US" sz="2400" dirty="0">
                <a:solidFill>
                  <a:srgbClr val="E8ECF4"/>
                </a:solidFill>
                <a:latin typeface="Courier New" pitchFamily="34" charset="0"/>
                <a:ea typeface="Courier New" pitchFamily="34" charset="-122"/>
                <a:cs typeface="Courier New" pitchFamily="34" charset="-120"/>
              </a:rPr>
              <a:t>    print(f"Hello {name}!")</a:t>
            </a:r>
            <a:endParaRPr lang="en-US" sz="2400" dirty="0"/>
          </a:p>
          <a:p>
            <a:pPr indent="0" marL="0">
              <a:lnSpc>
                <a:spcPct val="98000"/>
              </a:lnSpc>
              <a:buNone/>
            </a:pPr>
            <a:endParaRPr lang="en-US" sz="2400" dirty="0"/>
          </a:p>
          <a:p>
            <a:pPr indent="0" marL="0">
              <a:lnSpc>
                <a:spcPct val="98000"/>
              </a:lnSpc>
              <a:buNone/>
            </a:pPr>
            <a:r>
              <a:rPr lang="en-US" sz="2400" dirty="0">
                <a:solidFill>
                  <a:srgbClr val="E8ECF4"/>
                </a:solidFill>
                <a:latin typeface="Courier New" pitchFamily="34" charset="0"/>
                <a:ea typeface="Courier New" pitchFamily="34" charset="-122"/>
                <a:cs typeface="Courier New" pitchFamily="34" charset="-120"/>
              </a:rPr>
              <a:t>hello("Joy")</a:t>
            </a:r>
            <a:endParaRPr lang="en-US" sz="2400" dirty="0"/>
          </a:p>
          <a:p>
            <a:pPr indent="0" marL="0">
              <a:lnSpc>
                <a:spcPct val="98000"/>
              </a:lnSpc>
              <a:buNone/>
            </a:pPr>
            <a:r>
              <a:rPr lang="en-US" sz="2400" dirty="0">
                <a:solidFill>
                  <a:srgbClr val="E8ECF4"/>
                </a:solidFill>
                <a:latin typeface="Courier New" pitchFamily="34" charset="0"/>
                <a:ea typeface="Courier New" pitchFamily="34" charset="-122"/>
                <a:cs typeface="Courier New" pitchFamily="34" charset="-120"/>
              </a:rPr>
              <a:t>hello("Rini")</a:t>
            </a:r>
            <a:endParaRPr lang="en-US" sz="2400" dirty="0"/>
          </a:p>
        </p:txBody>
      </p:sp>
      <p:sp>
        <p:nvSpPr>
          <p:cNvPr id="6" name="Shape 4"/>
          <p:cNvSpPr/>
          <p:nvPr/>
        </p:nvSpPr>
        <p:spPr>
          <a:xfrm>
            <a:off x="548640" y="4023360"/>
            <a:ext cx="6583680" cy="1110996"/>
          </a:xfrm>
          <a:prstGeom prst="roundRect">
            <a:avLst>
              <a:gd name="adj" fmla="val 6584"/>
            </a:avLst>
          </a:prstGeom>
          <a:solidFill>
            <a:srgbClr val="EEF2F8"/>
          </a:solidFill>
          <a:ln w="9525">
            <a:solidFill>
              <a:srgbClr val="D5DBE6"/>
            </a:solidFill>
            <a:prstDash val="solid"/>
          </a:ln>
        </p:spPr>
        <p:txBody>
          <a:bodyPr/>
          <a:p/>
        </p:txBody>
      </p:sp>
      <p:sp>
        <p:nvSpPr>
          <p:cNvPr id="7" name="Text 5"/>
          <p:cNvSpPr txBox="1"/>
          <p:nvPr/>
        </p:nvSpPr>
        <p:spPr>
          <a:xfrm>
            <a:off x="731520" y="411480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8" name="Text 6"/>
          <p:cNvSpPr txBox="1"/>
          <p:nvPr/>
        </p:nvSpPr>
        <p:spPr>
          <a:xfrm>
            <a:off x="731520" y="4370832"/>
            <a:ext cx="6309360" cy="653796"/>
          </a:xfrm>
          <a:prstGeom prst="rect">
            <a:avLst/>
          </a:prstGeom>
          <a:noFill/>
          <a:ln/>
        </p:spPr>
        <p:txBody>
          <a:bodyPr wrap="none" lIns="0" tIns="0" rIns="0" bIns="0" rtlCol="0" anchor="t"/>
          <a:lstStyle/>
          <a:p>
            <a:pPr indent="0" marL="0">
              <a:lnSpc>
                <a:spcPct val="98000"/>
              </a:lnSpc>
              <a:buNone/>
            </a:pPr>
            <a:r>
              <a:rPr lang="en-US" sz="1800" dirty="0">
                <a:solidFill>
                  <a:srgbClr val="15213A"/>
                </a:solidFill>
                <a:latin typeface="Courier New" pitchFamily="34" charset="0"/>
                <a:ea typeface="Courier New" pitchFamily="34" charset="-122"/>
                <a:cs typeface="Courier New" pitchFamily="34" charset="-120"/>
              </a:rPr>
              <a:t>Hello Joy!</a:t>
            </a:r>
            <a:endParaRPr lang="en-US" sz="1800" dirty="0"/>
          </a:p>
          <a:p>
            <a:pPr indent="0" marL="0">
              <a:lnSpc>
                <a:spcPct val="98000"/>
              </a:lnSpc>
              <a:buNone/>
            </a:pPr>
            <a:r>
              <a:rPr lang="en-US" sz="1800" dirty="0">
                <a:solidFill>
                  <a:srgbClr val="15213A"/>
                </a:solidFill>
                <a:latin typeface="Courier New" pitchFamily="34" charset="0"/>
                <a:ea typeface="Courier New" pitchFamily="34" charset="-122"/>
                <a:cs typeface="Courier New" pitchFamily="34" charset="-120"/>
              </a:rPr>
              <a:t>Hello Rini!</a:t>
            </a:r>
            <a:endParaRPr lang="en-US" sz="1800" dirty="0"/>
          </a:p>
        </p:txBody>
      </p:sp>
      <p:sp>
        <p:nvSpPr>
          <p:cNvPr id="9" name="anim_1_0"/>
          <p:cNvSpPr/>
          <p:nvPr/>
        </p:nvSpPr>
        <p:spPr>
          <a:xfrm>
            <a:off x="2560320" y="2066544"/>
            <a:ext cx="731520" cy="45720"/>
          </a:xfrm>
          <a:prstGeom prst="rect">
            <a:avLst/>
          </a:prstGeom>
          <a:solidFill>
            <a:srgbClr val="E07A1F"/>
          </a:solidFill>
          <a:ln w="12700">
            <a:solidFill>
              <a:srgbClr val="E07A1F"/>
            </a:solidFill>
            <a:prstDash val="solid"/>
          </a:ln>
        </p:spPr>
        <p:txBody>
          <a:bodyPr/>
          <a:p/>
        </p:txBody>
      </p:sp>
      <p:sp>
        <p:nvSpPr>
          <p:cNvPr id="10" name="anim_2_1"/>
          <p:cNvSpPr/>
          <p:nvPr/>
        </p:nvSpPr>
        <p:spPr>
          <a:xfrm>
            <a:off x="4206240" y="2441448"/>
            <a:ext cx="731520" cy="45720"/>
          </a:xfrm>
          <a:prstGeom prst="rect">
            <a:avLst/>
          </a:prstGeom>
          <a:solidFill>
            <a:srgbClr val="2459C4"/>
          </a:solidFill>
          <a:ln w="12700">
            <a:solidFill>
              <a:srgbClr val="2459C4"/>
            </a:solidFill>
            <a:prstDash val="solid"/>
          </a:ln>
        </p:spPr>
        <p:txBody>
          <a:bodyPr/>
          <a:p/>
        </p:txBody>
      </p:sp>
      <p:sp>
        <p:nvSpPr>
          <p:cNvPr id="11" name="anim_3_2"/>
          <p:cNvSpPr/>
          <p:nvPr/>
        </p:nvSpPr>
        <p:spPr>
          <a:xfrm>
            <a:off x="1828800" y="3191256"/>
            <a:ext cx="914400" cy="45720"/>
          </a:xfrm>
          <a:prstGeom prst="rect">
            <a:avLst/>
          </a:prstGeom>
          <a:solidFill>
            <a:srgbClr val="1F8A7A"/>
          </a:solidFill>
          <a:ln w="12700">
            <a:solidFill>
              <a:srgbClr val="1F8A7A"/>
            </a:solidFill>
            <a:prstDash val="solid"/>
          </a:ln>
        </p:spPr>
        <p:txBody>
          <a:bodyPr/>
          <a:p/>
        </p:txBody>
      </p:sp>
      <p:sp>
        <p:nvSpPr>
          <p:cNvPr id="12" name="anim_4_3"/>
          <p:cNvSpPr/>
          <p:nvPr/>
        </p:nvSpPr>
        <p:spPr>
          <a:xfrm>
            <a:off x="1828800" y="3566160"/>
            <a:ext cx="1097280" cy="45720"/>
          </a:xfrm>
          <a:prstGeom prst="rect">
            <a:avLst/>
          </a:prstGeom>
          <a:solidFill>
            <a:srgbClr val="8E44AD"/>
          </a:solidFill>
          <a:ln w="12700">
            <a:solidFill>
              <a:srgbClr val="8E44AD"/>
            </a:solidFill>
            <a:prstDash val="solid"/>
          </a:ln>
        </p:spPr>
        <p:txBody>
          <a:bodyPr/>
          <a:p/>
        </p:txBody>
      </p:sp>
      <p:sp>
        <p:nvSpPr>
          <p:cNvPr id="13" name="anim_1_4"/>
          <p:cNvSpPr/>
          <p:nvPr/>
        </p:nvSpPr>
        <p:spPr>
          <a:xfrm>
            <a:off x="7013448" y="1842516"/>
            <a:ext cx="128016" cy="128016"/>
          </a:xfrm>
          <a:prstGeom prst="ellipse">
            <a:avLst/>
          </a:prstGeom>
          <a:solidFill>
            <a:srgbClr val="E07A1F"/>
          </a:solidFill>
          <a:ln w="12700">
            <a:solidFill>
              <a:srgbClr val="E07A1F"/>
            </a:solidFill>
            <a:prstDash val="solid"/>
          </a:ln>
        </p:spPr>
        <p:txBody>
          <a:bodyPr/>
          <a:p/>
        </p:txBody>
      </p:sp>
      <p:sp>
        <p:nvSpPr>
          <p:cNvPr id="14" name="anim_1_5"/>
          <p:cNvSpPr/>
          <p:nvPr/>
        </p:nvSpPr>
        <p:spPr>
          <a:xfrm>
            <a:off x="7132320" y="1906524"/>
            <a:ext cx="502920" cy="914"/>
          </a:xfrm>
          <a:prstGeom prst="line">
            <a:avLst/>
          </a:prstGeom>
          <a:noFill/>
          <a:ln w="15875">
            <a:solidFill>
              <a:srgbClr val="E07A1F"/>
            </a:solidFill>
            <a:prstDash val="solid"/>
          </a:ln>
        </p:spPr>
        <p:txBody>
          <a:bodyPr/>
          <a:p/>
        </p:txBody>
      </p:sp>
      <p:sp>
        <p:nvSpPr>
          <p:cNvPr id="15" name="anim_1_6"/>
          <p:cNvSpPr/>
          <p:nvPr/>
        </p:nvSpPr>
        <p:spPr>
          <a:xfrm>
            <a:off x="7635240" y="1604772"/>
            <a:ext cx="4023360" cy="603504"/>
          </a:xfrm>
          <a:prstGeom prst="roundRect">
            <a:avLst>
              <a:gd name="adj" fmla="val 9091"/>
            </a:avLst>
          </a:prstGeom>
          <a:solidFill>
            <a:srgbClr val="FFFFFF"/>
          </a:solidFill>
          <a:ln w="15875">
            <a:solidFill>
              <a:srgbClr val="E07A1F"/>
            </a:solidFill>
            <a:prstDash val="solid"/>
          </a:ln>
        </p:spPr>
        <p:txBody>
          <a:bodyPr/>
          <a:p/>
        </p:txBody>
      </p:sp>
      <p:sp>
        <p:nvSpPr>
          <p:cNvPr id="16" name="anim_1_7"/>
          <p:cNvSpPr txBox="1"/>
          <p:nvPr/>
        </p:nvSpPr>
        <p:spPr>
          <a:xfrm>
            <a:off x="7772400" y="1604772"/>
            <a:ext cx="3794760" cy="603504"/>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Parameter: a name for the input, used inside the function</a:t>
            </a:r>
            <a:endParaRPr lang="en-US" sz="1500" dirty="0"/>
          </a:p>
        </p:txBody>
      </p:sp>
      <p:sp>
        <p:nvSpPr>
          <p:cNvPr id="17" name="anim_2_8"/>
          <p:cNvSpPr/>
          <p:nvPr/>
        </p:nvSpPr>
        <p:spPr>
          <a:xfrm>
            <a:off x="7013448" y="2217420"/>
            <a:ext cx="128016" cy="128016"/>
          </a:xfrm>
          <a:prstGeom prst="ellipse">
            <a:avLst/>
          </a:prstGeom>
          <a:solidFill>
            <a:srgbClr val="2459C4"/>
          </a:solidFill>
          <a:ln w="12700">
            <a:solidFill>
              <a:srgbClr val="2459C4"/>
            </a:solidFill>
            <a:prstDash val="solid"/>
          </a:ln>
        </p:spPr>
        <p:txBody>
          <a:bodyPr/>
          <a:p/>
        </p:txBody>
      </p:sp>
      <p:sp>
        <p:nvSpPr>
          <p:cNvPr id="18" name="anim_2_9"/>
          <p:cNvSpPr/>
          <p:nvPr/>
        </p:nvSpPr>
        <p:spPr>
          <a:xfrm>
            <a:off x="7132320" y="2281428"/>
            <a:ext cx="502920" cy="338328"/>
          </a:xfrm>
          <a:prstGeom prst="line">
            <a:avLst/>
          </a:prstGeom>
          <a:noFill/>
          <a:ln w="15875">
            <a:solidFill>
              <a:srgbClr val="2459C4"/>
            </a:solidFill>
            <a:prstDash val="solid"/>
          </a:ln>
        </p:spPr>
        <p:txBody>
          <a:bodyPr/>
          <a:p/>
        </p:txBody>
      </p:sp>
      <p:sp>
        <p:nvSpPr>
          <p:cNvPr id="19" name="anim_2_10"/>
          <p:cNvSpPr/>
          <p:nvPr/>
        </p:nvSpPr>
        <p:spPr>
          <a:xfrm>
            <a:off x="7635240" y="2318004"/>
            <a:ext cx="4023360" cy="603504"/>
          </a:xfrm>
          <a:prstGeom prst="roundRect">
            <a:avLst>
              <a:gd name="adj" fmla="val 9091"/>
            </a:avLst>
          </a:prstGeom>
          <a:solidFill>
            <a:srgbClr val="FFFFFF"/>
          </a:solidFill>
          <a:ln w="15875">
            <a:solidFill>
              <a:srgbClr val="2459C4"/>
            </a:solidFill>
            <a:prstDash val="solid"/>
          </a:ln>
        </p:spPr>
        <p:txBody>
          <a:bodyPr/>
          <a:p/>
        </p:txBody>
      </p:sp>
      <p:sp>
        <p:nvSpPr>
          <p:cNvPr id="20" name="anim_2_11"/>
          <p:cNvSpPr txBox="1"/>
          <p:nvPr/>
        </p:nvSpPr>
        <p:spPr>
          <a:xfrm>
            <a:off x="7772400" y="2318004"/>
            <a:ext cx="3794760" cy="603504"/>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The parameter is used like a normal variable</a:t>
            </a:r>
            <a:endParaRPr lang="en-US" sz="1500" dirty="0"/>
          </a:p>
        </p:txBody>
      </p:sp>
      <p:sp>
        <p:nvSpPr>
          <p:cNvPr id="21" name="anim_3_12"/>
          <p:cNvSpPr/>
          <p:nvPr/>
        </p:nvSpPr>
        <p:spPr>
          <a:xfrm>
            <a:off x="7013448" y="2967228"/>
            <a:ext cx="128016" cy="128016"/>
          </a:xfrm>
          <a:prstGeom prst="ellipse">
            <a:avLst/>
          </a:prstGeom>
          <a:solidFill>
            <a:srgbClr val="1F8A7A"/>
          </a:solidFill>
          <a:ln w="12700">
            <a:solidFill>
              <a:srgbClr val="1F8A7A"/>
            </a:solidFill>
            <a:prstDash val="solid"/>
          </a:ln>
        </p:spPr>
        <p:txBody>
          <a:bodyPr/>
          <a:p/>
        </p:txBody>
      </p:sp>
      <p:sp>
        <p:nvSpPr>
          <p:cNvPr id="22" name="anim_3_13"/>
          <p:cNvSpPr/>
          <p:nvPr/>
        </p:nvSpPr>
        <p:spPr>
          <a:xfrm>
            <a:off x="7132320" y="3031236"/>
            <a:ext cx="502920" cy="178308"/>
          </a:xfrm>
          <a:prstGeom prst="line">
            <a:avLst/>
          </a:prstGeom>
          <a:noFill/>
          <a:ln w="15875">
            <a:solidFill>
              <a:srgbClr val="1F8A7A"/>
            </a:solidFill>
            <a:prstDash val="solid"/>
          </a:ln>
        </p:spPr>
        <p:txBody>
          <a:bodyPr/>
          <a:p/>
        </p:txBody>
      </p:sp>
      <p:sp>
        <p:nvSpPr>
          <p:cNvPr id="23" name="anim_3_14"/>
          <p:cNvSpPr/>
          <p:nvPr/>
        </p:nvSpPr>
        <p:spPr>
          <a:xfrm>
            <a:off x="7635240" y="3031236"/>
            <a:ext cx="4023360" cy="356616"/>
          </a:xfrm>
          <a:prstGeom prst="roundRect">
            <a:avLst>
              <a:gd name="adj" fmla="val 15385"/>
            </a:avLst>
          </a:prstGeom>
          <a:solidFill>
            <a:srgbClr val="FFFFFF"/>
          </a:solidFill>
          <a:ln w="15875">
            <a:solidFill>
              <a:srgbClr val="1F8A7A"/>
            </a:solidFill>
            <a:prstDash val="solid"/>
          </a:ln>
        </p:spPr>
        <p:txBody>
          <a:bodyPr/>
          <a:p/>
        </p:txBody>
      </p:sp>
      <p:sp>
        <p:nvSpPr>
          <p:cNvPr id="24" name="anim_3_15"/>
          <p:cNvSpPr txBox="1"/>
          <p:nvPr/>
        </p:nvSpPr>
        <p:spPr>
          <a:xfrm>
            <a:off x="7772400" y="3031236"/>
            <a:ext cx="3794760" cy="356616"/>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Argument: the actual value sent in</a:t>
            </a:r>
            <a:endParaRPr lang="en-US" sz="1500" dirty="0"/>
          </a:p>
        </p:txBody>
      </p:sp>
      <p:sp>
        <p:nvSpPr>
          <p:cNvPr id="25" name="anim_4_16"/>
          <p:cNvSpPr/>
          <p:nvPr/>
        </p:nvSpPr>
        <p:spPr>
          <a:xfrm>
            <a:off x="7013448" y="3342132"/>
            <a:ext cx="128016" cy="128016"/>
          </a:xfrm>
          <a:prstGeom prst="ellipse">
            <a:avLst/>
          </a:prstGeom>
          <a:solidFill>
            <a:srgbClr val="8E44AD"/>
          </a:solidFill>
          <a:ln w="12700">
            <a:solidFill>
              <a:srgbClr val="8E44AD"/>
            </a:solidFill>
            <a:prstDash val="solid"/>
          </a:ln>
        </p:spPr>
        <p:txBody>
          <a:bodyPr/>
          <a:p/>
        </p:txBody>
      </p:sp>
      <p:sp>
        <p:nvSpPr>
          <p:cNvPr id="26" name="anim_4_17"/>
          <p:cNvSpPr/>
          <p:nvPr/>
        </p:nvSpPr>
        <p:spPr>
          <a:xfrm>
            <a:off x="7132320" y="3406140"/>
            <a:ext cx="502920" cy="269748"/>
          </a:xfrm>
          <a:prstGeom prst="line">
            <a:avLst/>
          </a:prstGeom>
          <a:noFill/>
          <a:ln w="15875">
            <a:solidFill>
              <a:srgbClr val="8E44AD"/>
            </a:solidFill>
            <a:prstDash val="solid"/>
          </a:ln>
        </p:spPr>
        <p:txBody>
          <a:bodyPr/>
          <a:p/>
        </p:txBody>
      </p:sp>
      <p:sp>
        <p:nvSpPr>
          <p:cNvPr id="27" name="anim_4_18"/>
          <p:cNvSpPr/>
          <p:nvPr/>
        </p:nvSpPr>
        <p:spPr>
          <a:xfrm>
            <a:off x="7635240" y="3497580"/>
            <a:ext cx="4023360" cy="356616"/>
          </a:xfrm>
          <a:prstGeom prst="roundRect">
            <a:avLst>
              <a:gd name="adj" fmla="val 15385"/>
            </a:avLst>
          </a:prstGeom>
          <a:solidFill>
            <a:srgbClr val="FFFFFF"/>
          </a:solidFill>
          <a:ln w="15875">
            <a:solidFill>
              <a:srgbClr val="8E44AD"/>
            </a:solidFill>
            <a:prstDash val="solid"/>
          </a:ln>
        </p:spPr>
        <p:txBody>
          <a:bodyPr/>
          <a:p/>
        </p:txBody>
      </p:sp>
      <p:sp>
        <p:nvSpPr>
          <p:cNvPr id="28" name="anim_4_19"/>
          <p:cNvSpPr txBox="1"/>
          <p:nvPr/>
        </p:nvSpPr>
        <p:spPr>
          <a:xfrm>
            <a:off x="7772400" y="3497580"/>
            <a:ext cx="3794760" cy="356616"/>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Another call, another argument, same code</a:t>
            </a:r>
            <a:endParaRPr lang="en-US" sz="1500" dirty="0"/>
          </a:p>
        </p:txBody>
      </p:sp>
      <p:sp>
        <p:nvSpPr>
          <p:cNvPr id="29" name="Shape 27"/>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0" name="Text 28"/>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1" name="Shape 29"/>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2" name="Text 30"/>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33" name="Shape 31"/>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34" name="Text 32"/>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5" name="Shape 33"/>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36" name="Text 34"/>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6 / 39</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8" fill="hold">
                      <p:stCondLst>
                        <p:cond delay="indefinite"/>
                      </p:stCondLst>
                      <p:childTnLst>
                        <p:par>
                          <p:cTn id="19" fill="hold">
                            <p:stCondLst>
                              <p:cond delay="0"/>
                            </p:stCondLst>
                            <p:childTnLst>
                              <p:par>
                                <p:cTn id="3" presetID="10" presetClass="entr" presetSubtype="0" fill="hold" nodeType="clickEffect">
                                  <p:stCondLst>
                                    <p:cond delay="0"/>
                                  </p:stCondLst>
                                  <p:childTnLst>
                                    <p:set>
                                      <p:cBhvr>
                                        <p:cTn id="4" dur="1" fill="hold">
                                          <p:stCondLst>
                                            <p:cond delay="0"/>
                                          </p:stCondLst>
                                        </p:cTn>
                                        <p:tgtEl>
                                          <p:spTgt spid="9"/>
                                        </p:tgtEl>
                                        <p:attrNameLst>
                                          <p:attrName>style.visibility</p:attrName>
                                        </p:attrNameLst>
                                      </p:cBhvr>
                                      <p:to>
                                        <p:strVal val="visible"/>
                                      </p:to>
                                    </p:set>
                                    <p:animEffect transition="in" filter="fade">
                                      <p:cBhvr>
                                        <p:cTn id="5" dur="400"/>
                                        <p:tgtEl>
                                          <p:spTgt spid="9"/>
                                        </p:tgtEl>
                                      </p:cBhvr>
                                    </p:animEffect>
                                  </p:childTnLst>
                                </p:cTn>
                              </p:par>
                              <p:par>
                                <p:cTn id="6" presetID="10" presetClass="entr" presetSubtype="0" fill="hold" nodeType="withEffect">
                                  <p:stCondLst>
                                    <p:cond delay="0"/>
                                  </p:stCondLst>
                                  <p:childTnLst>
                                    <p:set>
                                      <p:cBhvr>
                                        <p:cTn id="7" dur="1" fill="hold">
                                          <p:stCondLst>
                                            <p:cond delay="0"/>
                                          </p:stCondLst>
                                        </p:cTn>
                                        <p:tgtEl>
                                          <p:spTgt spid="13"/>
                                        </p:tgtEl>
                                        <p:attrNameLst>
                                          <p:attrName>style.visibility</p:attrName>
                                        </p:attrNameLst>
                                      </p:cBhvr>
                                      <p:to>
                                        <p:strVal val="visible"/>
                                      </p:to>
                                    </p:set>
                                    <p:animEffect transition="in" filter="fade">
                                      <p:cBhvr>
                                        <p:cTn id="8" dur="400"/>
                                        <p:tgtEl>
                                          <p:spTgt spid="13"/>
                                        </p:tgtEl>
                                      </p:cBhvr>
                                    </p:animEffect>
                                  </p:childTnLst>
                                </p:cTn>
                              </p:par>
                              <p:par>
                                <p:cTn id="9" presetID="10"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400"/>
                                        <p:tgtEl>
                                          <p:spTgt spid="14"/>
                                        </p:tgtEl>
                                      </p:cBhvr>
                                    </p:animEffect>
                                  </p:childTnLst>
                                </p:cTn>
                              </p:par>
                              <p:par>
                                <p:cTn id="12" presetID="10" presetClass="entr" presetSubtype="0"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4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400"/>
                                        <p:tgtEl>
                                          <p:spTgt spid="16"/>
                                        </p:tgtEl>
                                      </p:cBhvr>
                                    </p:animEffect>
                                  </p:childTnLst>
                                </p:cTn>
                              </p:par>
                            </p:childTnLst>
                          </p:cTn>
                        </p:par>
                      </p:childTnLst>
                    </p:cTn>
                  </p:par>
                  <p:par>
                    <p:cTn id="35" fill="hold">
                      <p:stCondLst>
                        <p:cond delay="indefinite"/>
                      </p:stCondLst>
                      <p:childTnLst>
                        <p:par>
                          <p:cTn id="36"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400"/>
                                        <p:tgtEl>
                                          <p:spTgt spid="10"/>
                                        </p:tgtEl>
                                      </p:cBhvr>
                                    </p:animEffect>
                                  </p:childTnLst>
                                </p:cTn>
                              </p:par>
                              <p:par>
                                <p:cTn id="23" presetID="10"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400"/>
                                        <p:tgtEl>
                                          <p:spTgt spid="17"/>
                                        </p:tgtEl>
                                      </p:cBhvr>
                                    </p:animEffect>
                                  </p:childTnLst>
                                </p:cTn>
                              </p:par>
                              <p:par>
                                <p:cTn id="26" presetID="10" presetClass="entr" presetSubtype="0"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400"/>
                                        <p:tgtEl>
                                          <p:spTgt spid="18"/>
                                        </p:tgtEl>
                                      </p:cBhvr>
                                    </p:animEffect>
                                  </p:childTnLst>
                                </p:cTn>
                              </p:par>
                              <p:par>
                                <p:cTn id="29" presetID="10"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400"/>
                                        <p:tgtEl>
                                          <p:spTgt spid="1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400"/>
                                        <p:tgtEl>
                                          <p:spTgt spid="20"/>
                                        </p:tgtEl>
                                      </p:cBhvr>
                                    </p:animEffect>
                                  </p:childTnLst>
                                </p:cTn>
                              </p:par>
                            </p:childTnLst>
                          </p:cTn>
                        </p:par>
                      </p:childTnLst>
                    </p:cTn>
                  </p:par>
                  <p:par>
                    <p:cTn id="52" fill="hold">
                      <p:stCondLst>
                        <p:cond delay="indefinite"/>
                      </p:stCondLst>
                      <p:childTnLst>
                        <p:par>
                          <p:cTn id="53"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400"/>
                                        <p:tgtEl>
                                          <p:spTgt spid="11"/>
                                        </p:tgtEl>
                                      </p:cBhvr>
                                    </p:animEffect>
                                  </p:childTnLst>
                                </p:cTn>
                              </p:par>
                              <p:par>
                                <p:cTn id="40" presetID="10" presetClass="entr" presetSubtype="0"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400"/>
                                        <p:tgtEl>
                                          <p:spTgt spid="21"/>
                                        </p:tgtEl>
                                      </p:cBhvr>
                                    </p:animEffect>
                                  </p:childTnLst>
                                </p:cTn>
                              </p:par>
                              <p:par>
                                <p:cTn id="43" presetID="10" presetClass="entr" presetSubtype="0"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400"/>
                                        <p:tgtEl>
                                          <p:spTgt spid="22"/>
                                        </p:tgtEl>
                                      </p:cBhvr>
                                    </p:animEffect>
                                  </p:childTnLst>
                                </p:cTn>
                              </p:par>
                              <p:par>
                                <p:cTn id="46" presetID="10"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400"/>
                                        <p:tgtEl>
                                          <p:spTgt spid="2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400"/>
                                        <p:tgtEl>
                                          <p:spTgt spid="24"/>
                                        </p:tgtEl>
                                      </p:cBhvr>
                                    </p:animEffect>
                                  </p:childTnLst>
                                </p:cTn>
                              </p:par>
                            </p:childTnLst>
                          </p:cTn>
                        </p:par>
                      </p:childTnLst>
                    </p:cTn>
                  </p:par>
                  <p:par>
                    <p:cTn id="69" fill="hold">
                      <p:stCondLst>
                        <p:cond delay="indefinite"/>
                      </p:stCondLst>
                      <p:childTnLst>
                        <p:par>
                          <p:cTn id="70"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400"/>
                                        <p:tgtEl>
                                          <p:spTgt spid="12"/>
                                        </p:tgtEl>
                                      </p:cBhvr>
                                    </p:animEffect>
                                  </p:childTnLst>
                                </p:cTn>
                              </p:par>
                              <p:par>
                                <p:cTn id="57" presetID="10" presetClass="entr" presetSubtype="0" fill="hold"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400"/>
                                        <p:tgtEl>
                                          <p:spTgt spid="25"/>
                                        </p:tgtEl>
                                      </p:cBhvr>
                                    </p:animEffect>
                                  </p:childTnLst>
                                </p:cTn>
                              </p:par>
                              <p:par>
                                <p:cTn id="60" presetID="10" presetClass="entr" presetSubtype="0" fill="hold"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400"/>
                                        <p:tgtEl>
                                          <p:spTgt spid="26"/>
                                        </p:tgtEl>
                                      </p:cBhvr>
                                    </p:animEffect>
                                  </p:childTnLst>
                                </p:cTn>
                              </p:par>
                              <p:par>
                                <p:cTn id="63" presetID="10" presetClass="entr" presetSubtype="0" fill="hold" nodeType="with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fade">
                                      <p:cBhvr>
                                        <p:cTn id="65" dur="400"/>
                                        <p:tgtEl>
                                          <p:spTgt spid="2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fade">
                                      <p:cBhvr>
                                        <p:cTn id="68" dur="4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P spid="24" grpId="0" animBg="1"/>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What if we forget the argument?</a:t>
            </a:r>
            <a:endParaRPr lang="en-US" sz="3000" dirty="0"/>
          </a:p>
        </p:txBody>
      </p:sp>
      <p:sp>
        <p:nvSpPr>
          <p:cNvPr id="3" name="Shape 1"/>
          <p:cNvSpPr/>
          <p:nvPr/>
        </p:nvSpPr>
        <p:spPr>
          <a:xfrm>
            <a:off x="548640" y="1097280"/>
            <a:ext cx="2103120" cy="384048"/>
          </a:xfrm>
          <a:prstGeom prst="roundRect">
            <a:avLst>
              <a:gd name="adj" fmla="val 47619"/>
            </a:avLst>
          </a:prstGeom>
          <a:solidFill>
            <a:srgbClr val="E07A1F"/>
          </a:solidFill>
          <a:ln w="12700">
            <a:solidFill>
              <a:srgbClr val="E07A1F"/>
            </a:solidFill>
            <a:prstDash val="solid"/>
          </a:ln>
        </p:spPr>
        <p:txBody>
          <a:bodyPr/>
          <a:p/>
        </p:txBody>
      </p:sp>
      <p:sp>
        <p:nvSpPr>
          <p:cNvPr id="4" name="Text 2"/>
          <p:cNvSpPr txBox="1"/>
          <p:nvPr/>
        </p:nvSpPr>
        <p:spPr>
          <a:xfrm>
            <a:off x="548640" y="1097280"/>
            <a:ext cx="2103120" cy="384048"/>
          </a:xfrm>
          <a:prstGeom prst="rect">
            <a:avLst/>
          </a:prstGeom>
          <a:noFill/>
          <a:ln/>
        </p:spPr>
        <p:txBody>
          <a:bodyPr wrap="square" lIns="0" tIns="0" rIns="0" bIns="0" rtlCol="0" anchor="ctr"/>
          <a:lstStyle/>
          <a:p>
            <a:pPr algn="ctr" indent="0" marL="0">
              <a:buNone/>
            </a:pPr>
            <a:r>
              <a:rPr lang="en-US" sz="1400" b="1" dirty="0">
                <a:solidFill>
                  <a:srgbClr val="15213A"/>
                </a:solidFill>
                <a:latin typeface="Arial" pitchFamily="34" charset="0"/>
                <a:ea typeface="Arial" pitchFamily="34" charset="-122"/>
                <a:cs typeface="Arial" pitchFamily="34" charset="-120"/>
              </a:rPr>
              <a:t>Predict first</a:t>
            </a:r>
            <a:endParaRPr lang="en-US" sz="1400" dirty="0"/>
          </a:p>
        </p:txBody>
      </p:sp>
      <p:sp>
        <p:nvSpPr>
          <p:cNvPr id="5" name="Shape 3"/>
          <p:cNvSpPr/>
          <p:nvPr/>
        </p:nvSpPr>
        <p:spPr>
          <a:xfrm>
            <a:off x="548640" y="1691640"/>
            <a:ext cx="6400800" cy="1923288"/>
          </a:xfrm>
          <a:prstGeom prst="roundRect">
            <a:avLst>
              <a:gd name="adj" fmla="val 3803"/>
            </a:avLst>
          </a:prstGeom>
          <a:solidFill>
            <a:srgbClr val="1B2742"/>
          </a:solidFill>
          <a:ln w="9525">
            <a:solidFill>
              <a:srgbClr val="1B2742"/>
            </a:solidFill>
            <a:prstDash val="solid"/>
          </a:ln>
        </p:spPr>
        <p:txBody>
          <a:bodyPr/>
          <a:p/>
        </p:txBody>
      </p:sp>
      <p:sp>
        <p:nvSpPr>
          <p:cNvPr id="6" name="Text 4"/>
          <p:cNvSpPr txBox="1"/>
          <p:nvPr/>
        </p:nvSpPr>
        <p:spPr>
          <a:xfrm>
            <a:off x="731520" y="17830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7" name="Text 5"/>
          <p:cNvSpPr txBox="1"/>
          <p:nvPr/>
        </p:nvSpPr>
        <p:spPr>
          <a:xfrm>
            <a:off x="731520" y="2039112"/>
            <a:ext cx="6126480" cy="1466088"/>
          </a:xfrm>
          <a:prstGeom prst="rect">
            <a:avLst/>
          </a:prstGeom>
          <a:noFill/>
          <a:ln/>
        </p:spPr>
        <p:txBody>
          <a:bodyPr wrap="none" lIns="0" tIns="0" rIns="0" bIns="0" rtlCol="0" anchor="t"/>
          <a:lstStyle/>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def printme(text):</a:t>
            </a: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    print(text)</a:t>
            </a:r>
            <a:endParaRPr lang="en-US" sz="2200" dirty="0"/>
          </a:p>
          <a:p>
            <a:pPr indent="0" marL="0">
              <a:lnSpc>
                <a:spcPct val="98000"/>
              </a:lnSpc>
              <a:buNone/>
            </a:pP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printme()</a:t>
            </a:r>
            <a:endParaRPr lang="en-US" sz="2200" dirty="0"/>
          </a:p>
        </p:txBody>
      </p:sp>
      <p:sp>
        <p:nvSpPr>
          <p:cNvPr id="8" name="Shape 6"/>
          <p:cNvSpPr/>
          <p:nvPr/>
        </p:nvSpPr>
        <p:spPr>
          <a:xfrm>
            <a:off x="7315200" y="1691640"/>
            <a:ext cx="4297680" cy="4206240"/>
          </a:xfrm>
          <a:prstGeom prst="roundRect">
            <a:avLst>
              <a:gd name="adj" fmla="val 2174"/>
            </a:avLst>
          </a:prstGeom>
          <a:solidFill>
            <a:srgbClr val="F3F5F9"/>
          </a:solidFill>
          <a:ln w="12700">
            <a:solidFill>
              <a:srgbClr val="F3F5F9"/>
            </a:solidFill>
            <a:prstDash val="solid"/>
          </a:ln>
        </p:spPr>
        <p:txBody>
          <a:bodyPr/>
          <a:p/>
        </p:txBody>
      </p:sp>
      <p:sp>
        <p:nvSpPr>
          <p:cNvPr id="9" name="Text 7"/>
          <p:cNvSpPr txBox="1"/>
          <p:nvPr/>
        </p:nvSpPr>
        <p:spPr>
          <a:xfrm>
            <a:off x="7315200" y="1828800"/>
            <a:ext cx="4297680" cy="1737360"/>
          </a:xfrm>
          <a:prstGeom prst="rect">
            <a:avLst/>
          </a:prstGeom>
          <a:noFill/>
          <a:ln/>
        </p:spPr>
        <p:txBody>
          <a:bodyPr wrap="square" lIns="0" tIns="0" rIns="0" bIns="0" rtlCol="0" anchor="ctr"/>
          <a:lstStyle/>
          <a:p>
            <a:pPr algn="ctr" indent="0" marL="0">
              <a:buNone/>
            </a:pPr>
            <a:r>
              <a:rPr lang="en-US" sz="11000" b="1" dirty="0">
                <a:solidFill>
                  <a:srgbClr val="E07A1F"/>
                </a:solidFill>
                <a:latin typeface="Arial" pitchFamily="34" charset="0"/>
                <a:ea typeface="Arial" pitchFamily="34" charset="-122"/>
                <a:cs typeface="Arial" pitchFamily="34" charset="-120"/>
              </a:rPr>
              <a:t>?</a:t>
            </a:r>
            <a:endParaRPr lang="en-US" sz="11000" dirty="0"/>
          </a:p>
        </p:txBody>
      </p:sp>
      <p:sp>
        <p:nvSpPr>
          <p:cNvPr id="10" name="Text 8"/>
          <p:cNvSpPr txBox="1"/>
          <p:nvPr/>
        </p:nvSpPr>
        <p:spPr>
          <a:xfrm>
            <a:off x="7635240" y="3749040"/>
            <a:ext cx="3657600" cy="1920240"/>
          </a:xfrm>
          <a:prstGeom prst="rect">
            <a:avLst/>
          </a:prstGeom>
          <a:noFill/>
          <a:ln/>
        </p:spPr>
        <p:txBody>
          <a:bodyPr wrap="square" lIns="0" tIns="0" rIns="0" bIns="0" rtlCol="0" anchor="t"/>
          <a:lstStyle/>
          <a:p>
            <a:pPr algn="ctr" indent="0" marL="0">
              <a:buNone/>
            </a:pPr>
            <a:r>
              <a:rPr lang="en-US" sz="1800" dirty="0">
                <a:solidFill>
                  <a:srgbClr val="15213A"/>
                </a:solidFill>
                <a:latin typeface="Calibri" pitchFamily="34" charset="0"/>
                <a:ea typeface="Calibri" pitchFamily="34" charset="-122"/>
                <a:cs typeface="Calibri" pitchFamily="34" charset="-120"/>
              </a:rPr>
              <a:t>What will this print? Write your prediction as a comment before you run the cell.</a:t>
            </a:r>
            <a:endParaRPr lang="en-US" sz="1800" dirty="0"/>
          </a:p>
        </p:txBody>
      </p:sp>
      <p:sp>
        <p:nvSpPr>
          <p:cNvPr id="11" name="Shape 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2" name="Text 1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3" name="Shape 1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4" name="Text 1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15" name="Shape 1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6" name="Text 1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7" name="Shape 1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8" name="Text 1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7 / 39</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Answer: What if we forget the argument?</a:t>
            </a:r>
            <a:endParaRPr lang="en-US" sz="3000" dirty="0"/>
          </a:p>
        </p:txBody>
      </p:sp>
      <p:sp>
        <p:nvSpPr>
          <p:cNvPr id="3" name="Shape 1"/>
          <p:cNvSpPr/>
          <p:nvPr/>
        </p:nvSpPr>
        <p:spPr>
          <a:xfrm>
            <a:off x="548640" y="1371600"/>
            <a:ext cx="6400800" cy="1798320"/>
          </a:xfrm>
          <a:prstGeom prst="roundRect">
            <a:avLst>
              <a:gd name="adj" fmla="val 4068"/>
            </a:avLst>
          </a:prstGeom>
          <a:solidFill>
            <a:srgbClr val="1B2742"/>
          </a:solidFill>
          <a:ln w="9525">
            <a:solidFill>
              <a:srgbClr val="1B2742"/>
            </a:solidFill>
            <a:prstDash val="solid"/>
          </a:ln>
        </p:spPr>
        <p:txBody>
          <a:bodyPr/>
          <a:p/>
        </p:txBody>
      </p:sp>
      <p:sp>
        <p:nvSpPr>
          <p:cNvPr id="4" name="Text 2"/>
          <p:cNvSpPr txBox="1"/>
          <p:nvPr/>
        </p:nvSpPr>
        <p:spPr>
          <a:xfrm>
            <a:off x="73152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5" name="Text 3"/>
          <p:cNvSpPr txBox="1"/>
          <p:nvPr/>
        </p:nvSpPr>
        <p:spPr>
          <a:xfrm>
            <a:off x="731520" y="1719072"/>
            <a:ext cx="6126480" cy="134112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def printme(text):</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print(text)</a:t>
            </a:r>
            <a:endParaRPr lang="en-US" sz="2000" dirty="0"/>
          </a:p>
          <a:p>
            <a:pPr indent="0" marL="0">
              <a:lnSpc>
                <a:spcPct val="98000"/>
              </a:lnSpc>
              <a:buNone/>
            </a:pP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printme()</a:t>
            </a:r>
            <a:endParaRPr lang="en-US" sz="2000" dirty="0"/>
          </a:p>
        </p:txBody>
      </p:sp>
      <p:sp>
        <p:nvSpPr>
          <p:cNvPr id="6" name="Shape 4"/>
          <p:cNvSpPr/>
          <p:nvPr/>
        </p:nvSpPr>
        <p:spPr>
          <a:xfrm>
            <a:off x="548640" y="3398520"/>
            <a:ext cx="6400800" cy="728281"/>
          </a:xfrm>
          <a:prstGeom prst="roundRect">
            <a:avLst>
              <a:gd name="adj" fmla="val 10044"/>
            </a:avLst>
          </a:prstGeom>
          <a:solidFill>
            <a:srgbClr val="EEF2F8"/>
          </a:solidFill>
          <a:ln w="9525">
            <a:solidFill>
              <a:srgbClr val="D5DBE6"/>
            </a:solidFill>
            <a:prstDash val="solid"/>
          </a:ln>
        </p:spPr>
        <p:txBody>
          <a:bodyPr/>
          <a:p/>
        </p:txBody>
      </p:sp>
      <p:sp>
        <p:nvSpPr>
          <p:cNvPr id="7" name="Text 5"/>
          <p:cNvSpPr txBox="1"/>
          <p:nvPr/>
        </p:nvSpPr>
        <p:spPr>
          <a:xfrm>
            <a:off x="731520" y="348996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8" name="Text 6"/>
          <p:cNvSpPr txBox="1"/>
          <p:nvPr/>
        </p:nvSpPr>
        <p:spPr>
          <a:xfrm>
            <a:off x="731520" y="3745992"/>
            <a:ext cx="6126480" cy="271082"/>
          </a:xfrm>
          <a:prstGeom prst="rect">
            <a:avLst/>
          </a:prstGeom>
          <a:noFill/>
          <a:ln/>
        </p:spPr>
        <p:txBody>
          <a:bodyPr wrap="none" lIns="0" tIns="0" rIns="0" bIns="0" rtlCol="0" anchor="t"/>
          <a:lstStyle/>
          <a:p>
            <a:pPr indent="0" marL="0">
              <a:lnSpc>
                <a:spcPct val="98000"/>
              </a:lnSpc>
              <a:buNone/>
            </a:pPr>
            <a:r>
              <a:rPr lang="en-US" sz="1150" dirty="0">
                <a:solidFill>
                  <a:srgbClr val="15213A"/>
                </a:solidFill>
                <a:latin typeface="Courier New" pitchFamily="34" charset="0"/>
                <a:ea typeface="Courier New" pitchFamily="34" charset="-122"/>
                <a:cs typeface="Courier New" pitchFamily="34" charset="-120"/>
              </a:rPr>
              <a:t>TypeError: printme() missing 1 required positional argument: 'text'</a:t>
            </a:r>
            <a:endParaRPr lang="en-US" sz="1150" dirty="0"/>
          </a:p>
        </p:txBody>
      </p:sp>
      <p:sp>
        <p:nvSpPr>
          <p:cNvPr id="9" name="Shape 7"/>
          <p:cNvSpPr/>
          <p:nvPr/>
        </p:nvSpPr>
        <p:spPr>
          <a:xfrm>
            <a:off x="7315200" y="1559052"/>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7589520" y="1463040"/>
            <a:ext cx="4023360" cy="315468"/>
          </a:xfrm>
          <a:prstGeom prst="rect">
            <a:avLst/>
          </a:prstGeom>
          <a:noFill/>
          <a:ln/>
        </p:spPr>
        <p:txBody>
          <a:bodyPr wrap="square" lIns="0" tIns="0" rIns="0" bIns="0" rtlCol="0" anchor="t"/>
          <a:lstStyle/>
          <a:p>
            <a:pPr indent="0" marL="0">
              <a:lnSpc>
                <a:spcPct val="100000"/>
              </a:lnSpc>
              <a:buNone/>
            </a:pPr>
            <a:r>
              <a:rPr lang="en-US" sz="1700" dirty="0">
                <a:solidFill>
                  <a:srgbClr val="A4520C"/>
                </a:solidFill>
                <a:latin typeface="Courier New" pitchFamily="34" charset="0"/>
                <a:ea typeface="Courier New" pitchFamily="34" charset="-122"/>
                <a:cs typeface="Courier New" pitchFamily="34" charset="-120"/>
              </a:rPr>
              <a:t>printme</a:t>
            </a:r>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 has one required parameter</a:t>
            </a:r>
            <a:endParaRPr lang="en-US" sz="1800" dirty="0"/>
          </a:p>
        </p:txBody>
      </p:sp>
      <p:sp>
        <p:nvSpPr>
          <p:cNvPr id="11" name="Shape 9"/>
          <p:cNvSpPr/>
          <p:nvPr/>
        </p:nvSpPr>
        <p:spPr>
          <a:xfrm>
            <a:off x="7315200" y="2077720"/>
            <a:ext cx="91440" cy="91440"/>
          </a:xfrm>
          <a:prstGeom prst="ellipse">
            <a:avLst/>
          </a:prstGeom>
          <a:solidFill>
            <a:srgbClr val="E07A1F"/>
          </a:solidFill>
          <a:ln w="12700">
            <a:solidFill>
              <a:srgbClr val="E07A1F"/>
            </a:solidFill>
            <a:prstDash val="solid"/>
          </a:ln>
        </p:spPr>
        <p:txBody>
          <a:bodyPr/>
          <a:p/>
        </p:txBody>
      </p:sp>
      <p:sp>
        <p:nvSpPr>
          <p:cNvPr id="12" name="Text 10"/>
          <p:cNvSpPr txBox="1"/>
          <p:nvPr/>
        </p:nvSpPr>
        <p:spPr>
          <a:xfrm>
            <a:off x="7589520" y="1981708"/>
            <a:ext cx="402336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The call sends nothing, so Python stops with a TypeError</a:t>
            </a:r>
            <a:endParaRPr lang="en-US" sz="1800" dirty="0"/>
          </a:p>
        </p:txBody>
      </p:sp>
      <p:sp>
        <p:nvSpPr>
          <p:cNvPr id="13" name="Shape 11"/>
          <p:cNvSpPr/>
          <p:nvPr/>
        </p:nvSpPr>
        <p:spPr>
          <a:xfrm>
            <a:off x="7315200" y="2875280"/>
            <a:ext cx="91440" cy="91440"/>
          </a:xfrm>
          <a:prstGeom prst="ellipse">
            <a:avLst/>
          </a:prstGeom>
          <a:solidFill>
            <a:srgbClr val="E07A1F"/>
          </a:solidFill>
          <a:ln w="12700">
            <a:solidFill>
              <a:srgbClr val="E07A1F"/>
            </a:solidFill>
            <a:prstDash val="solid"/>
          </a:ln>
        </p:spPr>
        <p:txBody>
          <a:bodyPr/>
          <a:p/>
        </p:txBody>
      </p:sp>
      <p:sp>
        <p:nvSpPr>
          <p:cNvPr id="14" name="Text 12"/>
          <p:cNvSpPr txBox="1"/>
          <p:nvPr/>
        </p:nvSpPr>
        <p:spPr>
          <a:xfrm>
            <a:off x="7589520" y="2779268"/>
            <a:ext cx="402336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The message names the missing parameter: </a:t>
            </a:r>
            <a:pPr indent="0" marL="0">
              <a:lnSpc>
                <a:spcPct val="100000"/>
              </a:lnSpc>
              <a:buNone/>
            </a:pPr>
            <a:r>
              <a:rPr lang="en-US" sz="1700" dirty="0">
                <a:solidFill>
                  <a:srgbClr val="A4520C"/>
                </a:solidFill>
                <a:latin typeface="Courier New" pitchFamily="34" charset="0"/>
                <a:ea typeface="Courier New" pitchFamily="34" charset="-122"/>
                <a:cs typeface="Courier New" pitchFamily="34" charset="-120"/>
              </a:rPr>
              <a:t>text</a:t>
            </a:r>
            <a:endParaRPr lang="en-US" sz="1800" dirty="0"/>
          </a:p>
        </p:txBody>
      </p:sp>
      <p:sp>
        <p:nvSpPr>
          <p:cNvPr id="15" name="Shape 13"/>
          <p:cNvSpPr/>
          <p:nvPr/>
        </p:nvSpPr>
        <p:spPr>
          <a:xfrm>
            <a:off x="7315200" y="3672840"/>
            <a:ext cx="91440" cy="91440"/>
          </a:xfrm>
          <a:prstGeom prst="ellipse">
            <a:avLst/>
          </a:prstGeom>
          <a:solidFill>
            <a:srgbClr val="E07A1F"/>
          </a:solidFill>
          <a:ln w="12700">
            <a:solidFill>
              <a:srgbClr val="E07A1F"/>
            </a:solidFill>
            <a:prstDash val="solid"/>
          </a:ln>
        </p:spPr>
        <p:txBody>
          <a:bodyPr/>
          <a:p/>
        </p:txBody>
      </p:sp>
      <p:sp>
        <p:nvSpPr>
          <p:cNvPr id="16" name="Text 14"/>
          <p:cNvSpPr txBox="1"/>
          <p:nvPr/>
        </p:nvSpPr>
        <p:spPr>
          <a:xfrm>
            <a:off x="7589520" y="3576828"/>
            <a:ext cx="402336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Fix: </a:t>
            </a:r>
            <a:pPr indent="0" marL="0">
              <a:lnSpc>
                <a:spcPct val="100000"/>
              </a:lnSpc>
              <a:buNone/>
            </a:pPr>
            <a:r>
              <a:rPr lang="en-US" sz="1700" dirty="0">
                <a:solidFill>
                  <a:srgbClr val="A4520C"/>
                </a:solidFill>
                <a:latin typeface="Courier New" pitchFamily="34" charset="0"/>
                <a:ea typeface="Courier New" pitchFamily="34" charset="-122"/>
                <a:cs typeface="Courier New" pitchFamily="34" charset="-120"/>
              </a:rPr>
              <a:t>printme("Hello")</a:t>
            </a:r>
            <a:endParaRPr lang="en-US" sz="18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8 / 39</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return: hand a value back</a:t>
            </a:r>
            <a:endParaRPr lang="en-US" sz="3000" dirty="0"/>
          </a:p>
        </p:txBody>
      </p:sp>
      <p:sp>
        <p:nvSpPr>
          <p:cNvPr id="3" name="Shape 1"/>
          <p:cNvSpPr/>
          <p:nvPr/>
        </p:nvSpPr>
        <p:spPr>
          <a:xfrm>
            <a:off x="548640" y="1371600"/>
            <a:ext cx="6583680" cy="2798064"/>
          </a:xfrm>
          <a:prstGeom prst="roundRect">
            <a:avLst>
              <a:gd name="adj" fmla="val 2614"/>
            </a:avLst>
          </a:prstGeom>
          <a:solidFill>
            <a:srgbClr val="1B2742"/>
          </a:solidFill>
          <a:ln w="9525">
            <a:solidFill>
              <a:srgbClr val="1B2742"/>
            </a:solidFill>
            <a:prstDash val="solid"/>
          </a:ln>
        </p:spPr>
        <p:txBody>
          <a:bodyPr/>
          <a:p/>
        </p:txBody>
      </p:sp>
      <p:sp>
        <p:nvSpPr>
          <p:cNvPr id="4" name="Text 2"/>
          <p:cNvSpPr txBox="1"/>
          <p:nvPr/>
        </p:nvSpPr>
        <p:spPr>
          <a:xfrm>
            <a:off x="73152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5" name="Text 3"/>
          <p:cNvSpPr txBox="1"/>
          <p:nvPr/>
        </p:nvSpPr>
        <p:spPr>
          <a:xfrm>
            <a:off x="731520" y="1719072"/>
            <a:ext cx="6309360" cy="2340864"/>
          </a:xfrm>
          <a:prstGeom prst="rect">
            <a:avLst/>
          </a:prstGeom>
          <a:noFill/>
          <a:ln/>
        </p:spPr>
        <p:txBody>
          <a:bodyPr wrap="none" lIns="0" tIns="0" rIns="0" bIns="0" rtlCol="0" anchor="t"/>
          <a:lstStyle/>
          <a:p>
            <a:pPr indent="0" marL="0">
              <a:lnSpc>
                <a:spcPct val="98000"/>
              </a:lnSpc>
              <a:buNone/>
            </a:pPr>
            <a:r>
              <a:rPr lang="en-US" sz="2400" dirty="0">
                <a:solidFill>
                  <a:srgbClr val="E8ECF4"/>
                </a:solidFill>
                <a:latin typeface="Courier New" pitchFamily="34" charset="0"/>
                <a:ea typeface="Courier New" pitchFamily="34" charset="-122"/>
                <a:cs typeface="Courier New" pitchFamily="34" charset="-120"/>
              </a:rPr>
              <a:t>def add(a, b):</a:t>
            </a:r>
            <a:endParaRPr lang="en-US" sz="2400" dirty="0"/>
          </a:p>
          <a:p>
            <a:pPr indent="0" marL="0">
              <a:lnSpc>
                <a:spcPct val="98000"/>
              </a:lnSpc>
              <a:buNone/>
            </a:pPr>
            <a:r>
              <a:rPr lang="en-US" sz="2400" dirty="0">
                <a:solidFill>
                  <a:srgbClr val="E8ECF4"/>
                </a:solidFill>
                <a:latin typeface="Courier New" pitchFamily="34" charset="0"/>
                <a:ea typeface="Courier New" pitchFamily="34" charset="-122"/>
                <a:cs typeface="Courier New" pitchFamily="34" charset="-120"/>
              </a:rPr>
              <a:t>    s = a + b</a:t>
            </a:r>
            <a:endParaRPr lang="en-US" sz="2400" dirty="0"/>
          </a:p>
          <a:p>
            <a:pPr indent="0" marL="0">
              <a:lnSpc>
                <a:spcPct val="98000"/>
              </a:lnSpc>
              <a:buNone/>
            </a:pPr>
            <a:r>
              <a:rPr lang="en-US" sz="2400" dirty="0">
                <a:solidFill>
                  <a:srgbClr val="E8ECF4"/>
                </a:solidFill>
                <a:latin typeface="Courier New" pitchFamily="34" charset="0"/>
                <a:ea typeface="Courier New" pitchFamily="34" charset="-122"/>
                <a:cs typeface="Courier New" pitchFamily="34" charset="-120"/>
              </a:rPr>
              <a:t>    return s</a:t>
            </a:r>
            <a:endParaRPr lang="en-US" sz="2400" dirty="0"/>
          </a:p>
          <a:p>
            <a:pPr indent="0" marL="0">
              <a:lnSpc>
                <a:spcPct val="98000"/>
              </a:lnSpc>
              <a:buNone/>
            </a:pPr>
            <a:endParaRPr lang="en-US" sz="2400" dirty="0"/>
          </a:p>
          <a:p>
            <a:pPr indent="0" marL="0">
              <a:lnSpc>
                <a:spcPct val="98000"/>
              </a:lnSpc>
              <a:buNone/>
            </a:pPr>
            <a:r>
              <a:rPr lang="en-US" sz="2400" dirty="0">
                <a:solidFill>
                  <a:srgbClr val="E8ECF4"/>
                </a:solidFill>
                <a:latin typeface="Courier New" pitchFamily="34" charset="0"/>
                <a:ea typeface="Courier New" pitchFamily="34" charset="-122"/>
                <a:cs typeface="Courier New" pitchFamily="34" charset="-120"/>
              </a:rPr>
              <a:t>x = add(5, 6)</a:t>
            </a:r>
            <a:endParaRPr lang="en-US" sz="2400" dirty="0"/>
          </a:p>
          <a:p>
            <a:pPr indent="0" marL="0">
              <a:lnSpc>
                <a:spcPct val="98000"/>
              </a:lnSpc>
              <a:buNone/>
            </a:pPr>
            <a:r>
              <a:rPr lang="en-US" sz="2400" dirty="0">
                <a:solidFill>
                  <a:srgbClr val="E8ECF4"/>
                </a:solidFill>
                <a:latin typeface="Courier New" pitchFamily="34" charset="0"/>
                <a:ea typeface="Courier New" pitchFamily="34" charset="-122"/>
                <a:cs typeface="Courier New" pitchFamily="34" charset="-120"/>
              </a:rPr>
              <a:t>print(x)</a:t>
            </a:r>
            <a:endParaRPr lang="en-US" sz="2400" dirty="0"/>
          </a:p>
        </p:txBody>
      </p:sp>
      <p:sp>
        <p:nvSpPr>
          <p:cNvPr id="6" name="Shape 4"/>
          <p:cNvSpPr/>
          <p:nvPr/>
        </p:nvSpPr>
        <p:spPr>
          <a:xfrm>
            <a:off x="548640" y="4398264"/>
            <a:ext cx="6583680" cy="829818"/>
          </a:xfrm>
          <a:prstGeom prst="roundRect">
            <a:avLst>
              <a:gd name="adj" fmla="val 8815"/>
            </a:avLst>
          </a:prstGeom>
          <a:solidFill>
            <a:srgbClr val="EEF2F8"/>
          </a:solidFill>
          <a:ln w="9525">
            <a:solidFill>
              <a:srgbClr val="D5DBE6"/>
            </a:solidFill>
            <a:prstDash val="solid"/>
          </a:ln>
        </p:spPr>
        <p:txBody>
          <a:bodyPr/>
          <a:p/>
        </p:txBody>
      </p:sp>
      <p:sp>
        <p:nvSpPr>
          <p:cNvPr id="7" name="Text 5"/>
          <p:cNvSpPr txBox="1"/>
          <p:nvPr/>
        </p:nvSpPr>
        <p:spPr>
          <a:xfrm>
            <a:off x="731520" y="4489704"/>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8" name="Text 6"/>
          <p:cNvSpPr txBox="1"/>
          <p:nvPr/>
        </p:nvSpPr>
        <p:spPr>
          <a:xfrm>
            <a:off x="731520" y="4745736"/>
            <a:ext cx="6309360" cy="372618"/>
          </a:xfrm>
          <a:prstGeom prst="rect">
            <a:avLst/>
          </a:prstGeom>
          <a:noFill/>
          <a:ln/>
        </p:spPr>
        <p:txBody>
          <a:bodyPr wrap="none" lIns="0" tIns="0" rIns="0" bIns="0" rtlCol="0" anchor="t"/>
          <a:lstStyle/>
          <a:p>
            <a:pPr indent="0" marL="0">
              <a:lnSpc>
                <a:spcPct val="98000"/>
              </a:lnSpc>
              <a:buNone/>
            </a:pPr>
            <a:r>
              <a:rPr lang="en-US" sz="1800" dirty="0">
                <a:solidFill>
                  <a:srgbClr val="15213A"/>
                </a:solidFill>
                <a:latin typeface="Courier New" pitchFamily="34" charset="0"/>
                <a:ea typeface="Courier New" pitchFamily="34" charset="-122"/>
                <a:cs typeface="Courier New" pitchFamily="34" charset="-120"/>
              </a:rPr>
              <a:t>11</a:t>
            </a:r>
            <a:endParaRPr lang="en-US" sz="1800" dirty="0"/>
          </a:p>
        </p:txBody>
      </p:sp>
      <p:sp>
        <p:nvSpPr>
          <p:cNvPr id="9" name="anim_1_0"/>
          <p:cNvSpPr/>
          <p:nvPr/>
        </p:nvSpPr>
        <p:spPr>
          <a:xfrm>
            <a:off x="2194560" y="2066544"/>
            <a:ext cx="731520" cy="45720"/>
          </a:xfrm>
          <a:prstGeom prst="rect">
            <a:avLst/>
          </a:prstGeom>
          <a:solidFill>
            <a:srgbClr val="E07A1F"/>
          </a:solidFill>
          <a:ln w="12700">
            <a:solidFill>
              <a:srgbClr val="E07A1F"/>
            </a:solidFill>
            <a:prstDash val="solid"/>
          </a:ln>
        </p:spPr>
        <p:txBody>
          <a:bodyPr/>
          <a:p/>
        </p:txBody>
      </p:sp>
      <p:sp>
        <p:nvSpPr>
          <p:cNvPr id="10" name="anim_2_1"/>
          <p:cNvSpPr/>
          <p:nvPr/>
        </p:nvSpPr>
        <p:spPr>
          <a:xfrm>
            <a:off x="1463040" y="2816352"/>
            <a:ext cx="1097280" cy="45720"/>
          </a:xfrm>
          <a:prstGeom prst="rect">
            <a:avLst/>
          </a:prstGeom>
          <a:solidFill>
            <a:srgbClr val="2459C4"/>
          </a:solidFill>
          <a:ln w="12700">
            <a:solidFill>
              <a:srgbClr val="2459C4"/>
            </a:solidFill>
            <a:prstDash val="solid"/>
          </a:ln>
        </p:spPr>
        <p:txBody>
          <a:bodyPr/>
          <a:p/>
        </p:txBody>
      </p:sp>
      <p:sp>
        <p:nvSpPr>
          <p:cNvPr id="11" name="anim_3_2"/>
          <p:cNvSpPr/>
          <p:nvPr/>
        </p:nvSpPr>
        <p:spPr>
          <a:xfrm>
            <a:off x="731520" y="3566160"/>
            <a:ext cx="182880" cy="45720"/>
          </a:xfrm>
          <a:prstGeom prst="rect">
            <a:avLst/>
          </a:prstGeom>
          <a:solidFill>
            <a:srgbClr val="1F8A7A"/>
          </a:solidFill>
          <a:ln w="12700">
            <a:solidFill>
              <a:srgbClr val="1F8A7A"/>
            </a:solidFill>
            <a:prstDash val="solid"/>
          </a:ln>
        </p:spPr>
        <p:txBody>
          <a:bodyPr/>
          <a:p/>
        </p:txBody>
      </p:sp>
      <p:sp>
        <p:nvSpPr>
          <p:cNvPr id="12" name="anim_4_3"/>
          <p:cNvSpPr/>
          <p:nvPr/>
        </p:nvSpPr>
        <p:spPr>
          <a:xfrm>
            <a:off x="1463040" y="3566160"/>
            <a:ext cx="1645920" cy="45720"/>
          </a:xfrm>
          <a:prstGeom prst="rect">
            <a:avLst/>
          </a:prstGeom>
          <a:solidFill>
            <a:srgbClr val="8E44AD"/>
          </a:solidFill>
          <a:ln w="12700">
            <a:solidFill>
              <a:srgbClr val="8E44AD"/>
            </a:solidFill>
            <a:prstDash val="solid"/>
          </a:ln>
        </p:spPr>
        <p:txBody>
          <a:bodyPr/>
          <a:p/>
        </p:txBody>
      </p:sp>
      <p:sp>
        <p:nvSpPr>
          <p:cNvPr id="13" name="anim_1_4"/>
          <p:cNvSpPr/>
          <p:nvPr/>
        </p:nvSpPr>
        <p:spPr>
          <a:xfrm>
            <a:off x="7013448" y="1842516"/>
            <a:ext cx="128016" cy="128016"/>
          </a:xfrm>
          <a:prstGeom prst="ellipse">
            <a:avLst/>
          </a:prstGeom>
          <a:solidFill>
            <a:srgbClr val="E07A1F"/>
          </a:solidFill>
          <a:ln w="12700">
            <a:solidFill>
              <a:srgbClr val="E07A1F"/>
            </a:solidFill>
            <a:prstDash val="solid"/>
          </a:ln>
        </p:spPr>
        <p:txBody>
          <a:bodyPr/>
          <a:p/>
        </p:txBody>
      </p:sp>
      <p:sp>
        <p:nvSpPr>
          <p:cNvPr id="14" name="anim_1_5"/>
          <p:cNvSpPr/>
          <p:nvPr/>
        </p:nvSpPr>
        <p:spPr>
          <a:xfrm>
            <a:off x="7132320" y="1906524"/>
            <a:ext cx="502920" cy="914"/>
          </a:xfrm>
          <a:prstGeom prst="line">
            <a:avLst/>
          </a:prstGeom>
          <a:noFill/>
          <a:ln w="15875">
            <a:solidFill>
              <a:srgbClr val="E07A1F"/>
            </a:solidFill>
            <a:prstDash val="solid"/>
          </a:ln>
        </p:spPr>
        <p:txBody>
          <a:bodyPr/>
          <a:p/>
        </p:txBody>
      </p:sp>
      <p:sp>
        <p:nvSpPr>
          <p:cNvPr id="15" name="anim_1_6"/>
          <p:cNvSpPr/>
          <p:nvPr/>
        </p:nvSpPr>
        <p:spPr>
          <a:xfrm>
            <a:off x="7635240" y="1728216"/>
            <a:ext cx="4023360" cy="356616"/>
          </a:xfrm>
          <a:prstGeom prst="roundRect">
            <a:avLst>
              <a:gd name="adj" fmla="val 15385"/>
            </a:avLst>
          </a:prstGeom>
          <a:solidFill>
            <a:srgbClr val="FFFFFF"/>
          </a:solidFill>
          <a:ln w="15875">
            <a:solidFill>
              <a:srgbClr val="E07A1F"/>
            </a:solidFill>
            <a:prstDash val="solid"/>
          </a:ln>
        </p:spPr>
        <p:txBody>
          <a:bodyPr/>
          <a:p/>
        </p:txBody>
      </p:sp>
      <p:sp>
        <p:nvSpPr>
          <p:cNvPr id="16" name="anim_1_7"/>
          <p:cNvSpPr txBox="1"/>
          <p:nvPr/>
        </p:nvSpPr>
        <p:spPr>
          <a:xfrm>
            <a:off x="7772400" y="1728216"/>
            <a:ext cx="3794760" cy="356616"/>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Two parameters, separated by a comma</a:t>
            </a:r>
            <a:endParaRPr lang="en-US" sz="1500" dirty="0"/>
          </a:p>
        </p:txBody>
      </p:sp>
      <p:sp>
        <p:nvSpPr>
          <p:cNvPr id="17" name="anim_2_8"/>
          <p:cNvSpPr/>
          <p:nvPr/>
        </p:nvSpPr>
        <p:spPr>
          <a:xfrm>
            <a:off x="7013448" y="2592324"/>
            <a:ext cx="128016" cy="128016"/>
          </a:xfrm>
          <a:prstGeom prst="ellipse">
            <a:avLst/>
          </a:prstGeom>
          <a:solidFill>
            <a:srgbClr val="2459C4"/>
          </a:solidFill>
          <a:ln w="12700">
            <a:solidFill>
              <a:srgbClr val="2459C4"/>
            </a:solidFill>
            <a:prstDash val="solid"/>
          </a:ln>
        </p:spPr>
        <p:txBody>
          <a:bodyPr/>
          <a:p/>
        </p:txBody>
      </p:sp>
      <p:sp>
        <p:nvSpPr>
          <p:cNvPr id="18" name="anim_2_9"/>
          <p:cNvSpPr/>
          <p:nvPr/>
        </p:nvSpPr>
        <p:spPr>
          <a:xfrm>
            <a:off x="7132320" y="2656332"/>
            <a:ext cx="502920" cy="914"/>
          </a:xfrm>
          <a:prstGeom prst="line">
            <a:avLst/>
          </a:prstGeom>
          <a:noFill/>
          <a:ln w="15875">
            <a:solidFill>
              <a:srgbClr val="2459C4"/>
            </a:solidFill>
            <a:prstDash val="solid"/>
          </a:ln>
        </p:spPr>
        <p:txBody>
          <a:bodyPr/>
          <a:p/>
        </p:txBody>
      </p:sp>
      <p:sp>
        <p:nvSpPr>
          <p:cNvPr id="19" name="anim_2_10"/>
          <p:cNvSpPr/>
          <p:nvPr/>
        </p:nvSpPr>
        <p:spPr>
          <a:xfrm>
            <a:off x="7635240" y="2354580"/>
            <a:ext cx="4023360" cy="603504"/>
          </a:xfrm>
          <a:prstGeom prst="roundRect">
            <a:avLst>
              <a:gd name="adj" fmla="val 9091"/>
            </a:avLst>
          </a:prstGeom>
          <a:solidFill>
            <a:srgbClr val="FFFFFF"/>
          </a:solidFill>
          <a:ln w="15875">
            <a:solidFill>
              <a:srgbClr val="2459C4"/>
            </a:solidFill>
            <a:prstDash val="solid"/>
          </a:ln>
        </p:spPr>
        <p:txBody>
          <a:bodyPr/>
          <a:p/>
        </p:txBody>
      </p:sp>
      <p:sp>
        <p:nvSpPr>
          <p:cNvPr id="20" name="anim_2_11"/>
          <p:cNvSpPr txBox="1"/>
          <p:nvPr/>
        </p:nvSpPr>
        <p:spPr>
          <a:xfrm>
            <a:off x="7772400" y="2354580"/>
            <a:ext cx="3794760" cy="603504"/>
          </a:xfrm>
          <a:prstGeom prst="rect">
            <a:avLst/>
          </a:prstGeom>
          <a:noFill/>
          <a:ln/>
        </p:spPr>
        <p:txBody>
          <a:bodyPr wrap="square" lIns="0" tIns="0" rIns="0" bIns="0" rtlCol="0" anchor="ctr"/>
          <a:lstStyle/>
          <a:p>
            <a:pPr indent="0" marL="0">
              <a:buNone/>
            </a:pPr>
            <a:r>
              <a:rPr lang="en-US" sz="1400" dirty="0">
                <a:solidFill>
                  <a:srgbClr val="A4520C"/>
                </a:solidFill>
                <a:latin typeface="Courier New" pitchFamily="34" charset="0"/>
                <a:ea typeface="Courier New" pitchFamily="34" charset="-122"/>
                <a:cs typeface="Courier New" pitchFamily="34" charset="-120"/>
              </a:rPr>
              <a:t>return</a:t>
            </a:r>
            <a:pPr indent="0" marL="0">
              <a:buNone/>
            </a:pPr>
            <a:r>
              <a:rPr lang="en-US" sz="1500" dirty="0">
                <a:solidFill>
                  <a:srgbClr val="15213A"/>
                </a:solidFill>
                <a:latin typeface="Calibri" pitchFamily="34" charset="0"/>
                <a:ea typeface="Calibri" pitchFamily="34" charset="-122"/>
                <a:cs typeface="Calibri" pitchFamily="34" charset="-120"/>
              </a:rPr>
              <a:t> sends the value back and ends the function</a:t>
            </a:r>
            <a:endParaRPr lang="en-US" sz="1500" dirty="0"/>
          </a:p>
        </p:txBody>
      </p:sp>
      <p:sp>
        <p:nvSpPr>
          <p:cNvPr id="21" name="anim_3_12"/>
          <p:cNvSpPr/>
          <p:nvPr/>
        </p:nvSpPr>
        <p:spPr>
          <a:xfrm>
            <a:off x="7013448" y="3342132"/>
            <a:ext cx="128016" cy="128016"/>
          </a:xfrm>
          <a:prstGeom prst="ellipse">
            <a:avLst/>
          </a:prstGeom>
          <a:solidFill>
            <a:srgbClr val="1F8A7A"/>
          </a:solidFill>
          <a:ln w="12700">
            <a:solidFill>
              <a:srgbClr val="1F8A7A"/>
            </a:solidFill>
            <a:prstDash val="solid"/>
          </a:ln>
        </p:spPr>
        <p:txBody>
          <a:bodyPr/>
          <a:p/>
        </p:txBody>
      </p:sp>
      <p:sp>
        <p:nvSpPr>
          <p:cNvPr id="22" name="anim_3_13"/>
          <p:cNvSpPr/>
          <p:nvPr/>
        </p:nvSpPr>
        <p:spPr>
          <a:xfrm>
            <a:off x="7132320" y="3406140"/>
            <a:ext cx="502920" cy="914"/>
          </a:xfrm>
          <a:prstGeom prst="line">
            <a:avLst/>
          </a:prstGeom>
          <a:noFill/>
          <a:ln w="15875">
            <a:solidFill>
              <a:srgbClr val="1F8A7A"/>
            </a:solidFill>
            <a:prstDash val="solid"/>
          </a:ln>
        </p:spPr>
        <p:txBody>
          <a:bodyPr/>
          <a:p/>
        </p:txBody>
      </p:sp>
      <p:sp>
        <p:nvSpPr>
          <p:cNvPr id="23" name="anim_3_14"/>
          <p:cNvSpPr/>
          <p:nvPr/>
        </p:nvSpPr>
        <p:spPr>
          <a:xfrm>
            <a:off x="7635240" y="3227832"/>
            <a:ext cx="4023360" cy="356616"/>
          </a:xfrm>
          <a:prstGeom prst="roundRect">
            <a:avLst>
              <a:gd name="adj" fmla="val 15385"/>
            </a:avLst>
          </a:prstGeom>
          <a:solidFill>
            <a:srgbClr val="FFFFFF"/>
          </a:solidFill>
          <a:ln w="15875">
            <a:solidFill>
              <a:srgbClr val="1F8A7A"/>
            </a:solidFill>
            <a:prstDash val="solid"/>
          </a:ln>
        </p:spPr>
        <p:txBody>
          <a:bodyPr/>
          <a:p/>
        </p:txBody>
      </p:sp>
      <p:sp>
        <p:nvSpPr>
          <p:cNvPr id="24" name="anim_3_15"/>
          <p:cNvSpPr txBox="1"/>
          <p:nvPr/>
        </p:nvSpPr>
        <p:spPr>
          <a:xfrm>
            <a:off x="7772400" y="3227832"/>
            <a:ext cx="3794760" cy="356616"/>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The returned value is stored in x</a:t>
            </a:r>
            <a:endParaRPr lang="en-US" sz="1500" dirty="0"/>
          </a:p>
        </p:txBody>
      </p:sp>
      <p:sp>
        <p:nvSpPr>
          <p:cNvPr id="25" name="anim_4_16"/>
          <p:cNvSpPr/>
          <p:nvPr/>
        </p:nvSpPr>
        <p:spPr>
          <a:xfrm>
            <a:off x="7013448" y="3342132"/>
            <a:ext cx="128016" cy="128016"/>
          </a:xfrm>
          <a:prstGeom prst="ellipse">
            <a:avLst/>
          </a:prstGeom>
          <a:solidFill>
            <a:srgbClr val="8E44AD"/>
          </a:solidFill>
          <a:ln w="12700">
            <a:solidFill>
              <a:srgbClr val="8E44AD"/>
            </a:solidFill>
            <a:prstDash val="solid"/>
          </a:ln>
        </p:spPr>
        <p:txBody>
          <a:bodyPr/>
          <a:p/>
        </p:txBody>
      </p:sp>
      <p:sp>
        <p:nvSpPr>
          <p:cNvPr id="26" name="anim_4_17"/>
          <p:cNvSpPr/>
          <p:nvPr/>
        </p:nvSpPr>
        <p:spPr>
          <a:xfrm>
            <a:off x="7132320" y="3406140"/>
            <a:ext cx="502920" cy="466344"/>
          </a:xfrm>
          <a:prstGeom prst="line">
            <a:avLst/>
          </a:prstGeom>
          <a:noFill/>
          <a:ln w="15875">
            <a:solidFill>
              <a:srgbClr val="8E44AD"/>
            </a:solidFill>
            <a:prstDash val="solid"/>
          </a:ln>
        </p:spPr>
        <p:txBody>
          <a:bodyPr/>
          <a:p/>
        </p:txBody>
      </p:sp>
      <p:sp>
        <p:nvSpPr>
          <p:cNvPr id="27" name="anim_4_18"/>
          <p:cNvSpPr/>
          <p:nvPr/>
        </p:nvSpPr>
        <p:spPr>
          <a:xfrm>
            <a:off x="7635240" y="3694176"/>
            <a:ext cx="4023360" cy="356616"/>
          </a:xfrm>
          <a:prstGeom prst="roundRect">
            <a:avLst>
              <a:gd name="adj" fmla="val 15385"/>
            </a:avLst>
          </a:prstGeom>
          <a:solidFill>
            <a:srgbClr val="FFFFFF"/>
          </a:solidFill>
          <a:ln w="15875">
            <a:solidFill>
              <a:srgbClr val="8E44AD"/>
            </a:solidFill>
            <a:prstDash val="solid"/>
          </a:ln>
        </p:spPr>
        <p:txBody>
          <a:bodyPr/>
          <a:p/>
        </p:txBody>
      </p:sp>
      <p:sp>
        <p:nvSpPr>
          <p:cNvPr id="28" name="anim_4_19"/>
          <p:cNvSpPr txBox="1"/>
          <p:nvPr/>
        </p:nvSpPr>
        <p:spPr>
          <a:xfrm>
            <a:off x="7772400" y="3694176"/>
            <a:ext cx="3794760" cy="356616"/>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5 goes to a, 6 goes to b, by position</a:t>
            </a:r>
            <a:endParaRPr lang="en-US" sz="1500" dirty="0"/>
          </a:p>
        </p:txBody>
      </p:sp>
      <p:sp>
        <p:nvSpPr>
          <p:cNvPr id="29" name="Shape 27"/>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0" name="Text 28"/>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1" name="Shape 29"/>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2" name="Text 30"/>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33" name="Shape 31"/>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34" name="Text 32"/>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5" name="Shape 33"/>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36" name="Text 34"/>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9 / 39</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8" fill="hold">
                      <p:stCondLst>
                        <p:cond delay="indefinite"/>
                      </p:stCondLst>
                      <p:childTnLst>
                        <p:par>
                          <p:cTn id="19" fill="hold">
                            <p:stCondLst>
                              <p:cond delay="0"/>
                            </p:stCondLst>
                            <p:childTnLst>
                              <p:par>
                                <p:cTn id="3" presetID="10" presetClass="entr" presetSubtype="0" fill="hold" nodeType="clickEffect">
                                  <p:stCondLst>
                                    <p:cond delay="0"/>
                                  </p:stCondLst>
                                  <p:childTnLst>
                                    <p:set>
                                      <p:cBhvr>
                                        <p:cTn id="4" dur="1" fill="hold">
                                          <p:stCondLst>
                                            <p:cond delay="0"/>
                                          </p:stCondLst>
                                        </p:cTn>
                                        <p:tgtEl>
                                          <p:spTgt spid="9"/>
                                        </p:tgtEl>
                                        <p:attrNameLst>
                                          <p:attrName>style.visibility</p:attrName>
                                        </p:attrNameLst>
                                      </p:cBhvr>
                                      <p:to>
                                        <p:strVal val="visible"/>
                                      </p:to>
                                    </p:set>
                                    <p:animEffect transition="in" filter="fade">
                                      <p:cBhvr>
                                        <p:cTn id="5" dur="400"/>
                                        <p:tgtEl>
                                          <p:spTgt spid="9"/>
                                        </p:tgtEl>
                                      </p:cBhvr>
                                    </p:animEffect>
                                  </p:childTnLst>
                                </p:cTn>
                              </p:par>
                              <p:par>
                                <p:cTn id="6" presetID="10" presetClass="entr" presetSubtype="0" fill="hold" nodeType="withEffect">
                                  <p:stCondLst>
                                    <p:cond delay="0"/>
                                  </p:stCondLst>
                                  <p:childTnLst>
                                    <p:set>
                                      <p:cBhvr>
                                        <p:cTn id="7" dur="1" fill="hold">
                                          <p:stCondLst>
                                            <p:cond delay="0"/>
                                          </p:stCondLst>
                                        </p:cTn>
                                        <p:tgtEl>
                                          <p:spTgt spid="13"/>
                                        </p:tgtEl>
                                        <p:attrNameLst>
                                          <p:attrName>style.visibility</p:attrName>
                                        </p:attrNameLst>
                                      </p:cBhvr>
                                      <p:to>
                                        <p:strVal val="visible"/>
                                      </p:to>
                                    </p:set>
                                    <p:animEffect transition="in" filter="fade">
                                      <p:cBhvr>
                                        <p:cTn id="8" dur="400"/>
                                        <p:tgtEl>
                                          <p:spTgt spid="13"/>
                                        </p:tgtEl>
                                      </p:cBhvr>
                                    </p:animEffect>
                                  </p:childTnLst>
                                </p:cTn>
                              </p:par>
                              <p:par>
                                <p:cTn id="9" presetID="10"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400"/>
                                        <p:tgtEl>
                                          <p:spTgt spid="14"/>
                                        </p:tgtEl>
                                      </p:cBhvr>
                                    </p:animEffect>
                                  </p:childTnLst>
                                </p:cTn>
                              </p:par>
                              <p:par>
                                <p:cTn id="12" presetID="10" presetClass="entr" presetSubtype="0"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4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400"/>
                                        <p:tgtEl>
                                          <p:spTgt spid="16"/>
                                        </p:tgtEl>
                                      </p:cBhvr>
                                    </p:animEffect>
                                  </p:childTnLst>
                                </p:cTn>
                              </p:par>
                            </p:childTnLst>
                          </p:cTn>
                        </p:par>
                      </p:childTnLst>
                    </p:cTn>
                  </p:par>
                  <p:par>
                    <p:cTn id="35" fill="hold">
                      <p:stCondLst>
                        <p:cond delay="indefinite"/>
                      </p:stCondLst>
                      <p:childTnLst>
                        <p:par>
                          <p:cTn id="36"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400"/>
                                        <p:tgtEl>
                                          <p:spTgt spid="10"/>
                                        </p:tgtEl>
                                      </p:cBhvr>
                                    </p:animEffect>
                                  </p:childTnLst>
                                </p:cTn>
                              </p:par>
                              <p:par>
                                <p:cTn id="23" presetID="10"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400"/>
                                        <p:tgtEl>
                                          <p:spTgt spid="17"/>
                                        </p:tgtEl>
                                      </p:cBhvr>
                                    </p:animEffect>
                                  </p:childTnLst>
                                </p:cTn>
                              </p:par>
                              <p:par>
                                <p:cTn id="26" presetID="10" presetClass="entr" presetSubtype="0"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400"/>
                                        <p:tgtEl>
                                          <p:spTgt spid="18"/>
                                        </p:tgtEl>
                                      </p:cBhvr>
                                    </p:animEffect>
                                  </p:childTnLst>
                                </p:cTn>
                              </p:par>
                              <p:par>
                                <p:cTn id="29" presetID="10"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400"/>
                                        <p:tgtEl>
                                          <p:spTgt spid="1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400"/>
                                        <p:tgtEl>
                                          <p:spTgt spid="20"/>
                                        </p:tgtEl>
                                      </p:cBhvr>
                                    </p:animEffect>
                                  </p:childTnLst>
                                </p:cTn>
                              </p:par>
                            </p:childTnLst>
                          </p:cTn>
                        </p:par>
                      </p:childTnLst>
                    </p:cTn>
                  </p:par>
                  <p:par>
                    <p:cTn id="52" fill="hold">
                      <p:stCondLst>
                        <p:cond delay="indefinite"/>
                      </p:stCondLst>
                      <p:childTnLst>
                        <p:par>
                          <p:cTn id="53"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400"/>
                                        <p:tgtEl>
                                          <p:spTgt spid="11"/>
                                        </p:tgtEl>
                                      </p:cBhvr>
                                    </p:animEffect>
                                  </p:childTnLst>
                                </p:cTn>
                              </p:par>
                              <p:par>
                                <p:cTn id="40" presetID="10" presetClass="entr" presetSubtype="0"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400"/>
                                        <p:tgtEl>
                                          <p:spTgt spid="21"/>
                                        </p:tgtEl>
                                      </p:cBhvr>
                                    </p:animEffect>
                                  </p:childTnLst>
                                </p:cTn>
                              </p:par>
                              <p:par>
                                <p:cTn id="43" presetID="10" presetClass="entr" presetSubtype="0"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400"/>
                                        <p:tgtEl>
                                          <p:spTgt spid="22"/>
                                        </p:tgtEl>
                                      </p:cBhvr>
                                    </p:animEffect>
                                  </p:childTnLst>
                                </p:cTn>
                              </p:par>
                              <p:par>
                                <p:cTn id="46" presetID="10"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400"/>
                                        <p:tgtEl>
                                          <p:spTgt spid="2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400"/>
                                        <p:tgtEl>
                                          <p:spTgt spid="24"/>
                                        </p:tgtEl>
                                      </p:cBhvr>
                                    </p:animEffect>
                                  </p:childTnLst>
                                </p:cTn>
                              </p:par>
                            </p:childTnLst>
                          </p:cTn>
                        </p:par>
                      </p:childTnLst>
                    </p:cTn>
                  </p:par>
                  <p:par>
                    <p:cTn id="69" fill="hold">
                      <p:stCondLst>
                        <p:cond delay="indefinite"/>
                      </p:stCondLst>
                      <p:childTnLst>
                        <p:par>
                          <p:cTn id="70"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400"/>
                                        <p:tgtEl>
                                          <p:spTgt spid="12"/>
                                        </p:tgtEl>
                                      </p:cBhvr>
                                    </p:animEffect>
                                  </p:childTnLst>
                                </p:cTn>
                              </p:par>
                              <p:par>
                                <p:cTn id="57" presetID="10" presetClass="entr" presetSubtype="0" fill="hold"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400"/>
                                        <p:tgtEl>
                                          <p:spTgt spid="25"/>
                                        </p:tgtEl>
                                      </p:cBhvr>
                                    </p:animEffect>
                                  </p:childTnLst>
                                </p:cTn>
                              </p:par>
                              <p:par>
                                <p:cTn id="60" presetID="10" presetClass="entr" presetSubtype="0" fill="hold"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400"/>
                                        <p:tgtEl>
                                          <p:spTgt spid="26"/>
                                        </p:tgtEl>
                                      </p:cBhvr>
                                    </p:animEffect>
                                  </p:childTnLst>
                                </p:cTn>
                              </p:par>
                              <p:par>
                                <p:cTn id="63" presetID="10" presetClass="entr" presetSubtype="0" fill="hold" nodeType="with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fade">
                                      <p:cBhvr>
                                        <p:cTn id="65" dur="400"/>
                                        <p:tgtEl>
                                          <p:spTgt spid="2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fade">
                                      <p:cBhvr>
                                        <p:cTn id="68" dur="4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P spid="24" grpId="0" animBg="1"/>
      <p:bldP spid="2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Watch it run: a function call</a:t>
            </a:r>
            <a:endParaRPr lang="en-US" sz="3000" dirty="0"/>
          </a:p>
        </p:txBody>
      </p:sp>
      <p:sp>
        <p:nvSpPr>
          <p:cNvPr id="3" name="Text 1"/>
          <p:cNvSpPr txBox="1"/>
          <p:nvPr/>
        </p:nvSpPr>
        <p:spPr>
          <a:xfrm>
            <a:off x="548640" y="1325880"/>
            <a:ext cx="3291840" cy="320040"/>
          </a:xfrm>
          <a:prstGeom prst="rect">
            <a:avLst/>
          </a:prstGeom>
          <a:noFill/>
          <a:ln/>
        </p:spPr>
        <p:txBody>
          <a:bodyPr wrap="square" lIns="0" tIns="0" rIns="0" bIns="0" rtlCol="0" anchor="ctr"/>
          <a:lstStyle/>
          <a:p>
            <a:pPr indent="0" marL="0">
              <a:buNone/>
            </a:pPr>
            <a:r>
              <a:rPr lang="en-US" sz="1300" b="1" spc="100" kern="0" dirty="0">
                <a:solidFill>
                  <a:srgbClr val="A4520C"/>
                </a:solidFill>
                <a:latin typeface="Arial" pitchFamily="34" charset="0"/>
                <a:ea typeface="Arial" pitchFamily="34" charset="-122"/>
                <a:cs typeface="Arial" pitchFamily="34" charset="-120"/>
              </a:rPr>
              <a:t>WATCH FOR</a:t>
            </a:r>
            <a:endParaRPr lang="en-US" sz="1300" dirty="0"/>
          </a:p>
        </p:txBody>
      </p:sp>
      <p:sp>
        <p:nvSpPr>
          <p:cNvPr id="4" name="Shape 2"/>
          <p:cNvSpPr/>
          <p:nvPr/>
        </p:nvSpPr>
        <p:spPr>
          <a:xfrm>
            <a:off x="548640" y="1873758"/>
            <a:ext cx="91440" cy="9144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83080"/>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Defining a function does not run it</a:t>
            </a:r>
            <a:endParaRPr lang="en-US" sz="1700" dirty="0"/>
          </a:p>
        </p:txBody>
      </p:sp>
      <p:sp>
        <p:nvSpPr>
          <p:cNvPr id="6" name="Shape 4"/>
          <p:cNvSpPr/>
          <p:nvPr/>
        </p:nvSpPr>
        <p:spPr>
          <a:xfrm>
            <a:off x="548640" y="2614930"/>
            <a:ext cx="91440" cy="91440"/>
          </a:xfrm>
          <a:prstGeom prst="ellipse">
            <a:avLst/>
          </a:prstGeom>
          <a:solidFill>
            <a:srgbClr val="E07A1F"/>
          </a:solidFill>
          <a:ln w="12700">
            <a:solidFill>
              <a:srgbClr val="E07A1F"/>
            </a:solidFill>
            <a:prstDash val="solid"/>
          </a:ln>
        </p:spPr>
        <p:txBody>
          <a:bodyPr/>
          <a:p/>
        </p:txBody>
      </p:sp>
      <p:sp>
        <p:nvSpPr>
          <p:cNvPr id="7" name="Text 5"/>
          <p:cNvSpPr txBox="1"/>
          <p:nvPr/>
        </p:nvSpPr>
        <p:spPr>
          <a:xfrm>
            <a:off x="822960" y="2524252"/>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At the call, a new orange frame appears</a:t>
            </a:r>
            <a:endParaRPr lang="en-US" sz="1700" dirty="0"/>
          </a:p>
        </p:txBody>
      </p:sp>
      <p:sp>
        <p:nvSpPr>
          <p:cNvPr id="8" name="Shape 6"/>
          <p:cNvSpPr/>
          <p:nvPr/>
        </p:nvSpPr>
        <p:spPr>
          <a:xfrm>
            <a:off x="548640" y="3356102"/>
            <a:ext cx="91440" cy="91440"/>
          </a:xfrm>
          <a:prstGeom prst="ellipse">
            <a:avLst/>
          </a:prstGeom>
          <a:solidFill>
            <a:srgbClr val="E07A1F"/>
          </a:solidFill>
          <a:ln w="12700">
            <a:solidFill>
              <a:srgbClr val="E07A1F"/>
            </a:solidFill>
            <a:prstDash val="solid"/>
          </a:ln>
        </p:spPr>
        <p:txBody>
          <a:bodyPr/>
          <a:p/>
        </p:txBody>
      </p:sp>
      <p:sp>
        <p:nvSpPr>
          <p:cNvPr id="9" name="Text 7"/>
          <p:cNvSpPr txBox="1"/>
          <p:nvPr/>
        </p:nvSpPr>
        <p:spPr>
          <a:xfrm>
            <a:off x="822960" y="3265424"/>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Parameters a and b get the argument values</a:t>
            </a:r>
            <a:endParaRPr lang="en-US" sz="1700" dirty="0"/>
          </a:p>
        </p:txBody>
      </p:sp>
      <p:sp>
        <p:nvSpPr>
          <p:cNvPr id="10" name="Shape 8"/>
          <p:cNvSpPr/>
          <p:nvPr/>
        </p:nvSpPr>
        <p:spPr>
          <a:xfrm>
            <a:off x="548640" y="4097274"/>
            <a:ext cx="91440" cy="91440"/>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822960" y="4006596"/>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return sends 11 back, and the frame disappears</a:t>
            </a:r>
            <a:endParaRPr lang="en-US" sz="1700" dirty="0"/>
          </a:p>
        </p:txBody>
      </p:sp>
      <p:pic>
        <p:nvPicPr>
          <p:cNvPr id="12"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51960" y="1280160"/>
            <a:ext cx="7360920" cy="4142232"/>
          </a:xfrm>
          <a:prstGeom prst="rect">
            <a:avLst/>
          </a:prstGeom>
        </p:spPr>
      </p:pic>
      <p:sp>
        <p:nvSpPr>
          <p:cNvPr id="13" name="Text 10"/>
          <p:cNvSpPr txBox="1"/>
          <p:nvPr/>
        </p:nvSpPr>
        <p:spPr>
          <a:xfrm>
            <a:off x="4251960" y="5532120"/>
            <a:ext cx="7360920" cy="320040"/>
          </a:xfrm>
          <a:prstGeom prst="rect">
            <a:avLst/>
          </a:prstGeom>
          <a:noFill/>
          <a:ln/>
        </p:spPr>
        <p:txBody>
          <a:bodyPr wrap="square" lIns="0" tIns="0" rIns="0" bIns="0" rtlCol="0" anchor="ctr"/>
          <a:lstStyle/>
          <a:p>
            <a:pPr algn="ctr" indent="0" marL="0">
              <a:buNone/>
            </a:pPr>
            <a:r>
              <a:rPr lang="en-US" sz="1200" i="1" dirty="0">
                <a:solidFill>
                  <a:srgbClr val="5D6573"/>
                </a:solidFill>
                <a:latin typeface="Calibri" pitchFamily="34" charset="0"/>
                <a:ea typeface="Calibri" pitchFamily="34" charset="-122"/>
                <a:cs typeface="Calibri" pitchFamily="34" charset="-120"/>
              </a:rPr>
              <a:t>Click the video to play, click again to pause. Silent: talk the class through it.</a:t>
            </a:r>
            <a:endParaRPr lang="en-US" sz="1200" dirty="0"/>
          </a:p>
        </p:txBody>
      </p:sp>
      <p:sp>
        <p:nvSpPr>
          <p:cNvPr id="14" name="Shape 1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5" name="Text 1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6" name="Shape 1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7" name="Text 1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18" name="Shape 1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9" name="Text 1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0" name="Shape 1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1" name="Text 1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10 / 39</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1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print or return?</a:t>
            </a:r>
            <a:endParaRPr lang="en-US" sz="3000" dirty="0"/>
          </a:p>
        </p:txBody>
      </p:sp>
      <p:sp>
        <p:nvSpPr>
          <p:cNvPr id="3" name="Shape 1"/>
          <p:cNvSpPr/>
          <p:nvPr/>
        </p:nvSpPr>
        <p:spPr>
          <a:xfrm>
            <a:off x="548640" y="1097280"/>
            <a:ext cx="2103120" cy="384048"/>
          </a:xfrm>
          <a:prstGeom prst="roundRect">
            <a:avLst>
              <a:gd name="adj" fmla="val 47619"/>
            </a:avLst>
          </a:prstGeom>
          <a:solidFill>
            <a:srgbClr val="E07A1F"/>
          </a:solidFill>
          <a:ln w="12700">
            <a:solidFill>
              <a:srgbClr val="E07A1F"/>
            </a:solidFill>
            <a:prstDash val="solid"/>
          </a:ln>
        </p:spPr>
        <p:txBody>
          <a:bodyPr/>
          <a:p/>
        </p:txBody>
      </p:sp>
      <p:sp>
        <p:nvSpPr>
          <p:cNvPr id="4" name="Text 2"/>
          <p:cNvSpPr txBox="1"/>
          <p:nvPr/>
        </p:nvSpPr>
        <p:spPr>
          <a:xfrm>
            <a:off x="548640" y="1097280"/>
            <a:ext cx="2103120" cy="384048"/>
          </a:xfrm>
          <a:prstGeom prst="rect">
            <a:avLst/>
          </a:prstGeom>
          <a:noFill/>
          <a:ln/>
        </p:spPr>
        <p:txBody>
          <a:bodyPr wrap="square" lIns="0" tIns="0" rIns="0" bIns="0" rtlCol="0" anchor="ctr"/>
          <a:lstStyle/>
          <a:p>
            <a:pPr algn="ctr" indent="0" marL="0">
              <a:buNone/>
            </a:pPr>
            <a:r>
              <a:rPr lang="en-US" sz="1400" b="1" dirty="0">
                <a:solidFill>
                  <a:srgbClr val="15213A"/>
                </a:solidFill>
                <a:latin typeface="Arial" pitchFamily="34" charset="0"/>
                <a:ea typeface="Arial" pitchFamily="34" charset="-122"/>
                <a:cs typeface="Arial" pitchFamily="34" charset="-120"/>
              </a:rPr>
              <a:t>Predict first</a:t>
            </a:r>
            <a:endParaRPr lang="en-US" sz="1400" dirty="0"/>
          </a:p>
        </p:txBody>
      </p:sp>
      <p:sp>
        <p:nvSpPr>
          <p:cNvPr id="5" name="Shape 3"/>
          <p:cNvSpPr/>
          <p:nvPr/>
        </p:nvSpPr>
        <p:spPr>
          <a:xfrm>
            <a:off x="548640" y="1691640"/>
            <a:ext cx="6400800" cy="3641598"/>
          </a:xfrm>
          <a:prstGeom prst="roundRect">
            <a:avLst>
              <a:gd name="adj" fmla="val 2009"/>
            </a:avLst>
          </a:prstGeom>
          <a:solidFill>
            <a:srgbClr val="1B2742"/>
          </a:solidFill>
          <a:ln w="9525">
            <a:solidFill>
              <a:srgbClr val="1B2742"/>
            </a:solidFill>
            <a:prstDash val="solid"/>
          </a:ln>
        </p:spPr>
        <p:txBody>
          <a:bodyPr/>
          <a:p/>
        </p:txBody>
      </p:sp>
      <p:sp>
        <p:nvSpPr>
          <p:cNvPr id="6" name="Text 4"/>
          <p:cNvSpPr txBox="1"/>
          <p:nvPr/>
        </p:nvSpPr>
        <p:spPr>
          <a:xfrm>
            <a:off x="731520" y="17830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7" name="Text 5"/>
          <p:cNvSpPr txBox="1"/>
          <p:nvPr/>
        </p:nvSpPr>
        <p:spPr>
          <a:xfrm>
            <a:off x="731520" y="2039112"/>
            <a:ext cx="6126480" cy="3184398"/>
          </a:xfrm>
          <a:prstGeom prst="rect">
            <a:avLst/>
          </a:prstGeom>
          <a:noFill/>
          <a:ln/>
        </p:spPr>
        <p:txBody>
          <a:bodyPr wrap="none" lIns="0" tIns="0" rIns="0" bIns="0" rtlCol="0" anchor="t"/>
          <a:lstStyle/>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def double_print(x):</a:t>
            </a: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    print(x * 2)</a:t>
            </a:r>
            <a:endParaRPr lang="en-US" sz="2200" dirty="0"/>
          </a:p>
          <a:p>
            <a:pPr indent="0" marL="0">
              <a:lnSpc>
                <a:spcPct val="98000"/>
              </a:lnSpc>
              <a:buNone/>
            </a:pP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def double_return(x):</a:t>
            </a: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    return x * 2</a:t>
            </a:r>
            <a:endParaRPr lang="en-US" sz="2200" dirty="0"/>
          </a:p>
          <a:p>
            <a:pPr indent="0" marL="0">
              <a:lnSpc>
                <a:spcPct val="98000"/>
              </a:lnSpc>
              <a:buNone/>
            </a:pP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a = double_print(4)</a:t>
            </a: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b = double_return(4)</a:t>
            </a: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print(a, b)</a:t>
            </a:r>
            <a:endParaRPr lang="en-US" sz="2200" dirty="0"/>
          </a:p>
        </p:txBody>
      </p:sp>
      <p:sp>
        <p:nvSpPr>
          <p:cNvPr id="8" name="Shape 6"/>
          <p:cNvSpPr/>
          <p:nvPr/>
        </p:nvSpPr>
        <p:spPr>
          <a:xfrm>
            <a:off x="7315200" y="1691640"/>
            <a:ext cx="4297680" cy="4206240"/>
          </a:xfrm>
          <a:prstGeom prst="roundRect">
            <a:avLst>
              <a:gd name="adj" fmla="val 2174"/>
            </a:avLst>
          </a:prstGeom>
          <a:solidFill>
            <a:srgbClr val="F3F5F9"/>
          </a:solidFill>
          <a:ln w="12700">
            <a:solidFill>
              <a:srgbClr val="F3F5F9"/>
            </a:solidFill>
            <a:prstDash val="solid"/>
          </a:ln>
        </p:spPr>
        <p:txBody>
          <a:bodyPr/>
          <a:p/>
        </p:txBody>
      </p:sp>
      <p:sp>
        <p:nvSpPr>
          <p:cNvPr id="9" name="Text 7"/>
          <p:cNvSpPr txBox="1"/>
          <p:nvPr/>
        </p:nvSpPr>
        <p:spPr>
          <a:xfrm>
            <a:off x="7315200" y="1828800"/>
            <a:ext cx="4297680" cy="1737360"/>
          </a:xfrm>
          <a:prstGeom prst="rect">
            <a:avLst/>
          </a:prstGeom>
          <a:noFill/>
          <a:ln/>
        </p:spPr>
        <p:txBody>
          <a:bodyPr wrap="square" lIns="0" tIns="0" rIns="0" bIns="0" rtlCol="0" anchor="ctr"/>
          <a:lstStyle/>
          <a:p>
            <a:pPr algn="ctr" indent="0" marL="0">
              <a:buNone/>
            </a:pPr>
            <a:r>
              <a:rPr lang="en-US" sz="11000" b="1" dirty="0">
                <a:solidFill>
                  <a:srgbClr val="E07A1F"/>
                </a:solidFill>
                <a:latin typeface="Arial" pitchFamily="34" charset="0"/>
                <a:ea typeface="Arial" pitchFamily="34" charset="-122"/>
                <a:cs typeface="Arial" pitchFamily="34" charset="-120"/>
              </a:rPr>
              <a:t>?</a:t>
            </a:r>
            <a:endParaRPr lang="en-US" sz="11000" dirty="0"/>
          </a:p>
        </p:txBody>
      </p:sp>
      <p:sp>
        <p:nvSpPr>
          <p:cNvPr id="10" name="Text 8"/>
          <p:cNvSpPr txBox="1"/>
          <p:nvPr/>
        </p:nvSpPr>
        <p:spPr>
          <a:xfrm>
            <a:off x="7635240" y="3749040"/>
            <a:ext cx="3657600" cy="1920240"/>
          </a:xfrm>
          <a:prstGeom prst="rect">
            <a:avLst/>
          </a:prstGeom>
          <a:noFill/>
          <a:ln/>
        </p:spPr>
        <p:txBody>
          <a:bodyPr wrap="square" lIns="0" tIns="0" rIns="0" bIns="0" rtlCol="0" anchor="t"/>
          <a:lstStyle/>
          <a:p>
            <a:pPr algn="ctr" indent="0" marL="0">
              <a:buNone/>
            </a:pPr>
            <a:r>
              <a:rPr lang="en-US" sz="1800" dirty="0">
                <a:solidFill>
                  <a:srgbClr val="15213A"/>
                </a:solidFill>
                <a:latin typeface="Calibri" pitchFamily="34" charset="0"/>
                <a:ea typeface="Calibri" pitchFamily="34" charset="-122"/>
                <a:cs typeface="Calibri" pitchFamily="34" charset="-120"/>
              </a:rPr>
              <a:t>What will this print? Write your prediction as a comment before you run the cell.</a:t>
            </a:r>
            <a:endParaRPr lang="en-US" sz="1800" dirty="0"/>
          </a:p>
        </p:txBody>
      </p:sp>
      <p:sp>
        <p:nvSpPr>
          <p:cNvPr id="11" name="Shape 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2" name="Text 1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3" name="Shape 1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4" name="Text 1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15" name="Shape 1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6" name="Text 1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7" name="Shape 1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8" name="Text 1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11 / 39</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Answer: print or return?</a:t>
            </a:r>
            <a:endParaRPr lang="en-US" sz="3000" dirty="0"/>
          </a:p>
        </p:txBody>
      </p:sp>
      <p:sp>
        <p:nvSpPr>
          <p:cNvPr id="3" name="Shape 1"/>
          <p:cNvSpPr/>
          <p:nvPr/>
        </p:nvSpPr>
        <p:spPr>
          <a:xfrm>
            <a:off x="548640" y="1371600"/>
            <a:ext cx="6400800" cy="3360420"/>
          </a:xfrm>
          <a:prstGeom prst="roundRect">
            <a:avLst>
              <a:gd name="adj" fmla="val 2177"/>
            </a:avLst>
          </a:prstGeom>
          <a:solidFill>
            <a:srgbClr val="1B2742"/>
          </a:solidFill>
          <a:ln w="9525">
            <a:solidFill>
              <a:srgbClr val="1B2742"/>
            </a:solidFill>
            <a:prstDash val="solid"/>
          </a:ln>
        </p:spPr>
        <p:txBody>
          <a:bodyPr/>
          <a:p/>
        </p:txBody>
      </p:sp>
      <p:sp>
        <p:nvSpPr>
          <p:cNvPr id="4" name="Text 2"/>
          <p:cNvSpPr txBox="1"/>
          <p:nvPr/>
        </p:nvSpPr>
        <p:spPr>
          <a:xfrm>
            <a:off x="73152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5" name="Text 3"/>
          <p:cNvSpPr txBox="1"/>
          <p:nvPr/>
        </p:nvSpPr>
        <p:spPr>
          <a:xfrm>
            <a:off x="731520" y="1719072"/>
            <a:ext cx="6126480" cy="290322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def double_print(x):</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print(x * 2)</a:t>
            </a:r>
            <a:endParaRPr lang="en-US" sz="2000" dirty="0"/>
          </a:p>
          <a:p>
            <a:pPr indent="0" marL="0">
              <a:lnSpc>
                <a:spcPct val="98000"/>
              </a:lnSpc>
              <a:buNone/>
            </a:pP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def double_return(x):</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return x * 2</a:t>
            </a:r>
            <a:endParaRPr lang="en-US" sz="2000" dirty="0"/>
          </a:p>
          <a:p>
            <a:pPr indent="0" marL="0">
              <a:lnSpc>
                <a:spcPct val="98000"/>
              </a:lnSpc>
              <a:buNone/>
            </a:pP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a = double_print(4)</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b = double_return(4)</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print(a, b)</a:t>
            </a:r>
            <a:endParaRPr lang="en-US" sz="2000" dirty="0"/>
          </a:p>
        </p:txBody>
      </p:sp>
      <p:sp>
        <p:nvSpPr>
          <p:cNvPr id="6" name="Shape 4"/>
          <p:cNvSpPr/>
          <p:nvPr/>
        </p:nvSpPr>
        <p:spPr>
          <a:xfrm>
            <a:off x="548640" y="4960620"/>
            <a:ext cx="6400800" cy="1173480"/>
          </a:xfrm>
          <a:prstGeom prst="roundRect">
            <a:avLst>
              <a:gd name="adj" fmla="val 6234"/>
            </a:avLst>
          </a:prstGeom>
          <a:solidFill>
            <a:srgbClr val="EEF2F8"/>
          </a:solidFill>
          <a:ln w="9525">
            <a:solidFill>
              <a:srgbClr val="D5DBE6"/>
            </a:solidFill>
            <a:prstDash val="solid"/>
          </a:ln>
        </p:spPr>
        <p:txBody>
          <a:bodyPr/>
          <a:p/>
        </p:txBody>
      </p:sp>
      <p:sp>
        <p:nvSpPr>
          <p:cNvPr id="7" name="Text 5"/>
          <p:cNvSpPr txBox="1"/>
          <p:nvPr/>
        </p:nvSpPr>
        <p:spPr>
          <a:xfrm>
            <a:off x="731520" y="505206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8" name="Text 6"/>
          <p:cNvSpPr txBox="1"/>
          <p:nvPr/>
        </p:nvSpPr>
        <p:spPr>
          <a:xfrm>
            <a:off x="731520" y="5308092"/>
            <a:ext cx="6126480" cy="71628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8</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None 8</a:t>
            </a:r>
            <a:endParaRPr lang="en-US" sz="2000" dirty="0"/>
          </a:p>
        </p:txBody>
      </p:sp>
      <p:sp>
        <p:nvSpPr>
          <p:cNvPr id="9" name="Shape 7"/>
          <p:cNvSpPr/>
          <p:nvPr/>
        </p:nvSpPr>
        <p:spPr>
          <a:xfrm>
            <a:off x="7315200" y="1559052"/>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7589520" y="1463040"/>
            <a:ext cx="4023360" cy="594360"/>
          </a:xfrm>
          <a:prstGeom prst="rect">
            <a:avLst/>
          </a:prstGeom>
          <a:noFill/>
          <a:ln/>
        </p:spPr>
        <p:txBody>
          <a:bodyPr wrap="square" lIns="0" tIns="0" rIns="0" bIns="0" rtlCol="0" anchor="t"/>
          <a:lstStyle/>
          <a:p>
            <a:pPr indent="0" marL="0">
              <a:lnSpc>
                <a:spcPct val="100000"/>
              </a:lnSpc>
              <a:buNone/>
            </a:pPr>
            <a:r>
              <a:rPr lang="en-US" sz="1700" dirty="0">
                <a:solidFill>
                  <a:srgbClr val="A4520C"/>
                </a:solidFill>
                <a:latin typeface="Courier New" pitchFamily="34" charset="0"/>
                <a:ea typeface="Courier New" pitchFamily="34" charset="-122"/>
                <a:cs typeface="Courier New" pitchFamily="34" charset="-120"/>
              </a:rPr>
              <a:t>double_print</a:t>
            </a:r>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 shows 8, but gives nothing back</a:t>
            </a:r>
            <a:endParaRPr lang="en-US" sz="1800" dirty="0"/>
          </a:p>
        </p:txBody>
      </p:sp>
      <p:sp>
        <p:nvSpPr>
          <p:cNvPr id="11" name="Shape 9"/>
          <p:cNvSpPr/>
          <p:nvPr/>
        </p:nvSpPr>
        <p:spPr>
          <a:xfrm>
            <a:off x="7315200" y="2356612"/>
            <a:ext cx="91440" cy="91440"/>
          </a:xfrm>
          <a:prstGeom prst="ellipse">
            <a:avLst/>
          </a:prstGeom>
          <a:solidFill>
            <a:srgbClr val="E07A1F"/>
          </a:solidFill>
          <a:ln w="12700">
            <a:solidFill>
              <a:srgbClr val="E07A1F"/>
            </a:solidFill>
            <a:prstDash val="solid"/>
          </a:ln>
        </p:spPr>
        <p:txBody>
          <a:bodyPr/>
          <a:p/>
        </p:txBody>
      </p:sp>
      <p:sp>
        <p:nvSpPr>
          <p:cNvPr id="12" name="Text 10"/>
          <p:cNvSpPr txBox="1"/>
          <p:nvPr/>
        </p:nvSpPr>
        <p:spPr>
          <a:xfrm>
            <a:off x="7589520" y="2260600"/>
            <a:ext cx="402336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A function without return gives back </a:t>
            </a:r>
            <a:pPr indent="0" marL="0">
              <a:lnSpc>
                <a:spcPct val="100000"/>
              </a:lnSpc>
              <a:buNone/>
            </a:pPr>
            <a:r>
              <a:rPr lang="en-US" sz="1700" dirty="0">
                <a:solidFill>
                  <a:srgbClr val="A4520C"/>
                </a:solidFill>
                <a:latin typeface="Courier New" pitchFamily="34" charset="0"/>
                <a:ea typeface="Courier New" pitchFamily="34" charset="-122"/>
                <a:cs typeface="Courier New" pitchFamily="34" charset="-120"/>
              </a:rPr>
              <a:t>None</a:t>
            </a:r>
            <a:endParaRPr lang="en-US" sz="1800" dirty="0"/>
          </a:p>
        </p:txBody>
      </p:sp>
      <p:sp>
        <p:nvSpPr>
          <p:cNvPr id="13" name="Shape 11"/>
          <p:cNvSpPr/>
          <p:nvPr/>
        </p:nvSpPr>
        <p:spPr>
          <a:xfrm>
            <a:off x="7315200" y="3154172"/>
            <a:ext cx="91440" cy="91440"/>
          </a:xfrm>
          <a:prstGeom prst="ellipse">
            <a:avLst/>
          </a:prstGeom>
          <a:solidFill>
            <a:srgbClr val="E07A1F"/>
          </a:solidFill>
          <a:ln w="12700">
            <a:solidFill>
              <a:srgbClr val="E07A1F"/>
            </a:solidFill>
            <a:prstDash val="solid"/>
          </a:ln>
        </p:spPr>
        <p:txBody>
          <a:bodyPr/>
          <a:p/>
        </p:txBody>
      </p:sp>
      <p:sp>
        <p:nvSpPr>
          <p:cNvPr id="14" name="Text 12"/>
          <p:cNvSpPr txBox="1"/>
          <p:nvPr/>
        </p:nvSpPr>
        <p:spPr>
          <a:xfrm>
            <a:off x="7589520" y="3058160"/>
            <a:ext cx="4023360" cy="594360"/>
          </a:xfrm>
          <a:prstGeom prst="rect">
            <a:avLst/>
          </a:prstGeom>
          <a:noFill/>
          <a:ln/>
        </p:spPr>
        <p:txBody>
          <a:bodyPr wrap="square" lIns="0" tIns="0" rIns="0" bIns="0" rtlCol="0" anchor="t"/>
          <a:lstStyle/>
          <a:p>
            <a:pPr indent="0" marL="0">
              <a:lnSpc>
                <a:spcPct val="100000"/>
              </a:lnSpc>
              <a:buNone/>
            </a:pPr>
            <a:r>
              <a:rPr lang="en-US" sz="1700" dirty="0">
                <a:solidFill>
                  <a:srgbClr val="A4520C"/>
                </a:solidFill>
                <a:latin typeface="Courier New" pitchFamily="34" charset="0"/>
                <a:ea typeface="Courier New" pitchFamily="34" charset="-122"/>
                <a:cs typeface="Courier New" pitchFamily="34" charset="-120"/>
              </a:rPr>
              <a:t>double_return</a:t>
            </a:r>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 gives back 8, stored in b</a:t>
            </a:r>
            <a:endParaRPr lang="en-US" sz="1800" dirty="0"/>
          </a:p>
        </p:txBody>
      </p:sp>
      <p:sp>
        <p:nvSpPr>
          <p:cNvPr id="15" name="Shape 13"/>
          <p:cNvSpPr/>
          <p:nvPr/>
        </p:nvSpPr>
        <p:spPr>
          <a:xfrm>
            <a:off x="7315200" y="3951732"/>
            <a:ext cx="91440" cy="91440"/>
          </a:xfrm>
          <a:prstGeom prst="ellipse">
            <a:avLst/>
          </a:prstGeom>
          <a:solidFill>
            <a:srgbClr val="E07A1F"/>
          </a:solidFill>
          <a:ln w="12700">
            <a:solidFill>
              <a:srgbClr val="E07A1F"/>
            </a:solidFill>
            <a:prstDash val="solid"/>
          </a:ln>
        </p:spPr>
        <p:txBody>
          <a:bodyPr/>
          <a:p/>
        </p:txBody>
      </p:sp>
      <p:sp>
        <p:nvSpPr>
          <p:cNvPr id="16" name="Text 14"/>
          <p:cNvSpPr txBox="1"/>
          <p:nvPr/>
        </p:nvSpPr>
        <p:spPr>
          <a:xfrm>
            <a:off x="7589520" y="3855720"/>
            <a:ext cx="402336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To use a result later, return it</a:t>
            </a:r>
            <a:endParaRPr lang="en-US" sz="18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12 / 39</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Watch it run: print versus return</a:t>
            </a:r>
            <a:endParaRPr lang="en-US" sz="3000" dirty="0"/>
          </a:p>
        </p:txBody>
      </p:sp>
      <p:sp>
        <p:nvSpPr>
          <p:cNvPr id="3" name="Text 1"/>
          <p:cNvSpPr txBox="1"/>
          <p:nvPr/>
        </p:nvSpPr>
        <p:spPr>
          <a:xfrm>
            <a:off x="548640" y="1325880"/>
            <a:ext cx="3291840" cy="320040"/>
          </a:xfrm>
          <a:prstGeom prst="rect">
            <a:avLst/>
          </a:prstGeom>
          <a:noFill/>
          <a:ln/>
        </p:spPr>
        <p:txBody>
          <a:bodyPr wrap="square" lIns="0" tIns="0" rIns="0" bIns="0" rtlCol="0" anchor="ctr"/>
          <a:lstStyle/>
          <a:p>
            <a:pPr indent="0" marL="0">
              <a:buNone/>
            </a:pPr>
            <a:r>
              <a:rPr lang="en-US" sz="1300" b="1" spc="100" kern="0" dirty="0">
                <a:solidFill>
                  <a:srgbClr val="A4520C"/>
                </a:solidFill>
                <a:latin typeface="Arial" pitchFamily="34" charset="0"/>
                <a:ea typeface="Arial" pitchFamily="34" charset="-122"/>
                <a:cs typeface="Arial" pitchFamily="34" charset="-120"/>
              </a:rPr>
              <a:t>WATCH FOR</a:t>
            </a:r>
            <a:endParaRPr lang="en-US" sz="1300" dirty="0"/>
          </a:p>
        </p:txBody>
      </p:sp>
      <p:sp>
        <p:nvSpPr>
          <p:cNvPr id="4" name="Shape 2"/>
          <p:cNvSpPr/>
          <p:nvPr/>
        </p:nvSpPr>
        <p:spPr>
          <a:xfrm>
            <a:off x="548640" y="1873758"/>
            <a:ext cx="91440" cy="9144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83080"/>
            <a:ext cx="3108960" cy="299974"/>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Both functions produce 8</a:t>
            </a:r>
            <a:endParaRPr lang="en-US" sz="1700" dirty="0"/>
          </a:p>
        </p:txBody>
      </p:sp>
      <p:sp>
        <p:nvSpPr>
          <p:cNvPr id="6" name="Shape 4"/>
          <p:cNvSpPr/>
          <p:nvPr/>
        </p:nvSpPr>
        <p:spPr>
          <a:xfrm>
            <a:off x="548640" y="2351532"/>
            <a:ext cx="91440" cy="91440"/>
          </a:xfrm>
          <a:prstGeom prst="ellipse">
            <a:avLst/>
          </a:prstGeom>
          <a:solidFill>
            <a:srgbClr val="E07A1F"/>
          </a:solidFill>
          <a:ln w="12700">
            <a:solidFill>
              <a:srgbClr val="E07A1F"/>
            </a:solidFill>
            <a:prstDash val="solid"/>
          </a:ln>
        </p:spPr>
        <p:txBody>
          <a:bodyPr/>
          <a:p/>
        </p:txBody>
      </p:sp>
      <p:sp>
        <p:nvSpPr>
          <p:cNvPr id="7" name="Text 5"/>
          <p:cNvSpPr txBox="1"/>
          <p:nvPr/>
        </p:nvSpPr>
        <p:spPr>
          <a:xfrm>
            <a:off x="822960" y="2260854"/>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Only double_return hands it back</a:t>
            </a:r>
            <a:endParaRPr lang="en-US" sz="1700" dirty="0"/>
          </a:p>
        </p:txBody>
      </p:sp>
      <p:sp>
        <p:nvSpPr>
          <p:cNvPr id="8" name="Shape 6"/>
          <p:cNvSpPr/>
          <p:nvPr/>
        </p:nvSpPr>
        <p:spPr>
          <a:xfrm>
            <a:off x="548640" y="3092704"/>
            <a:ext cx="91440" cy="91440"/>
          </a:xfrm>
          <a:prstGeom prst="ellipse">
            <a:avLst/>
          </a:prstGeom>
          <a:solidFill>
            <a:srgbClr val="E07A1F"/>
          </a:solidFill>
          <a:ln w="12700">
            <a:solidFill>
              <a:srgbClr val="E07A1F"/>
            </a:solidFill>
            <a:prstDash val="solid"/>
          </a:ln>
        </p:spPr>
        <p:txBody>
          <a:bodyPr/>
          <a:p/>
        </p:txBody>
      </p:sp>
      <p:sp>
        <p:nvSpPr>
          <p:cNvPr id="9" name="Text 7"/>
          <p:cNvSpPr txBox="1"/>
          <p:nvPr/>
        </p:nvSpPr>
        <p:spPr>
          <a:xfrm>
            <a:off x="822960" y="3002026"/>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Watch a become None, b become 8</a:t>
            </a:r>
            <a:endParaRPr lang="en-US" sz="1700" dirty="0"/>
          </a:p>
        </p:txBody>
      </p:sp>
      <p:sp>
        <p:nvSpPr>
          <p:cNvPr id="10" name="Shape 8"/>
          <p:cNvSpPr/>
          <p:nvPr/>
        </p:nvSpPr>
        <p:spPr>
          <a:xfrm>
            <a:off x="548640" y="3833876"/>
            <a:ext cx="91440" cy="91440"/>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822960" y="3743198"/>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Shown on screen is not the same as returned</a:t>
            </a:r>
            <a:endParaRPr lang="en-US" sz="1700" dirty="0"/>
          </a:p>
        </p:txBody>
      </p:sp>
      <p:pic>
        <p:nvPicPr>
          <p:cNvPr id="12"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51960" y="1280160"/>
            <a:ext cx="7360920" cy="4142232"/>
          </a:xfrm>
          <a:prstGeom prst="rect">
            <a:avLst/>
          </a:prstGeom>
        </p:spPr>
      </p:pic>
      <p:sp>
        <p:nvSpPr>
          <p:cNvPr id="13" name="Text 10"/>
          <p:cNvSpPr txBox="1"/>
          <p:nvPr/>
        </p:nvSpPr>
        <p:spPr>
          <a:xfrm>
            <a:off x="4251960" y="5532120"/>
            <a:ext cx="7360920" cy="320040"/>
          </a:xfrm>
          <a:prstGeom prst="rect">
            <a:avLst/>
          </a:prstGeom>
          <a:noFill/>
          <a:ln/>
        </p:spPr>
        <p:txBody>
          <a:bodyPr wrap="square" lIns="0" tIns="0" rIns="0" bIns="0" rtlCol="0" anchor="ctr"/>
          <a:lstStyle/>
          <a:p>
            <a:pPr algn="ctr" indent="0" marL="0">
              <a:buNone/>
            </a:pPr>
            <a:r>
              <a:rPr lang="en-US" sz="1200" i="1" dirty="0">
                <a:solidFill>
                  <a:srgbClr val="5D6573"/>
                </a:solidFill>
                <a:latin typeface="Calibri" pitchFamily="34" charset="0"/>
                <a:ea typeface="Calibri" pitchFamily="34" charset="-122"/>
                <a:cs typeface="Calibri" pitchFamily="34" charset="-120"/>
              </a:rPr>
              <a:t>Click the video to play, click again to pause. Silent: talk the class through it.</a:t>
            </a:r>
            <a:endParaRPr lang="en-US" sz="1200" dirty="0"/>
          </a:p>
        </p:txBody>
      </p:sp>
      <p:sp>
        <p:nvSpPr>
          <p:cNvPr id="14" name="Shape 1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5" name="Text 1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6" name="Shape 1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7" name="Text 1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18" name="Shape 1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9" name="Text 1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0" name="Shape 1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1" name="Text 1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13 / 39</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1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Returning several values</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return a, b, c</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packs the values into a tuple</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Unpack them into separate names (Lecture 3.2)</a:t>
            </a:r>
            <a:endParaRPr lang="en-US" sz="2000" dirty="0"/>
          </a:p>
        </p:txBody>
      </p:sp>
      <p:sp>
        <p:nvSpPr>
          <p:cNvPr id="7" name="Shape 5"/>
          <p:cNvSpPr/>
          <p:nvPr/>
        </p:nvSpPr>
        <p:spPr>
          <a:xfrm>
            <a:off x="548640" y="339039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3283712"/>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The number of names must match</a:t>
            </a:r>
            <a:endParaRPr lang="en-US" sz="2000" dirty="0"/>
          </a:p>
        </p:txBody>
      </p:sp>
      <p:sp>
        <p:nvSpPr>
          <p:cNvPr id="9" name="Shape 7"/>
          <p:cNvSpPr/>
          <p:nvPr/>
        </p:nvSpPr>
        <p:spPr>
          <a:xfrm>
            <a:off x="548640" y="399084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88416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Avoid names like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str</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and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sum</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they hide built-ins</a:t>
            </a:r>
            <a:endParaRPr lang="en-US" sz="2000" dirty="0"/>
          </a:p>
        </p:txBody>
      </p:sp>
      <p:sp>
        <p:nvSpPr>
          <p:cNvPr id="11" name="Shape 9"/>
          <p:cNvSpPr/>
          <p:nvPr/>
        </p:nvSpPr>
        <p:spPr>
          <a:xfrm>
            <a:off x="5440680" y="1371600"/>
            <a:ext cx="6172200" cy="3048000"/>
          </a:xfrm>
          <a:prstGeom prst="roundRect">
            <a:avLst>
              <a:gd name="adj" fmla="val 2400"/>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259080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def check():</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return "ok", 10, 3.14</a:t>
            </a:r>
            <a:endParaRPr lang="en-US" sz="2000" dirty="0"/>
          </a:p>
          <a:p>
            <a:pPr indent="0" marL="0">
              <a:lnSpc>
                <a:spcPct val="98000"/>
              </a:lnSpc>
              <a:buNone/>
            </a:pP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result = check()</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print(result)</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print(type(result))</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status, num1, num2 = check()</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print(status, num1, num2)</a:t>
            </a:r>
            <a:endParaRPr lang="en-US" sz="2000" dirty="0"/>
          </a:p>
        </p:txBody>
      </p:sp>
      <p:sp>
        <p:nvSpPr>
          <p:cNvPr id="14" name="Shape 12"/>
          <p:cNvSpPr/>
          <p:nvPr/>
        </p:nvSpPr>
        <p:spPr>
          <a:xfrm>
            <a:off x="5440680" y="4648200"/>
            <a:ext cx="6172200" cy="1485900"/>
          </a:xfrm>
          <a:prstGeom prst="roundRect">
            <a:avLst>
              <a:gd name="adj" fmla="val 4923"/>
            </a:avLst>
          </a:prstGeom>
          <a:solidFill>
            <a:srgbClr val="EEF2F8"/>
          </a:solidFill>
          <a:ln w="9525">
            <a:solidFill>
              <a:srgbClr val="D5DBE6"/>
            </a:solidFill>
            <a:prstDash val="solid"/>
          </a:ln>
        </p:spPr>
        <p:txBody>
          <a:bodyPr/>
          <a:p/>
        </p:txBody>
      </p:sp>
      <p:sp>
        <p:nvSpPr>
          <p:cNvPr id="15" name="Text 13"/>
          <p:cNvSpPr txBox="1"/>
          <p:nvPr/>
        </p:nvSpPr>
        <p:spPr>
          <a:xfrm>
            <a:off x="5623560" y="473964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4995672"/>
            <a:ext cx="5897880" cy="102870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('ok', 10, 3.14)</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&lt;class 'tuple'&gt;</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ok 10 3.14</a:t>
            </a:r>
            <a:endParaRPr lang="en-US" sz="20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14 / 39</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Keyword arguments: pass by name</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Name the parameter in the call: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age=50</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Then order does not matter</a:t>
            </a:r>
            <a:endParaRPr lang="en-US" sz="2000" dirty="0"/>
          </a:p>
        </p:txBody>
      </p:sp>
      <p:sp>
        <p:nvSpPr>
          <p:cNvPr id="7" name="Shape 5"/>
          <p:cNvSpPr/>
          <p:nvPr/>
        </p:nvSpPr>
        <p:spPr>
          <a:xfrm>
            <a:off x="548640" y="308051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973832"/>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Makes calls with many inputs easier to read</a:t>
            </a:r>
            <a:endParaRPr lang="en-US" sz="2000" dirty="0"/>
          </a:p>
        </p:txBody>
      </p:sp>
      <p:sp>
        <p:nvSpPr>
          <p:cNvPr id="9" name="Shape 7"/>
          <p:cNvSpPr/>
          <p:nvPr/>
        </p:nvSpPr>
        <p:spPr>
          <a:xfrm>
            <a:off x="548640" y="399084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88416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Lecture 6 uses this a lot: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test_size=0.2</a:t>
            </a:r>
            <a:endParaRPr lang="en-US" sz="2000" dirty="0"/>
          </a:p>
        </p:txBody>
      </p:sp>
      <p:sp>
        <p:nvSpPr>
          <p:cNvPr id="11" name="Shape 9"/>
          <p:cNvSpPr/>
          <p:nvPr/>
        </p:nvSpPr>
        <p:spPr>
          <a:xfrm>
            <a:off x="5440680" y="1371600"/>
            <a:ext cx="6172200" cy="2110740"/>
          </a:xfrm>
          <a:prstGeom prst="roundRect">
            <a:avLst>
              <a:gd name="adj" fmla="val 3466"/>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65354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def printinfo(name, age):</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print("Name:", name)</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print("Age:", age)</a:t>
            </a:r>
            <a:endParaRPr lang="en-US" sz="2000" dirty="0"/>
          </a:p>
          <a:p>
            <a:pPr indent="0" marL="0">
              <a:lnSpc>
                <a:spcPct val="98000"/>
              </a:lnSpc>
              <a:buNone/>
            </a:pP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printinfo(age=50, name="Miki")</a:t>
            </a:r>
            <a:endParaRPr lang="en-US" sz="2000" dirty="0"/>
          </a:p>
        </p:txBody>
      </p:sp>
      <p:sp>
        <p:nvSpPr>
          <p:cNvPr id="14" name="Shape 12"/>
          <p:cNvSpPr/>
          <p:nvPr/>
        </p:nvSpPr>
        <p:spPr>
          <a:xfrm>
            <a:off x="5440680" y="3710940"/>
            <a:ext cx="6172200" cy="1173480"/>
          </a:xfrm>
          <a:prstGeom prst="roundRect">
            <a:avLst>
              <a:gd name="adj" fmla="val 6234"/>
            </a:avLst>
          </a:prstGeom>
          <a:solidFill>
            <a:srgbClr val="EEF2F8"/>
          </a:solidFill>
          <a:ln w="9525">
            <a:solidFill>
              <a:srgbClr val="D5DBE6"/>
            </a:solidFill>
            <a:prstDash val="solid"/>
          </a:ln>
        </p:spPr>
        <p:txBody>
          <a:bodyPr/>
          <a:p/>
        </p:txBody>
      </p:sp>
      <p:sp>
        <p:nvSpPr>
          <p:cNvPr id="15" name="Text 13"/>
          <p:cNvSpPr txBox="1"/>
          <p:nvPr/>
        </p:nvSpPr>
        <p:spPr>
          <a:xfrm>
            <a:off x="5623560" y="380238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4058412"/>
            <a:ext cx="5897880" cy="71628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Name: Miki</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Age: 50</a:t>
            </a:r>
            <a:endParaRPr lang="en-US" sz="20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15 / 39</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Default arguments: a value if none is given</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age=35</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in the definition is a default</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Leave it out and 35 is used</a:t>
            </a:r>
            <a:endParaRPr lang="en-US" sz="2000" dirty="0"/>
          </a:p>
        </p:txBody>
      </p:sp>
      <p:sp>
        <p:nvSpPr>
          <p:cNvPr id="7" name="Shape 5"/>
          <p:cNvSpPr/>
          <p:nvPr/>
        </p:nvSpPr>
        <p:spPr>
          <a:xfrm>
            <a:off x="548640" y="308051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973832"/>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Pass a value and it replaces the default</a:t>
            </a:r>
            <a:endParaRPr lang="en-US" sz="2000" dirty="0"/>
          </a:p>
        </p:txBody>
      </p:sp>
      <p:sp>
        <p:nvSpPr>
          <p:cNvPr id="9" name="Shape 7"/>
          <p:cNvSpPr/>
          <p:nvPr/>
        </p:nvSpPr>
        <p:spPr>
          <a:xfrm>
            <a:off x="548640" y="399084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88416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Parameters with defaults must come after those without</a:t>
            </a:r>
            <a:endParaRPr lang="en-US" sz="2000" dirty="0"/>
          </a:p>
        </p:txBody>
      </p:sp>
      <p:sp>
        <p:nvSpPr>
          <p:cNvPr id="11" name="Shape 9"/>
          <p:cNvSpPr/>
          <p:nvPr/>
        </p:nvSpPr>
        <p:spPr>
          <a:xfrm>
            <a:off x="5440680" y="1371600"/>
            <a:ext cx="6172200" cy="2376297"/>
          </a:xfrm>
          <a:prstGeom prst="roundRect">
            <a:avLst>
              <a:gd name="adj" fmla="val 3078"/>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919097"/>
          </a:xfrm>
          <a:prstGeom prst="rect">
            <a:avLst/>
          </a:prstGeom>
          <a:noFill/>
          <a:ln/>
        </p:spPr>
        <p:txBody>
          <a:bodyPr wrap="none" lIns="0" tIns="0" rIns="0" bIns="0" rtlCol="0" anchor="t"/>
          <a:lstStyle/>
          <a:p>
            <a:pPr indent="0" marL="0">
              <a:lnSpc>
                <a:spcPct val="98000"/>
              </a:lnSpc>
              <a:buNone/>
            </a:pPr>
            <a:r>
              <a:rPr lang="en-US" sz="1950" dirty="0">
                <a:solidFill>
                  <a:srgbClr val="E8ECF4"/>
                </a:solidFill>
                <a:latin typeface="Courier New" pitchFamily="34" charset="0"/>
                <a:ea typeface="Courier New" pitchFamily="34" charset="-122"/>
                <a:cs typeface="Courier New" pitchFamily="34" charset="-120"/>
              </a:rPr>
              <a:t>def printinfo(name, age=35):</a:t>
            </a:r>
            <a:endParaRPr lang="en-US" sz="1950" dirty="0"/>
          </a:p>
          <a:p>
            <a:pPr indent="0" marL="0">
              <a:lnSpc>
                <a:spcPct val="98000"/>
              </a:lnSpc>
              <a:buNone/>
            </a:pPr>
            <a:r>
              <a:rPr lang="en-US" sz="1950" dirty="0">
                <a:solidFill>
                  <a:srgbClr val="E8ECF4"/>
                </a:solidFill>
                <a:latin typeface="Courier New" pitchFamily="34" charset="0"/>
                <a:ea typeface="Courier New" pitchFamily="34" charset="-122"/>
                <a:cs typeface="Courier New" pitchFamily="34" charset="-120"/>
              </a:rPr>
              <a:t>    print("Name:", name, "| Age:", age)</a:t>
            </a:r>
            <a:endParaRPr lang="en-US" sz="1950" dirty="0"/>
          </a:p>
          <a:p>
            <a:pPr indent="0" marL="0">
              <a:lnSpc>
                <a:spcPct val="98000"/>
              </a:lnSpc>
              <a:buNone/>
            </a:pPr>
            <a:endParaRPr lang="en-US" sz="1950" dirty="0"/>
          </a:p>
          <a:p>
            <a:pPr indent="0" marL="0">
              <a:lnSpc>
                <a:spcPct val="98000"/>
              </a:lnSpc>
              <a:buNone/>
            </a:pPr>
            <a:r>
              <a:rPr lang="en-US" sz="1950" dirty="0">
                <a:solidFill>
                  <a:srgbClr val="E8ECF4"/>
                </a:solidFill>
                <a:latin typeface="Courier New" pitchFamily="34" charset="0"/>
                <a:ea typeface="Courier New" pitchFamily="34" charset="-122"/>
                <a:cs typeface="Courier New" pitchFamily="34" charset="-120"/>
              </a:rPr>
              <a:t>printinfo("Miki")</a:t>
            </a:r>
            <a:endParaRPr lang="en-US" sz="1950" dirty="0"/>
          </a:p>
          <a:p>
            <a:pPr indent="0" marL="0">
              <a:lnSpc>
                <a:spcPct val="98000"/>
              </a:lnSpc>
              <a:buNone/>
            </a:pPr>
            <a:r>
              <a:rPr lang="en-US" sz="1950" dirty="0">
                <a:solidFill>
                  <a:srgbClr val="E8ECF4"/>
                </a:solidFill>
                <a:latin typeface="Courier New" pitchFamily="34" charset="0"/>
                <a:ea typeface="Courier New" pitchFamily="34" charset="-122"/>
                <a:cs typeface="Courier New" pitchFamily="34" charset="-120"/>
              </a:rPr>
              <a:t>printinfo("Miki", 50)</a:t>
            </a:r>
            <a:endParaRPr lang="en-US" sz="1950" dirty="0"/>
          </a:p>
          <a:p>
            <a:pPr indent="0" marL="0">
              <a:lnSpc>
                <a:spcPct val="98000"/>
              </a:lnSpc>
              <a:buNone/>
            </a:pPr>
            <a:r>
              <a:rPr lang="en-US" sz="1950" dirty="0">
                <a:solidFill>
                  <a:srgbClr val="E8ECF4"/>
                </a:solidFill>
                <a:latin typeface="Courier New" pitchFamily="34" charset="0"/>
                <a:ea typeface="Courier New" pitchFamily="34" charset="-122"/>
                <a:cs typeface="Courier New" pitchFamily="34" charset="-120"/>
              </a:rPr>
              <a:t>printinfo(name="Joy", age=20)</a:t>
            </a:r>
            <a:endParaRPr lang="en-US" sz="1950" dirty="0"/>
          </a:p>
        </p:txBody>
      </p:sp>
      <p:sp>
        <p:nvSpPr>
          <p:cNvPr id="14" name="Shape 12"/>
          <p:cNvSpPr/>
          <p:nvPr/>
        </p:nvSpPr>
        <p:spPr>
          <a:xfrm>
            <a:off x="5440680" y="3976497"/>
            <a:ext cx="6172200" cy="1462469"/>
          </a:xfrm>
          <a:prstGeom prst="roundRect">
            <a:avLst>
              <a:gd name="adj" fmla="val 5002"/>
            </a:avLst>
          </a:prstGeom>
          <a:solidFill>
            <a:srgbClr val="EEF2F8"/>
          </a:solidFill>
          <a:ln w="9525">
            <a:solidFill>
              <a:srgbClr val="D5DBE6"/>
            </a:solidFill>
            <a:prstDash val="solid"/>
          </a:ln>
        </p:spPr>
        <p:txBody>
          <a:bodyPr/>
          <a:p/>
        </p:txBody>
      </p:sp>
      <p:sp>
        <p:nvSpPr>
          <p:cNvPr id="15" name="Text 13"/>
          <p:cNvSpPr txBox="1"/>
          <p:nvPr/>
        </p:nvSpPr>
        <p:spPr>
          <a:xfrm>
            <a:off x="5623560" y="4067937"/>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4323969"/>
            <a:ext cx="5897880" cy="1005269"/>
          </a:xfrm>
          <a:prstGeom prst="rect">
            <a:avLst/>
          </a:prstGeom>
          <a:noFill/>
          <a:ln/>
        </p:spPr>
        <p:txBody>
          <a:bodyPr wrap="none" lIns="0" tIns="0" rIns="0" bIns="0" rtlCol="0" anchor="t"/>
          <a:lstStyle/>
          <a:p>
            <a:pPr indent="0" marL="0">
              <a:lnSpc>
                <a:spcPct val="98000"/>
              </a:lnSpc>
              <a:buNone/>
            </a:pPr>
            <a:r>
              <a:rPr lang="en-US" sz="1950" dirty="0">
                <a:solidFill>
                  <a:srgbClr val="15213A"/>
                </a:solidFill>
                <a:latin typeface="Courier New" pitchFamily="34" charset="0"/>
                <a:ea typeface="Courier New" pitchFamily="34" charset="-122"/>
                <a:cs typeface="Courier New" pitchFamily="34" charset="-120"/>
              </a:rPr>
              <a:t>Name: Miki | Age: 35</a:t>
            </a:r>
            <a:endParaRPr lang="en-US" sz="1950" dirty="0"/>
          </a:p>
          <a:p>
            <a:pPr indent="0" marL="0">
              <a:lnSpc>
                <a:spcPct val="98000"/>
              </a:lnSpc>
              <a:buNone/>
            </a:pPr>
            <a:r>
              <a:rPr lang="en-US" sz="1950" dirty="0">
                <a:solidFill>
                  <a:srgbClr val="15213A"/>
                </a:solidFill>
                <a:latin typeface="Courier New" pitchFamily="34" charset="0"/>
                <a:ea typeface="Courier New" pitchFamily="34" charset="-122"/>
                <a:cs typeface="Courier New" pitchFamily="34" charset="-120"/>
              </a:rPr>
              <a:t>Name: Miki | Age: 50</a:t>
            </a:r>
            <a:endParaRPr lang="en-US" sz="1950" dirty="0"/>
          </a:p>
          <a:p>
            <a:pPr indent="0" marL="0">
              <a:lnSpc>
                <a:spcPct val="98000"/>
              </a:lnSpc>
              <a:buNone/>
            </a:pPr>
            <a:r>
              <a:rPr lang="en-US" sz="1950" dirty="0">
                <a:solidFill>
                  <a:srgbClr val="15213A"/>
                </a:solidFill>
                <a:latin typeface="Courier New" pitchFamily="34" charset="0"/>
                <a:ea typeface="Courier New" pitchFamily="34" charset="-122"/>
                <a:cs typeface="Courier New" pitchFamily="34" charset="-120"/>
              </a:rPr>
              <a:t>Name: Joy | Age: 20</a:t>
            </a:r>
            <a:endParaRPr lang="en-US" sz="195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16 / 39</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The rules for arguments</a:t>
            </a:r>
            <a:endParaRPr lang="en-US" sz="30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700" dirty="0">
                <a:solidFill>
                  <a:srgbClr val="15213A"/>
                </a:solidFill>
                <a:latin typeface="Calibri" pitchFamily="34" charset="0"/>
                <a:ea typeface="Calibri" pitchFamily="34" charset="-122"/>
                <a:cs typeface="Calibri" pitchFamily="34" charset="-120"/>
              </a:rPr>
              <a:t>Read the last line of an error first. It names the problem.</a:t>
            </a:r>
            <a:endParaRPr lang="en-US" sz="17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64240" cy="2882290"/>
        </p:xfrm>
        <a:graphic>
          <a:graphicData uri="http://schemas.openxmlformats.org/drawingml/2006/table">
            <a:tbl>
              <a:tblPr/>
              <a:tblGrid>
                <a:gridCol w="3566160"/>
                <a:gridCol w="3931920"/>
                <a:gridCol w="3566160"/>
              </a:tblGrid>
              <a:tr h="471627">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you typed</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Python says</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it means</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874877">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def f(age=35, name):</a:t>
                      </a:r>
                      <a:endParaRPr lang="en-US" sz="1500" dirty="0">
                        <a:latin typeface="Courier New" charset="0"/>
                        <a:ea typeface="Courier New" charset="0"/>
                        <a:cs typeface="Courier New" charset="0"/>
                      </a:endParaRPr>
                    </a:p>
                    <a:p>
                      <a:pPr indent="0" marL="0">
                        <a:buNone/>
                      </a:pPr>
                      <a:r>
                        <a:rPr lang="en-US" sz="1500" dirty="0">
                          <a:solidFill>
                            <a:srgbClr val="15213A"/>
                          </a:solidFill>
                          <a:latin typeface="Courier New" pitchFamily="34" charset="0"/>
                          <a:ea typeface="Courier New" pitchFamily="34" charset="-122"/>
                          <a:cs typeface="Courier New" pitchFamily="34" charset="-120"/>
                        </a:rPr>
                        <a:t>    pass</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SyntaxError: parameter without a default follows parameter with a default</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Parameters with defaults must come after required ones.</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67892">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printinfo(name="Miki", 50)</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SyntaxError: positional argument follows keyword argument</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Positional arguments must come before keyword arguments.</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67892">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printinfo("Miki", name="Joy")</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TypeError: printinfo() got multiple values for argument 'name'</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name got two values: one by position, one by keyword.</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9" name="Shape 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17 / 39</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Variables inside a function stay inside</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greeting</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is a local variable: it exists only while the function runs</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Outside, Python has never heard of it</a:t>
            </a:r>
            <a:endParaRPr lang="en-US" sz="2000" dirty="0"/>
          </a:p>
        </p:txBody>
      </p:sp>
      <p:sp>
        <p:nvSpPr>
          <p:cNvPr id="7" name="Shape 5"/>
          <p:cNvSpPr/>
          <p:nvPr/>
        </p:nvSpPr>
        <p:spPr>
          <a:xfrm>
            <a:off x="548640" y="339039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3283712"/>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Inputs come in through parameters</a:t>
            </a:r>
            <a:endParaRPr lang="en-US" sz="2000" dirty="0"/>
          </a:p>
        </p:txBody>
      </p:sp>
      <p:sp>
        <p:nvSpPr>
          <p:cNvPr id="9" name="Shape 7"/>
          <p:cNvSpPr/>
          <p:nvPr/>
        </p:nvSpPr>
        <p:spPr>
          <a:xfrm>
            <a:off x="548640" y="399084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884168"/>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Results go out through return</a:t>
            </a:r>
            <a:endParaRPr lang="en-US" sz="2000" dirty="0"/>
          </a:p>
        </p:txBody>
      </p:sp>
      <p:sp>
        <p:nvSpPr>
          <p:cNvPr id="11" name="Shape 9"/>
          <p:cNvSpPr/>
          <p:nvPr/>
        </p:nvSpPr>
        <p:spPr>
          <a:xfrm>
            <a:off x="5440680" y="1371600"/>
            <a:ext cx="6172200" cy="2423160"/>
          </a:xfrm>
          <a:prstGeom prst="roundRect">
            <a:avLst>
              <a:gd name="adj" fmla="val 3019"/>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96596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def make_greeting():</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greeting = "Hi"</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return greeting</a:t>
            </a:r>
            <a:endParaRPr lang="en-US" sz="2000" dirty="0"/>
          </a:p>
          <a:p>
            <a:pPr indent="0" marL="0">
              <a:lnSpc>
                <a:spcPct val="98000"/>
              </a:lnSpc>
              <a:buNone/>
            </a:pP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print(make_greeting())</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print(greeting)</a:t>
            </a:r>
            <a:endParaRPr lang="en-US" sz="2000" dirty="0"/>
          </a:p>
        </p:txBody>
      </p:sp>
      <p:sp>
        <p:nvSpPr>
          <p:cNvPr id="14" name="Shape 12"/>
          <p:cNvSpPr/>
          <p:nvPr/>
        </p:nvSpPr>
        <p:spPr>
          <a:xfrm>
            <a:off x="5440680" y="4023360"/>
            <a:ext cx="6172200" cy="1126617"/>
          </a:xfrm>
          <a:prstGeom prst="roundRect">
            <a:avLst>
              <a:gd name="adj" fmla="val 6493"/>
            </a:avLst>
          </a:prstGeom>
          <a:solidFill>
            <a:srgbClr val="EEF2F8"/>
          </a:solidFill>
          <a:ln w="9525">
            <a:solidFill>
              <a:srgbClr val="D5DBE6"/>
            </a:solidFill>
            <a:prstDash val="solid"/>
          </a:ln>
        </p:spPr>
        <p:txBody>
          <a:bodyPr/>
          <a:p/>
        </p:txBody>
      </p:sp>
      <p:sp>
        <p:nvSpPr>
          <p:cNvPr id="15" name="Text 13"/>
          <p:cNvSpPr txBox="1"/>
          <p:nvPr/>
        </p:nvSpPr>
        <p:spPr>
          <a:xfrm>
            <a:off x="5623560" y="411480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4370832"/>
            <a:ext cx="5897880" cy="669417"/>
          </a:xfrm>
          <a:prstGeom prst="rect">
            <a:avLst/>
          </a:prstGeom>
          <a:noFill/>
          <a:ln/>
        </p:spPr>
        <p:txBody>
          <a:bodyPr wrap="none" lIns="0" tIns="0" rIns="0" bIns="0" rtlCol="0" anchor="t"/>
          <a:lstStyle/>
          <a:p>
            <a:pPr indent="0" marL="0">
              <a:lnSpc>
                <a:spcPct val="98000"/>
              </a:lnSpc>
              <a:buNone/>
            </a:pPr>
            <a:r>
              <a:rPr lang="en-US" sz="1850" dirty="0">
                <a:solidFill>
                  <a:srgbClr val="15213A"/>
                </a:solidFill>
                <a:latin typeface="Courier New" pitchFamily="34" charset="0"/>
                <a:ea typeface="Courier New" pitchFamily="34" charset="-122"/>
                <a:cs typeface="Courier New" pitchFamily="34" charset="-120"/>
              </a:rPr>
              <a:t>Hi</a:t>
            </a:r>
            <a:endParaRPr lang="en-US" sz="1850" dirty="0"/>
          </a:p>
          <a:p>
            <a:pPr indent="0" marL="0">
              <a:lnSpc>
                <a:spcPct val="98000"/>
              </a:lnSpc>
              <a:buNone/>
            </a:pPr>
            <a:r>
              <a:rPr lang="en-US" sz="1850" dirty="0">
                <a:solidFill>
                  <a:srgbClr val="15213A"/>
                </a:solidFill>
                <a:latin typeface="Courier New" pitchFamily="34" charset="0"/>
                <a:ea typeface="Courier New" pitchFamily="34" charset="-122"/>
                <a:cs typeface="Courier New" pitchFamily="34" charset="-120"/>
              </a:rPr>
              <a:t>NameError: name 'greeting' is not defined</a:t>
            </a:r>
            <a:endParaRPr lang="en-US" sz="185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18 / 39</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How arguments are passed: names point to objects</a:t>
            </a:r>
            <a:endParaRPr lang="en-US" sz="3000" dirty="0"/>
          </a:p>
        </p:txBody>
      </p:sp>
      <p:sp>
        <p:nvSpPr>
          <p:cNvPr id="3" name="Shape 1"/>
          <p:cNvSpPr/>
          <p:nvPr/>
        </p:nvSpPr>
        <p:spPr>
          <a:xfrm>
            <a:off x="548640" y="1559052"/>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84632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A variable is a name that points to an object</a:t>
            </a:r>
            <a:endParaRPr lang="en-US" sz="1800" dirty="0"/>
          </a:p>
        </p:txBody>
      </p:sp>
      <p:sp>
        <p:nvSpPr>
          <p:cNvPr id="5" name="Shape 3"/>
          <p:cNvSpPr/>
          <p:nvPr/>
        </p:nvSpPr>
        <p:spPr>
          <a:xfrm>
            <a:off x="548640" y="2331212"/>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235200"/>
            <a:ext cx="484632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Passing an argument does not copy the object</a:t>
            </a:r>
            <a:endParaRPr lang="en-US" sz="1800" dirty="0"/>
          </a:p>
        </p:txBody>
      </p:sp>
      <p:sp>
        <p:nvSpPr>
          <p:cNvPr id="7" name="Shape 5"/>
          <p:cNvSpPr/>
          <p:nvPr/>
        </p:nvSpPr>
        <p:spPr>
          <a:xfrm>
            <a:off x="548640" y="2824480"/>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728468"/>
            <a:ext cx="484632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The parameter becomes a second name for the same object</a:t>
            </a:r>
            <a:endParaRPr lang="en-US" sz="1800" dirty="0"/>
          </a:p>
        </p:txBody>
      </p:sp>
      <p:sp>
        <p:nvSpPr>
          <p:cNvPr id="9" name="Shape 7"/>
          <p:cNvSpPr/>
          <p:nvPr/>
        </p:nvSpPr>
        <p:spPr>
          <a:xfrm>
            <a:off x="548640" y="3596640"/>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500628"/>
            <a:ext cx="484632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Python's rule is called pass by object reference (or pass by assignment)</a:t>
            </a:r>
            <a:endParaRPr lang="en-US" sz="1800" dirty="0"/>
          </a:p>
        </p:txBody>
      </p:sp>
      <p:sp>
        <p:nvSpPr>
          <p:cNvPr id="11" name="Shape 9"/>
          <p:cNvSpPr/>
          <p:nvPr/>
        </p:nvSpPr>
        <p:spPr>
          <a:xfrm>
            <a:off x="548640" y="4368800"/>
            <a:ext cx="91440" cy="91440"/>
          </a:xfrm>
          <a:prstGeom prst="ellipse">
            <a:avLst/>
          </a:prstGeom>
          <a:solidFill>
            <a:srgbClr val="E07A1F"/>
          </a:solidFill>
          <a:ln w="12700">
            <a:solidFill>
              <a:srgbClr val="E07A1F"/>
            </a:solidFill>
            <a:prstDash val="solid"/>
          </a:ln>
        </p:spPr>
        <p:txBody>
          <a:bodyPr/>
          <a:p/>
        </p:txBody>
      </p:sp>
      <p:sp>
        <p:nvSpPr>
          <p:cNvPr id="12" name="Text 10"/>
          <p:cNvSpPr txBox="1"/>
          <p:nvPr/>
        </p:nvSpPr>
        <p:spPr>
          <a:xfrm>
            <a:off x="822960" y="4272788"/>
            <a:ext cx="484632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It is neither classic call by value nor call by reference</a:t>
            </a:r>
            <a:endParaRPr lang="en-US" sz="1800" dirty="0"/>
          </a:p>
        </p:txBody>
      </p:sp>
      <p:sp>
        <p:nvSpPr>
          <p:cNvPr id="13" name="anim_2_0"/>
          <p:cNvSpPr/>
          <p:nvPr/>
        </p:nvSpPr>
        <p:spPr>
          <a:xfrm>
            <a:off x="6126480" y="3429000"/>
            <a:ext cx="2377440" cy="1371600"/>
          </a:xfrm>
          <a:prstGeom prst="roundRect">
            <a:avLst>
              <a:gd name="adj" fmla="val 5333"/>
            </a:avLst>
          </a:prstGeom>
          <a:solidFill>
            <a:srgbClr val="FFFFFF"/>
          </a:solidFill>
          <a:ln w="15875">
            <a:solidFill>
              <a:srgbClr val="E07A1F"/>
            </a:solidFill>
            <a:prstDash val="dash"/>
          </a:ln>
        </p:spPr>
        <p:txBody>
          <a:bodyPr/>
          <a:p/>
        </p:txBody>
      </p:sp>
      <p:sp>
        <p:nvSpPr>
          <p:cNvPr id="14" name="anim_2_1"/>
          <p:cNvSpPr txBox="1"/>
          <p:nvPr/>
        </p:nvSpPr>
        <p:spPr>
          <a:xfrm>
            <a:off x="6217920" y="3474720"/>
            <a:ext cx="2194560" cy="274320"/>
          </a:xfrm>
          <a:prstGeom prst="rect">
            <a:avLst/>
          </a:prstGeom>
          <a:noFill/>
          <a:ln/>
        </p:spPr>
        <p:txBody>
          <a:bodyPr wrap="square" lIns="0" tIns="0" rIns="0" bIns="0" rtlCol="0" anchor="ctr"/>
          <a:lstStyle/>
          <a:p>
            <a:pPr indent="0" marL="0">
              <a:buNone/>
            </a:pPr>
            <a:r>
              <a:rPr lang="en-US" sz="1200" dirty="0">
                <a:solidFill>
                  <a:srgbClr val="A4520C"/>
                </a:solidFill>
                <a:latin typeface="Courier New" pitchFamily="34" charset="0"/>
                <a:ea typeface="Courier New" pitchFamily="34" charset="-122"/>
                <a:cs typeface="Courier New" pitchFamily="34" charset="-120"/>
              </a:rPr>
              <a:t>inside add_item()</a:t>
            </a:r>
            <a:endParaRPr lang="en-US" sz="1200" dirty="0"/>
          </a:p>
        </p:txBody>
      </p:sp>
      <p:sp>
        <p:nvSpPr>
          <p:cNvPr id="15" name="anim_1_2"/>
          <p:cNvSpPr/>
          <p:nvPr/>
        </p:nvSpPr>
        <p:spPr>
          <a:xfrm>
            <a:off x="6355080" y="1920240"/>
            <a:ext cx="1463040" cy="548640"/>
          </a:xfrm>
          <a:prstGeom prst="roundRect">
            <a:avLst>
              <a:gd name="adj" fmla="val 13333"/>
            </a:avLst>
          </a:prstGeom>
          <a:solidFill>
            <a:srgbClr val="E3EAF8"/>
          </a:solidFill>
          <a:ln w="19050">
            <a:solidFill>
              <a:srgbClr val="2459C4"/>
            </a:solidFill>
            <a:prstDash val="solid"/>
          </a:ln>
        </p:spPr>
        <p:txBody>
          <a:bodyPr/>
          <a:p/>
        </p:txBody>
      </p:sp>
      <p:sp>
        <p:nvSpPr>
          <p:cNvPr id="16" name="anim_1_3"/>
          <p:cNvSpPr txBox="1"/>
          <p:nvPr/>
        </p:nvSpPr>
        <p:spPr>
          <a:xfrm>
            <a:off x="6355080" y="1920240"/>
            <a:ext cx="1463040" cy="548640"/>
          </a:xfrm>
          <a:prstGeom prst="rect">
            <a:avLst/>
          </a:prstGeom>
          <a:noFill/>
          <a:ln/>
        </p:spPr>
        <p:txBody>
          <a:bodyPr wrap="square" lIns="0" tIns="0" rIns="0" bIns="0" rtlCol="0" anchor="ctr"/>
          <a:lstStyle/>
          <a:p>
            <a:pPr algn="ctr" indent="0" marL="0">
              <a:buNone/>
            </a:pPr>
            <a:r>
              <a:rPr lang="en-US" sz="2000" b="1" dirty="0">
                <a:solidFill>
                  <a:srgbClr val="2459C4"/>
                </a:solidFill>
                <a:latin typeface="Courier New" pitchFamily="34" charset="0"/>
                <a:ea typeface="Courier New" pitchFamily="34" charset="-122"/>
                <a:cs typeface="Courier New" pitchFamily="34" charset="-120"/>
              </a:rPr>
              <a:t>nums</a:t>
            </a:r>
            <a:endParaRPr lang="en-US" sz="2000" dirty="0"/>
          </a:p>
        </p:txBody>
      </p:sp>
      <p:sp>
        <p:nvSpPr>
          <p:cNvPr id="17" name="anim_1_4"/>
          <p:cNvSpPr txBox="1"/>
          <p:nvPr/>
        </p:nvSpPr>
        <p:spPr>
          <a:xfrm>
            <a:off x="6126480" y="1554480"/>
            <a:ext cx="2194560" cy="274320"/>
          </a:xfrm>
          <a:prstGeom prst="rect">
            <a:avLst/>
          </a:prstGeom>
          <a:noFill/>
          <a:ln/>
        </p:spPr>
        <p:txBody>
          <a:bodyPr wrap="square" lIns="0" tIns="0" rIns="0" bIns="0" rtlCol="0" anchor="ctr"/>
          <a:lstStyle/>
          <a:p>
            <a:pPr indent="0" marL="0">
              <a:buNone/>
            </a:pPr>
            <a:r>
              <a:rPr lang="en-US" sz="1200" dirty="0">
                <a:solidFill>
                  <a:srgbClr val="5D6573"/>
                </a:solidFill>
                <a:latin typeface="Calibri" pitchFamily="34" charset="0"/>
                <a:ea typeface="Calibri" pitchFamily="34" charset="-122"/>
                <a:cs typeface="Calibri" pitchFamily="34" charset="-120"/>
              </a:rPr>
              <a:t>name outside the function</a:t>
            </a:r>
            <a:endParaRPr lang="en-US" sz="1200" dirty="0"/>
          </a:p>
        </p:txBody>
      </p:sp>
      <p:sp>
        <p:nvSpPr>
          <p:cNvPr id="18" name="anim_1_5"/>
          <p:cNvSpPr/>
          <p:nvPr/>
        </p:nvSpPr>
        <p:spPr>
          <a:xfrm>
            <a:off x="7818120" y="2194560"/>
            <a:ext cx="1417320" cy="960120"/>
          </a:xfrm>
          <a:prstGeom prst="line">
            <a:avLst/>
          </a:prstGeom>
          <a:noFill/>
          <a:ln w="25400">
            <a:solidFill>
              <a:srgbClr val="2459C4"/>
            </a:solidFill>
            <a:prstDash val="solid"/>
            <a:tailEnd type="triangle"/>
          </a:ln>
        </p:spPr>
        <p:txBody>
          <a:bodyPr/>
          <a:p/>
        </p:txBody>
      </p:sp>
      <p:sp>
        <p:nvSpPr>
          <p:cNvPr id="19" name="anim_2_6"/>
          <p:cNvSpPr/>
          <p:nvPr/>
        </p:nvSpPr>
        <p:spPr>
          <a:xfrm>
            <a:off x="6355080" y="3931920"/>
            <a:ext cx="1463040" cy="548640"/>
          </a:xfrm>
          <a:prstGeom prst="roundRect">
            <a:avLst>
              <a:gd name="adj" fmla="val 13333"/>
            </a:avLst>
          </a:prstGeom>
          <a:solidFill>
            <a:srgbClr val="FBE3CC"/>
          </a:solidFill>
          <a:ln w="19050">
            <a:solidFill>
              <a:srgbClr val="A4520C"/>
            </a:solidFill>
            <a:prstDash val="solid"/>
          </a:ln>
        </p:spPr>
        <p:txBody>
          <a:bodyPr/>
          <a:p/>
        </p:txBody>
      </p:sp>
      <p:sp>
        <p:nvSpPr>
          <p:cNvPr id="20" name="anim_2_7"/>
          <p:cNvSpPr txBox="1"/>
          <p:nvPr/>
        </p:nvSpPr>
        <p:spPr>
          <a:xfrm>
            <a:off x="6355080" y="3931920"/>
            <a:ext cx="1463040" cy="548640"/>
          </a:xfrm>
          <a:prstGeom prst="rect">
            <a:avLst/>
          </a:prstGeom>
          <a:noFill/>
          <a:ln/>
        </p:spPr>
        <p:txBody>
          <a:bodyPr wrap="square" lIns="0" tIns="0" rIns="0" bIns="0" rtlCol="0" anchor="ctr"/>
          <a:lstStyle/>
          <a:p>
            <a:pPr algn="ctr" indent="0" marL="0">
              <a:buNone/>
            </a:pPr>
            <a:r>
              <a:rPr lang="en-US" sz="2000" b="1" dirty="0">
                <a:solidFill>
                  <a:srgbClr val="A4520C"/>
                </a:solidFill>
                <a:latin typeface="Courier New" pitchFamily="34" charset="0"/>
                <a:ea typeface="Courier New" pitchFamily="34" charset="-122"/>
                <a:cs typeface="Courier New" pitchFamily="34" charset="-120"/>
              </a:rPr>
              <a:t>lst</a:t>
            </a:r>
            <a:endParaRPr lang="en-US" sz="2000" dirty="0"/>
          </a:p>
        </p:txBody>
      </p:sp>
      <p:sp>
        <p:nvSpPr>
          <p:cNvPr id="21" name="anim_2_8"/>
          <p:cNvSpPr/>
          <p:nvPr/>
        </p:nvSpPr>
        <p:spPr>
          <a:xfrm flipV="1">
            <a:off x="7818120" y="3154680"/>
            <a:ext cx="1417320" cy="1051560"/>
          </a:xfrm>
          <a:prstGeom prst="line">
            <a:avLst/>
          </a:prstGeom>
          <a:noFill/>
          <a:ln w="25400">
            <a:solidFill>
              <a:srgbClr val="A4520C"/>
            </a:solidFill>
            <a:prstDash val="solid"/>
            <a:tailEnd type="triangle"/>
          </a:ln>
        </p:spPr>
        <p:txBody>
          <a:bodyPr/>
          <a:p/>
        </p:txBody>
      </p:sp>
      <p:sp>
        <p:nvSpPr>
          <p:cNvPr id="22" name="Shape 20"/>
          <p:cNvSpPr/>
          <p:nvPr/>
        </p:nvSpPr>
        <p:spPr>
          <a:xfrm>
            <a:off x="9235440" y="2697480"/>
            <a:ext cx="2377440" cy="914400"/>
          </a:xfrm>
          <a:prstGeom prst="roundRect">
            <a:avLst>
              <a:gd name="adj" fmla="val 8000"/>
            </a:avLst>
          </a:prstGeom>
          <a:solidFill>
            <a:srgbClr val="15213A"/>
          </a:solidFill>
          <a:ln w="12700">
            <a:solidFill>
              <a:srgbClr val="15213A"/>
            </a:solidFill>
            <a:prstDash val="solid"/>
          </a:ln>
        </p:spPr>
        <p:txBody>
          <a:bodyPr/>
          <a:p/>
        </p:txBody>
      </p:sp>
      <p:sp>
        <p:nvSpPr>
          <p:cNvPr id="23" name="Text 21"/>
          <p:cNvSpPr txBox="1"/>
          <p:nvPr/>
        </p:nvSpPr>
        <p:spPr>
          <a:xfrm>
            <a:off x="9235440" y="2697480"/>
            <a:ext cx="2377440" cy="914400"/>
          </a:xfrm>
          <a:prstGeom prst="rect">
            <a:avLst/>
          </a:prstGeom>
          <a:noFill/>
          <a:ln/>
        </p:spPr>
        <p:txBody>
          <a:bodyPr wrap="square" lIns="0" tIns="0" rIns="0" bIns="0" rtlCol="0" anchor="ctr"/>
          <a:lstStyle/>
          <a:p>
            <a:pPr algn="ctr" indent="0" marL="0">
              <a:buNone/>
            </a:pPr>
            <a:r>
              <a:rPr lang="en-US" sz="1800" b="1" dirty="0">
                <a:solidFill>
                  <a:srgbClr val="FFFFFF"/>
                </a:solidFill>
                <a:latin typeface="Courier New" pitchFamily="34" charset="0"/>
                <a:ea typeface="Courier New" pitchFamily="34" charset="-122"/>
                <a:cs typeface="Courier New" pitchFamily="34" charset="-120"/>
              </a:rPr>
              <a:t>[10, 20, 30]</a:t>
            </a:r>
            <a:endParaRPr lang="en-US" sz="1800" dirty="0"/>
          </a:p>
        </p:txBody>
      </p:sp>
      <p:sp>
        <p:nvSpPr>
          <p:cNvPr id="24" name="Text 22"/>
          <p:cNvSpPr txBox="1"/>
          <p:nvPr/>
        </p:nvSpPr>
        <p:spPr>
          <a:xfrm>
            <a:off x="9235440" y="3703320"/>
            <a:ext cx="2377440" cy="274320"/>
          </a:xfrm>
          <a:prstGeom prst="rect">
            <a:avLst/>
          </a:prstGeom>
          <a:noFill/>
          <a:ln/>
        </p:spPr>
        <p:txBody>
          <a:bodyPr wrap="square" lIns="0" tIns="0" rIns="0" bIns="0" rtlCol="0" anchor="ctr"/>
          <a:lstStyle/>
          <a:p>
            <a:pPr algn="ctr" indent="0" marL="0">
              <a:buNone/>
            </a:pPr>
            <a:r>
              <a:rPr lang="en-US" sz="1200" dirty="0">
                <a:solidFill>
                  <a:srgbClr val="5D6573"/>
                </a:solidFill>
                <a:latin typeface="Calibri" pitchFamily="34" charset="0"/>
                <a:ea typeface="Calibri" pitchFamily="34" charset="-122"/>
                <a:cs typeface="Calibri" pitchFamily="34" charset="-120"/>
              </a:rPr>
              <a:t>one object in memory</a:t>
            </a:r>
            <a:endParaRPr lang="en-US" sz="1200" dirty="0"/>
          </a:p>
        </p:txBody>
      </p:sp>
      <p:sp>
        <p:nvSpPr>
          <p:cNvPr id="25" name="Shape 23"/>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26" name="Text 24"/>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7" name="Shape 25"/>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8" name="Text 26"/>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29" name="Shape 27"/>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30" name="Text 28"/>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1" name="Shape 29"/>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32" name="Text 30"/>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19 / 39</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5" fill="hold">
                      <p:stCondLst>
                        <p:cond delay="indefinite"/>
                      </p:stCondLst>
                      <p:childTnLst>
                        <p:par>
                          <p:cTn id="16" fill="hold">
                            <p:stCondLst>
                              <p:cond delay="0"/>
                            </p:stCondLst>
                            <p:childTnLst>
                              <p:par>
                                <p:cTn id="3" presetID="10" presetClass="entr" presetSubtype="0" fill="hold" nodeType="clickEffect">
                                  <p:stCondLst>
                                    <p:cond delay="0"/>
                                  </p:stCondLst>
                                  <p:childTnLst>
                                    <p:set>
                                      <p:cBhvr>
                                        <p:cTn id="4" dur="1" fill="hold">
                                          <p:stCondLst>
                                            <p:cond delay="0"/>
                                          </p:stCondLst>
                                        </p:cTn>
                                        <p:tgtEl>
                                          <p:spTgt spid="15"/>
                                        </p:tgtEl>
                                        <p:attrNameLst>
                                          <p:attrName>style.visibility</p:attrName>
                                        </p:attrNameLst>
                                      </p:cBhvr>
                                      <p:to>
                                        <p:strVal val="visible"/>
                                      </p:to>
                                    </p:set>
                                    <p:animEffect transition="in" filter="fade">
                                      <p:cBhvr>
                                        <p:cTn id="5" dur="400"/>
                                        <p:tgtEl>
                                          <p:spTgt spid="15"/>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6"/>
                                        </p:tgtEl>
                                        <p:attrNameLst>
                                          <p:attrName>style.visibility</p:attrName>
                                        </p:attrNameLst>
                                      </p:cBhvr>
                                      <p:to>
                                        <p:strVal val="visible"/>
                                      </p:to>
                                    </p:set>
                                    <p:animEffect transition="in" filter="fade">
                                      <p:cBhvr>
                                        <p:cTn id="8" dur="400"/>
                                        <p:tgtEl>
                                          <p:spTgt spid="16"/>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400"/>
                                        <p:tgtEl>
                                          <p:spTgt spid="17"/>
                                        </p:tgtEl>
                                      </p:cBhvr>
                                    </p:animEffect>
                                  </p:childTnLst>
                                </p:cTn>
                              </p:par>
                              <p:par>
                                <p:cTn id="12" presetID="10" presetClass="entr" presetSubtype="0" fill="hold"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400"/>
                                        <p:tgtEl>
                                          <p:spTgt spid="18"/>
                                        </p:tgtEl>
                                      </p:cBhvr>
                                    </p:animEffect>
                                  </p:childTnLst>
                                </p:cTn>
                              </p:par>
                            </p:childTnLst>
                          </p:cTn>
                        </p:par>
                      </p:childTnLst>
                    </p:cTn>
                  </p:par>
                  <p:par>
                    <p:cTn id="32" fill="hold">
                      <p:stCondLst>
                        <p:cond delay="indefinite"/>
                      </p:stCondLst>
                      <p:childTnLst>
                        <p:par>
                          <p:cTn id="33"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4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400"/>
                                        <p:tgtEl>
                                          <p:spTgt spid="14"/>
                                        </p:tgtEl>
                                      </p:cBhvr>
                                    </p:animEffect>
                                  </p:childTnLst>
                                </p:cTn>
                              </p:par>
                              <p:par>
                                <p:cTn id="23" presetID="10"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400"/>
                                        <p:tgtEl>
                                          <p:spTgt spid="1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400"/>
                                        <p:tgtEl>
                                          <p:spTgt spid="20"/>
                                        </p:tgtEl>
                                      </p:cBhvr>
                                    </p:animEffect>
                                  </p:childTnLst>
                                </p:cTn>
                              </p:par>
                              <p:par>
                                <p:cTn id="29" presetID="10"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4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4" grpId="0" animBg="1"/>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Evidence: the same object inside and outside</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id()</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gives an object's identity number</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Same number means same object</a:t>
            </a:r>
            <a:endParaRPr lang="en-US" sz="2000" dirty="0"/>
          </a:p>
        </p:txBody>
      </p:sp>
      <p:sp>
        <p:nvSpPr>
          <p:cNvPr id="7" name="Shape 5"/>
          <p:cNvSpPr/>
          <p:nvPr/>
        </p:nvSpPr>
        <p:spPr>
          <a:xfrm>
            <a:off x="548640" y="308051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973832"/>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So the function received the object itself, not a copy</a:t>
            </a:r>
            <a:endParaRPr lang="en-US" sz="2000" dirty="0"/>
          </a:p>
        </p:txBody>
      </p:sp>
      <p:sp>
        <p:nvSpPr>
          <p:cNvPr id="9" name="Shape 7"/>
          <p:cNvSpPr/>
          <p:nvPr/>
        </p:nvSpPr>
        <p:spPr>
          <a:xfrm>
            <a:off x="548640" y="399084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88416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Your numbers will differ; they only need to match</a:t>
            </a:r>
            <a:endParaRPr lang="en-US" sz="2000" dirty="0"/>
          </a:p>
        </p:txBody>
      </p:sp>
      <p:sp>
        <p:nvSpPr>
          <p:cNvPr id="11" name="Shape 9"/>
          <p:cNvSpPr/>
          <p:nvPr/>
        </p:nvSpPr>
        <p:spPr>
          <a:xfrm>
            <a:off x="5440680" y="1371600"/>
            <a:ext cx="6172200" cy="2423160"/>
          </a:xfrm>
          <a:prstGeom prst="roundRect">
            <a:avLst>
              <a:gd name="adj" fmla="val 3019"/>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96596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def show_id(arg):</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print("inside: ", id(arg))</a:t>
            </a:r>
            <a:endParaRPr lang="en-US" sz="2000" dirty="0"/>
          </a:p>
          <a:p>
            <a:pPr indent="0" marL="0">
              <a:lnSpc>
                <a:spcPct val="98000"/>
              </a:lnSpc>
              <a:buNone/>
            </a:pP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var = "Hello"</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print("outside:", id(var))</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show_id(var)</a:t>
            </a:r>
            <a:endParaRPr lang="en-US" sz="2000" dirty="0"/>
          </a:p>
        </p:txBody>
      </p:sp>
      <p:sp>
        <p:nvSpPr>
          <p:cNvPr id="14" name="Shape 12"/>
          <p:cNvSpPr/>
          <p:nvPr/>
        </p:nvSpPr>
        <p:spPr>
          <a:xfrm>
            <a:off x="5440680" y="4023360"/>
            <a:ext cx="6172200" cy="1173480"/>
          </a:xfrm>
          <a:prstGeom prst="roundRect">
            <a:avLst>
              <a:gd name="adj" fmla="val 6234"/>
            </a:avLst>
          </a:prstGeom>
          <a:solidFill>
            <a:srgbClr val="EEF2F8"/>
          </a:solidFill>
          <a:ln w="9525">
            <a:solidFill>
              <a:srgbClr val="D5DBE6"/>
            </a:solidFill>
            <a:prstDash val="solid"/>
          </a:ln>
        </p:spPr>
        <p:txBody>
          <a:bodyPr/>
          <a:p/>
        </p:txBody>
      </p:sp>
      <p:sp>
        <p:nvSpPr>
          <p:cNvPr id="15" name="Text 13"/>
          <p:cNvSpPr txBox="1"/>
          <p:nvPr/>
        </p:nvSpPr>
        <p:spPr>
          <a:xfrm>
            <a:off x="5623560" y="411480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4370832"/>
            <a:ext cx="5897880" cy="71628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outside: 140601564316704</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inside:  140601564316704</a:t>
            </a:r>
            <a:endParaRPr lang="en-US" sz="20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20 / 39</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Changing a list inside a function changes it outside</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lst.append(100)</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changes the list object itself</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34645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nums</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names that same object</a:t>
            </a:r>
            <a:endParaRPr lang="en-US" sz="2000" dirty="0"/>
          </a:p>
        </p:txBody>
      </p:sp>
      <p:sp>
        <p:nvSpPr>
          <p:cNvPr id="7" name="Shape 5"/>
          <p:cNvSpPr/>
          <p:nvPr/>
        </p:nvSpPr>
        <p:spPr>
          <a:xfrm>
            <a:off x="548640" y="308051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973832"/>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So the caller sees the change</a:t>
            </a:r>
            <a:endParaRPr lang="en-US" sz="2000" dirty="0"/>
          </a:p>
        </p:txBody>
      </p:sp>
      <p:sp>
        <p:nvSpPr>
          <p:cNvPr id="9" name="Shape 7"/>
          <p:cNvSpPr/>
          <p:nvPr/>
        </p:nvSpPr>
        <p:spPr>
          <a:xfrm>
            <a:off x="548640" y="368096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57428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Lists and dictionaries are mutable: they can be changed</a:t>
            </a:r>
            <a:endParaRPr lang="en-US" sz="2000" dirty="0"/>
          </a:p>
        </p:txBody>
      </p:sp>
      <p:sp>
        <p:nvSpPr>
          <p:cNvPr id="11" name="Shape 9"/>
          <p:cNvSpPr/>
          <p:nvPr/>
        </p:nvSpPr>
        <p:spPr>
          <a:xfrm>
            <a:off x="5440680" y="1371600"/>
            <a:ext cx="6172200" cy="2423160"/>
          </a:xfrm>
          <a:prstGeom prst="roundRect">
            <a:avLst>
              <a:gd name="adj" fmla="val 3019"/>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96596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def add_item(lst):</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lst.append(100)</a:t>
            </a:r>
            <a:endParaRPr lang="en-US" sz="2000" dirty="0"/>
          </a:p>
          <a:p>
            <a:pPr indent="0" marL="0">
              <a:lnSpc>
                <a:spcPct val="98000"/>
              </a:lnSpc>
              <a:buNone/>
            </a:pP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nums = [10, 20, 30]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add_item(nums)</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print(nums)</a:t>
            </a:r>
            <a:endParaRPr lang="en-US" sz="2000" dirty="0"/>
          </a:p>
        </p:txBody>
      </p:sp>
      <p:sp>
        <p:nvSpPr>
          <p:cNvPr id="14" name="Shape 12"/>
          <p:cNvSpPr/>
          <p:nvPr/>
        </p:nvSpPr>
        <p:spPr>
          <a:xfrm>
            <a:off x="5440680" y="4023360"/>
            <a:ext cx="6172200" cy="861060"/>
          </a:xfrm>
          <a:prstGeom prst="roundRect">
            <a:avLst>
              <a:gd name="adj" fmla="val 8496"/>
            </a:avLst>
          </a:prstGeom>
          <a:solidFill>
            <a:srgbClr val="EEF2F8"/>
          </a:solidFill>
          <a:ln w="9525">
            <a:solidFill>
              <a:srgbClr val="D5DBE6"/>
            </a:solidFill>
            <a:prstDash val="solid"/>
          </a:ln>
        </p:spPr>
        <p:txBody>
          <a:bodyPr/>
          <a:p/>
        </p:txBody>
      </p:sp>
      <p:sp>
        <p:nvSpPr>
          <p:cNvPr id="15" name="Text 13"/>
          <p:cNvSpPr txBox="1"/>
          <p:nvPr/>
        </p:nvSpPr>
        <p:spPr>
          <a:xfrm>
            <a:off x="5623560" y="411480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4370832"/>
            <a:ext cx="5897880" cy="40386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[10, 20, 30, 100]</a:t>
            </a:r>
            <a:endParaRPr lang="en-US" sz="20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21 / 39</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But reassigning inside a function does not</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lst = [99]</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points the local name at a new list</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The caller's name still points to the old list</a:t>
            </a:r>
            <a:endParaRPr lang="en-US" sz="2000" dirty="0"/>
          </a:p>
        </p:txBody>
      </p:sp>
      <p:sp>
        <p:nvSpPr>
          <p:cNvPr id="7" name="Shape 5"/>
          <p:cNvSpPr/>
          <p:nvPr/>
        </p:nvSpPr>
        <p:spPr>
          <a:xfrm>
            <a:off x="548640" y="339039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3283712"/>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Under true call by reference, nums would now be [99]</a:t>
            </a:r>
            <a:endParaRPr lang="en-US" sz="2000" dirty="0"/>
          </a:p>
        </p:txBody>
      </p:sp>
      <p:sp>
        <p:nvSpPr>
          <p:cNvPr id="9" name="Shape 7"/>
          <p:cNvSpPr/>
          <p:nvPr/>
        </p:nvSpPr>
        <p:spPr>
          <a:xfrm>
            <a:off x="548640" y="430072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4194048"/>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So Python is not call by reference</a:t>
            </a:r>
            <a:endParaRPr lang="en-US" sz="2000" dirty="0"/>
          </a:p>
        </p:txBody>
      </p:sp>
      <p:sp>
        <p:nvSpPr>
          <p:cNvPr id="11" name="Shape 9"/>
          <p:cNvSpPr/>
          <p:nvPr/>
        </p:nvSpPr>
        <p:spPr>
          <a:xfrm>
            <a:off x="5440680" y="1371600"/>
            <a:ext cx="6172200" cy="2735580"/>
          </a:xfrm>
          <a:prstGeom prst="roundRect">
            <a:avLst>
              <a:gd name="adj" fmla="val 2674"/>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227838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def replace(lst):</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lst = [99]</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print("inside: ", lst)</a:t>
            </a:r>
            <a:endParaRPr lang="en-US" sz="2000" dirty="0"/>
          </a:p>
          <a:p>
            <a:pPr indent="0" marL="0">
              <a:lnSpc>
                <a:spcPct val="98000"/>
              </a:lnSpc>
              <a:buNone/>
            </a:pP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nums = [10, 20, 30]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replace(nums)</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print("outside:", nums)</a:t>
            </a:r>
            <a:endParaRPr lang="en-US" sz="2000" dirty="0"/>
          </a:p>
        </p:txBody>
      </p:sp>
      <p:sp>
        <p:nvSpPr>
          <p:cNvPr id="14" name="Shape 12"/>
          <p:cNvSpPr/>
          <p:nvPr/>
        </p:nvSpPr>
        <p:spPr>
          <a:xfrm>
            <a:off x="5440680" y="4335780"/>
            <a:ext cx="6172200" cy="1173480"/>
          </a:xfrm>
          <a:prstGeom prst="roundRect">
            <a:avLst>
              <a:gd name="adj" fmla="val 6234"/>
            </a:avLst>
          </a:prstGeom>
          <a:solidFill>
            <a:srgbClr val="EEF2F8"/>
          </a:solidFill>
          <a:ln w="9525">
            <a:solidFill>
              <a:srgbClr val="D5DBE6"/>
            </a:solidFill>
            <a:prstDash val="solid"/>
          </a:ln>
        </p:spPr>
        <p:txBody>
          <a:bodyPr/>
          <a:p/>
        </p:txBody>
      </p:sp>
      <p:sp>
        <p:nvSpPr>
          <p:cNvPr id="15" name="Text 13"/>
          <p:cNvSpPr txBox="1"/>
          <p:nvPr/>
        </p:nvSpPr>
        <p:spPr>
          <a:xfrm>
            <a:off x="5623560" y="442722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4683252"/>
            <a:ext cx="5897880" cy="71628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inside:  [99]</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outside: [10, 20, 30]</a:t>
            </a:r>
            <a:endParaRPr lang="en-US" sz="20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22 / 39</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Numbers and strings can only be replaced</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Integers and strings are immutable: no operation changes them</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n = n + 1</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makes a new object and moves the local name</a:t>
            </a:r>
            <a:endParaRPr lang="en-US" sz="2000" dirty="0"/>
          </a:p>
        </p:txBody>
      </p:sp>
      <p:sp>
        <p:nvSpPr>
          <p:cNvPr id="7" name="Shape 5"/>
          <p:cNvSpPr/>
          <p:nvPr/>
        </p:nvSpPr>
        <p:spPr>
          <a:xfrm>
            <a:off x="548640" y="339039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3283712"/>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The caller's x is untouched</a:t>
            </a:r>
            <a:endParaRPr lang="en-US" sz="2000" dirty="0"/>
          </a:p>
        </p:txBody>
      </p:sp>
      <p:sp>
        <p:nvSpPr>
          <p:cNvPr id="9" name="Shape 7"/>
          <p:cNvSpPr/>
          <p:nvPr/>
        </p:nvSpPr>
        <p:spPr>
          <a:xfrm>
            <a:off x="548640" y="399084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88416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To get a new value out, return it: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x = add_one(x)</a:t>
            </a:r>
            <a:endParaRPr lang="en-US" sz="2000" dirty="0"/>
          </a:p>
        </p:txBody>
      </p:sp>
      <p:sp>
        <p:nvSpPr>
          <p:cNvPr id="11" name="Shape 9"/>
          <p:cNvSpPr/>
          <p:nvPr/>
        </p:nvSpPr>
        <p:spPr>
          <a:xfrm>
            <a:off x="5440680" y="1371600"/>
            <a:ext cx="6172200" cy="3360420"/>
          </a:xfrm>
          <a:prstGeom prst="roundRect">
            <a:avLst>
              <a:gd name="adj" fmla="val 2177"/>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290322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def add_one(n):</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n = n + 1</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return n</a:t>
            </a:r>
            <a:endParaRPr lang="en-US" sz="2000" dirty="0"/>
          </a:p>
          <a:p>
            <a:pPr indent="0" marL="0">
              <a:lnSpc>
                <a:spcPct val="98000"/>
              </a:lnSpc>
              <a:buNone/>
            </a:pP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x = 10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add_one(x)</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print(x)</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x = add_one(x)</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print(x)</a:t>
            </a:r>
            <a:endParaRPr lang="en-US" sz="2000" dirty="0"/>
          </a:p>
        </p:txBody>
      </p:sp>
      <p:sp>
        <p:nvSpPr>
          <p:cNvPr id="14" name="Shape 12"/>
          <p:cNvSpPr/>
          <p:nvPr/>
        </p:nvSpPr>
        <p:spPr>
          <a:xfrm>
            <a:off x="5440680" y="4960620"/>
            <a:ext cx="6172200" cy="1173480"/>
          </a:xfrm>
          <a:prstGeom prst="roundRect">
            <a:avLst>
              <a:gd name="adj" fmla="val 6234"/>
            </a:avLst>
          </a:prstGeom>
          <a:solidFill>
            <a:srgbClr val="EEF2F8"/>
          </a:solidFill>
          <a:ln w="9525">
            <a:solidFill>
              <a:srgbClr val="D5DBE6"/>
            </a:solidFill>
            <a:prstDash val="solid"/>
          </a:ln>
        </p:spPr>
        <p:txBody>
          <a:bodyPr/>
          <a:p/>
        </p:txBody>
      </p:sp>
      <p:sp>
        <p:nvSpPr>
          <p:cNvPr id="15" name="Text 13"/>
          <p:cNvSpPr txBox="1"/>
          <p:nvPr/>
        </p:nvSpPr>
        <p:spPr>
          <a:xfrm>
            <a:off x="5623560" y="505206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5308092"/>
            <a:ext cx="5897880" cy="71628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10</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11</a:t>
            </a:r>
            <a:endParaRPr lang="en-US" sz="20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23 / 39</a:t>
            </a:r>
            <a:endParaRPr 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Watch it run: change the object, or move the name</a:t>
            </a:r>
            <a:endParaRPr lang="en-US" sz="3000" dirty="0"/>
          </a:p>
        </p:txBody>
      </p:sp>
      <p:sp>
        <p:nvSpPr>
          <p:cNvPr id="3" name="Text 1"/>
          <p:cNvSpPr txBox="1"/>
          <p:nvPr/>
        </p:nvSpPr>
        <p:spPr>
          <a:xfrm>
            <a:off x="548640" y="1325880"/>
            <a:ext cx="3291840" cy="320040"/>
          </a:xfrm>
          <a:prstGeom prst="rect">
            <a:avLst/>
          </a:prstGeom>
          <a:noFill/>
          <a:ln/>
        </p:spPr>
        <p:txBody>
          <a:bodyPr wrap="square" lIns="0" tIns="0" rIns="0" bIns="0" rtlCol="0" anchor="ctr"/>
          <a:lstStyle/>
          <a:p>
            <a:pPr indent="0" marL="0">
              <a:buNone/>
            </a:pPr>
            <a:r>
              <a:rPr lang="en-US" sz="1300" b="1" spc="100" kern="0" dirty="0">
                <a:solidFill>
                  <a:srgbClr val="A4520C"/>
                </a:solidFill>
                <a:latin typeface="Arial" pitchFamily="34" charset="0"/>
                <a:ea typeface="Arial" pitchFamily="34" charset="-122"/>
                <a:cs typeface="Arial" pitchFamily="34" charset="-120"/>
              </a:rPr>
              <a:t>WATCH FOR</a:t>
            </a:r>
            <a:endParaRPr lang="en-US" sz="1300" dirty="0"/>
          </a:p>
        </p:txBody>
      </p:sp>
      <p:sp>
        <p:nvSpPr>
          <p:cNvPr id="4" name="Shape 2"/>
          <p:cNvSpPr/>
          <p:nvPr/>
        </p:nvSpPr>
        <p:spPr>
          <a:xfrm>
            <a:off x="548640" y="1873758"/>
            <a:ext cx="91440" cy="9144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83080"/>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Green note: lst and nums name the same list</a:t>
            </a:r>
            <a:endParaRPr lang="en-US" sz="1700" dirty="0"/>
          </a:p>
        </p:txBody>
      </p:sp>
      <p:sp>
        <p:nvSpPr>
          <p:cNvPr id="6" name="Shape 4"/>
          <p:cNvSpPr/>
          <p:nvPr/>
        </p:nvSpPr>
        <p:spPr>
          <a:xfrm>
            <a:off x="548640" y="2614930"/>
            <a:ext cx="91440" cy="91440"/>
          </a:xfrm>
          <a:prstGeom prst="ellipse">
            <a:avLst/>
          </a:prstGeom>
          <a:solidFill>
            <a:srgbClr val="E07A1F"/>
          </a:solidFill>
          <a:ln w="12700">
            <a:solidFill>
              <a:srgbClr val="E07A1F"/>
            </a:solidFill>
            <a:prstDash val="solid"/>
          </a:ln>
        </p:spPr>
        <p:txBody>
          <a:bodyPr/>
          <a:p/>
        </p:txBody>
      </p:sp>
      <p:sp>
        <p:nvSpPr>
          <p:cNvPr id="7" name="Text 5"/>
          <p:cNvSpPr txBox="1"/>
          <p:nvPr/>
        </p:nvSpPr>
        <p:spPr>
          <a:xfrm>
            <a:off x="822960" y="2524252"/>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append changes that list, so nums changes too</a:t>
            </a:r>
            <a:endParaRPr lang="en-US" sz="1700" dirty="0"/>
          </a:p>
        </p:txBody>
      </p:sp>
      <p:sp>
        <p:nvSpPr>
          <p:cNvPr id="8" name="Shape 6"/>
          <p:cNvSpPr/>
          <p:nvPr/>
        </p:nvSpPr>
        <p:spPr>
          <a:xfrm>
            <a:off x="548640" y="3356102"/>
            <a:ext cx="91440" cy="91440"/>
          </a:xfrm>
          <a:prstGeom prst="ellipse">
            <a:avLst/>
          </a:prstGeom>
          <a:solidFill>
            <a:srgbClr val="E07A1F"/>
          </a:solidFill>
          <a:ln w="12700">
            <a:solidFill>
              <a:srgbClr val="E07A1F"/>
            </a:solidFill>
            <a:prstDash val="solid"/>
          </a:ln>
        </p:spPr>
        <p:txBody>
          <a:bodyPr/>
          <a:p/>
        </p:txBody>
      </p:sp>
      <p:sp>
        <p:nvSpPr>
          <p:cNvPr id="9" name="Text 7"/>
          <p:cNvSpPr txBox="1"/>
          <p:nvPr/>
        </p:nvSpPr>
        <p:spPr>
          <a:xfrm>
            <a:off x="822960" y="3265424"/>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lst = [99] moves only the local name</a:t>
            </a:r>
            <a:endParaRPr lang="en-US" sz="1700" dirty="0"/>
          </a:p>
        </p:txBody>
      </p:sp>
      <p:sp>
        <p:nvSpPr>
          <p:cNvPr id="10" name="Shape 8"/>
          <p:cNvSpPr/>
          <p:nvPr/>
        </p:nvSpPr>
        <p:spPr>
          <a:xfrm>
            <a:off x="548640" y="4097274"/>
            <a:ext cx="91440" cy="91440"/>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822960" y="4006596"/>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After replace, nums is unchanged</a:t>
            </a:r>
            <a:endParaRPr lang="en-US" sz="1700" dirty="0"/>
          </a:p>
        </p:txBody>
      </p:sp>
      <p:pic>
        <p:nvPicPr>
          <p:cNvPr id="12"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51960" y="1280160"/>
            <a:ext cx="7360920" cy="4142232"/>
          </a:xfrm>
          <a:prstGeom prst="rect">
            <a:avLst/>
          </a:prstGeom>
        </p:spPr>
      </p:pic>
      <p:sp>
        <p:nvSpPr>
          <p:cNvPr id="13" name="Text 10"/>
          <p:cNvSpPr txBox="1"/>
          <p:nvPr/>
        </p:nvSpPr>
        <p:spPr>
          <a:xfrm>
            <a:off x="4251960" y="5532120"/>
            <a:ext cx="7360920" cy="320040"/>
          </a:xfrm>
          <a:prstGeom prst="rect">
            <a:avLst/>
          </a:prstGeom>
          <a:noFill/>
          <a:ln/>
        </p:spPr>
        <p:txBody>
          <a:bodyPr wrap="square" lIns="0" tIns="0" rIns="0" bIns="0" rtlCol="0" anchor="ctr"/>
          <a:lstStyle/>
          <a:p>
            <a:pPr algn="ctr" indent="0" marL="0">
              <a:buNone/>
            </a:pPr>
            <a:r>
              <a:rPr lang="en-US" sz="1200" i="1" dirty="0">
                <a:solidFill>
                  <a:srgbClr val="5D6573"/>
                </a:solidFill>
                <a:latin typeface="Calibri" pitchFamily="34" charset="0"/>
                <a:ea typeface="Calibri" pitchFamily="34" charset="-122"/>
                <a:cs typeface="Calibri" pitchFamily="34" charset="-120"/>
              </a:rPr>
              <a:t>Click the video to play, click again to pause. Silent: talk the class through it.</a:t>
            </a:r>
            <a:endParaRPr lang="en-US" sz="1200" dirty="0"/>
          </a:p>
        </p:txBody>
      </p:sp>
      <p:sp>
        <p:nvSpPr>
          <p:cNvPr id="14" name="Shape 1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5" name="Text 1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6" name="Shape 1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7" name="Text 1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18" name="Shape 1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9" name="Text 1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0" name="Shape 1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1" name="Text 1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24 / 39</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12"/>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The one rule to remember</a:t>
            </a:r>
            <a:endParaRPr lang="en-US" sz="30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5394959" cy="2194560"/>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lst.append(x)</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Changes the object: caller sees it</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lst[0] = x</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Changes the object: caller sees it</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d[key] = x</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Changes the object: caller sees it</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graphicFrame>
        <p:nvGraphicFramePr>
          <p:cNvPr id="4" name="Table 1"/>
          <p:cNvGraphicFramePr>
            <a:graphicFrameLocks noGrp="1"/>
          </p:cNvGraphicFramePr>
          <p:nvPr>
            <p:extLst>
              <p:ext uri="{D42A27DB-BD31-4B8C-83A1-F6EECF244321}">
                <p14:modId xmlns:p14="http://schemas.microsoft.com/office/powerpoint/2010/main" val="1579011935"/>
              </p:ext>
            </p:extLst>
          </p:nvPr>
        </p:nvGraphicFramePr>
        <p:xfrm>
          <a:off x="6217920" y="1417320"/>
          <a:ext cx="5394959" cy="2194560"/>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lst = [...]</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Moves the local name: caller does not</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n = n + 1</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New object: caller does not see it</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return value</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The reliable way to send results out</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9"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25 / 39</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Built-in math functions</a:t>
            </a:r>
            <a:endParaRPr lang="en-US" sz="30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64240" cy="4419803"/>
        </p:xfrm>
        <a:graphic>
          <a:graphicData uri="http://schemas.openxmlformats.org/drawingml/2006/table">
            <a:tbl>
              <a:tblPr/>
              <a:tblGrid>
                <a:gridCol w="3931920"/>
                <a:gridCol w="2651760"/>
                <a:gridCol w="4480560"/>
              </a:tblGrid>
              <a:tr h="416763">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You type</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Python gives</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Meaning</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400304">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abs(-5)</a:t>
                      </a:r>
                      <a:endParaRPr lang="en-US" sz="15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5</a:t>
                      </a:r>
                      <a:endParaRPr lang="en-US" sz="15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500" dirty="0">
                          <a:solidFill>
                            <a:srgbClr val="15213A"/>
                          </a:solidFill>
                          <a:latin typeface="Calibri" pitchFamily="34" charset="0"/>
                          <a:ea typeface="Calibri" pitchFamily="34" charset="-122"/>
                          <a:cs typeface="Calibri" pitchFamily="34" charset="-120"/>
                        </a:rPr>
                        <a:t>distance from zero</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400304">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max(5, 9)</a:t>
                      </a:r>
                      <a:endParaRPr lang="en-US" sz="15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9</a:t>
                      </a:r>
                      <a:endParaRPr lang="en-US" sz="15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500" dirty="0">
                          <a:solidFill>
                            <a:srgbClr val="15213A"/>
                          </a:solidFill>
                          <a:latin typeface="Calibri" pitchFamily="34" charset="0"/>
                          <a:ea typeface="Calibri" pitchFamily="34" charset="-122"/>
                          <a:cs typeface="Calibri" pitchFamily="34" charset="-120"/>
                        </a:rPr>
                        <a:t>largest of the arguments</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400304">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max([4, 9, 2])</a:t>
                      </a:r>
                      <a:endParaRPr lang="en-US" sz="15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9</a:t>
                      </a:r>
                      <a:endParaRPr lang="en-US" sz="15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500" dirty="0">
                          <a:solidFill>
                            <a:srgbClr val="15213A"/>
                          </a:solidFill>
                          <a:latin typeface="Calibri" pitchFamily="34" charset="0"/>
                          <a:ea typeface="Calibri" pitchFamily="34" charset="-122"/>
                          <a:cs typeface="Calibri" pitchFamily="34" charset="-120"/>
                        </a:rPr>
                        <a:t>or largest item of a list</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400304">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min(5, 9)</a:t>
                      </a:r>
                      <a:endParaRPr lang="en-US" sz="15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5</a:t>
                      </a:r>
                      <a:endParaRPr lang="en-US" sz="15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500" dirty="0">
                          <a:solidFill>
                            <a:srgbClr val="15213A"/>
                          </a:solidFill>
                          <a:latin typeface="Calibri" pitchFamily="34" charset="0"/>
                          <a:ea typeface="Calibri" pitchFamily="34" charset="-122"/>
                          <a:cs typeface="Calibri" pitchFamily="34" charset="-120"/>
                        </a:rPr>
                        <a:t>smallest</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400304">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pow(2, 3)</a:t>
                      </a:r>
                      <a:endParaRPr lang="en-US" sz="15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8</a:t>
                      </a:r>
                      <a:endParaRPr lang="en-US" sz="15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500" dirty="0">
                          <a:solidFill>
                            <a:srgbClr val="15213A"/>
                          </a:solidFill>
                          <a:latin typeface="Calibri" pitchFamily="34" charset="0"/>
                          <a:ea typeface="Calibri" pitchFamily="34" charset="-122"/>
                          <a:cs typeface="Calibri" pitchFamily="34" charset="-120"/>
                        </a:rPr>
                        <a:t>2 ** 3</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400304">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pow(2, 3, 5)</a:t>
                      </a:r>
                      <a:endParaRPr lang="en-US" sz="15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3</a:t>
                      </a:r>
                      <a:endParaRPr lang="en-US" sz="15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500" dirty="0">
                          <a:solidFill>
                            <a:srgbClr val="15213A"/>
                          </a:solidFill>
                          <a:latin typeface="Calibri" pitchFamily="34" charset="0"/>
                          <a:ea typeface="Calibri" pitchFamily="34" charset="-122"/>
                          <a:cs typeface="Calibri" pitchFamily="34" charset="-120"/>
                        </a:rPr>
                        <a:t>(2 ** 3) % 5</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400304">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round(5.8)</a:t>
                      </a:r>
                      <a:endParaRPr lang="en-US" sz="15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6</a:t>
                      </a:r>
                      <a:endParaRPr lang="en-US" sz="15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500" dirty="0">
                          <a:solidFill>
                            <a:srgbClr val="15213A"/>
                          </a:solidFill>
                          <a:latin typeface="Calibri" pitchFamily="34" charset="0"/>
                          <a:ea typeface="Calibri" pitchFamily="34" charset="-122"/>
                          <a:cs typeface="Calibri" pitchFamily="34" charset="-120"/>
                        </a:rPr>
                        <a:t>nearest whole number</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400304">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round(3.14159, 2)</a:t>
                      </a:r>
                      <a:endParaRPr lang="en-US" sz="15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3.14</a:t>
                      </a:r>
                      <a:endParaRPr lang="en-US" sz="15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500" dirty="0">
                          <a:solidFill>
                            <a:srgbClr val="15213A"/>
                          </a:solidFill>
                          <a:latin typeface="Calibri" pitchFamily="34" charset="0"/>
                          <a:ea typeface="Calibri" pitchFamily="34" charset="-122"/>
                          <a:cs typeface="Calibri" pitchFamily="34" charset="-120"/>
                        </a:rPr>
                        <a:t>round to 2 decimal places</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400304">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round(2.5)</a:t>
                      </a:r>
                      <a:endParaRPr lang="en-US" sz="15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2</a:t>
                      </a:r>
                      <a:endParaRPr lang="en-US" sz="15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500" dirty="0">
                          <a:solidFill>
                            <a:srgbClr val="15213A"/>
                          </a:solidFill>
                          <a:latin typeface="Calibri" pitchFamily="34" charset="0"/>
                          <a:ea typeface="Calibri" pitchFamily="34" charset="-122"/>
                          <a:cs typeface="Calibri" pitchFamily="34" charset="-120"/>
                        </a:rPr>
                        <a:t>halves go to the even number</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400304">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sum([5, 6])</a:t>
                      </a:r>
                      <a:endParaRPr lang="en-US" sz="15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11</a:t>
                      </a:r>
                      <a:endParaRPr lang="en-US" sz="15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500" dirty="0">
                          <a:solidFill>
                            <a:srgbClr val="15213A"/>
                          </a:solidFill>
                          <a:latin typeface="Calibri" pitchFamily="34" charset="0"/>
                          <a:ea typeface="Calibri" pitchFamily="34" charset="-122"/>
                          <a:cs typeface="Calibri" pitchFamily="34" charset="-120"/>
                        </a:rPr>
                        <a:t>sum needs a list, not sum(5, 6)</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4"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5"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6"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7"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8"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9"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0"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1"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26 / 39</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Mistakes to avoid</a:t>
            </a:r>
            <a:endParaRPr lang="en-US" sz="30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700" dirty="0">
                <a:solidFill>
                  <a:srgbClr val="15213A"/>
                </a:solidFill>
                <a:latin typeface="Calibri" pitchFamily="34" charset="0"/>
                <a:ea typeface="Calibri" pitchFamily="34" charset="-122"/>
                <a:cs typeface="Calibri" pitchFamily="34" charset="-120"/>
              </a:rPr>
              <a:t>Read the last line of an error first. It names the problem.</a:t>
            </a:r>
            <a:endParaRPr lang="en-US" sz="17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64240" cy="2841142"/>
        </p:xfrm>
        <a:graphic>
          <a:graphicData uri="http://schemas.openxmlformats.org/drawingml/2006/table">
            <a:tbl>
              <a:tblPr/>
              <a:tblGrid>
                <a:gridCol w="3566160"/>
                <a:gridCol w="3931920"/>
                <a:gridCol w="3566160"/>
              </a:tblGrid>
              <a:tr h="471627">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you typed</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Python says</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it means</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652678">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sum(5, 6)</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TypeError: 'int' object is not iterable</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sum needs one list: sum([5, 6]).</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67892">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sum = 10</a:t>
                      </a:r>
                      <a:endParaRPr lang="en-US" sz="1500" dirty="0">
                        <a:latin typeface="Courier New" charset="0"/>
                        <a:ea typeface="Courier New" charset="0"/>
                        <a:cs typeface="Courier New" charset="0"/>
                      </a:endParaRPr>
                    </a:p>
                    <a:p>
                      <a:pPr indent="0" marL="0">
                        <a:buNone/>
                      </a:pPr>
                      <a:r>
                        <a:rPr lang="en-US" sz="1500" dirty="0">
                          <a:solidFill>
                            <a:srgbClr val="15213A"/>
                          </a:solidFill>
                          <a:latin typeface="Courier New" pitchFamily="34" charset="0"/>
                          <a:ea typeface="Courier New" pitchFamily="34" charset="-122"/>
                          <a:cs typeface="Courier New" pitchFamily="34" charset="-120"/>
                        </a:rPr>
                        <a:t>print(sum([1, 2]))</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TypeError: 'int' object is not callable</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sum = 10 hid the built-in sum. Never use built-in names for variables.</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948944">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nums = [1, 2]</a:t>
                      </a:r>
                      <a:endParaRPr lang="en-US" sz="1500" dirty="0">
                        <a:latin typeface="Courier New" charset="0"/>
                        <a:ea typeface="Courier New" charset="0"/>
                        <a:cs typeface="Courier New" charset="0"/>
                      </a:endParaRPr>
                    </a:p>
                    <a:p>
                      <a:pPr indent="0" marL="0">
                        <a:buNone/>
                      </a:pPr>
                      <a:r>
                        <a:rPr lang="en-US" sz="1500" dirty="0">
                          <a:solidFill>
                            <a:srgbClr val="15213A"/>
                          </a:solidFill>
                          <a:latin typeface="Courier New" pitchFamily="34" charset="0"/>
                          <a:ea typeface="Courier New" pitchFamily="34" charset="-122"/>
                          <a:cs typeface="Courier New" pitchFamily="34" charset="-120"/>
                        </a:rPr>
                        <a:t>nums = nums.append(3)</a:t>
                      </a:r>
                      <a:endParaRPr lang="en-US" sz="1500" dirty="0">
                        <a:latin typeface="Courier New" charset="0"/>
                        <a:ea typeface="Courier New" charset="0"/>
                        <a:cs typeface="Courier New" charset="0"/>
                      </a:endParaRPr>
                    </a:p>
                    <a:p>
                      <a:pPr indent="0" marL="0">
                        <a:buNone/>
                      </a:pPr>
                      <a:r>
                        <a:rPr lang="en-US" sz="1500" dirty="0">
                          <a:solidFill>
                            <a:srgbClr val="15213A"/>
                          </a:solidFill>
                          <a:latin typeface="Courier New" pitchFamily="34" charset="0"/>
                          <a:ea typeface="Courier New" pitchFamily="34" charset="-122"/>
                          <a:cs typeface="Courier New" pitchFamily="34" charset="-120"/>
                        </a:rPr>
                        <a:t>print(nums)</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None</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No error, but None: append returns nothing, and nums lost its list.</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9" name="Shape 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27 / 39</a:t>
            </a:r>
            <a:endParaRPr lang="en-US" sz="11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Modules: borrowing more functions</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A module is a file of ready-made functions</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34645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import math</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loads it; use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math.name</a:t>
            </a:r>
            <a:endParaRPr lang="en-US" sz="2000" dirty="0"/>
          </a:p>
        </p:txBody>
      </p:sp>
      <p:sp>
        <p:nvSpPr>
          <p:cNvPr id="7" name="Shape 5"/>
          <p:cNvSpPr/>
          <p:nvPr/>
        </p:nvSpPr>
        <p:spPr>
          <a:xfrm>
            <a:off x="548640" y="308051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973832"/>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from math import lcm</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imports one name directly</a:t>
            </a:r>
            <a:endParaRPr lang="en-US" sz="2000" dirty="0"/>
          </a:p>
        </p:txBody>
      </p:sp>
      <p:sp>
        <p:nvSpPr>
          <p:cNvPr id="9" name="Shape 7"/>
          <p:cNvSpPr/>
          <p:nvPr/>
        </p:nvSpPr>
        <p:spPr>
          <a:xfrm>
            <a:off x="548640" y="399084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88416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Use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math.gcd</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to check your exercise answers</a:t>
            </a:r>
            <a:endParaRPr lang="en-US" sz="2000" dirty="0"/>
          </a:p>
        </p:txBody>
      </p:sp>
      <p:sp>
        <p:nvSpPr>
          <p:cNvPr id="11" name="Shape 9"/>
          <p:cNvSpPr/>
          <p:nvPr/>
        </p:nvSpPr>
        <p:spPr>
          <a:xfrm>
            <a:off x="5440680" y="1371600"/>
            <a:ext cx="6172200" cy="2735580"/>
          </a:xfrm>
          <a:prstGeom prst="roundRect">
            <a:avLst>
              <a:gd name="adj" fmla="val 2674"/>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227838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import math</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print(math.sqrt(16))</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print(math.gcd(8, 12))</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print(math.pi)</a:t>
            </a:r>
            <a:endParaRPr lang="en-US" sz="2000" dirty="0"/>
          </a:p>
          <a:p>
            <a:pPr indent="0" marL="0">
              <a:lnSpc>
                <a:spcPct val="98000"/>
              </a:lnSpc>
              <a:buNone/>
            </a:pP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from math import lcm</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print(lcm(8, 12))</a:t>
            </a:r>
            <a:endParaRPr lang="en-US" sz="2000" dirty="0"/>
          </a:p>
        </p:txBody>
      </p:sp>
      <p:sp>
        <p:nvSpPr>
          <p:cNvPr id="14" name="Shape 12"/>
          <p:cNvSpPr/>
          <p:nvPr/>
        </p:nvSpPr>
        <p:spPr>
          <a:xfrm>
            <a:off x="5440680" y="4335780"/>
            <a:ext cx="6172200" cy="1798320"/>
          </a:xfrm>
          <a:prstGeom prst="roundRect">
            <a:avLst>
              <a:gd name="adj" fmla="val 4068"/>
            </a:avLst>
          </a:prstGeom>
          <a:solidFill>
            <a:srgbClr val="EEF2F8"/>
          </a:solidFill>
          <a:ln w="9525">
            <a:solidFill>
              <a:srgbClr val="D5DBE6"/>
            </a:solidFill>
            <a:prstDash val="solid"/>
          </a:ln>
        </p:spPr>
        <p:txBody>
          <a:bodyPr/>
          <a:p/>
        </p:txBody>
      </p:sp>
      <p:sp>
        <p:nvSpPr>
          <p:cNvPr id="15" name="Text 13"/>
          <p:cNvSpPr txBox="1"/>
          <p:nvPr/>
        </p:nvSpPr>
        <p:spPr>
          <a:xfrm>
            <a:off x="5623560" y="442722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4683252"/>
            <a:ext cx="5897880" cy="134112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4.0</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4</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3.141592653589793</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24</a:t>
            </a:r>
            <a:endParaRPr lang="en-US" sz="20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28 / 39</a:t>
            </a:r>
            <a:endParaRPr lang="en-US" sz="11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DF0E3"/>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In-class exercises: write functions</a:t>
            </a:r>
            <a:endParaRPr lang="en-US" sz="3000" dirty="0"/>
          </a:p>
        </p:txBody>
      </p:sp>
      <p:sp>
        <p:nvSpPr>
          <p:cNvPr id="3" name="Text 1"/>
          <p:cNvSpPr txBox="1"/>
          <p:nvPr/>
        </p:nvSpPr>
        <p:spPr>
          <a:xfrm>
            <a:off x="548640" y="1097280"/>
            <a:ext cx="11064240" cy="411480"/>
          </a:xfrm>
          <a:prstGeom prst="rect">
            <a:avLst/>
          </a:prstGeom>
          <a:noFill/>
          <a:ln/>
        </p:spPr>
        <p:txBody>
          <a:bodyPr wrap="square" lIns="0" tIns="0" rIns="0" bIns="0" rtlCol="0" anchor="ctr"/>
          <a:lstStyle/>
          <a:p>
            <a:pPr indent="0" marL="0">
              <a:buNone/>
            </a:pPr>
            <a:r>
              <a:rPr lang="en-US" sz="1700" dirty="0">
                <a:solidFill>
                  <a:srgbClr val="15213A"/>
                </a:solidFill>
                <a:latin typeface="Calibri" pitchFamily="34" charset="0"/>
                <a:ea typeface="Calibri" pitchFamily="34" charset="-122"/>
                <a:cs typeface="Calibri" pitchFamily="34" charset="-120"/>
              </a:rPr>
              <a:t>Each task is a function that RETURNS its answer. Test it with the examples.</a:t>
            </a:r>
            <a:endParaRPr lang="en-US" sz="1700" dirty="0"/>
          </a:p>
        </p:txBody>
      </p:sp>
      <p:sp>
        <p:nvSpPr>
          <p:cNvPr id="4" name="Shape 2"/>
          <p:cNvSpPr/>
          <p:nvPr/>
        </p:nvSpPr>
        <p:spPr>
          <a:xfrm>
            <a:off x="548640" y="1645920"/>
            <a:ext cx="3505200" cy="2125980"/>
          </a:xfrm>
          <a:prstGeom prst="roundRect">
            <a:avLst>
              <a:gd name="adj" fmla="val 3441"/>
            </a:avLst>
          </a:prstGeom>
          <a:solidFill>
            <a:srgbClr val="F3F5F9"/>
          </a:solidFill>
          <a:ln w="12700">
            <a:solidFill>
              <a:srgbClr val="F3F5F9"/>
            </a:solidFill>
            <a:prstDash val="solid"/>
          </a:ln>
        </p:spPr>
        <p:txBody>
          <a:bodyPr/>
          <a:p/>
        </p:txBody>
      </p:sp>
      <p:sp>
        <p:nvSpPr>
          <p:cNvPr id="5" name="Shape 3"/>
          <p:cNvSpPr/>
          <p:nvPr/>
        </p:nvSpPr>
        <p:spPr>
          <a:xfrm>
            <a:off x="731520" y="1828800"/>
            <a:ext cx="384048" cy="384048"/>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731520" y="182880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234440" y="1828800"/>
            <a:ext cx="2636520" cy="384048"/>
          </a:xfrm>
          <a:prstGeom prst="rect">
            <a:avLst/>
          </a:prstGeom>
          <a:noFill/>
          <a:ln/>
        </p:spPr>
        <p:txBody>
          <a:bodyPr wrap="square" lIns="0" tIns="0" rIns="0" bIns="0" rtlCol="0" anchor="ctr"/>
          <a:lstStyle/>
          <a:p>
            <a:pPr indent="0" marL="0">
              <a:buNone/>
            </a:pPr>
            <a:r>
              <a:rPr lang="en-US" sz="1600" b="1" dirty="0">
                <a:solidFill>
                  <a:srgbClr val="15213A"/>
                </a:solidFill>
                <a:latin typeface="Arial" pitchFamily="34" charset="0"/>
                <a:ea typeface="Arial" pitchFamily="34" charset="-122"/>
                <a:cs typeface="Arial" pitchFamily="34" charset="-120"/>
              </a:rPr>
              <a:t>evens(n)</a:t>
            </a:r>
            <a:endParaRPr lang="en-US" sz="1600" dirty="0"/>
          </a:p>
        </p:txBody>
      </p:sp>
      <p:sp>
        <p:nvSpPr>
          <p:cNvPr id="8" name="Text 6"/>
          <p:cNvSpPr txBox="1"/>
          <p:nvPr/>
        </p:nvSpPr>
        <p:spPr>
          <a:xfrm>
            <a:off x="749808" y="2359152"/>
            <a:ext cx="3102864" cy="1303020"/>
          </a:xfrm>
          <a:prstGeom prst="rect">
            <a:avLst/>
          </a:prstGeom>
          <a:noFill/>
          <a:ln/>
        </p:spPr>
        <p:txBody>
          <a:bodyPr wrap="square" lIns="0" tIns="0" rIns="0" bIns="0" rtlCol="0" anchor="t"/>
          <a:lstStyle/>
          <a:p>
            <a:pPr indent="0" marL="0">
              <a:buNone/>
            </a:pPr>
            <a:r>
              <a:rPr lang="en-US" sz="1500" dirty="0">
                <a:solidFill>
                  <a:srgbClr val="15213A"/>
                </a:solidFill>
                <a:latin typeface="Calibri" pitchFamily="34" charset="0"/>
                <a:ea typeface="Calibri" pitchFamily="34" charset="-122"/>
                <a:cs typeface="Calibri" pitchFamily="34" charset="-120"/>
              </a:rPr>
              <a:t>Return a list of even numbers from 1 to n. </a:t>
            </a:r>
            <a:pPr indent="0" marL="0">
              <a:buNone/>
            </a:pPr>
            <a:r>
              <a:rPr lang="en-US" sz="1400" dirty="0">
                <a:solidFill>
                  <a:srgbClr val="A4520C"/>
                </a:solidFill>
                <a:latin typeface="Courier New" pitchFamily="34" charset="0"/>
                <a:ea typeface="Courier New" pitchFamily="34" charset="-122"/>
                <a:cs typeface="Courier New" pitchFamily="34" charset="-120"/>
              </a:rPr>
              <a:t>evens(10)</a:t>
            </a:r>
            <a:pPr indent="0" marL="0">
              <a:buNone/>
            </a:pPr>
            <a:r>
              <a:rPr lang="en-US" sz="1500" dirty="0">
                <a:solidFill>
                  <a:srgbClr val="15213A"/>
                </a:solidFill>
                <a:latin typeface="Calibri" pitchFamily="34" charset="0"/>
                <a:ea typeface="Calibri" pitchFamily="34" charset="-122"/>
                <a:cs typeface="Calibri" pitchFamily="34" charset="-120"/>
              </a:rPr>
              <a:t> gives [2, 4, 6, 8, 10].</a:t>
            </a:r>
            <a:endParaRPr lang="en-US" sz="1500" dirty="0"/>
          </a:p>
        </p:txBody>
      </p:sp>
      <p:sp>
        <p:nvSpPr>
          <p:cNvPr id="9" name="Shape 7"/>
          <p:cNvSpPr/>
          <p:nvPr/>
        </p:nvSpPr>
        <p:spPr>
          <a:xfrm>
            <a:off x="4328160" y="1645920"/>
            <a:ext cx="3505200" cy="2125980"/>
          </a:xfrm>
          <a:prstGeom prst="roundRect">
            <a:avLst>
              <a:gd name="adj" fmla="val 3441"/>
            </a:avLst>
          </a:prstGeom>
          <a:solidFill>
            <a:srgbClr val="F3F5F9"/>
          </a:solidFill>
          <a:ln w="12700">
            <a:solidFill>
              <a:srgbClr val="F3F5F9"/>
            </a:solidFill>
            <a:prstDash val="solid"/>
          </a:ln>
        </p:spPr>
        <p:txBody>
          <a:bodyPr/>
          <a:p/>
        </p:txBody>
      </p:sp>
      <p:sp>
        <p:nvSpPr>
          <p:cNvPr id="10" name="Shape 8"/>
          <p:cNvSpPr/>
          <p:nvPr/>
        </p:nvSpPr>
        <p:spPr>
          <a:xfrm>
            <a:off x="4511040" y="1828800"/>
            <a:ext cx="384048" cy="384048"/>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4511040" y="182880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2" name="Text 10"/>
          <p:cNvSpPr txBox="1"/>
          <p:nvPr/>
        </p:nvSpPr>
        <p:spPr>
          <a:xfrm>
            <a:off x="5013960" y="1828800"/>
            <a:ext cx="2636520" cy="384048"/>
          </a:xfrm>
          <a:prstGeom prst="rect">
            <a:avLst/>
          </a:prstGeom>
          <a:noFill/>
          <a:ln/>
        </p:spPr>
        <p:txBody>
          <a:bodyPr wrap="square" lIns="0" tIns="0" rIns="0" bIns="0" rtlCol="0" anchor="ctr"/>
          <a:lstStyle/>
          <a:p>
            <a:pPr indent="0" marL="0">
              <a:buNone/>
            </a:pPr>
            <a:r>
              <a:rPr lang="en-US" sz="1600" b="1" dirty="0">
                <a:solidFill>
                  <a:srgbClr val="15213A"/>
                </a:solidFill>
                <a:latin typeface="Arial" pitchFamily="34" charset="0"/>
                <a:ea typeface="Arial" pitchFamily="34" charset="-122"/>
                <a:cs typeface="Arial" pitchFamily="34" charset="-120"/>
              </a:rPr>
              <a:t>gcd(a, b)</a:t>
            </a:r>
            <a:endParaRPr lang="en-US" sz="1600" dirty="0"/>
          </a:p>
        </p:txBody>
      </p:sp>
      <p:sp>
        <p:nvSpPr>
          <p:cNvPr id="13" name="Text 11"/>
          <p:cNvSpPr txBox="1"/>
          <p:nvPr/>
        </p:nvSpPr>
        <p:spPr>
          <a:xfrm>
            <a:off x="4529328" y="2359152"/>
            <a:ext cx="3102864" cy="1303020"/>
          </a:xfrm>
          <a:prstGeom prst="rect">
            <a:avLst/>
          </a:prstGeom>
          <a:noFill/>
          <a:ln/>
        </p:spPr>
        <p:txBody>
          <a:bodyPr wrap="square" lIns="0" tIns="0" rIns="0" bIns="0" rtlCol="0" anchor="t"/>
          <a:lstStyle/>
          <a:p>
            <a:pPr indent="0" marL="0">
              <a:buNone/>
            </a:pPr>
            <a:r>
              <a:rPr lang="en-US" sz="1500" dirty="0">
                <a:solidFill>
                  <a:srgbClr val="15213A"/>
                </a:solidFill>
                <a:latin typeface="Calibri" pitchFamily="34" charset="0"/>
                <a:ea typeface="Calibri" pitchFamily="34" charset="-122"/>
                <a:cs typeface="Calibri" pitchFamily="34" charset="-120"/>
              </a:rPr>
              <a:t>Greatest common divisor, with a loop. </a:t>
            </a:r>
            <a:pPr indent="0" marL="0">
              <a:buNone/>
            </a:pPr>
            <a:r>
              <a:rPr lang="en-US" sz="1400" dirty="0">
                <a:solidFill>
                  <a:srgbClr val="A4520C"/>
                </a:solidFill>
                <a:latin typeface="Courier New" pitchFamily="34" charset="0"/>
                <a:ea typeface="Courier New" pitchFamily="34" charset="-122"/>
                <a:cs typeface="Courier New" pitchFamily="34" charset="-120"/>
              </a:rPr>
              <a:t>gcd(8, 12)</a:t>
            </a:r>
            <a:pPr indent="0" marL="0">
              <a:buNone/>
            </a:pPr>
            <a:r>
              <a:rPr lang="en-US" sz="1500" dirty="0">
                <a:solidFill>
                  <a:srgbClr val="15213A"/>
                </a:solidFill>
                <a:latin typeface="Calibri" pitchFamily="34" charset="0"/>
                <a:ea typeface="Calibri" pitchFamily="34" charset="-122"/>
                <a:cs typeface="Calibri" pitchFamily="34" charset="-120"/>
              </a:rPr>
              <a:t> gives 4.</a:t>
            </a:r>
            <a:endParaRPr lang="en-US" sz="1500" dirty="0"/>
          </a:p>
        </p:txBody>
      </p:sp>
      <p:sp>
        <p:nvSpPr>
          <p:cNvPr id="14" name="Shape 12"/>
          <p:cNvSpPr/>
          <p:nvPr/>
        </p:nvSpPr>
        <p:spPr>
          <a:xfrm>
            <a:off x="8107680" y="1645920"/>
            <a:ext cx="3505200" cy="2125980"/>
          </a:xfrm>
          <a:prstGeom prst="roundRect">
            <a:avLst>
              <a:gd name="adj" fmla="val 3441"/>
            </a:avLst>
          </a:prstGeom>
          <a:solidFill>
            <a:srgbClr val="F3F5F9"/>
          </a:solidFill>
          <a:ln w="12700">
            <a:solidFill>
              <a:srgbClr val="F3F5F9"/>
            </a:solidFill>
            <a:prstDash val="solid"/>
          </a:ln>
        </p:spPr>
        <p:txBody>
          <a:bodyPr/>
          <a:p/>
        </p:txBody>
      </p:sp>
      <p:sp>
        <p:nvSpPr>
          <p:cNvPr id="15" name="Shape 13"/>
          <p:cNvSpPr/>
          <p:nvPr/>
        </p:nvSpPr>
        <p:spPr>
          <a:xfrm>
            <a:off x="8290560" y="1828800"/>
            <a:ext cx="384048" cy="384048"/>
          </a:xfrm>
          <a:prstGeom prst="ellipse">
            <a:avLst/>
          </a:prstGeom>
          <a:solidFill>
            <a:srgbClr val="E07A1F"/>
          </a:solidFill>
          <a:ln w="12700">
            <a:solidFill>
              <a:srgbClr val="E07A1F"/>
            </a:solidFill>
            <a:prstDash val="solid"/>
          </a:ln>
        </p:spPr>
        <p:txBody>
          <a:bodyPr/>
          <a:p/>
        </p:txBody>
      </p:sp>
      <p:sp>
        <p:nvSpPr>
          <p:cNvPr id="16" name="Text 14"/>
          <p:cNvSpPr txBox="1"/>
          <p:nvPr/>
        </p:nvSpPr>
        <p:spPr>
          <a:xfrm>
            <a:off x="8290560" y="182880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7" name="Text 15"/>
          <p:cNvSpPr txBox="1"/>
          <p:nvPr/>
        </p:nvSpPr>
        <p:spPr>
          <a:xfrm>
            <a:off x="8793480" y="1828800"/>
            <a:ext cx="2636520" cy="384048"/>
          </a:xfrm>
          <a:prstGeom prst="rect">
            <a:avLst/>
          </a:prstGeom>
          <a:noFill/>
          <a:ln/>
        </p:spPr>
        <p:txBody>
          <a:bodyPr wrap="square" lIns="0" tIns="0" rIns="0" bIns="0" rtlCol="0" anchor="ctr"/>
          <a:lstStyle/>
          <a:p>
            <a:pPr indent="0" marL="0">
              <a:buNone/>
            </a:pPr>
            <a:r>
              <a:rPr lang="en-US" sz="1600" b="1" dirty="0">
                <a:solidFill>
                  <a:srgbClr val="15213A"/>
                </a:solidFill>
                <a:latin typeface="Arial" pitchFamily="34" charset="0"/>
                <a:ea typeface="Arial" pitchFamily="34" charset="-122"/>
                <a:cs typeface="Arial" pitchFamily="34" charset="-120"/>
              </a:rPr>
              <a:t>lcm(a, b)</a:t>
            </a:r>
            <a:endParaRPr lang="en-US" sz="1600" dirty="0"/>
          </a:p>
        </p:txBody>
      </p:sp>
      <p:sp>
        <p:nvSpPr>
          <p:cNvPr id="18" name="Text 16"/>
          <p:cNvSpPr txBox="1"/>
          <p:nvPr/>
        </p:nvSpPr>
        <p:spPr>
          <a:xfrm>
            <a:off x="8308848" y="2359152"/>
            <a:ext cx="3102864" cy="1303020"/>
          </a:xfrm>
          <a:prstGeom prst="rect">
            <a:avLst/>
          </a:prstGeom>
          <a:noFill/>
          <a:ln/>
        </p:spPr>
        <p:txBody>
          <a:bodyPr wrap="square" lIns="0" tIns="0" rIns="0" bIns="0" rtlCol="0" anchor="t"/>
          <a:lstStyle/>
          <a:p>
            <a:pPr indent="0" marL="0">
              <a:buNone/>
            </a:pPr>
            <a:r>
              <a:rPr lang="en-US" sz="1500" dirty="0">
                <a:solidFill>
                  <a:srgbClr val="15213A"/>
                </a:solidFill>
                <a:latin typeface="Calibri" pitchFamily="34" charset="0"/>
                <a:ea typeface="Calibri" pitchFamily="34" charset="-122"/>
                <a:cs typeface="Calibri" pitchFamily="34" charset="-120"/>
              </a:rPr>
              <a:t>Use your gcd: a * b // gcd(a, b). </a:t>
            </a:r>
            <a:pPr indent="0" marL="0">
              <a:buNone/>
            </a:pPr>
            <a:r>
              <a:rPr lang="en-US" sz="1400" dirty="0">
                <a:solidFill>
                  <a:srgbClr val="A4520C"/>
                </a:solidFill>
                <a:latin typeface="Courier New" pitchFamily="34" charset="0"/>
                <a:ea typeface="Courier New" pitchFamily="34" charset="-122"/>
                <a:cs typeface="Courier New" pitchFamily="34" charset="-120"/>
              </a:rPr>
              <a:t>lcm(8, 12)</a:t>
            </a:r>
            <a:pPr indent="0" marL="0">
              <a:buNone/>
            </a:pPr>
            <a:r>
              <a:rPr lang="en-US" sz="1500" dirty="0">
                <a:solidFill>
                  <a:srgbClr val="15213A"/>
                </a:solidFill>
                <a:latin typeface="Calibri" pitchFamily="34" charset="0"/>
                <a:ea typeface="Calibri" pitchFamily="34" charset="-122"/>
                <a:cs typeface="Calibri" pitchFamily="34" charset="-120"/>
              </a:rPr>
              <a:t> gives 24.</a:t>
            </a:r>
            <a:endParaRPr lang="en-US" sz="1500" dirty="0"/>
          </a:p>
        </p:txBody>
      </p:sp>
      <p:sp>
        <p:nvSpPr>
          <p:cNvPr id="19" name="Shape 17"/>
          <p:cNvSpPr/>
          <p:nvPr/>
        </p:nvSpPr>
        <p:spPr>
          <a:xfrm>
            <a:off x="548640" y="4046220"/>
            <a:ext cx="3505200" cy="2125980"/>
          </a:xfrm>
          <a:prstGeom prst="roundRect">
            <a:avLst>
              <a:gd name="adj" fmla="val 3441"/>
            </a:avLst>
          </a:prstGeom>
          <a:solidFill>
            <a:srgbClr val="F3F5F9"/>
          </a:solidFill>
          <a:ln w="12700">
            <a:solidFill>
              <a:srgbClr val="F3F5F9"/>
            </a:solidFill>
            <a:prstDash val="solid"/>
          </a:ln>
        </p:spPr>
        <p:txBody>
          <a:bodyPr/>
          <a:p/>
        </p:txBody>
      </p:sp>
      <p:sp>
        <p:nvSpPr>
          <p:cNvPr id="20" name="Shape 18"/>
          <p:cNvSpPr/>
          <p:nvPr/>
        </p:nvSpPr>
        <p:spPr>
          <a:xfrm>
            <a:off x="731520" y="4229100"/>
            <a:ext cx="384048" cy="384048"/>
          </a:xfrm>
          <a:prstGeom prst="ellipse">
            <a:avLst/>
          </a:prstGeom>
          <a:solidFill>
            <a:srgbClr val="E07A1F"/>
          </a:solidFill>
          <a:ln w="12700">
            <a:solidFill>
              <a:srgbClr val="E07A1F"/>
            </a:solidFill>
            <a:prstDash val="solid"/>
          </a:ln>
        </p:spPr>
        <p:txBody>
          <a:bodyPr/>
          <a:p/>
        </p:txBody>
      </p:sp>
      <p:sp>
        <p:nvSpPr>
          <p:cNvPr id="21" name="Text 19"/>
          <p:cNvSpPr txBox="1"/>
          <p:nvPr/>
        </p:nvSpPr>
        <p:spPr>
          <a:xfrm>
            <a:off x="731520" y="422910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22" name="Text 20"/>
          <p:cNvSpPr txBox="1"/>
          <p:nvPr/>
        </p:nvSpPr>
        <p:spPr>
          <a:xfrm>
            <a:off x="1234440" y="4229100"/>
            <a:ext cx="2636520" cy="384048"/>
          </a:xfrm>
          <a:prstGeom prst="rect">
            <a:avLst/>
          </a:prstGeom>
          <a:noFill/>
          <a:ln/>
        </p:spPr>
        <p:txBody>
          <a:bodyPr wrap="square" lIns="0" tIns="0" rIns="0" bIns="0" rtlCol="0" anchor="ctr"/>
          <a:lstStyle/>
          <a:p>
            <a:pPr indent="0" marL="0">
              <a:buNone/>
            </a:pPr>
            <a:r>
              <a:rPr lang="en-US" sz="1600" b="1" dirty="0">
                <a:solidFill>
                  <a:srgbClr val="15213A"/>
                </a:solidFill>
                <a:latin typeface="Arial" pitchFamily="34" charset="0"/>
                <a:ea typeface="Arial" pitchFamily="34" charset="-122"/>
                <a:cs typeface="Arial" pitchFamily="34" charset="-120"/>
              </a:rPr>
              <a:t>mex(lst)</a:t>
            </a:r>
            <a:endParaRPr lang="en-US" sz="1600" dirty="0"/>
          </a:p>
        </p:txBody>
      </p:sp>
      <p:sp>
        <p:nvSpPr>
          <p:cNvPr id="23" name="Text 21"/>
          <p:cNvSpPr txBox="1"/>
          <p:nvPr/>
        </p:nvSpPr>
        <p:spPr>
          <a:xfrm>
            <a:off x="749808" y="4759452"/>
            <a:ext cx="3102864" cy="1303020"/>
          </a:xfrm>
          <a:prstGeom prst="rect">
            <a:avLst/>
          </a:prstGeom>
          <a:noFill/>
          <a:ln/>
        </p:spPr>
        <p:txBody>
          <a:bodyPr wrap="square" lIns="0" tIns="0" rIns="0" bIns="0" rtlCol="0" anchor="t"/>
          <a:lstStyle/>
          <a:p>
            <a:pPr indent="0" marL="0">
              <a:buNone/>
            </a:pPr>
            <a:r>
              <a:rPr lang="en-US" sz="1500" dirty="0">
                <a:solidFill>
                  <a:srgbClr val="15213A"/>
                </a:solidFill>
                <a:latin typeface="Calibri" pitchFamily="34" charset="0"/>
                <a:ea typeface="Calibri" pitchFamily="34" charset="-122"/>
                <a:cs typeface="Calibri" pitchFamily="34" charset="-120"/>
              </a:rPr>
              <a:t>Smallest non-negative integer not in the list. </a:t>
            </a:r>
            <a:pPr indent="0" marL="0">
              <a:buNone/>
            </a:pPr>
            <a:r>
              <a:rPr lang="en-US" sz="1400" dirty="0">
                <a:solidFill>
                  <a:srgbClr val="A4520C"/>
                </a:solidFill>
                <a:latin typeface="Courier New" pitchFamily="34" charset="0"/>
                <a:ea typeface="Courier New" pitchFamily="34" charset="-122"/>
                <a:cs typeface="Courier New" pitchFamily="34" charset="-120"/>
              </a:rPr>
              <a:t>mex([2, 1, 4, 0, 5])</a:t>
            </a:r>
            <a:pPr indent="0" marL="0">
              <a:buNone/>
            </a:pPr>
            <a:r>
              <a:rPr lang="en-US" sz="1500" dirty="0">
                <a:solidFill>
                  <a:srgbClr val="15213A"/>
                </a:solidFill>
                <a:latin typeface="Calibri" pitchFamily="34" charset="0"/>
                <a:ea typeface="Calibri" pitchFamily="34" charset="-122"/>
                <a:cs typeface="Calibri" pitchFamily="34" charset="-120"/>
              </a:rPr>
              <a:t> gives 3.</a:t>
            </a:r>
            <a:endParaRPr lang="en-US" sz="1500" dirty="0"/>
          </a:p>
        </p:txBody>
      </p:sp>
      <p:sp>
        <p:nvSpPr>
          <p:cNvPr id="24" name="Shape 22"/>
          <p:cNvSpPr/>
          <p:nvPr/>
        </p:nvSpPr>
        <p:spPr>
          <a:xfrm>
            <a:off x="4328160" y="4046220"/>
            <a:ext cx="3505200" cy="2125980"/>
          </a:xfrm>
          <a:prstGeom prst="roundRect">
            <a:avLst>
              <a:gd name="adj" fmla="val 3441"/>
            </a:avLst>
          </a:prstGeom>
          <a:solidFill>
            <a:srgbClr val="F3F5F9"/>
          </a:solidFill>
          <a:ln w="12700">
            <a:solidFill>
              <a:srgbClr val="F3F5F9"/>
            </a:solidFill>
            <a:prstDash val="solid"/>
          </a:ln>
        </p:spPr>
        <p:txBody>
          <a:bodyPr/>
          <a:p/>
        </p:txBody>
      </p:sp>
      <p:sp>
        <p:nvSpPr>
          <p:cNvPr id="25" name="Shape 23"/>
          <p:cNvSpPr/>
          <p:nvPr/>
        </p:nvSpPr>
        <p:spPr>
          <a:xfrm>
            <a:off x="4511040" y="4229100"/>
            <a:ext cx="384048" cy="384048"/>
          </a:xfrm>
          <a:prstGeom prst="ellipse">
            <a:avLst/>
          </a:prstGeom>
          <a:solidFill>
            <a:srgbClr val="E07A1F"/>
          </a:solidFill>
          <a:ln w="12700">
            <a:solidFill>
              <a:srgbClr val="E07A1F"/>
            </a:solidFill>
            <a:prstDash val="solid"/>
          </a:ln>
        </p:spPr>
        <p:txBody>
          <a:bodyPr/>
          <a:p/>
        </p:txBody>
      </p:sp>
      <p:sp>
        <p:nvSpPr>
          <p:cNvPr id="26" name="Text 24"/>
          <p:cNvSpPr txBox="1"/>
          <p:nvPr/>
        </p:nvSpPr>
        <p:spPr>
          <a:xfrm>
            <a:off x="4511040" y="422910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5</a:t>
            </a:r>
            <a:endParaRPr lang="en-US" sz="1300" dirty="0"/>
          </a:p>
        </p:txBody>
      </p:sp>
      <p:sp>
        <p:nvSpPr>
          <p:cNvPr id="27" name="Text 25"/>
          <p:cNvSpPr txBox="1"/>
          <p:nvPr/>
        </p:nvSpPr>
        <p:spPr>
          <a:xfrm>
            <a:off x="5013960" y="4229100"/>
            <a:ext cx="2636520" cy="384048"/>
          </a:xfrm>
          <a:prstGeom prst="rect">
            <a:avLst/>
          </a:prstGeom>
          <a:noFill/>
          <a:ln/>
        </p:spPr>
        <p:txBody>
          <a:bodyPr wrap="square" lIns="0" tIns="0" rIns="0" bIns="0" rtlCol="0" anchor="ctr"/>
          <a:lstStyle/>
          <a:p>
            <a:pPr indent="0" marL="0">
              <a:buNone/>
            </a:pPr>
            <a:r>
              <a:rPr lang="en-US" sz="1600" b="1" dirty="0">
                <a:solidFill>
                  <a:srgbClr val="15213A"/>
                </a:solidFill>
                <a:latin typeface="Arial" pitchFamily="34" charset="0"/>
                <a:ea typeface="Arial" pitchFamily="34" charset="-122"/>
                <a:cs typeface="Arial" pitchFamily="34" charset="-120"/>
              </a:rPr>
              <a:t>find_operator(number)</a:t>
            </a:r>
            <a:endParaRPr lang="en-US" sz="1600" dirty="0"/>
          </a:p>
        </p:txBody>
      </p:sp>
      <p:sp>
        <p:nvSpPr>
          <p:cNvPr id="28" name="Text 26"/>
          <p:cNvSpPr txBox="1"/>
          <p:nvPr/>
        </p:nvSpPr>
        <p:spPr>
          <a:xfrm>
            <a:off x="4529328" y="4759452"/>
            <a:ext cx="3102864" cy="1303020"/>
          </a:xfrm>
          <a:prstGeom prst="rect">
            <a:avLst/>
          </a:prstGeom>
          <a:noFill/>
          <a:ln/>
        </p:spPr>
        <p:txBody>
          <a:bodyPr wrap="square" lIns="0" tIns="0" rIns="0" bIns="0" rtlCol="0" anchor="t"/>
          <a:lstStyle/>
          <a:p>
            <a:pPr indent="0" marL="0">
              <a:buNone/>
            </a:pPr>
            <a:r>
              <a:rPr lang="en-US" sz="1500" dirty="0">
                <a:solidFill>
                  <a:srgbClr val="15213A"/>
                </a:solidFill>
                <a:latin typeface="Calibri" pitchFamily="34" charset="0"/>
                <a:ea typeface="Calibri" pitchFamily="34" charset="-122"/>
                <a:cs typeface="Calibri" pitchFamily="34" charset="-120"/>
              </a:rPr>
              <a:t>Return the operator name, or "INV" if not 11 characters or unknown prefix.</a:t>
            </a:r>
            <a:endParaRPr lang="en-US" sz="1500" dirty="0"/>
          </a:p>
        </p:txBody>
      </p:sp>
      <p:sp>
        <p:nvSpPr>
          <p:cNvPr id="29" name="Shape 27"/>
          <p:cNvSpPr/>
          <p:nvPr/>
        </p:nvSpPr>
        <p:spPr>
          <a:xfrm>
            <a:off x="8107680" y="4046220"/>
            <a:ext cx="3505200" cy="2125980"/>
          </a:xfrm>
          <a:prstGeom prst="roundRect">
            <a:avLst>
              <a:gd name="adj" fmla="val 3441"/>
            </a:avLst>
          </a:prstGeom>
          <a:solidFill>
            <a:srgbClr val="F3F5F9"/>
          </a:solidFill>
          <a:ln w="12700">
            <a:solidFill>
              <a:srgbClr val="F3F5F9"/>
            </a:solidFill>
            <a:prstDash val="solid"/>
          </a:ln>
        </p:spPr>
        <p:txBody>
          <a:bodyPr/>
          <a:p/>
        </p:txBody>
      </p:sp>
      <p:sp>
        <p:nvSpPr>
          <p:cNvPr id="30" name="Shape 28"/>
          <p:cNvSpPr/>
          <p:nvPr/>
        </p:nvSpPr>
        <p:spPr>
          <a:xfrm>
            <a:off x="8290560" y="4229100"/>
            <a:ext cx="384048" cy="384048"/>
          </a:xfrm>
          <a:prstGeom prst="ellipse">
            <a:avLst/>
          </a:prstGeom>
          <a:solidFill>
            <a:srgbClr val="E07A1F"/>
          </a:solidFill>
          <a:ln w="12700">
            <a:solidFill>
              <a:srgbClr val="E07A1F"/>
            </a:solidFill>
            <a:prstDash val="solid"/>
          </a:ln>
        </p:spPr>
        <p:txBody>
          <a:bodyPr/>
          <a:p/>
        </p:txBody>
      </p:sp>
      <p:sp>
        <p:nvSpPr>
          <p:cNvPr id="31" name="Text 29"/>
          <p:cNvSpPr txBox="1"/>
          <p:nvPr/>
        </p:nvSpPr>
        <p:spPr>
          <a:xfrm>
            <a:off x="8290560" y="422910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6</a:t>
            </a:r>
            <a:endParaRPr lang="en-US" sz="1300" dirty="0"/>
          </a:p>
        </p:txBody>
      </p:sp>
      <p:sp>
        <p:nvSpPr>
          <p:cNvPr id="32" name="Text 30"/>
          <p:cNvSpPr txBox="1"/>
          <p:nvPr/>
        </p:nvSpPr>
        <p:spPr>
          <a:xfrm>
            <a:off x="8793480" y="4229100"/>
            <a:ext cx="2636520" cy="384048"/>
          </a:xfrm>
          <a:prstGeom prst="rect">
            <a:avLst/>
          </a:prstGeom>
          <a:noFill/>
          <a:ln/>
        </p:spPr>
        <p:txBody>
          <a:bodyPr wrap="square" lIns="0" tIns="0" rIns="0" bIns="0" rtlCol="0" anchor="ctr"/>
          <a:lstStyle/>
          <a:p>
            <a:pPr indent="0" marL="0">
              <a:buNone/>
            </a:pPr>
            <a:r>
              <a:rPr lang="en-US" sz="1600" b="1" dirty="0">
                <a:solidFill>
                  <a:srgbClr val="15213A"/>
                </a:solidFill>
                <a:latin typeface="Arial" pitchFamily="34" charset="0"/>
                <a:ea typeface="Arial" pitchFamily="34" charset="-122"/>
                <a:cs typeface="Arial" pitchFamily="34" charset="-120"/>
              </a:rPr>
              <a:t>second_largest(lst)</a:t>
            </a:r>
            <a:endParaRPr lang="en-US" sz="1600" dirty="0"/>
          </a:p>
        </p:txBody>
      </p:sp>
      <p:sp>
        <p:nvSpPr>
          <p:cNvPr id="33" name="Text 31"/>
          <p:cNvSpPr txBox="1"/>
          <p:nvPr/>
        </p:nvSpPr>
        <p:spPr>
          <a:xfrm>
            <a:off x="8308848" y="4759452"/>
            <a:ext cx="3102864" cy="1303020"/>
          </a:xfrm>
          <a:prstGeom prst="rect">
            <a:avLst/>
          </a:prstGeom>
          <a:noFill/>
          <a:ln/>
        </p:spPr>
        <p:txBody>
          <a:bodyPr wrap="square" lIns="0" tIns="0" rIns="0" bIns="0" rtlCol="0" anchor="t"/>
          <a:lstStyle/>
          <a:p>
            <a:pPr indent="0" marL="0">
              <a:buNone/>
            </a:pPr>
            <a:r>
              <a:rPr lang="en-US" sz="1500" dirty="0">
                <a:solidFill>
                  <a:srgbClr val="15213A"/>
                </a:solidFill>
                <a:latin typeface="Calibri" pitchFamily="34" charset="0"/>
                <a:ea typeface="Calibri" pitchFamily="34" charset="-122"/>
                <a:cs typeface="Calibri" pitchFamily="34" charset="-120"/>
              </a:rPr>
              <a:t>Largest value smaller than the maximum. </a:t>
            </a:r>
            <a:pPr indent="0" marL="0">
              <a:buNone/>
            </a:pPr>
            <a:r>
              <a:rPr lang="en-US" sz="1400" dirty="0">
                <a:solidFill>
                  <a:srgbClr val="A4520C"/>
                </a:solidFill>
                <a:latin typeface="Courier New" pitchFamily="34" charset="0"/>
                <a:ea typeface="Courier New" pitchFamily="34" charset="-122"/>
                <a:cs typeface="Courier New" pitchFamily="34" charset="-120"/>
              </a:rPr>
              <a:t>second_largest([4, 9, 2, 9, 7])</a:t>
            </a:r>
            <a:pPr indent="0" marL="0">
              <a:buNone/>
            </a:pPr>
            <a:r>
              <a:rPr lang="en-US" sz="1500" dirty="0">
                <a:solidFill>
                  <a:srgbClr val="15213A"/>
                </a:solidFill>
                <a:latin typeface="Calibri" pitchFamily="34" charset="0"/>
                <a:ea typeface="Calibri" pitchFamily="34" charset="-122"/>
                <a:cs typeface="Calibri" pitchFamily="34" charset="-120"/>
              </a:rPr>
              <a:t> gives 7.</a:t>
            </a:r>
            <a:endParaRPr lang="en-US" sz="1500" dirty="0"/>
          </a:p>
        </p:txBody>
      </p:sp>
      <p:sp>
        <p:nvSpPr>
          <p:cNvPr id="34" name="Shape 3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5" name="Text 3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6" name="Shape 3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7" name="Text 3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38" name="Shape 3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39" name="Text 3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0" name="Shape 3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41" name="Text 3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29 / 39</a:t>
            </a:r>
            <a:endParaRPr lang="en-US" sz="11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731520" y="2286000"/>
            <a:ext cx="10698480" cy="1097280"/>
          </a:xfrm>
          <a:prstGeom prst="rect">
            <a:avLst/>
          </a:prstGeom>
          <a:noFill/>
          <a:ln/>
        </p:spPr>
        <p:txBody>
          <a:bodyPr wrap="square" lIns="0" tIns="0" rIns="0" bIns="0" rtlCol="0" anchor="ctr"/>
          <a:lstStyle/>
          <a:p>
            <a:pPr indent="0" marL="0">
              <a:buNone/>
            </a:pPr>
            <a:r>
              <a:rPr lang="en-US" sz="4800" b="1" dirty="0">
                <a:solidFill>
                  <a:srgbClr val="FFFFFF"/>
                </a:solidFill>
                <a:latin typeface="Arial" pitchFamily="34" charset="0"/>
                <a:ea typeface="Arial" pitchFamily="34" charset="-122"/>
                <a:cs typeface="Arial" pitchFamily="34" charset="-120"/>
              </a:rPr>
              <a:t>Solutions</a:t>
            </a:r>
            <a:endParaRPr lang="en-US" sz="4800" dirty="0"/>
          </a:p>
        </p:txBody>
      </p:sp>
      <p:sp>
        <p:nvSpPr>
          <p:cNvPr id="3" name="Text 1"/>
          <p:cNvSpPr txBox="1"/>
          <p:nvPr/>
        </p:nvSpPr>
        <p:spPr>
          <a:xfrm>
            <a:off x="731520" y="3474720"/>
            <a:ext cx="10698480" cy="731520"/>
          </a:xfrm>
          <a:prstGeom prst="rect">
            <a:avLst/>
          </a:prstGeom>
          <a:noFill/>
          <a:ln/>
        </p:spPr>
        <p:txBody>
          <a:bodyPr wrap="square" lIns="0" tIns="0" rIns="0" bIns="0" rtlCol="0" anchor="ctr"/>
          <a:lstStyle/>
          <a:p>
            <a:pPr indent="0" marL="0">
              <a:buNone/>
            </a:pPr>
            <a:r>
              <a:rPr lang="en-US" sz="2000" dirty="0">
                <a:solidFill>
                  <a:srgbClr val="D9DEE8"/>
                </a:solidFill>
                <a:latin typeface="Calibri" pitchFamily="34" charset="0"/>
                <a:ea typeface="Calibri" pitchFamily="34" charset="-122"/>
                <a:cs typeface="Calibri" pitchFamily="34" charset="-120"/>
              </a:rPr>
              <a:t>Show these after students have tried the exercises.</a:t>
            </a:r>
            <a:endParaRPr lang="en-US" sz="2000" dirty="0"/>
          </a:p>
        </p:txBody>
      </p:sp>
      <p:sp>
        <p:nvSpPr>
          <p:cNvPr id="4" name="Shape 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5" name="Text 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6" name="Shape 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7" name="Text 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8" name="Shape 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9" name="Text 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0" name="Shape 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1" name="Text 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30 / 39</a:t>
            </a:r>
            <a:endParaRPr lang="en-US" sz="11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Solution: evens</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Build the answer in a list, return it at the end. The caller decides whether to print it.</a:t>
            </a:r>
            <a:endParaRPr lang="en-US" sz="1700" dirty="0"/>
          </a:p>
        </p:txBody>
      </p:sp>
      <p:sp>
        <p:nvSpPr>
          <p:cNvPr id="4" name="Shape 2"/>
          <p:cNvSpPr/>
          <p:nvPr/>
        </p:nvSpPr>
        <p:spPr>
          <a:xfrm>
            <a:off x="548640" y="1920240"/>
            <a:ext cx="6766560" cy="3048000"/>
          </a:xfrm>
          <a:prstGeom prst="roundRect">
            <a:avLst>
              <a:gd name="adj" fmla="val 2400"/>
            </a:avLst>
          </a:prstGeom>
          <a:solidFill>
            <a:srgbClr val="1B2742"/>
          </a:solidFill>
          <a:ln w="9525">
            <a:solidFill>
              <a:srgbClr val="1B2742"/>
            </a:solidFill>
            <a:prstDash val="solid"/>
          </a:ln>
        </p:spPr>
        <p:txBody>
          <a:bodyPr/>
          <a:p/>
        </p:txBody>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6492240" cy="259080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def evens(n):</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result = []</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for i in range(1, n + 1):</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if i % 2 == 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result.append(i)</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return result</a:t>
            </a:r>
            <a:endParaRPr lang="en-US" sz="2000" dirty="0"/>
          </a:p>
          <a:p>
            <a:pPr indent="0" marL="0">
              <a:lnSpc>
                <a:spcPct val="98000"/>
              </a:lnSpc>
              <a:buNone/>
            </a:pP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print(evens(10))</a:t>
            </a:r>
            <a:endParaRPr lang="en-US" sz="2000" dirty="0"/>
          </a:p>
        </p:txBody>
      </p:sp>
      <p:sp>
        <p:nvSpPr>
          <p:cNvPr id="7" name="Shape 5"/>
          <p:cNvSpPr/>
          <p:nvPr/>
        </p:nvSpPr>
        <p:spPr>
          <a:xfrm>
            <a:off x="7543800" y="1920240"/>
            <a:ext cx="4069080" cy="861060"/>
          </a:xfrm>
          <a:prstGeom prst="roundRect">
            <a:avLst>
              <a:gd name="adj" fmla="val 8496"/>
            </a:avLst>
          </a:prstGeom>
          <a:solidFill>
            <a:srgbClr val="EEF2F8"/>
          </a:solidFill>
          <a:ln w="9525">
            <a:solidFill>
              <a:srgbClr val="D5DBE6"/>
            </a:solidFill>
            <a:prstDash val="solid"/>
          </a:ln>
        </p:spPr>
        <p:txBody>
          <a:bodyPr/>
          <a:p/>
        </p:txBody>
      </p:sp>
      <p:sp>
        <p:nvSpPr>
          <p:cNvPr id="8" name="Text 6"/>
          <p:cNvSpPr txBox="1"/>
          <p:nvPr/>
        </p:nvSpPr>
        <p:spPr>
          <a:xfrm>
            <a:off x="7726680" y="201168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726680" y="2267712"/>
            <a:ext cx="3794760" cy="40386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[2, 4, 6, 8, 10]</a:t>
            </a:r>
            <a:endParaRPr lang="en-US" sz="2000" dirty="0"/>
          </a:p>
        </p:txBody>
      </p:sp>
      <p:sp>
        <p:nvSpPr>
          <p:cNvPr id="10" name="Shape 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1"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2" name="Shape 1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3"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14" name="Shape 1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5"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6" name="Shape 1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7"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31 / 39</a:t>
            </a:r>
            <a:endParaRPr lang="en-US" sz="11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Solutions: gcd and lcm</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lcm reuses gcd: functions calling functions is how bigger programs are built.</a:t>
            </a:r>
            <a:endParaRPr lang="en-US" sz="1700" dirty="0"/>
          </a:p>
        </p:txBody>
      </p:sp>
      <p:sp>
        <p:nvSpPr>
          <p:cNvPr id="4" name="Shape 2"/>
          <p:cNvSpPr/>
          <p:nvPr/>
        </p:nvSpPr>
        <p:spPr>
          <a:xfrm>
            <a:off x="548640" y="1920240"/>
            <a:ext cx="6766560" cy="3985260"/>
          </a:xfrm>
          <a:prstGeom prst="roundRect">
            <a:avLst>
              <a:gd name="adj" fmla="val 1836"/>
            </a:avLst>
          </a:prstGeom>
          <a:solidFill>
            <a:srgbClr val="1B2742"/>
          </a:solidFill>
          <a:ln w="9525">
            <a:solidFill>
              <a:srgbClr val="1B2742"/>
            </a:solidFill>
            <a:prstDash val="solid"/>
          </a:ln>
        </p:spPr>
        <p:txBody>
          <a:bodyPr/>
          <a:p/>
        </p:txBody>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6492240" cy="352806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def gcd(a, b):</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result = 1</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for i in range(1, min(a, b) + 1):</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if a % i == 0 and b % i == 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result = i</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return result</a:t>
            </a:r>
            <a:endParaRPr lang="en-US" sz="2000" dirty="0"/>
          </a:p>
          <a:p>
            <a:pPr indent="0" marL="0">
              <a:lnSpc>
                <a:spcPct val="98000"/>
              </a:lnSpc>
              <a:buNone/>
            </a:pP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def lcm(a, b):</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return a * b // gcd(a, b)</a:t>
            </a:r>
            <a:endParaRPr lang="en-US" sz="2000" dirty="0"/>
          </a:p>
          <a:p>
            <a:pPr indent="0" marL="0">
              <a:lnSpc>
                <a:spcPct val="98000"/>
              </a:lnSpc>
              <a:buNone/>
            </a:pP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print(gcd(8, 12), gcd(86, 44), lcm(8, 12))</a:t>
            </a:r>
            <a:endParaRPr lang="en-US" sz="2000" dirty="0"/>
          </a:p>
        </p:txBody>
      </p:sp>
      <p:sp>
        <p:nvSpPr>
          <p:cNvPr id="7" name="Shape 5"/>
          <p:cNvSpPr/>
          <p:nvPr/>
        </p:nvSpPr>
        <p:spPr>
          <a:xfrm>
            <a:off x="7543800" y="1920240"/>
            <a:ext cx="4069080" cy="861060"/>
          </a:xfrm>
          <a:prstGeom prst="roundRect">
            <a:avLst>
              <a:gd name="adj" fmla="val 8496"/>
            </a:avLst>
          </a:prstGeom>
          <a:solidFill>
            <a:srgbClr val="EEF2F8"/>
          </a:solidFill>
          <a:ln w="9525">
            <a:solidFill>
              <a:srgbClr val="D5DBE6"/>
            </a:solidFill>
            <a:prstDash val="solid"/>
          </a:ln>
        </p:spPr>
        <p:txBody>
          <a:bodyPr/>
          <a:p/>
        </p:txBody>
      </p:sp>
      <p:sp>
        <p:nvSpPr>
          <p:cNvPr id="8" name="Text 6"/>
          <p:cNvSpPr txBox="1"/>
          <p:nvPr/>
        </p:nvSpPr>
        <p:spPr>
          <a:xfrm>
            <a:off x="7726680" y="201168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726680" y="2267712"/>
            <a:ext cx="3794760" cy="40386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4 2 24</a:t>
            </a:r>
            <a:endParaRPr lang="en-US" sz="2000" dirty="0"/>
          </a:p>
        </p:txBody>
      </p:sp>
      <p:sp>
        <p:nvSpPr>
          <p:cNvPr id="10" name="Shape 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1"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2" name="Shape 1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3"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14" name="Shape 1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5"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6" name="Shape 1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7"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32 / 39</a:t>
            </a:r>
            <a:endParaRPr lang="en-US" sz="11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Watch it run: a function that calls a function</a:t>
            </a:r>
            <a:endParaRPr lang="en-US" sz="3000" dirty="0"/>
          </a:p>
        </p:txBody>
      </p:sp>
      <p:sp>
        <p:nvSpPr>
          <p:cNvPr id="3" name="Text 1"/>
          <p:cNvSpPr txBox="1"/>
          <p:nvPr/>
        </p:nvSpPr>
        <p:spPr>
          <a:xfrm>
            <a:off x="548640" y="1325880"/>
            <a:ext cx="3291840" cy="320040"/>
          </a:xfrm>
          <a:prstGeom prst="rect">
            <a:avLst/>
          </a:prstGeom>
          <a:noFill/>
          <a:ln/>
        </p:spPr>
        <p:txBody>
          <a:bodyPr wrap="square" lIns="0" tIns="0" rIns="0" bIns="0" rtlCol="0" anchor="ctr"/>
          <a:lstStyle/>
          <a:p>
            <a:pPr indent="0" marL="0">
              <a:buNone/>
            </a:pPr>
            <a:r>
              <a:rPr lang="en-US" sz="1300" b="1" spc="100" kern="0" dirty="0">
                <a:solidFill>
                  <a:srgbClr val="A4520C"/>
                </a:solidFill>
                <a:latin typeface="Arial" pitchFamily="34" charset="0"/>
                <a:ea typeface="Arial" pitchFamily="34" charset="-122"/>
                <a:cs typeface="Arial" pitchFamily="34" charset="-120"/>
              </a:rPr>
              <a:t>WATCH FOR</a:t>
            </a:r>
            <a:endParaRPr lang="en-US" sz="1300" dirty="0"/>
          </a:p>
        </p:txBody>
      </p:sp>
      <p:sp>
        <p:nvSpPr>
          <p:cNvPr id="4" name="Shape 2"/>
          <p:cNvSpPr/>
          <p:nvPr/>
        </p:nvSpPr>
        <p:spPr>
          <a:xfrm>
            <a:off x="548640" y="1873758"/>
            <a:ext cx="91440" cy="9144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83080"/>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Frames stack up: main, sum_of_squares, square</a:t>
            </a:r>
            <a:endParaRPr lang="en-US" sz="1700" dirty="0"/>
          </a:p>
        </p:txBody>
      </p:sp>
      <p:sp>
        <p:nvSpPr>
          <p:cNvPr id="6" name="Shape 4"/>
          <p:cNvSpPr/>
          <p:nvPr/>
        </p:nvSpPr>
        <p:spPr>
          <a:xfrm>
            <a:off x="548640" y="2614930"/>
            <a:ext cx="91440" cy="91440"/>
          </a:xfrm>
          <a:prstGeom prst="ellipse">
            <a:avLst/>
          </a:prstGeom>
          <a:solidFill>
            <a:srgbClr val="E07A1F"/>
          </a:solidFill>
          <a:ln w="12700">
            <a:solidFill>
              <a:srgbClr val="E07A1F"/>
            </a:solidFill>
            <a:prstDash val="solid"/>
          </a:ln>
        </p:spPr>
        <p:txBody>
          <a:bodyPr/>
          <a:p/>
        </p:txBody>
      </p:sp>
      <p:sp>
        <p:nvSpPr>
          <p:cNvPr id="7" name="Text 5"/>
          <p:cNvSpPr txBox="1"/>
          <p:nvPr/>
        </p:nvSpPr>
        <p:spPr>
          <a:xfrm>
            <a:off x="822960" y="2524252"/>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Each caller waits until its call returns</a:t>
            </a:r>
            <a:endParaRPr lang="en-US" sz="1700" dirty="0"/>
          </a:p>
        </p:txBody>
      </p:sp>
      <p:sp>
        <p:nvSpPr>
          <p:cNvPr id="8" name="Shape 6"/>
          <p:cNvSpPr/>
          <p:nvPr/>
        </p:nvSpPr>
        <p:spPr>
          <a:xfrm>
            <a:off x="548640" y="3356102"/>
            <a:ext cx="91440" cy="91440"/>
          </a:xfrm>
          <a:prstGeom prst="ellipse">
            <a:avLst/>
          </a:prstGeom>
          <a:solidFill>
            <a:srgbClr val="E07A1F"/>
          </a:solidFill>
          <a:ln w="12700">
            <a:solidFill>
              <a:srgbClr val="E07A1F"/>
            </a:solidFill>
            <a:prstDash val="solid"/>
          </a:ln>
        </p:spPr>
        <p:txBody>
          <a:bodyPr/>
          <a:p/>
        </p:txBody>
      </p:sp>
      <p:sp>
        <p:nvSpPr>
          <p:cNvPr id="9" name="Text 7"/>
          <p:cNvSpPr txBox="1"/>
          <p:nvPr/>
        </p:nvSpPr>
        <p:spPr>
          <a:xfrm>
            <a:off x="822960" y="3265424"/>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square runs twice, each time with a fresh frame</a:t>
            </a:r>
            <a:endParaRPr lang="en-US" sz="1700" dirty="0"/>
          </a:p>
        </p:txBody>
      </p:sp>
      <p:sp>
        <p:nvSpPr>
          <p:cNvPr id="10" name="Shape 8"/>
          <p:cNvSpPr/>
          <p:nvPr/>
        </p:nvSpPr>
        <p:spPr>
          <a:xfrm>
            <a:off x="548640" y="4097274"/>
            <a:ext cx="91440" cy="91440"/>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822960" y="4006596"/>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Like lcm calling gcd in the solution</a:t>
            </a:r>
            <a:endParaRPr lang="en-US" sz="1700" dirty="0"/>
          </a:p>
        </p:txBody>
      </p:sp>
      <p:pic>
        <p:nvPicPr>
          <p:cNvPr id="12"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51960" y="1280160"/>
            <a:ext cx="7360920" cy="4142232"/>
          </a:xfrm>
          <a:prstGeom prst="rect">
            <a:avLst/>
          </a:prstGeom>
        </p:spPr>
      </p:pic>
      <p:sp>
        <p:nvSpPr>
          <p:cNvPr id="13" name="Text 10"/>
          <p:cNvSpPr txBox="1"/>
          <p:nvPr/>
        </p:nvSpPr>
        <p:spPr>
          <a:xfrm>
            <a:off x="4251960" y="5532120"/>
            <a:ext cx="7360920" cy="320040"/>
          </a:xfrm>
          <a:prstGeom prst="rect">
            <a:avLst/>
          </a:prstGeom>
          <a:noFill/>
          <a:ln/>
        </p:spPr>
        <p:txBody>
          <a:bodyPr wrap="square" lIns="0" tIns="0" rIns="0" bIns="0" rtlCol="0" anchor="ctr"/>
          <a:lstStyle/>
          <a:p>
            <a:pPr algn="ctr" indent="0" marL="0">
              <a:buNone/>
            </a:pPr>
            <a:r>
              <a:rPr lang="en-US" sz="1200" i="1" dirty="0">
                <a:solidFill>
                  <a:srgbClr val="5D6573"/>
                </a:solidFill>
                <a:latin typeface="Calibri" pitchFamily="34" charset="0"/>
                <a:ea typeface="Calibri" pitchFamily="34" charset="-122"/>
                <a:cs typeface="Calibri" pitchFamily="34" charset="-120"/>
              </a:rPr>
              <a:t>Click the video to play, click again to pause. Silent: talk the class through it.</a:t>
            </a:r>
            <a:endParaRPr lang="en-US" sz="1200" dirty="0"/>
          </a:p>
        </p:txBody>
      </p:sp>
      <p:sp>
        <p:nvSpPr>
          <p:cNvPr id="14" name="Shape 1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5" name="Text 1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6" name="Shape 1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7" name="Text 1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18" name="Shape 1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9" name="Text 1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0" name="Shape 1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1" name="Text 1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33 / 39</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12"/>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Solutions: mex and second_largest</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600" dirty="0">
                <a:solidFill>
                  <a:srgbClr val="A4520C"/>
                </a:solidFill>
                <a:latin typeface="Courier New" pitchFamily="34" charset="0"/>
                <a:ea typeface="Courier New" pitchFamily="34" charset="-122"/>
                <a:cs typeface="Courier New" pitchFamily="34" charset="-120"/>
              </a:rPr>
              <a:t>while m in lst</a:t>
            </a:r>
            <a:pPr indent="0" marL="0">
              <a:buNone/>
            </a:pPr>
            <a:r>
              <a:rPr lang="en-US" sz="1700" dirty="0">
                <a:solidFill>
                  <a:srgbClr val="15213A"/>
                </a:solidFill>
                <a:latin typeface="Calibri" pitchFamily="34" charset="0"/>
                <a:ea typeface="Calibri" pitchFamily="34" charset="-122"/>
                <a:cs typeface="Calibri" pitchFamily="34" charset="-120"/>
              </a:rPr>
              <a:t> keeps counting up until it finds a number that is missing.</a:t>
            </a:r>
            <a:endParaRPr lang="en-US" sz="1700" dirty="0"/>
          </a:p>
        </p:txBody>
      </p:sp>
      <p:sp>
        <p:nvSpPr>
          <p:cNvPr id="4" name="Shape 2"/>
          <p:cNvSpPr/>
          <p:nvPr/>
        </p:nvSpPr>
        <p:spPr>
          <a:xfrm>
            <a:off x="548640" y="1920240"/>
            <a:ext cx="6766560" cy="4297680"/>
          </a:xfrm>
          <a:prstGeom prst="roundRect">
            <a:avLst>
              <a:gd name="adj" fmla="val 1702"/>
            </a:avLst>
          </a:prstGeom>
          <a:solidFill>
            <a:srgbClr val="1B2742"/>
          </a:solidFill>
          <a:ln w="9525">
            <a:solidFill>
              <a:srgbClr val="1B2742"/>
            </a:solidFill>
            <a:prstDash val="solid"/>
          </a:ln>
        </p:spPr>
        <p:txBody>
          <a:bodyPr/>
          <a:p/>
        </p:txBody>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6492240" cy="3840480"/>
          </a:xfrm>
          <a:prstGeom prst="rect">
            <a:avLst/>
          </a:prstGeom>
          <a:noFill/>
          <a:ln/>
        </p:spPr>
        <p:txBody>
          <a:bodyPr wrap="none" lIns="0" tIns="0" rIns="0" bIns="0" rtlCol="0" anchor="t"/>
          <a:lstStyle/>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def mex(lst):</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    m = 0</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    while m in lst:</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        m = m + 1</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    return m</a:t>
            </a:r>
            <a:endParaRPr lang="en-US" sz="1500" dirty="0"/>
          </a:p>
          <a:p>
            <a:pPr indent="0" marL="0">
              <a:lnSpc>
                <a:spcPct val="98000"/>
              </a:lnSpc>
              <a:buNone/>
            </a:pP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def second_largest(lst):</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    largest = max(lst)</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    others = []</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    for x in lst:</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        if x != largest:</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            others.append(x)</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    return max(others)</a:t>
            </a:r>
            <a:endParaRPr lang="en-US" sz="1500" dirty="0"/>
          </a:p>
          <a:p>
            <a:pPr indent="0" marL="0">
              <a:lnSpc>
                <a:spcPct val="98000"/>
              </a:lnSpc>
              <a:buNone/>
            </a:pP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print(mex([2, 1, 4, 0, 5]), mex([2, 1, 4, 0, 5, 3]))</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print(second_largest([4, 9, 2, 9, 7]))</a:t>
            </a:r>
            <a:endParaRPr lang="en-US" sz="1500" dirty="0"/>
          </a:p>
        </p:txBody>
      </p:sp>
      <p:sp>
        <p:nvSpPr>
          <p:cNvPr id="7" name="Shape 5"/>
          <p:cNvSpPr/>
          <p:nvPr/>
        </p:nvSpPr>
        <p:spPr>
          <a:xfrm>
            <a:off x="7543800" y="1920240"/>
            <a:ext cx="4069080" cy="1017270"/>
          </a:xfrm>
          <a:prstGeom prst="roundRect">
            <a:avLst>
              <a:gd name="adj" fmla="val 7191"/>
            </a:avLst>
          </a:prstGeom>
          <a:solidFill>
            <a:srgbClr val="EEF2F8"/>
          </a:solidFill>
          <a:ln w="9525">
            <a:solidFill>
              <a:srgbClr val="D5DBE6"/>
            </a:solidFill>
            <a:prstDash val="solid"/>
          </a:ln>
        </p:spPr>
        <p:txBody>
          <a:bodyPr/>
          <a:p/>
        </p:txBody>
      </p:sp>
      <p:sp>
        <p:nvSpPr>
          <p:cNvPr id="8" name="Text 6"/>
          <p:cNvSpPr txBox="1"/>
          <p:nvPr/>
        </p:nvSpPr>
        <p:spPr>
          <a:xfrm>
            <a:off x="7726680" y="201168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726680" y="2267712"/>
            <a:ext cx="3794760" cy="560070"/>
          </a:xfrm>
          <a:prstGeom prst="rect">
            <a:avLst/>
          </a:prstGeom>
          <a:noFill/>
          <a:ln/>
        </p:spPr>
        <p:txBody>
          <a:bodyPr wrap="none" lIns="0" tIns="0" rIns="0" bIns="0" rtlCol="0" anchor="t"/>
          <a:lstStyle/>
          <a:p>
            <a:pPr indent="0" marL="0">
              <a:lnSpc>
                <a:spcPct val="98000"/>
              </a:lnSpc>
              <a:buNone/>
            </a:pPr>
            <a:r>
              <a:rPr lang="en-US" sz="1500" dirty="0">
                <a:solidFill>
                  <a:srgbClr val="15213A"/>
                </a:solidFill>
                <a:latin typeface="Courier New" pitchFamily="34" charset="0"/>
                <a:ea typeface="Courier New" pitchFamily="34" charset="-122"/>
                <a:cs typeface="Courier New" pitchFamily="34" charset="-120"/>
              </a:rPr>
              <a:t>3 6</a:t>
            </a:r>
            <a:endParaRPr lang="en-US" sz="1500" dirty="0"/>
          </a:p>
          <a:p>
            <a:pPr indent="0" marL="0">
              <a:lnSpc>
                <a:spcPct val="98000"/>
              </a:lnSpc>
              <a:buNone/>
            </a:pPr>
            <a:r>
              <a:rPr lang="en-US" sz="1500" dirty="0">
                <a:solidFill>
                  <a:srgbClr val="15213A"/>
                </a:solidFill>
                <a:latin typeface="Courier New" pitchFamily="34" charset="0"/>
                <a:ea typeface="Courier New" pitchFamily="34" charset="-122"/>
                <a:cs typeface="Courier New" pitchFamily="34" charset="-120"/>
              </a:rPr>
              <a:t>7</a:t>
            </a:r>
            <a:endParaRPr lang="en-US" sz="1500" dirty="0"/>
          </a:p>
        </p:txBody>
      </p:sp>
      <p:sp>
        <p:nvSpPr>
          <p:cNvPr id="10" name="Shape 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1"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2" name="Shape 1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3"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14" name="Shape 1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5"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6" name="Shape 1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7"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34 / 39</a:t>
            </a:r>
            <a:endParaRPr lang="en-US" sz="11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Solution: find_operator</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600" dirty="0">
                <a:solidFill>
                  <a:srgbClr val="A4520C"/>
                </a:solidFill>
                <a:latin typeface="Courier New" pitchFamily="34" charset="0"/>
                <a:ea typeface="Courier New" pitchFamily="34" charset="-122"/>
                <a:cs typeface="Courier New" pitchFamily="34" charset="-120"/>
              </a:rPr>
              <a:t>return</a:t>
            </a:r>
            <a:pPr indent="0" marL="0">
              <a:buNone/>
            </a:pPr>
            <a:r>
              <a:rPr lang="en-US" sz="1700" dirty="0">
                <a:solidFill>
                  <a:srgbClr val="15213A"/>
                </a:solidFill>
                <a:latin typeface="Calibri" pitchFamily="34" charset="0"/>
                <a:ea typeface="Calibri" pitchFamily="34" charset="-122"/>
                <a:cs typeface="Calibri" pitchFamily="34" charset="-120"/>
              </a:rPr>
              <a:t> ends the function at once, so an invalid number can never also print an operator name.</a:t>
            </a:r>
            <a:endParaRPr lang="en-US" sz="1700" dirty="0"/>
          </a:p>
        </p:txBody>
      </p:sp>
      <p:sp>
        <p:nvSpPr>
          <p:cNvPr id="4" name="Shape 2"/>
          <p:cNvSpPr/>
          <p:nvPr/>
        </p:nvSpPr>
        <p:spPr>
          <a:xfrm>
            <a:off x="548640" y="1920240"/>
            <a:ext cx="6766560" cy="4000881"/>
          </a:xfrm>
          <a:prstGeom prst="roundRect">
            <a:avLst>
              <a:gd name="adj" fmla="val 1828"/>
            </a:avLst>
          </a:prstGeom>
          <a:solidFill>
            <a:srgbClr val="1B2742"/>
          </a:solidFill>
          <a:ln w="9525">
            <a:solidFill>
              <a:srgbClr val="1B2742"/>
            </a:solidFill>
            <a:prstDash val="solid"/>
          </a:ln>
        </p:spPr>
        <p:txBody>
          <a:bodyPr/>
          <a:p/>
        </p:txBody>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6492240" cy="3543681"/>
          </a:xfrm>
          <a:prstGeom prst="rect">
            <a:avLst/>
          </a:prstGeom>
          <a:noFill/>
          <a:ln/>
        </p:spPr>
        <p:txBody>
          <a:bodyPr wrap="none" lIns="0" tIns="0" rIns="0" bIns="0" rtlCol="0" anchor="t"/>
          <a:lstStyle/>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def find_operator(number):</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    if len(number) != 11:</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        return "INV"</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    match number[:3]:</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        case "017" | "013": return "Grameenphone"</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        case "014" | "019": return "Banglalink"</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        case "015": return "Teletalk"</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        case "016": return "Airtel"</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        case "018": return "Robi"</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        case _: return "INV"</a:t>
            </a:r>
            <a:endParaRPr lang="en-US" sz="1700" dirty="0"/>
          </a:p>
          <a:p>
            <a:pPr indent="0" marL="0">
              <a:lnSpc>
                <a:spcPct val="98000"/>
              </a:lnSpc>
              <a:buNone/>
            </a:pP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print(find_operator("01411111111"))</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print(find_operator("0131234567890"))</a:t>
            </a:r>
            <a:endParaRPr lang="en-US" sz="1700" dirty="0"/>
          </a:p>
        </p:txBody>
      </p:sp>
      <p:sp>
        <p:nvSpPr>
          <p:cNvPr id="7" name="Shape 5"/>
          <p:cNvSpPr/>
          <p:nvPr/>
        </p:nvSpPr>
        <p:spPr>
          <a:xfrm>
            <a:off x="7543800" y="1920240"/>
            <a:ext cx="4069080" cy="1079754"/>
          </a:xfrm>
          <a:prstGeom prst="roundRect">
            <a:avLst>
              <a:gd name="adj" fmla="val 6775"/>
            </a:avLst>
          </a:prstGeom>
          <a:solidFill>
            <a:srgbClr val="EEF2F8"/>
          </a:solidFill>
          <a:ln w="9525">
            <a:solidFill>
              <a:srgbClr val="D5DBE6"/>
            </a:solidFill>
            <a:prstDash val="solid"/>
          </a:ln>
        </p:spPr>
        <p:txBody>
          <a:bodyPr/>
          <a:p/>
        </p:txBody>
      </p:sp>
      <p:sp>
        <p:nvSpPr>
          <p:cNvPr id="8" name="Text 6"/>
          <p:cNvSpPr txBox="1"/>
          <p:nvPr/>
        </p:nvSpPr>
        <p:spPr>
          <a:xfrm>
            <a:off x="7726680" y="201168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726680" y="2267712"/>
            <a:ext cx="3794760" cy="622554"/>
          </a:xfrm>
          <a:prstGeom prst="rect">
            <a:avLst/>
          </a:prstGeom>
          <a:noFill/>
          <a:ln/>
        </p:spPr>
        <p:txBody>
          <a:bodyPr wrap="none" lIns="0" tIns="0" rIns="0" bIns="0" rtlCol="0" anchor="t"/>
          <a:lstStyle/>
          <a:p>
            <a:pPr indent="0" marL="0">
              <a:lnSpc>
                <a:spcPct val="98000"/>
              </a:lnSpc>
              <a:buNone/>
            </a:pPr>
            <a:r>
              <a:rPr lang="en-US" sz="1700" dirty="0">
                <a:solidFill>
                  <a:srgbClr val="15213A"/>
                </a:solidFill>
                <a:latin typeface="Courier New" pitchFamily="34" charset="0"/>
                <a:ea typeface="Courier New" pitchFamily="34" charset="-122"/>
                <a:cs typeface="Courier New" pitchFamily="34" charset="-120"/>
              </a:rPr>
              <a:t>Banglalink</a:t>
            </a:r>
            <a:endParaRPr lang="en-US" sz="1700" dirty="0"/>
          </a:p>
          <a:p>
            <a:pPr indent="0" marL="0">
              <a:lnSpc>
                <a:spcPct val="98000"/>
              </a:lnSpc>
              <a:buNone/>
            </a:pPr>
            <a:r>
              <a:rPr lang="en-US" sz="1700" dirty="0">
                <a:solidFill>
                  <a:srgbClr val="15213A"/>
                </a:solidFill>
                <a:latin typeface="Courier New" pitchFamily="34" charset="0"/>
                <a:ea typeface="Courier New" pitchFamily="34" charset="-122"/>
                <a:cs typeface="Courier New" pitchFamily="34" charset="-120"/>
              </a:rPr>
              <a:t>INV</a:t>
            </a:r>
            <a:endParaRPr lang="en-US" sz="1700" dirty="0"/>
          </a:p>
        </p:txBody>
      </p:sp>
      <p:sp>
        <p:nvSpPr>
          <p:cNvPr id="10" name="Shape 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1"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2" name="Shape 1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3"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14" name="Shape 1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5"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6" name="Shape 1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7"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35 / 39</a:t>
            </a:r>
            <a:endParaRPr lang="en-US" sz="11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Today's toolkit</a:t>
            </a:r>
            <a:endParaRPr lang="en-US" sz="30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5394959" cy="2926080"/>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def name(p1, p2):</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Define a function</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return value</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Send a result back</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name(a1, a2)</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Call it with arguments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name(p2=x, p1=y)</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Keyword arguments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graphicFrame>
        <p:nvGraphicFramePr>
          <p:cNvPr id="4" name="Table 1"/>
          <p:cNvGraphicFramePr>
            <a:graphicFrameLocks noGrp="1"/>
          </p:cNvGraphicFramePr>
          <p:nvPr>
            <p:extLst>
              <p:ext uri="{D42A27DB-BD31-4B8C-83A1-F6EECF244321}">
                <p14:modId xmlns:p14="http://schemas.microsoft.com/office/powerpoint/2010/main" val="1579011935"/>
              </p:ext>
            </p:extLst>
          </p:nvPr>
        </p:nvGraphicFramePr>
        <p:xfrm>
          <a:off x="6217920" y="1417320"/>
          <a:ext cx="5394959" cy="2926080"/>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def f(p, q=35):</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Default value for q</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a, b = f()</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Unpack several return values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import math</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Load a module</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math.sqrt(x)</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Use a module's function</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9"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37 / 39</a:t>
            </a:r>
            <a:endParaRPr lang="en-US" sz="11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Homework 4.1</a:t>
            </a:r>
            <a:endParaRPr lang="en-US" sz="3000" dirty="0"/>
          </a:p>
        </p:txBody>
      </p:sp>
      <p:sp>
        <p:nvSpPr>
          <p:cNvPr id="3" name="Text 1"/>
          <p:cNvSpPr txBox="1"/>
          <p:nvPr/>
        </p:nvSpPr>
        <p:spPr>
          <a:xfrm>
            <a:off x="548640" y="1005840"/>
            <a:ext cx="7315200" cy="365760"/>
          </a:xfrm>
          <a:prstGeom prst="rect">
            <a:avLst/>
          </a:prstGeom>
          <a:noFill/>
          <a:ln/>
        </p:spPr>
        <p:txBody>
          <a:bodyPr wrap="square" lIns="0" tIns="0" rIns="0" bIns="0" rtlCol="0" anchor="ctr"/>
          <a:lstStyle/>
          <a:p>
            <a:pPr indent="0" marL="0">
              <a:buNone/>
            </a:pPr>
            <a:r>
              <a:rPr lang="en-US" sz="1600" b="1" dirty="0">
                <a:solidFill>
                  <a:srgbClr val="A4520C"/>
                </a:solidFill>
                <a:latin typeface="Calibri" pitchFamily="34" charset="0"/>
                <a:ea typeface="Calibri" pitchFamily="34" charset="-122"/>
                <a:cs typeface="Calibri" pitchFamily="34" charset="-120"/>
              </a:rPr>
              <a:t>Due before Lecture 4.2  ·  [date]</a:t>
            </a:r>
            <a:endParaRPr lang="en-US" sz="1600" dirty="0"/>
          </a:p>
        </p:txBody>
      </p:sp>
      <p:sp>
        <p:nvSpPr>
          <p:cNvPr id="4" name="Shape 2"/>
          <p:cNvSpPr/>
          <p:nvPr/>
        </p:nvSpPr>
        <p:spPr>
          <a:xfrm>
            <a:off x="54864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5" name="Shape 3"/>
          <p:cNvSpPr/>
          <p:nvPr/>
        </p:nvSpPr>
        <p:spPr>
          <a:xfrm>
            <a:off x="731520" y="1737360"/>
            <a:ext cx="384048" cy="384048"/>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73152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23444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Predict, then run</a:t>
            </a:r>
            <a:endParaRPr lang="en-US" sz="1500" dirty="0"/>
          </a:p>
        </p:txBody>
      </p:sp>
      <p:sp>
        <p:nvSpPr>
          <p:cNvPr id="8" name="Text 6"/>
          <p:cNvSpPr txBox="1"/>
          <p:nvPr/>
        </p:nvSpPr>
        <p:spPr>
          <a:xfrm>
            <a:off x="73152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Predict first: def f(x): x.append(1); then a = [0]; f(a); print(a). And def g(x): x = x + [1]; with the same test.</a:t>
            </a:r>
            <a:endParaRPr lang="en-US" sz="1400" dirty="0"/>
          </a:p>
        </p:txBody>
      </p:sp>
      <p:sp>
        <p:nvSpPr>
          <p:cNvPr id="9" name="Shape 7"/>
          <p:cNvSpPr/>
          <p:nvPr/>
        </p:nvSpPr>
        <p:spPr>
          <a:xfrm>
            <a:off x="432816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10" name="Shape 8"/>
          <p:cNvSpPr/>
          <p:nvPr/>
        </p:nvSpPr>
        <p:spPr>
          <a:xfrm>
            <a:off x="4511040" y="1737360"/>
            <a:ext cx="384048" cy="384048"/>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451104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2" name="Text 10"/>
          <p:cNvSpPr txBox="1"/>
          <p:nvPr/>
        </p:nvSpPr>
        <p:spPr>
          <a:xfrm>
            <a:off x="501396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Temperature</a:t>
            </a:r>
            <a:endParaRPr lang="en-US" sz="1500" dirty="0"/>
          </a:p>
        </p:txBody>
      </p:sp>
      <p:sp>
        <p:nvSpPr>
          <p:cNvPr id="13" name="Text 11"/>
          <p:cNvSpPr txBox="1"/>
          <p:nvPr/>
        </p:nvSpPr>
        <p:spPr>
          <a:xfrm>
            <a:off x="451104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Write c_to_f(c) that returns c * 9 / 5 + 32. Print a table for 0, 25, 37, 100 using a loop.</a:t>
            </a:r>
            <a:endParaRPr lang="en-US" sz="1400" dirty="0"/>
          </a:p>
        </p:txBody>
      </p:sp>
      <p:sp>
        <p:nvSpPr>
          <p:cNvPr id="14" name="Shape 12"/>
          <p:cNvSpPr/>
          <p:nvPr/>
        </p:nvSpPr>
        <p:spPr>
          <a:xfrm>
            <a:off x="810768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15" name="Shape 13"/>
          <p:cNvSpPr/>
          <p:nvPr/>
        </p:nvSpPr>
        <p:spPr>
          <a:xfrm>
            <a:off x="8290560" y="1737360"/>
            <a:ext cx="384048" cy="384048"/>
          </a:xfrm>
          <a:prstGeom prst="ellipse">
            <a:avLst/>
          </a:prstGeom>
          <a:solidFill>
            <a:srgbClr val="E07A1F"/>
          </a:solidFill>
          <a:ln w="12700">
            <a:solidFill>
              <a:srgbClr val="E07A1F"/>
            </a:solidFill>
            <a:prstDash val="solid"/>
          </a:ln>
        </p:spPr>
        <p:txBody>
          <a:bodyPr/>
          <a:p/>
        </p:txBody>
      </p:sp>
      <p:sp>
        <p:nvSpPr>
          <p:cNvPr id="16" name="Text 14"/>
          <p:cNvSpPr txBox="1"/>
          <p:nvPr/>
        </p:nvSpPr>
        <p:spPr>
          <a:xfrm>
            <a:off x="829056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7" name="Text 15"/>
          <p:cNvSpPr txBox="1"/>
          <p:nvPr/>
        </p:nvSpPr>
        <p:spPr>
          <a:xfrm>
            <a:off x="879348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Grade function</a:t>
            </a:r>
            <a:endParaRPr lang="en-US" sz="1500" dirty="0"/>
          </a:p>
        </p:txBody>
      </p:sp>
      <p:sp>
        <p:nvSpPr>
          <p:cNvPr id="18" name="Text 16"/>
          <p:cNvSpPr txBox="1"/>
          <p:nvPr/>
        </p:nvSpPr>
        <p:spPr>
          <a:xfrm>
            <a:off x="829056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Turn the Lecture 3.1 grade code into grade(score) that returns A, B, C or F. Test all four.</a:t>
            </a:r>
            <a:endParaRPr lang="en-US" sz="1400" dirty="0"/>
          </a:p>
        </p:txBody>
      </p:sp>
      <p:sp>
        <p:nvSpPr>
          <p:cNvPr id="19" name="Shape 17"/>
          <p:cNvSpPr/>
          <p:nvPr/>
        </p:nvSpPr>
        <p:spPr>
          <a:xfrm>
            <a:off x="548640" y="368046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20" name="Shape 18"/>
          <p:cNvSpPr/>
          <p:nvPr/>
        </p:nvSpPr>
        <p:spPr>
          <a:xfrm>
            <a:off x="731520" y="3863340"/>
            <a:ext cx="384048" cy="384048"/>
          </a:xfrm>
          <a:prstGeom prst="ellipse">
            <a:avLst/>
          </a:prstGeom>
          <a:solidFill>
            <a:srgbClr val="E07A1F"/>
          </a:solidFill>
          <a:ln w="12700">
            <a:solidFill>
              <a:srgbClr val="E07A1F"/>
            </a:solidFill>
            <a:prstDash val="solid"/>
          </a:ln>
        </p:spPr>
        <p:txBody>
          <a:bodyPr/>
          <a:p/>
        </p:txBody>
      </p:sp>
      <p:sp>
        <p:nvSpPr>
          <p:cNvPr id="21" name="Text 19"/>
          <p:cNvSpPr txBox="1"/>
          <p:nvPr/>
        </p:nvSpPr>
        <p:spPr>
          <a:xfrm>
            <a:off x="73152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22" name="Text 20"/>
          <p:cNvSpPr txBox="1"/>
          <p:nvPr/>
        </p:nvSpPr>
        <p:spPr>
          <a:xfrm>
            <a:off x="123444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Spam check</a:t>
            </a:r>
            <a:endParaRPr lang="en-US" sz="1500" dirty="0"/>
          </a:p>
        </p:txBody>
      </p:sp>
      <p:sp>
        <p:nvSpPr>
          <p:cNvPr id="23" name="Text 21"/>
          <p:cNvSpPr txBox="1"/>
          <p:nvPr/>
        </p:nvSpPr>
        <p:spPr>
          <a:xfrm>
            <a:off x="73152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Write is_spam(message, words) that returns True or False. Default words: ["free", "win", "prize"].</a:t>
            </a:r>
            <a:endParaRPr lang="en-US" sz="1400" dirty="0"/>
          </a:p>
        </p:txBody>
      </p:sp>
      <p:sp>
        <p:nvSpPr>
          <p:cNvPr id="24" name="Shape 22"/>
          <p:cNvSpPr/>
          <p:nvPr/>
        </p:nvSpPr>
        <p:spPr>
          <a:xfrm>
            <a:off x="4328160" y="368046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25" name="Shape 23"/>
          <p:cNvSpPr/>
          <p:nvPr/>
        </p:nvSpPr>
        <p:spPr>
          <a:xfrm>
            <a:off x="4511040" y="3863340"/>
            <a:ext cx="384048" cy="384048"/>
          </a:xfrm>
          <a:prstGeom prst="ellipse">
            <a:avLst/>
          </a:prstGeom>
          <a:solidFill>
            <a:srgbClr val="E07A1F"/>
          </a:solidFill>
          <a:ln w="12700">
            <a:solidFill>
              <a:srgbClr val="E07A1F"/>
            </a:solidFill>
            <a:prstDash val="solid"/>
          </a:ln>
        </p:spPr>
        <p:txBody>
          <a:bodyPr/>
          <a:p/>
        </p:txBody>
      </p:sp>
      <p:sp>
        <p:nvSpPr>
          <p:cNvPr id="26" name="Text 24"/>
          <p:cNvSpPr txBox="1"/>
          <p:nvPr/>
        </p:nvSpPr>
        <p:spPr>
          <a:xfrm>
            <a:off x="451104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5</a:t>
            </a:r>
            <a:endParaRPr lang="en-US" sz="1300" dirty="0"/>
          </a:p>
        </p:txBody>
      </p:sp>
      <p:sp>
        <p:nvSpPr>
          <p:cNvPr id="27" name="Text 25"/>
          <p:cNvSpPr txBox="1"/>
          <p:nvPr/>
        </p:nvSpPr>
        <p:spPr>
          <a:xfrm>
            <a:off x="501396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Explain</a:t>
            </a:r>
            <a:endParaRPr lang="en-US" sz="1500" dirty="0"/>
          </a:p>
        </p:txBody>
      </p:sp>
      <p:sp>
        <p:nvSpPr>
          <p:cNvPr id="28" name="Text 26"/>
          <p:cNvSpPr txBox="1"/>
          <p:nvPr/>
        </p:nvSpPr>
        <p:spPr>
          <a:xfrm>
            <a:off x="451104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In 3 sentences: why does f change a but g does not? Use the words object and name.</a:t>
            </a:r>
            <a:endParaRPr lang="en-US" sz="1400" dirty="0"/>
          </a:p>
        </p:txBody>
      </p:sp>
      <p:sp>
        <p:nvSpPr>
          <p:cNvPr id="29" name="Shape 27"/>
          <p:cNvSpPr/>
          <p:nvPr/>
        </p:nvSpPr>
        <p:spPr>
          <a:xfrm>
            <a:off x="548640" y="5669280"/>
            <a:ext cx="11064240" cy="548640"/>
          </a:xfrm>
          <a:prstGeom prst="roundRect">
            <a:avLst>
              <a:gd name="adj" fmla="val 13333"/>
            </a:avLst>
          </a:prstGeom>
          <a:solidFill>
            <a:srgbClr val="15213A"/>
          </a:solidFill>
          <a:ln w="12700">
            <a:solidFill>
              <a:srgbClr val="15213A"/>
            </a:solidFill>
            <a:prstDash val="solid"/>
          </a:ln>
        </p:spPr>
        <p:txBody>
          <a:bodyPr/>
          <a:p/>
        </p:txBody>
      </p:sp>
      <p:sp>
        <p:nvSpPr>
          <p:cNvPr id="30" name="Text 28"/>
          <p:cNvSpPr txBox="1"/>
          <p:nvPr/>
        </p:nvSpPr>
        <p:spPr>
          <a:xfrm>
            <a:off x="777240" y="5669280"/>
            <a:ext cx="10698480" cy="54864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Submit on [LMS / Google Classroom]: your notebook file HW4_1_&lt;your ID&gt;.ipynb, or a Colab link set to “Anyone with the link can view”.</a:t>
            </a:r>
            <a:endParaRPr lang="en-US" sz="1400" dirty="0"/>
          </a:p>
        </p:txBody>
      </p:sp>
      <p:sp>
        <p:nvSpPr>
          <p:cNvPr id="31" name="Shape 2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2" name="Text 3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3" name="Shape 3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4" name="Text 3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35" name="Shape 3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36" name="Text 3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7" name="Shape 3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38" name="Text 3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38 / 39</a:t>
            </a:r>
            <a:endParaRPr lang="en-US" sz="11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548640" y="320040"/>
            <a:ext cx="11064240" cy="640080"/>
          </a:xfrm>
          <a:prstGeom prst="rect">
            <a:avLst/>
          </a:prstGeom>
          <a:noFill/>
          <a:ln/>
        </p:spPr>
        <p:txBody>
          <a:bodyPr wrap="square" lIns="0" tIns="0" rIns="0" bIns="0" rtlCol="0" anchor="ctr"/>
          <a:lstStyle/>
          <a:p>
            <a:pPr indent="0" marL="0">
              <a:buNone/>
            </a:pPr>
            <a:r>
              <a:rPr lang="en-US" sz="2800" b="1" dirty="0">
                <a:solidFill>
                  <a:srgbClr val="FFFFFF"/>
                </a:solidFill>
                <a:latin typeface="Arial" pitchFamily="34" charset="0"/>
                <a:ea typeface="Arial" pitchFamily="34" charset="-122"/>
                <a:cs typeface="Arial" pitchFamily="34" charset="-120"/>
              </a:rPr>
              <a:t>Recap: Lecture 4.1 in 90 seconds</a:t>
            </a:r>
            <a:endParaRPr lang="en-US" sz="2800" dirty="0"/>
          </a:p>
        </p:txBody>
      </p:sp>
      <p:sp>
        <p:nvSpPr>
          <p:cNvPr id="3" name="Shape 1"/>
          <p:cNvSpPr/>
          <p:nvPr/>
        </p:nvSpPr>
        <p:spPr>
          <a:xfrm>
            <a:off x="1627632" y="1051560"/>
            <a:ext cx="8933688" cy="5065776"/>
          </a:xfrm>
          <a:prstGeom prst="rect">
            <a:avLst/>
          </a:prstGeom>
          <a:solidFill>
            <a:srgbClr val="3B4D75"/>
          </a:solidFill>
          <a:ln w="12700">
            <a:solidFill>
              <a:srgbClr val="5B6A8A"/>
            </a:solidFill>
            <a:prstDash val="solid"/>
          </a:ln>
        </p:spPr>
        <p:txBody>
          <a:bodyPr/>
          <a:p/>
        </p:txBody>
      </p:sp>
      <p:pic>
        <p:nvPicPr>
          <p:cNvPr id="4"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673352" y="1097280"/>
            <a:ext cx="8842248" cy="4974336"/>
          </a:xfrm>
          <a:prstGeom prst="rect">
            <a:avLst/>
          </a:prstGeom>
        </p:spPr>
      </p:pic>
      <p:sp>
        <p:nvSpPr>
          <p:cNvPr id="5" name="Text 2"/>
          <p:cNvSpPr txBox="1"/>
          <p:nvPr/>
        </p:nvSpPr>
        <p:spPr>
          <a:xfrm>
            <a:off x="1673352" y="6163056"/>
            <a:ext cx="8842248" cy="274320"/>
          </a:xfrm>
          <a:prstGeom prst="rect">
            <a:avLst/>
          </a:prstGeom>
          <a:noFill/>
          <a:ln/>
        </p:spPr>
        <p:txBody>
          <a:bodyPr wrap="square" lIns="0" tIns="0" rIns="0" bIns="0" rtlCol="0" anchor="ctr"/>
          <a:lstStyle/>
          <a:p>
            <a:pPr algn="ctr" indent="0" marL="0">
              <a:buNone/>
            </a:pPr>
            <a:r>
              <a:rPr lang="en-US" sz="1200" i="1" dirty="0">
                <a:solidFill>
                  <a:srgbClr val="B9C1D0"/>
                </a:solidFill>
                <a:latin typeface="Calibri" pitchFamily="34" charset="0"/>
                <a:ea typeface="Calibri" pitchFamily="34" charset="-122"/>
                <a:cs typeface="Calibri" pitchFamily="34" charset="-120"/>
              </a:rPr>
              <a:t>Click to play or pause. Watch it again at home to revise.</a:t>
            </a:r>
            <a:endParaRPr lang="en-US" sz="1200" dirty="0"/>
          </a:p>
        </p:txBody>
      </p:sp>
      <p:sp>
        <p:nvSpPr>
          <p:cNvPr id="6" name="Shape 3"/>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7" name="Text 4"/>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8" name="Shape 5"/>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9" name="Text 6"/>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10" name="Shape 7"/>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1" name="Text 8"/>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2" name="Shape 9"/>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3" name="Text 10"/>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39 / 39</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Interactive lab: Functions Lab</a:t>
            </a:r>
            <a:endParaRPr lang="en-US" sz="3000" dirty="0"/>
          </a:p>
        </p:txBody>
      </p:sp>
      <p:sp>
        <p:nvSpPr>
          <p:cNvPr id="5"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4.1: Functions</a:t>
            </a:r>
            <a:endParaRPr lang="en-US" sz="1100" dirty="0"/>
          </a:p>
        </p:txBody>
      </p:sp>
      <p:sp>
        <p:nvSpPr>
          <p:cNvPr id="9"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36 / 39</a:t>
            </a:r>
            <a:endParaRPr lang="en-US" sz="1100" dirty="0"/>
          </a:p>
        </p:txBody>
      </p:sp>
      <p:sp>
        <p:nvSpPr>
          <p:cNvPr id="13" name="TextBox 12"/>
          <p:cNvSpPr txBox="1"/>
          <p:nvPr/>
        </p:nvSpPr>
        <p:spPr>
          <a:xfrm>
            <a:off x="548640" y="1325880"/>
            <a:ext cx="4846320" cy="3840480"/>
          </a:xfrm>
          <a:prstGeom prst="rect">
            <a:avLst/>
          </a:prstGeom>
          <a:noFill/>
        </p:spPr>
        <p:txBody>
          <a:bodyPr wrap="square" lIns="0" rIns="0" tIns="0" bIns="0">
            <a:spAutoFit/>
          </a:bodyPr>
          <a:lstStyle/>
          <a:p>
            <a:pPr>
              <a:spcAft>
                <a:spcPts val="800"/>
              </a:spcAft>
            </a:pPr>
            <a:r>
              <a:rPr sz="1600" b="1">
                <a:solidFill>
                  <a:srgbClr val="5D6573"/>
                </a:solidFill>
                <a:latin typeface="Calibri"/>
              </a:rPr>
              <a:t>In the lab you can</a:t>
            </a:r>
          </a:p>
          <a:p>
            <a:pPr>
              <a:spcBef>
                <a:spcPts val="500"/>
              </a:spcBef>
            </a:pPr>
            <a:r>
              <a:rPr sz="1800" b="1">
                <a:solidFill>
                  <a:srgbClr val="E07A1F"/>
                </a:solidFill>
                <a:latin typeface="Arial"/>
              </a:rPr>
              <a:t>1  </a:t>
            </a:r>
            <a:r>
              <a:rPr sz="1800" b="1">
                <a:solidFill>
                  <a:srgbClr val="15213A"/>
                </a:solidFill>
                <a:latin typeface="Arial"/>
              </a:rPr>
              <a:t>Call visualiser</a:t>
            </a:r>
          </a:p>
          <a:p>
            <a:pPr>
              <a:spcAft>
                <a:spcPts val="200"/>
              </a:spcAft>
            </a:pPr>
            <a:r>
              <a:rPr sz="1500" b="0">
                <a:solidFill>
                  <a:srgbClr val="15213A"/>
                </a:solidFill>
                <a:latin typeface="Calibri"/>
              </a:rPr>
              <a:t>Step through calls: frames open, values go in, return comes back.</a:t>
            </a:r>
          </a:p>
          <a:p>
            <a:pPr>
              <a:spcBef>
                <a:spcPts val="500"/>
              </a:spcBef>
            </a:pPr>
            <a:r>
              <a:rPr sz="1800" b="1">
                <a:solidFill>
                  <a:srgbClr val="E07A1F"/>
                </a:solidFill>
                <a:latin typeface="Arial"/>
              </a:rPr>
              <a:t>2  </a:t>
            </a:r>
            <a:r>
              <a:rPr sz="1800" b="1">
                <a:solidFill>
                  <a:srgbClr val="15213A"/>
                </a:solidFill>
                <a:latin typeface="Arial"/>
              </a:rPr>
              <a:t>Argument matcher</a:t>
            </a:r>
          </a:p>
          <a:p>
            <a:pPr>
              <a:spcAft>
                <a:spcPts val="200"/>
              </a:spcAft>
            </a:pPr>
            <a:r>
              <a:rPr sz="1500" b="0">
                <a:solidFill>
                  <a:srgbClr val="15213A"/>
                </a:solidFill>
                <a:latin typeface="Calibri"/>
              </a:rPr>
              <a:t>See which argument fills which parameter, or why it fails.</a:t>
            </a:r>
          </a:p>
          <a:p>
            <a:pPr>
              <a:spcBef>
                <a:spcPts val="500"/>
              </a:spcBef>
            </a:pPr>
            <a:r>
              <a:rPr sz="1800" b="1">
                <a:solidFill>
                  <a:srgbClr val="E07A1F"/>
                </a:solidFill>
                <a:latin typeface="Arial"/>
              </a:rPr>
              <a:t>3  </a:t>
            </a:r>
            <a:r>
              <a:rPr sz="1800" b="1">
                <a:solidFill>
                  <a:srgbClr val="15213A"/>
                </a:solidFill>
                <a:latin typeface="Arial"/>
              </a:rPr>
              <a:t>Change or move?</a:t>
            </a:r>
          </a:p>
          <a:p>
            <a:pPr>
              <a:spcAft>
                <a:spcPts val="200"/>
              </a:spcAft>
            </a:pPr>
            <a:r>
              <a:rPr sz="1500" b="0">
                <a:solidFill>
                  <a:srgbClr val="15213A"/>
                </a:solidFill>
                <a:latin typeface="Calibri"/>
              </a:rPr>
              <a:t>Predict whether a function changes the caller's list.</a:t>
            </a:r>
          </a:p>
          <a:p>
            <a:pPr>
              <a:spcBef>
                <a:spcPts val="500"/>
              </a:spcBef>
            </a:pPr>
            <a:r>
              <a:rPr sz="1800" b="1">
                <a:solidFill>
                  <a:srgbClr val="E07A1F"/>
                </a:solidFill>
                <a:latin typeface="Arial"/>
              </a:rPr>
              <a:t>4  </a:t>
            </a:r>
            <a:r>
              <a:rPr sz="1800" b="1">
                <a:solidFill>
                  <a:srgbClr val="15213A"/>
                </a:solidFill>
                <a:latin typeface="Arial"/>
              </a:rPr>
              <a:t>Write and test</a:t>
            </a:r>
          </a:p>
          <a:p>
            <a:pPr>
              <a:spcAft>
                <a:spcPts val="200"/>
              </a:spcAft>
            </a:pPr>
            <a:r>
              <a:rPr sz="1500" b="0">
                <a:solidFill>
                  <a:srgbClr val="15213A"/>
                </a:solidFill>
                <a:latin typeface="Calibri"/>
              </a:rPr>
              <a:t>9 exercises with automatic tests checked against Python.</a:t>
            </a:r>
          </a:p>
        </p:txBody>
      </p:sp>
      <p:pic>
        <p:nvPicPr>
          <p:cNvPr id="14" name="Picture 13" descr="4.1.png">
            <a:hlinkClick r:id="rId3"/>
          </p:cNvPr>
          <p:cNvPicPr>
            <a:picLocks noChangeAspect="1"/>
          </p:cNvPicPr>
          <p:nvPr/>
        </p:nvPicPr>
        <p:blipFill>
          <a:blip r:embed="rId2"/>
          <a:stretch>
            <a:fillRect/>
          </a:stretch>
        </p:blipFill>
        <p:spPr>
          <a:xfrm>
            <a:off x="5715000" y="1325880"/>
            <a:ext cx="5897880" cy="3454102"/>
          </a:xfrm>
          <a:prstGeom prst="rect">
            <a:avLst/>
          </a:prstGeom>
          <a:ln w="12700">
            <a:solidFill>
              <a:srgbClr val="D5DBE6"/>
            </a:solidFill>
          </a:ln>
        </p:spPr>
      </p:pic>
      <p:sp>
        <p:nvSpPr>
          <p:cNvPr id="15" name="Rounded Rectangle 14">
            <a:hlinkClick r:id="rId3"/>
          </p:cNvPr>
          <p:cNvSpPr/>
          <p:nvPr/>
        </p:nvSpPr>
        <p:spPr>
          <a:xfrm>
            <a:off x="548640" y="5212080"/>
            <a:ext cx="2834640" cy="566928"/>
          </a:xfrm>
          <a:prstGeom prst="roundRect">
            <a:avLst/>
          </a:prstGeom>
          <a:solidFill>
            <a:srgbClr val="E07A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15213A"/>
                </a:solidFill>
                <a:latin typeface="Arial"/>
              </a:rPr>
              <a:t>Open the lab  ►</a:t>
            </a:r>
          </a:p>
        </p:txBody>
      </p:sp>
      <p:sp>
        <p:nvSpPr>
          <p:cNvPr id="16" name="TextBox 15"/>
          <p:cNvSpPr txBox="1"/>
          <p:nvPr/>
        </p:nvSpPr>
        <p:spPr>
          <a:xfrm>
            <a:off x="3566160" y="5175504"/>
            <a:ext cx="2057400" cy="685800"/>
          </a:xfrm>
          <a:prstGeom prst="rect">
            <a:avLst/>
          </a:prstGeom>
          <a:noFill/>
        </p:spPr>
        <p:txBody>
          <a:bodyPr wrap="square" lIns="0" rIns="0" tIns="0" bIns="0">
            <a:spAutoFit/>
          </a:bodyPr>
          <a:lstStyle/>
          <a:p>
            <a:r>
              <a:rPr sz="1200" b="1">
                <a:solidFill>
                  <a:srgbClr val="5D6573"/>
                </a:solidFill>
                <a:latin typeface="Calibri"/>
              </a:rPr>
              <a:t>Works offline in any browser</a:t>
            </a:r>
          </a:p>
          <a:p>
            <a:r>
              <a:rPr sz="1000" b="0">
                <a:solidFill>
                  <a:srgbClr val="5D6573"/>
                </a:solidFill>
                <a:latin typeface="Courier New"/>
              </a:rPr>
              <a:t>Labs_open_in_browser/</a:t>
            </a:r>
          </a:p>
          <a:p>
            <a:r>
              <a:rPr sz="1000" b="0">
                <a:solidFill>
                  <a:srgbClr val="5D6573"/>
                </a:solidFill>
                <a:latin typeface="Courier New"/>
              </a:rPr>
              <a:t>L4.1_Functions_Lab.html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38</Slides>
  <Notes>38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4.1: Functions</dc:title>
  <dc:subject>PptxGenJS Presentation</dc:subject>
  <dc:creator>Md Mahbub E Noor</dc:creator>
  <cp:lastModifiedBy>Md Mahbub E Noor</cp:lastModifiedBy>
  <cp:revision>1</cp:revision>
  <dcterms:created xsi:type="dcterms:W3CDTF">2026-10-07T02:12:07Z</dcterms:created>
  <dcterms:modified xsi:type="dcterms:W3CDTF">2026-10-07T02:12:07Z</dcterms:modified>
</cp:coreProperties>
</file>