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90" r:id="rId41"/>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3, part 3, the last part of Lecture 3. Decisions from part 1, lists from part 2, and today loops, which let us apply a decision to every item in a list. By the end we rebuild the rule-based spam filter from the Lecture 1 demo. New notebook: Lecture3_3.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Loops are where programming starts to feel powerful. After today, the size of the data stops mattering: four messages or four million, the code is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a loop we would write five print lines, or 5,572 for our dataset. The loop writes them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as English: for each msg in inbox, print msg. The loop variable name is your choice; msg is a good name because it describes what it holds. The body is indented, exactly like an if block.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items, three rounds. After the third round there is nothing left, so the loop ends and Python continues below it. Tracing by hand like this is slow, and that is the point: it builds the mental model you need to debug loops.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range follows the same stop-before rule as slicing. range(1, 6) gives 1 to 5. This is the source of the classic off-by-one bug: to include N, write range(1, N + 1).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Predict every number printed.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5, 8. The next would be 11, but stop is not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accumulator pattern and it is everywhere: totals, counts, building lists. The key detail: total = 0 goes BEFORE the loop. Put it inside and it resets every round; students do this a lot. Ask: what prints if total = 0 is moved inside the loop? [8, the last number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video and narrate. Pause on round 2 and ask: what will total be after this line? Students who can predict the next value understand the loop. The memory panel on the right is the same information as our trace table, but moving.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Loops and decisions combined. For each i, check if it is even; if so, add one. The count column only moves in True rows. This is exactly how we will count spam messages.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while loop is an if that repeats. It checks the condition, runs the body, checks again, and so on. The update line is essential: it changes n so that the condition eventually becomes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checks for three rounds: the last check is the one that is False and ends the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just before the last check and ask: will the loop run again? The key moment is the final check, where the condition is False and Python skips to the line after the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Default to for. It is safer because it cannot run forever. Use while when the number of rounds depends on something that happens inside the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run this one in class unless you want to demonstrate stopping it. Everyone writes an infinite loop at some point; it is not a disaster, you just stop the cell.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loop checks messages one by one. When it finds 'WIN cash', it prints and breaks out. 'Bye' is never checked.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ends the whole loop; continue ends just this round. Here empty messages are skipped. Cleaning bad data like this is daily work in data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enumerate is a small convenience that uses tuple unpacking from part 2. Each round it hands over a pair: the position and the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hardest slide of Lecture 3, so the next slide traces it. The outer loop picks a message; the inner loop tries every spam word on it. found starts False for each message and becomes True if any word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rows: three messages times two words. Watch found: for 'Win cash' it becomes True at the second word; for 'Class at 10' it stays False; for 'Free gift' it becomes True immediately and stays True. Question: would break after found = True change the result? [No, only the number of checks; it would skip checking remaining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hardest idea of Lecture 3, so it gets a video as well as the trace table. Pause when the second message starts and point out found going back to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from Lecture 3 in one program: a list, a nested loop, decisions, and the counting accumulator. Type it carefully.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obvious spam is missed because FR33 and g1ft are not in our list, and the department message is flagged because it says free. This is the whack-a-mole problem. Notice also that we copied the checking code twice; in Lecture 4.1 we put it in a function, and in Lecture 4 we start learning the words from data instead of typing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Plus one silent bug with no error at all: range(1, N) stops at N - 1. When the last number is missing, check the stop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Tasks 1 to 3 are warm-ups. Task 4 needs a nested loop and task 6 a while loop. Let fast pairs attempt 5 and 6; others finish 1 to 4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range(1, N + 1) to include N itself. The empty print() just ends the line between the two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brackets Python reads the condition as i % 3 == 0 or (i % 4 == 0 and i % 5 != 0), so 15 would print. Let students remove the brackets and watch 15 appear.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shape as the spam filter: an outer loop over candidates, an inner loop over checks, and a True/False flag. For speed, d only needs to go up to the square root of n, but clarity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means 'no value yet'. Experienced programmers write 'second is None'; == works here too and is easier for beginners. The digit sum: 4721 % 10 is 1, 4721 // 10 is 472, and so on until n is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3 is complete: decisions, collections and repetition. Next, Lecture 4.1: functions, so we can package the spam check and reuse it anywhere.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3.3. Key for task 1: 10, 7, 4, 1; and 10. Task 5 combines if/elif/else, a for loop and break; the 5 should never be checked. Check that task 3 tables show total before and after each 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a silent summary: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Loops Lab (double-click; works offline). Loop stepper: run Accumulator with Back and Next so students predict total each round; then show the Infinite loop example and how the lab stops it after 600 steps. Nested loop grid: press Play, then tick break and compare the number of checks. Predict the loop works well as a 5-minute end-of-class quiz.</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video" Target="../media/media-10-1.mp4"/><Relationship Id="rId2" Type="http://schemas.microsoft.com/office/2007/relationships/media" Target="../media/media-10-1.mp4"/><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video" Target="../media/media-14-1.mp4"/><Relationship Id="rId2" Type="http://schemas.microsoft.com/office/2007/relationships/media" Target="../media/media-14-1.mp4"/><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video" Target="../media/media-22-1.mp4"/><Relationship Id="rId2" Type="http://schemas.microsoft.com/office/2007/relationships/media" Target="../media/media-22-1.mp4"/><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video" Target="../media/media-34-1.mp4"/><Relationship Id="rId2" Type="http://schemas.microsoft.com/office/2007/relationships/media" Target="../media/media-34-1.mp4"/><Relationship Id="rId3" Type="http://schemas.openxmlformats.org/officeDocument/2006/relationships/image" Target="../media/image-34-3.png"/><Relationship Id="rId4" Type="http://schemas.openxmlformats.org/officeDocument/2006/relationships/slideLayout" Target="../slideLayouts/slideLayout1.xml"/><Relationship Id="rId5"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3.3_Loops_Lab.html" TargetMode="External"/><Relationship Id="rId4"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3.3</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Loops</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for, while, range, break: judging a whole inbox</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298573"/>
            <a:ext cx="4480560" cy="1803654"/>
          </a:xfrm>
          <a:prstGeom prst="roundRect">
            <a:avLst>
              <a:gd name="adj" fmla="val 5070"/>
            </a:avLst>
          </a:prstGeom>
          <a:solidFill>
            <a:srgbClr val="22335A"/>
          </a:solidFill>
          <a:ln w="12700">
            <a:solidFill>
              <a:srgbClr val="33477A"/>
            </a:solidFill>
            <a:prstDash val="solid"/>
          </a:ln>
        </p:spPr>
        <p:txBody>
          <a:bodyPr/>
          <a:p/>
        </p:txBody>
      </p:sp>
      <p:sp>
        <p:nvSpPr>
          <p:cNvPr id="7" name="Text 5"/>
          <p:cNvSpPr txBox="1"/>
          <p:nvPr/>
        </p:nvSpPr>
        <p:spPr>
          <a:xfrm>
            <a:off x="7452360" y="2463165"/>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2847213"/>
            <a:ext cx="4206240" cy="934974"/>
          </a:xfrm>
          <a:prstGeom prst="rect">
            <a:avLst/>
          </a:prstGeom>
          <a:noFill/>
          <a:ln/>
        </p:spPr>
        <p:txBody>
          <a:bodyPr wrap="none" lIns="0" tIns="0" rIns="0" bIns="0" rtlCol="0" anchor="t"/>
          <a:lstStyle/>
          <a:p>
            <a:pPr indent="0" marL="0">
              <a:buNone/>
            </a:pPr>
            <a:r>
              <a:rPr lang="en-US" sz="1800" dirty="0">
                <a:solidFill>
                  <a:srgbClr val="E8ECF4"/>
                </a:solidFill>
                <a:latin typeface="Courier New" pitchFamily="34" charset="0"/>
                <a:ea typeface="Courier New" pitchFamily="34" charset="-122"/>
                <a:cs typeface="Courier New" pitchFamily="34" charset="-120"/>
              </a:rPr>
              <a:t>for msg in inbox:</a:t>
            </a: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    if "free" in msg.lower():</a:t>
            </a: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        print("SPAM?", msg)</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Lecture 3, part 3 of 3</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L2</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Python basics</a:t>
            </a:r>
            <a:endParaRPr lang="en-US" sz="1400" dirty="0"/>
          </a:p>
        </p:txBody>
      </p:sp>
      <p:sp>
        <p:nvSpPr>
          <p:cNvPr id="7" name="Text 5"/>
          <p:cNvSpPr txBox="1"/>
          <p:nvPr/>
        </p:nvSpPr>
        <p:spPr>
          <a:xfrm>
            <a:off x="267462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Part 3 of 3</a:t>
            </a:r>
            <a:endParaRPr lang="en-US" sz="1300" dirty="0"/>
          </a:p>
        </p:txBody>
      </p:sp>
      <p:sp>
        <p:nvSpPr>
          <p:cNvPr id="8" name="Shape 6"/>
          <p:cNvSpPr/>
          <p:nvPr/>
        </p:nvSpPr>
        <p:spPr>
          <a:xfrm>
            <a:off x="3232404" y="1472184"/>
            <a:ext cx="713232" cy="713232"/>
          </a:xfrm>
          <a:prstGeom prst="ellipse">
            <a:avLst/>
          </a:prstGeom>
          <a:solidFill>
            <a:srgbClr val="E07A1F"/>
          </a:solidFill>
          <a:ln w="19050">
            <a:solidFill>
              <a:srgbClr val="E07A1F"/>
            </a:solidFill>
            <a:prstDash val="solid"/>
          </a:ln>
        </p:spPr>
        <p:txBody>
          <a:bodyPr/>
          <a:p/>
        </p:txBody>
      </p:sp>
      <p:sp>
        <p:nvSpPr>
          <p:cNvPr id="9" name="Text 7"/>
          <p:cNvSpPr txBox="1"/>
          <p:nvPr/>
        </p:nvSpPr>
        <p:spPr>
          <a:xfrm>
            <a:off x="323240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L3</a:t>
            </a:r>
            <a:endParaRPr lang="en-US" sz="1600" dirty="0"/>
          </a:p>
        </p:txBody>
      </p:sp>
      <p:sp>
        <p:nvSpPr>
          <p:cNvPr id="10" name="Text 8"/>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Decisions and loops</a:t>
            </a:r>
            <a:endParaRPr lang="en-US" sz="1400" dirty="0"/>
          </a:p>
        </p:txBody>
      </p:sp>
      <p:sp>
        <p:nvSpPr>
          <p:cNvPr id="11" name="Shape 9"/>
          <p:cNvSpPr/>
          <p:nvPr/>
        </p:nvSpPr>
        <p:spPr>
          <a:xfrm>
            <a:off x="5824728" y="1572768"/>
            <a:ext cx="512064" cy="512064"/>
          </a:xfrm>
          <a:prstGeom prst="ellipse">
            <a:avLst/>
          </a:prstGeom>
          <a:solidFill>
            <a:srgbClr val="FFFFFF"/>
          </a:solidFill>
          <a:ln w="19050">
            <a:solidFill>
              <a:srgbClr val="15213A"/>
            </a:solidFill>
            <a:prstDash val="solid"/>
          </a:ln>
        </p:spPr>
        <p:txBody>
          <a:bodyPr/>
          <a:p/>
        </p:txBody>
      </p:sp>
      <p:sp>
        <p:nvSpPr>
          <p:cNvPr id="12" name="Text 10"/>
          <p:cNvSpPr txBox="1"/>
          <p:nvPr/>
        </p:nvSpPr>
        <p:spPr>
          <a:xfrm>
            <a:off x="582472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L4</a:t>
            </a:r>
            <a:endParaRPr lang="en-US" sz="1300" dirty="0"/>
          </a:p>
        </p:txBody>
      </p:sp>
      <p:sp>
        <p:nvSpPr>
          <p:cNvPr id="13" name="Text 11"/>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Counting words</a:t>
            </a:r>
            <a:endParaRPr lang="en-US" sz="1400" dirty="0"/>
          </a:p>
        </p:txBody>
      </p:sp>
      <p:sp>
        <p:nvSpPr>
          <p:cNvPr id="14" name="Shape 12"/>
          <p:cNvSpPr/>
          <p:nvPr/>
        </p:nvSpPr>
        <p:spPr>
          <a:xfrm>
            <a:off x="8316468" y="1572768"/>
            <a:ext cx="512064" cy="512064"/>
          </a:xfrm>
          <a:prstGeom prst="ellipse">
            <a:avLst/>
          </a:prstGeom>
          <a:solidFill>
            <a:srgbClr val="FFFFFF"/>
          </a:solidFill>
          <a:ln w="19050">
            <a:solidFill>
              <a:srgbClr val="15213A"/>
            </a:solidFill>
            <a:prstDash val="solid"/>
          </a:ln>
        </p:spPr>
        <p:txBody>
          <a:bodyPr/>
          <a:p/>
        </p:txBody>
      </p:sp>
      <p:sp>
        <p:nvSpPr>
          <p:cNvPr id="15" name="Text 13"/>
          <p:cNvSpPr txBox="1"/>
          <p:nvPr/>
        </p:nvSpPr>
        <p:spPr>
          <a:xfrm>
            <a:off x="831646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L5</a:t>
            </a:r>
            <a:endParaRPr lang="en-US" sz="1300" dirty="0"/>
          </a:p>
        </p:txBody>
      </p:sp>
      <p:sp>
        <p:nvSpPr>
          <p:cNvPr id="16" name="Text 14"/>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Real data</a:t>
            </a:r>
            <a:endParaRPr lang="en-US" sz="1400" dirty="0"/>
          </a:p>
        </p:txBody>
      </p:sp>
      <p:sp>
        <p:nvSpPr>
          <p:cNvPr id="17" name="Shape 15"/>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L6</a:t>
            </a:r>
            <a:endParaRPr lang="en-US" sz="13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Read every part of a for loop and trace it by hand</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Count with range()</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Add up and count with the accumulator pattern</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Repeat until a condition changes, with while</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Stop early with break, skip with continue, and nest loops to build a spam filter</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35</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Why loops?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Writing print five times does not scale</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 loop repeats the indented block for you</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Same two lines for 5 items or 5 million</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loop variable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changes each round</a:t>
            </a:r>
            <a:endParaRPr lang="en-US" sz="2000" dirty="0"/>
          </a:p>
        </p:txBody>
      </p:sp>
      <p:sp>
        <p:nvSpPr>
          <p:cNvPr id="11" name="Shape 9"/>
          <p:cNvSpPr/>
          <p:nvPr/>
        </p:nvSpPr>
        <p:spPr>
          <a:xfrm>
            <a:off x="5440680" y="1371600"/>
            <a:ext cx="6172200" cy="1173480"/>
          </a:xfrm>
          <a:prstGeom prst="roundRect">
            <a:avLst>
              <a:gd name="adj" fmla="val 6234"/>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i in range(1, 6):</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print(f"Message {i} checked")</a:t>
            </a:r>
            <a:endParaRPr lang="en-US" sz="2000" dirty="0"/>
          </a:p>
        </p:txBody>
      </p:sp>
      <p:sp>
        <p:nvSpPr>
          <p:cNvPr id="14" name="Shape 12"/>
          <p:cNvSpPr/>
          <p:nvPr/>
        </p:nvSpPr>
        <p:spPr>
          <a:xfrm>
            <a:off x="5440680" y="2773680"/>
            <a:ext cx="6172200" cy="2110740"/>
          </a:xfrm>
          <a:prstGeom prst="roundRect">
            <a:avLst>
              <a:gd name="adj" fmla="val 3466"/>
            </a:avLst>
          </a:prstGeom>
          <a:solidFill>
            <a:srgbClr val="EEF2F8"/>
          </a:solidFill>
          <a:ln w="9525">
            <a:solidFill>
              <a:srgbClr val="D5DBE6"/>
            </a:solidFill>
            <a:prstDash val="solid"/>
          </a:ln>
        </p:spPr>
        <p:txBody>
          <a:bodyPr/>
          <a:p/>
        </p:txBody>
      </p:sp>
      <p:sp>
        <p:nvSpPr>
          <p:cNvPr id="15" name="Text 13"/>
          <p:cNvSpPr txBox="1"/>
          <p:nvPr/>
        </p:nvSpPr>
        <p:spPr>
          <a:xfrm>
            <a:off x="5623560" y="28651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121152"/>
            <a:ext cx="5897880" cy="165354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Message 1 checked</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Message 2 checked</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Message 3 checked</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Message 4 checked</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Message 5 checked</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35</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Anatomy of a for loop</a:t>
            </a:r>
            <a:endParaRPr lang="en-US" sz="3000" dirty="0"/>
          </a:p>
        </p:txBody>
      </p:sp>
      <p:sp>
        <p:nvSpPr>
          <p:cNvPr id="3" name="Shape 1"/>
          <p:cNvSpPr/>
          <p:nvPr/>
        </p:nvSpPr>
        <p:spPr>
          <a:xfrm>
            <a:off x="548640" y="1371600"/>
            <a:ext cx="6583680" cy="1673352"/>
          </a:xfrm>
          <a:prstGeom prst="roundRect">
            <a:avLst>
              <a:gd name="adj" fmla="val 4372"/>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309360" cy="1216152"/>
          </a:xfrm>
          <a:prstGeom prst="rect">
            <a:avLst/>
          </a:prstGeom>
          <a:noFill/>
          <a:ln/>
        </p:spPr>
        <p:txBody>
          <a:bodyPr wrap="none" lIns="0" tIns="0" rIns="0" bIns="0" rtlCol="0" anchor="t"/>
          <a:lstStyle/>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inbox = ["Hi", "Win cash", "Bye"]</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for msg in inbox:</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    print(msg)</a:t>
            </a:r>
            <a:endParaRPr lang="en-US" sz="2400" dirty="0"/>
          </a:p>
        </p:txBody>
      </p:sp>
      <p:sp>
        <p:nvSpPr>
          <p:cNvPr id="6" name="Shape 4"/>
          <p:cNvSpPr/>
          <p:nvPr/>
        </p:nvSpPr>
        <p:spPr>
          <a:xfrm>
            <a:off x="548640" y="3273552"/>
            <a:ext cx="6583680" cy="1392174"/>
          </a:xfrm>
          <a:prstGeom prst="roundRect">
            <a:avLst>
              <a:gd name="adj" fmla="val 5255"/>
            </a:avLst>
          </a:prstGeom>
          <a:solidFill>
            <a:srgbClr val="EEF2F8"/>
          </a:solidFill>
          <a:ln w="9525">
            <a:solidFill>
              <a:srgbClr val="D5DBE6"/>
            </a:solidFill>
            <a:prstDash val="solid"/>
          </a:ln>
        </p:spPr>
        <p:txBody>
          <a:bodyPr/>
          <a:p/>
        </p:txBody>
      </p:sp>
      <p:sp>
        <p:nvSpPr>
          <p:cNvPr id="7" name="Text 5"/>
          <p:cNvSpPr txBox="1"/>
          <p:nvPr/>
        </p:nvSpPr>
        <p:spPr>
          <a:xfrm>
            <a:off x="731520" y="3364992"/>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621024"/>
            <a:ext cx="6309360" cy="934974"/>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Hi</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Win cash</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Bye</a:t>
            </a:r>
            <a:endParaRPr lang="en-US" sz="1800" dirty="0"/>
          </a:p>
        </p:txBody>
      </p:sp>
      <p:sp>
        <p:nvSpPr>
          <p:cNvPr id="9" name="anim_1_0"/>
          <p:cNvSpPr/>
          <p:nvPr/>
        </p:nvSpPr>
        <p:spPr>
          <a:xfrm>
            <a:off x="731520" y="2441448"/>
            <a:ext cx="548640" cy="45720"/>
          </a:xfrm>
          <a:prstGeom prst="rect">
            <a:avLst/>
          </a:prstGeom>
          <a:solidFill>
            <a:srgbClr val="E07A1F"/>
          </a:solidFill>
          <a:ln w="12700">
            <a:solidFill>
              <a:srgbClr val="E07A1F"/>
            </a:solidFill>
            <a:prstDash val="solid"/>
          </a:ln>
        </p:spPr>
        <p:txBody>
          <a:bodyPr/>
          <a:p/>
        </p:txBody>
      </p:sp>
      <p:sp>
        <p:nvSpPr>
          <p:cNvPr id="10" name="anim_2_1"/>
          <p:cNvSpPr/>
          <p:nvPr/>
        </p:nvSpPr>
        <p:spPr>
          <a:xfrm>
            <a:off x="1463040" y="2441448"/>
            <a:ext cx="548640" cy="45720"/>
          </a:xfrm>
          <a:prstGeom prst="rect">
            <a:avLst/>
          </a:prstGeom>
          <a:solidFill>
            <a:srgbClr val="2459C4"/>
          </a:solidFill>
          <a:ln w="12700">
            <a:solidFill>
              <a:srgbClr val="2459C4"/>
            </a:solidFill>
            <a:prstDash val="solid"/>
          </a:ln>
        </p:spPr>
        <p:txBody>
          <a:bodyPr/>
          <a:p/>
        </p:txBody>
      </p:sp>
      <p:sp>
        <p:nvSpPr>
          <p:cNvPr id="11" name="anim_3_2"/>
          <p:cNvSpPr/>
          <p:nvPr/>
        </p:nvSpPr>
        <p:spPr>
          <a:xfrm>
            <a:off x="2743200" y="2441448"/>
            <a:ext cx="914400" cy="45720"/>
          </a:xfrm>
          <a:prstGeom prst="rect">
            <a:avLst/>
          </a:prstGeom>
          <a:solidFill>
            <a:srgbClr val="1F8A7A"/>
          </a:solidFill>
          <a:ln w="12700">
            <a:solidFill>
              <a:srgbClr val="1F8A7A"/>
            </a:solidFill>
            <a:prstDash val="solid"/>
          </a:ln>
        </p:spPr>
        <p:txBody>
          <a:bodyPr/>
          <a:p/>
        </p:txBody>
      </p:sp>
      <p:sp>
        <p:nvSpPr>
          <p:cNvPr id="12" name="anim_4_3"/>
          <p:cNvSpPr/>
          <p:nvPr/>
        </p:nvSpPr>
        <p:spPr>
          <a:xfrm>
            <a:off x="3657600" y="2441448"/>
            <a:ext cx="182880" cy="45720"/>
          </a:xfrm>
          <a:prstGeom prst="rect">
            <a:avLst/>
          </a:prstGeom>
          <a:solidFill>
            <a:srgbClr val="8E44AD"/>
          </a:solidFill>
          <a:ln w="12700">
            <a:solidFill>
              <a:srgbClr val="8E44AD"/>
            </a:solidFill>
            <a:prstDash val="solid"/>
          </a:ln>
        </p:spPr>
        <p:txBody>
          <a:bodyPr/>
          <a:p/>
        </p:txBody>
      </p:sp>
      <p:sp>
        <p:nvSpPr>
          <p:cNvPr id="13" name="anim_5_4"/>
          <p:cNvSpPr/>
          <p:nvPr/>
        </p:nvSpPr>
        <p:spPr>
          <a:xfrm>
            <a:off x="1463040" y="2816352"/>
            <a:ext cx="1828800" cy="45720"/>
          </a:xfrm>
          <a:prstGeom prst="rect">
            <a:avLst/>
          </a:prstGeom>
          <a:solidFill>
            <a:srgbClr val="B4432A"/>
          </a:solidFill>
          <a:ln w="12700">
            <a:solidFill>
              <a:srgbClr val="B4432A"/>
            </a:solidFill>
            <a:prstDash val="solid"/>
          </a:ln>
        </p:spPr>
        <p:txBody>
          <a:bodyPr/>
          <a:p/>
        </p:txBody>
      </p:sp>
      <p:sp>
        <p:nvSpPr>
          <p:cNvPr id="14" name="anim_1_5"/>
          <p:cNvSpPr/>
          <p:nvPr/>
        </p:nvSpPr>
        <p:spPr>
          <a:xfrm>
            <a:off x="7013448" y="2217420"/>
            <a:ext cx="128016" cy="128016"/>
          </a:xfrm>
          <a:prstGeom prst="ellipse">
            <a:avLst/>
          </a:prstGeom>
          <a:solidFill>
            <a:srgbClr val="E07A1F"/>
          </a:solidFill>
          <a:ln w="12700">
            <a:solidFill>
              <a:srgbClr val="E07A1F"/>
            </a:solidFill>
            <a:prstDash val="solid"/>
          </a:ln>
        </p:spPr>
        <p:txBody>
          <a:bodyPr/>
          <a:p/>
        </p:txBody>
      </p:sp>
      <p:sp>
        <p:nvSpPr>
          <p:cNvPr id="15" name="anim_1_6"/>
          <p:cNvSpPr/>
          <p:nvPr/>
        </p:nvSpPr>
        <p:spPr>
          <a:xfrm>
            <a:off x="7132320" y="2281428"/>
            <a:ext cx="502920" cy="914"/>
          </a:xfrm>
          <a:prstGeom prst="line">
            <a:avLst/>
          </a:prstGeom>
          <a:noFill/>
          <a:ln w="15875">
            <a:solidFill>
              <a:srgbClr val="E07A1F"/>
            </a:solidFill>
            <a:prstDash val="solid"/>
          </a:ln>
        </p:spPr>
        <p:txBody>
          <a:bodyPr/>
          <a:p/>
        </p:txBody>
      </p:sp>
      <p:sp>
        <p:nvSpPr>
          <p:cNvPr id="16" name="anim_1_7"/>
          <p:cNvSpPr/>
          <p:nvPr/>
        </p:nvSpPr>
        <p:spPr>
          <a:xfrm>
            <a:off x="7635240" y="2103120"/>
            <a:ext cx="4023360" cy="356616"/>
          </a:xfrm>
          <a:prstGeom prst="roundRect">
            <a:avLst>
              <a:gd name="adj" fmla="val 15385"/>
            </a:avLst>
          </a:prstGeom>
          <a:solidFill>
            <a:srgbClr val="FFFFFF"/>
          </a:solidFill>
          <a:ln w="15875">
            <a:solidFill>
              <a:srgbClr val="E07A1F"/>
            </a:solidFill>
            <a:prstDash val="solid"/>
          </a:ln>
        </p:spPr>
        <p:txBody>
          <a:bodyPr/>
          <a:p/>
        </p:txBody>
      </p:sp>
      <p:sp>
        <p:nvSpPr>
          <p:cNvPr id="17" name="anim_1_8"/>
          <p:cNvSpPr txBox="1"/>
          <p:nvPr/>
        </p:nvSpPr>
        <p:spPr>
          <a:xfrm>
            <a:off x="7772400" y="2103120"/>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Keyword </a:t>
            </a:r>
            <a:pPr indent="0" marL="0">
              <a:buNone/>
            </a:pPr>
            <a:r>
              <a:rPr lang="en-US" sz="1400" dirty="0">
                <a:solidFill>
                  <a:srgbClr val="A4520C"/>
                </a:solidFill>
                <a:latin typeface="Courier New" pitchFamily="34" charset="0"/>
                <a:ea typeface="Courier New" pitchFamily="34" charset="-122"/>
                <a:cs typeface="Courier New" pitchFamily="34" charset="-120"/>
              </a:rPr>
              <a:t>for</a:t>
            </a:r>
            <a:pPr indent="0" marL="0">
              <a:buNone/>
            </a:pPr>
            <a:r>
              <a:rPr lang="en-US" sz="1500" dirty="0">
                <a:solidFill>
                  <a:srgbClr val="15213A"/>
                </a:solidFill>
                <a:latin typeface="Calibri" pitchFamily="34" charset="0"/>
                <a:ea typeface="Calibri" pitchFamily="34" charset="-122"/>
                <a:cs typeface="Calibri" pitchFamily="34" charset="-120"/>
              </a:rPr>
              <a:t> starts the loop</a:t>
            </a:r>
            <a:endParaRPr lang="en-US" sz="1500" dirty="0"/>
          </a:p>
        </p:txBody>
      </p:sp>
      <p:sp>
        <p:nvSpPr>
          <p:cNvPr id="18" name="anim_2_9"/>
          <p:cNvSpPr/>
          <p:nvPr/>
        </p:nvSpPr>
        <p:spPr>
          <a:xfrm>
            <a:off x="7013448" y="2217420"/>
            <a:ext cx="128016" cy="128016"/>
          </a:xfrm>
          <a:prstGeom prst="ellipse">
            <a:avLst/>
          </a:prstGeom>
          <a:solidFill>
            <a:srgbClr val="2459C4"/>
          </a:solidFill>
          <a:ln w="12700">
            <a:solidFill>
              <a:srgbClr val="2459C4"/>
            </a:solidFill>
            <a:prstDash val="solid"/>
          </a:ln>
        </p:spPr>
        <p:txBody>
          <a:bodyPr/>
          <a:p/>
        </p:txBody>
      </p:sp>
      <p:sp>
        <p:nvSpPr>
          <p:cNvPr id="19" name="anim_2_10"/>
          <p:cNvSpPr/>
          <p:nvPr/>
        </p:nvSpPr>
        <p:spPr>
          <a:xfrm>
            <a:off x="7132320" y="2281428"/>
            <a:ext cx="502920" cy="589788"/>
          </a:xfrm>
          <a:prstGeom prst="line">
            <a:avLst/>
          </a:prstGeom>
          <a:noFill/>
          <a:ln w="15875">
            <a:solidFill>
              <a:srgbClr val="2459C4"/>
            </a:solidFill>
            <a:prstDash val="solid"/>
          </a:ln>
        </p:spPr>
        <p:txBody>
          <a:bodyPr/>
          <a:p/>
        </p:txBody>
      </p:sp>
      <p:sp>
        <p:nvSpPr>
          <p:cNvPr id="20" name="anim_2_11"/>
          <p:cNvSpPr/>
          <p:nvPr/>
        </p:nvSpPr>
        <p:spPr>
          <a:xfrm>
            <a:off x="7635240" y="2569464"/>
            <a:ext cx="4023360" cy="603504"/>
          </a:xfrm>
          <a:prstGeom prst="roundRect">
            <a:avLst>
              <a:gd name="adj" fmla="val 9091"/>
            </a:avLst>
          </a:prstGeom>
          <a:solidFill>
            <a:srgbClr val="FFFFFF"/>
          </a:solidFill>
          <a:ln w="15875">
            <a:solidFill>
              <a:srgbClr val="2459C4"/>
            </a:solidFill>
            <a:prstDash val="solid"/>
          </a:ln>
        </p:spPr>
        <p:txBody>
          <a:bodyPr/>
          <a:p/>
        </p:txBody>
      </p:sp>
      <p:sp>
        <p:nvSpPr>
          <p:cNvPr id="21" name="anim_2_12"/>
          <p:cNvSpPr txBox="1"/>
          <p:nvPr/>
        </p:nvSpPr>
        <p:spPr>
          <a:xfrm>
            <a:off x="7772400" y="2569464"/>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Loop variable: holds the current item, a new one each round</a:t>
            </a:r>
            <a:endParaRPr lang="en-US" sz="1500" dirty="0"/>
          </a:p>
        </p:txBody>
      </p:sp>
      <p:sp>
        <p:nvSpPr>
          <p:cNvPr id="22" name="anim_3_13"/>
          <p:cNvSpPr/>
          <p:nvPr/>
        </p:nvSpPr>
        <p:spPr>
          <a:xfrm>
            <a:off x="7013448" y="2217420"/>
            <a:ext cx="128016" cy="128016"/>
          </a:xfrm>
          <a:prstGeom prst="ellipse">
            <a:avLst/>
          </a:prstGeom>
          <a:solidFill>
            <a:srgbClr val="1F8A7A"/>
          </a:solidFill>
          <a:ln w="12700">
            <a:solidFill>
              <a:srgbClr val="1F8A7A"/>
            </a:solidFill>
            <a:prstDash val="solid"/>
          </a:ln>
        </p:spPr>
        <p:txBody>
          <a:bodyPr/>
          <a:p/>
        </p:txBody>
      </p:sp>
      <p:sp>
        <p:nvSpPr>
          <p:cNvPr id="23" name="anim_3_14"/>
          <p:cNvSpPr/>
          <p:nvPr/>
        </p:nvSpPr>
        <p:spPr>
          <a:xfrm>
            <a:off x="7132320" y="2281428"/>
            <a:ext cx="502920" cy="1179576"/>
          </a:xfrm>
          <a:prstGeom prst="line">
            <a:avLst/>
          </a:prstGeom>
          <a:noFill/>
          <a:ln w="15875">
            <a:solidFill>
              <a:srgbClr val="1F8A7A"/>
            </a:solidFill>
            <a:prstDash val="solid"/>
          </a:ln>
        </p:spPr>
        <p:txBody>
          <a:bodyPr/>
          <a:p/>
        </p:txBody>
      </p:sp>
      <p:sp>
        <p:nvSpPr>
          <p:cNvPr id="24" name="anim_3_15"/>
          <p:cNvSpPr/>
          <p:nvPr/>
        </p:nvSpPr>
        <p:spPr>
          <a:xfrm>
            <a:off x="7635240" y="3282696"/>
            <a:ext cx="4023360" cy="356616"/>
          </a:xfrm>
          <a:prstGeom prst="roundRect">
            <a:avLst>
              <a:gd name="adj" fmla="val 15385"/>
            </a:avLst>
          </a:prstGeom>
          <a:solidFill>
            <a:srgbClr val="FFFFFF"/>
          </a:solidFill>
          <a:ln w="15875">
            <a:solidFill>
              <a:srgbClr val="1F8A7A"/>
            </a:solidFill>
            <a:prstDash val="solid"/>
          </a:ln>
        </p:spPr>
        <p:txBody>
          <a:bodyPr/>
          <a:p/>
        </p:txBody>
      </p:sp>
      <p:sp>
        <p:nvSpPr>
          <p:cNvPr id="25" name="anim_3_16"/>
          <p:cNvSpPr txBox="1"/>
          <p:nvPr/>
        </p:nvSpPr>
        <p:spPr>
          <a:xfrm>
            <a:off x="7772400" y="3282696"/>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The collection to walk through</a:t>
            </a:r>
            <a:endParaRPr lang="en-US" sz="1500" dirty="0"/>
          </a:p>
        </p:txBody>
      </p:sp>
      <p:sp>
        <p:nvSpPr>
          <p:cNvPr id="26" name="anim_4_17"/>
          <p:cNvSpPr/>
          <p:nvPr/>
        </p:nvSpPr>
        <p:spPr>
          <a:xfrm>
            <a:off x="7013448" y="2217420"/>
            <a:ext cx="128016" cy="128016"/>
          </a:xfrm>
          <a:prstGeom prst="ellipse">
            <a:avLst/>
          </a:prstGeom>
          <a:solidFill>
            <a:srgbClr val="8E44AD"/>
          </a:solidFill>
          <a:ln w="12700">
            <a:solidFill>
              <a:srgbClr val="8E44AD"/>
            </a:solidFill>
            <a:prstDash val="solid"/>
          </a:ln>
        </p:spPr>
        <p:txBody>
          <a:bodyPr/>
          <a:p/>
        </p:txBody>
      </p:sp>
      <p:sp>
        <p:nvSpPr>
          <p:cNvPr id="27" name="anim_4_18"/>
          <p:cNvSpPr/>
          <p:nvPr/>
        </p:nvSpPr>
        <p:spPr>
          <a:xfrm>
            <a:off x="7132320" y="2281428"/>
            <a:ext cx="502920" cy="1645920"/>
          </a:xfrm>
          <a:prstGeom prst="line">
            <a:avLst/>
          </a:prstGeom>
          <a:noFill/>
          <a:ln w="15875">
            <a:solidFill>
              <a:srgbClr val="8E44AD"/>
            </a:solidFill>
            <a:prstDash val="solid"/>
          </a:ln>
        </p:spPr>
        <p:txBody>
          <a:bodyPr/>
          <a:p/>
        </p:txBody>
      </p:sp>
      <p:sp>
        <p:nvSpPr>
          <p:cNvPr id="28" name="anim_4_19"/>
          <p:cNvSpPr/>
          <p:nvPr/>
        </p:nvSpPr>
        <p:spPr>
          <a:xfrm>
            <a:off x="7635240" y="3749040"/>
            <a:ext cx="4023360" cy="356616"/>
          </a:xfrm>
          <a:prstGeom prst="roundRect">
            <a:avLst>
              <a:gd name="adj" fmla="val 15385"/>
            </a:avLst>
          </a:prstGeom>
          <a:solidFill>
            <a:srgbClr val="FFFFFF"/>
          </a:solidFill>
          <a:ln w="15875">
            <a:solidFill>
              <a:srgbClr val="8E44AD"/>
            </a:solidFill>
            <a:prstDash val="solid"/>
          </a:ln>
        </p:spPr>
        <p:txBody>
          <a:bodyPr/>
          <a:p/>
        </p:txBody>
      </p:sp>
      <p:sp>
        <p:nvSpPr>
          <p:cNvPr id="29" name="anim_4_20"/>
          <p:cNvSpPr txBox="1"/>
          <p:nvPr/>
        </p:nvSpPr>
        <p:spPr>
          <a:xfrm>
            <a:off x="7772400" y="3749040"/>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Colon, as with if</a:t>
            </a:r>
            <a:endParaRPr lang="en-US" sz="1500" dirty="0"/>
          </a:p>
        </p:txBody>
      </p:sp>
      <p:sp>
        <p:nvSpPr>
          <p:cNvPr id="30" name="anim_5_21"/>
          <p:cNvSpPr/>
          <p:nvPr/>
        </p:nvSpPr>
        <p:spPr>
          <a:xfrm>
            <a:off x="7013448" y="2592324"/>
            <a:ext cx="128016" cy="128016"/>
          </a:xfrm>
          <a:prstGeom prst="ellipse">
            <a:avLst/>
          </a:prstGeom>
          <a:solidFill>
            <a:srgbClr val="B4432A"/>
          </a:solidFill>
          <a:ln w="12700">
            <a:solidFill>
              <a:srgbClr val="B4432A"/>
            </a:solidFill>
            <a:prstDash val="solid"/>
          </a:ln>
        </p:spPr>
        <p:txBody>
          <a:bodyPr/>
          <a:p/>
        </p:txBody>
      </p:sp>
      <p:sp>
        <p:nvSpPr>
          <p:cNvPr id="31" name="anim_5_22"/>
          <p:cNvSpPr/>
          <p:nvPr/>
        </p:nvSpPr>
        <p:spPr>
          <a:xfrm>
            <a:off x="7132320" y="2656332"/>
            <a:ext cx="502920" cy="1737360"/>
          </a:xfrm>
          <a:prstGeom prst="line">
            <a:avLst/>
          </a:prstGeom>
          <a:noFill/>
          <a:ln w="15875">
            <a:solidFill>
              <a:srgbClr val="B4432A"/>
            </a:solidFill>
            <a:prstDash val="solid"/>
          </a:ln>
        </p:spPr>
        <p:txBody>
          <a:bodyPr/>
          <a:p/>
        </p:txBody>
      </p:sp>
      <p:sp>
        <p:nvSpPr>
          <p:cNvPr id="32" name="anim_5_23"/>
          <p:cNvSpPr/>
          <p:nvPr/>
        </p:nvSpPr>
        <p:spPr>
          <a:xfrm>
            <a:off x="7635240" y="4215384"/>
            <a:ext cx="4023360" cy="356616"/>
          </a:xfrm>
          <a:prstGeom prst="roundRect">
            <a:avLst>
              <a:gd name="adj" fmla="val 15385"/>
            </a:avLst>
          </a:prstGeom>
          <a:solidFill>
            <a:srgbClr val="FFFFFF"/>
          </a:solidFill>
          <a:ln w="15875">
            <a:solidFill>
              <a:srgbClr val="B4432A"/>
            </a:solidFill>
            <a:prstDash val="solid"/>
          </a:ln>
        </p:spPr>
        <p:txBody>
          <a:bodyPr/>
          <a:p/>
        </p:txBody>
      </p:sp>
      <p:sp>
        <p:nvSpPr>
          <p:cNvPr id="33" name="anim_5_24"/>
          <p:cNvSpPr txBox="1"/>
          <p:nvPr/>
        </p:nvSpPr>
        <p:spPr>
          <a:xfrm>
            <a:off x="7772400" y="4215384"/>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Body: runs once for every item</a:t>
            </a:r>
            <a:endParaRPr lang="en-US" sz="1500" dirty="0"/>
          </a:p>
        </p:txBody>
      </p:sp>
      <p:sp>
        <p:nvSpPr>
          <p:cNvPr id="34" name="Shape 3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5" name="Text 3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6" name="Shape 3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7" name="Text 3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38" name="Shape 3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9" name="Text 3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0" name="Shape 3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1" name="Text 3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35</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nodeType="withEffect">
                                  <p:stCondLst>
                                    <p:cond delay="0"/>
                                  </p:stCondLst>
                                  <p:childTnLst>
                                    <p:set>
                                      <p:cBhvr>
                                        <p:cTn id="7" dur="1" fill="hold">
                                          <p:stCondLst>
                                            <p:cond delay="0"/>
                                          </p:stCondLst>
                                        </p:cTn>
                                        <p:tgtEl>
                                          <p:spTgt spid="14"/>
                                        </p:tgtEl>
                                        <p:attrNameLst>
                                          <p:attrName>style.visibility</p:attrName>
                                        </p:attrNameLst>
                                      </p:cBhvr>
                                      <p:to>
                                        <p:strVal val="visible"/>
                                      </p:to>
                                    </p:set>
                                    <p:animEffect transition="in" filter="fade">
                                      <p:cBhvr>
                                        <p:cTn id="8" dur="400"/>
                                        <p:tgtEl>
                                          <p:spTgt spid="14"/>
                                        </p:tgtEl>
                                      </p:cBhvr>
                                    </p:animEffect>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400"/>
                                        <p:tgtEl>
                                          <p:spTgt spid="15"/>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4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4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4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4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400"/>
                                        <p:tgtEl>
                                          <p:spTgt spid="21"/>
                                        </p:tgtEl>
                                      </p:cBhvr>
                                    </p:animEffect>
                                  </p:childTnLst>
                                </p:cTn>
                              </p:par>
                            </p:childTnLst>
                          </p:cTn>
                        </p:par>
                      </p:childTnLst>
                    </p:cTn>
                  </p:par>
                  <p:par>
                    <p:cTn id="52" fill="hold">
                      <p:stCondLst>
                        <p:cond delay="indefinite"/>
                      </p:stCondLst>
                      <p:childTnLst>
                        <p:par>
                          <p:cTn id="53"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400"/>
                                        <p:tgtEl>
                                          <p:spTgt spid="23"/>
                                        </p:tgtEl>
                                      </p:cBhvr>
                                    </p:animEffect>
                                  </p:childTnLst>
                                </p:cTn>
                              </p:par>
                              <p:par>
                                <p:cTn id="46" presetID="10"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4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400"/>
                                        <p:tgtEl>
                                          <p:spTgt spid="25"/>
                                        </p:tgtEl>
                                      </p:cBhvr>
                                    </p:animEffect>
                                  </p:childTnLst>
                                </p:cTn>
                              </p:par>
                            </p:childTnLst>
                          </p:cTn>
                        </p:par>
                      </p:childTnLst>
                    </p:cTn>
                  </p:par>
                  <p:par>
                    <p:cTn id="69" fill="hold">
                      <p:stCondLst>
                        <p:cond delay="indefinite"/>
                      </p:stCondLst>
                      <p:childTnLst>
                        <p:par>
                          <p:cTn id="70"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400"/>
                                        <p:tgtEl>
                                          <p:spTgt spid="12"/>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400"/>
                                        <p:tgtEl>
                                          <p:spTgt spid="26"/>
                                        </p:tgtEl>
                                      </p:cBhvr>
                                    </p:animEffect>
                                  </p:childTnLst>
                                </p:cTn>
                              </p:par>
                              <p:par>
                                <p:cTn id="60" presetID="10"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400"/>
                                        <p:tgtEl>
                                          <p:spTgt spid="27"/>
                                        </p:tgtEl>
                                      </p:cBhvr>
                                    </p:animEffect>
                                  </p:childTnLst>
                                </p:cTn>
                              </p:par>
                              <p:par>
                                <p:cTn id="63" presetID="10" presetClass="entr" presetSubtype="0"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4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400"/>
                                        <p:tgtEl>
                                          <p:spTgt spid="29"/>
                                        </p:tgtEl>
                                      </p:cBhvr>
                                    </p:animEffect>
                                  </p:childTnLst>
                                </p:cTn>
                              </p:par>
                            </p:childTnLst>
                          </p:cTn>
                        </p:par>
                      </p:childTnLst>
                    </p:cTn>
                  </p:par>
                  <p:par>
                    <p:cTn id="86" fill="hold">
                      <p:stCondLst>
                        <p:cond delay="indefinite"/>
                      </p:stCondLst>
                      <p:childTnLst>
                        <p:par>
                          <p:cTn id="87"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400"/>
                                        <p:tgtEl>
                                          <p:spTgt spid="13"/>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400"/>
                                        <p:tgtEl>
                                          <p:spTgt spid="30"/>
                                        </p:tgtEl>
                                      </p:cBhvr>
                                    </p:animEffect>
                                  </p:childTnLst>
                                </p:cTn>
                              </p:par>
                              <p:par>
                                <p:cTn id="77" presetID="10" presetClass="entr" presetSubtype="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400"/>
                                        <p:tgtEl>
                                          <p:spTgt spid="31"/>
                                        </p:tgtEl>
                                      </p:cBhvr>
                                    </p:animEffect>
                                  </p:childTnLst>
                                </p:cTn>
                              </p:par>
                              <p:par>
                                <p:cTn id="80" presetID="10" presetClass="entr" presetSubtype="0" fill="hold"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5" grpId="0" animBg="1"/>
      <p:bldP spid="29" grpId="0" animBg="1"/>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Tracing a for loop, round by round</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Each round, </a:t>
            </a:r>
            <a:pPr indent="0" marL="0">
              <a:buNone/>
            </a:pPr>
            <a:r>
              <a:rPr lang="en-US" sz="1600" dirty="0">
                <a:solidFill>
                  <a:srgbClr val="A4520C"/>
                </a:solidFill>
                <a:latin typeface="Courier New" pitchFamily="34" charset="0"/>
                <a:ea typeface="Courier New" pitchFamily="34" charset="-122"/>
                <a:cs typeface="Courier New" pitchFamily="34" charset="-120"/>
              </a:rPr>
              <a:t>msg</a:t>
            </a:r>
            <a:pPr indent="0" marL="0">
              <a:buNone/>
            </a:pPr>
            <a:r>
              <a:rPr lang="en-US" sz="1700" dirty="0">
                <a:solidFill>
                  <a:srgbClr val="15213A"/>
                </a:solidFill>
                <a:latin typeface="Calibri" pitchFamily="34" charset="0"/>
                <a:ea typeface="Calibri" pitchFamily="34" charset="-122"/>
                <a:cs typeface="Calibri" pitchFamily="34" charset="-120"/>
              </a:rPr>
              <a:t> takes the next item. The body runs once per round.</a:t>
            </a:r>
            <a:endParaRPr lang="en-US" sz="1700" dirty="0"/>
          </a:p>
        </p:txBody>
      </p:sp>
      <p:sp>
        <p:nvSpPr>
          <p:cNvPr id="4" name="Shape 2"/>
          <p:cNvSpPr/>
          <p:nvPr/>
        </p:nvSpPr>
        <p:spPr>
          <a:xfrm>
            <a:off x="548640" y="1828800"/>
            <a:ext cx="5029200" cy="1392174"/>
          </a:xfrm>
          <a:prstGeom prst="roundRect">
            <a:avLst>
              <a:gd name="adj" fmla="val 5255"/>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754880" cy="934974"/>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inbox = ["Hi", "Win cash", "Bye"]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for msg in inbox:</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print(len(msg), msg)</a:t>
            </a:r>
            <a:endParaRPr lang="en-US" sz="1800" dirty="0"/>
          </a:p>
        </p:txBody>
      </p:sp>
      <p:sp>
        <p:nvSpPr>
          <p:cNvPr id="7" name="Shape 5"/>
          <p:cNvSpPr/>
          <p:nvPr/>
        </p:nvSpPr>
        <p:spPr>
          <a:xfrm>
            <a:off x="548640" y="3449574"/>
            <a:ext cx="5029200" cy="1392174"/>
          </a:xfrm>
          <a:prstGeom prst="roundRect">
            <a:avLst>
              <a:gd name="adj" fmla="val 5255"/>
            </a:avLst>
          </a:prstGeom>
          <a:solidFill>
            <a:srgbClr val="EEF2F8"/>
          </a:solidFill>
          <a:ln w="9525">
            <a:solidFill>
              <a:srgbClr val="D5DBE6"/>
            </a:solidFill>
            <a:prstDash val="solid"/>
          </a:ln>
        </p:spPr>
        <p:txBody>
          <a:bodyPr/>
          <a:p/>
        </p:txBody>
      </p:sp>
      <p:sp>
        <p:nvSpPr>
          <p:cNvPr id="8" name="Text 6"/>
          <p:cNvSpPr txBox="1"/>
          <p:nvPr/>
        </p:nvSpPr>
        <p:spPr>
          <a:xfrm>
            <a:off x="731520" y="3541014"/>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3797046"/>
            <a:ext cx="4754880" cy="934974"/>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2 Hi</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8 Win cash</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3 Bye</a:t>
            </a:r>
            <a:endParaRPr lang="en-US" sz="1800" dirty="0"/>
          </a:p>
        </p:txBody>
      </p:sp>
      <p:sp>
        <p:nvSpPr>
          <p:cNvPr id="10" name="Text 8"/>
          <p:cNvSpPr txBox="1"/>
          <p:nvPr/>
        </p:nvSpPr>
        <p:spPr>
          <a:xfrm>
            <a:off x="589788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round</a:t>
            </a:r>
            <a:endParaRPr lang="en-US" sz="1600" dirty="0"/>
          </a:p>
        </p:txBody>
      </p:sp>
      <p:sp>
        <p:nvSpPr>
          <p:cNvPr id="11" name="Text 9"/>
          <p:cNvSpPr txBox="1"/>
          <p:nvPr/>
        </p:nvSpPr>
        <p:spPr>
          <a:xfrm>
            <a:off x="732663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msg</a:t>
            </a:r>
            <a:endParaRPr lang="en-US" sz="1600" dirty="0"/>
          </a:p>
        </p:txBody>
      </p:sp>
      <p:sp>
        <p:nvSpPr>
          <p:cNvPr id="12" name="Text 10"/>
          <p:cNvSpPr txBox="1"/>
          <p:nvPr/>
        </p:nvSpPr>
        <p:spPr>
          <a:xfrm>
            <a:off x="875538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len(msg)</a:t>
            </a:r>
            <a:endParaRPr lang="en-US" sz="1600" dirty="0"/>
          </a:p>
        </p:txBody>
      </p:sp>
      <p:sp>
        <p:nvSpPr>
          <p:cNvPr id="13" name="Text 11"/>
          <p:cNvSpPr txBox="1"/>
          <p:nvPr/>
        </p:nvSpPr>
        <p:spPr>
          <a:xfrm>
            <a:off x="1018413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prints</a:t>
            </a:r>
            <a:endParaRPr lang="en-US" sz="1600" dirty="0"/>
          </a:p>
        </p:txBody>
      </p:sp>
      <p:sp>
        <p:nvSpPr>
          <p:cNvPr id="14" name="anim_1_0"/>
          <p:cNvSpPr txBox="1"/>
          <p:nvPr/>
        </p:nvSpPr>
        <p:spPr>
          <a:xfrm>
            <a:off x="589788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5" name="anim_1_1"/>
          <p:cNvSpPr txBox="1"/>
          <p:nvPr/>
        </p:nvSpPr>
        <p:spPr>
          <a:xfrm>
            <a:off x="732663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'Hi'</a:t>
            </a:r>
            <a:endParaRPr lang="en-US" sz="1600" dirty="0"/>
          </a:p>
        </p:txBody>
      </p:sp>
      <p:sp>
        <p:nvSpPr>
          <p:cNvPr id="16" name="anim_1_2"/>
          <p:cNvSpPr txBox="1"/>
          <p:nvPr/>
        </p:nvSpPr>
        <p:spPr>
          <a:xfrm>
            <a:off x="875538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17" name="anim_1_3"/>
          <p:cNvSpPr txBox="1"/>
          <p:nvPr/>
        </p:nvSpPr>
        <p:spPr>
          <a:xfrm>
            <a:off x="1018413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 Hi</a:t>
            </a:r>
            <a:endParaRPr lang="en-US" sz="1600" dirty="0"/>
          </a:p>
        </p:txBody>
      </p:sp>
      <p:sp>
        <p:nvSpPr>
          <p:cNvPr id="18" name="anim_2_4"/>
          <p:cNvSpPr txBox="1"/>
          <p:nvPr/>
        </p:nvSpPr>
        <p:spPr>
          <a:xfrm>
            <a:off x="589788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19" name="anim_2_5"/>
          <p:cNvSpPr txBox="1"/>
          <p:nvPr/>
        </p:nvSpPr>
        <p:spPr>
          <a:xfrm>
            <a:off x="732663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'Win cash'</a:t>
            </a:r>
            <a:endParaRPr lang="en-US" sz="1600" dirty="0"/>
          </a:p>
        </p:txBody>
      </p:sp>
      <p:sp>
        <p:nvSpPr>
          <p:cNvPr id="20" name="anim_2_6"/>
          <p:cNvSpPr txBox="1"/>
          <p:nvPr/>
        </p:nvSpPr>
        <p:spPr>
          <a:xfrm>
            <a:off x="875538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8</a:t>
            </a:r>
            <a:endParaRPr lang="en-US" sz="1600" dirty="0"/>
          </a:p>
        </p:txBody>
      </p:sp>
      <p:sp>
        <p:nvSpPr>
          <p:cNvPr id="21" name="anim_2_7"/>
          <p:cNvSpPr txBox="1"/>
          <p:nvPr/>
        </p:nvSpPr>
        <p:spPr>
          <a:xfrm>
            <a:off x="1018413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8 Win cash</a:t>
            </a:r>
            <a:endParaRPr lang="en-US" sz="1600" dirty="0"/>
          </a:p>
        </p:txBody>
      </p:sp>
      <p:sp>
        <p:nvSpPr>
          <p:cNvPr id="22" name="anim_3_8"/>
          <p:cNvSpPr txBox="1"/>
          <p:nvPr/>
        </p:nvSpPr>
        <p:spPr>
          <a:xfrm>
            <a:off x="589788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23" name="anim_3_9"/>
          <p:cNvSpPr txBox="1"/>
          <p:nvPr/>
        </p:nvSpPr>
        <p:spPr>
          <a:xfrm>
            <a:off x="732663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'Bye'</a:t>
            </a:r>
            <a:endParaRPr lang="en-US" sz="1600" dirty="0"/>
          </a:p>
        </p:txBody>
      </p:sp>
      <p:sp>
        <p:nvSpPr>
          <p:cNvPr id="24" name="anim_3_10"/>
          <p:cNvSpPr txBox="1"/>
          <p:nvPr/>
        </p:nvSpPr>
        <p:spPr>
          <a:xfrm>
            <a:off x="875538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25" name="anim_3_11"/>
          <p:cNvSpPr txBox="1"/>
          <p:nvPr/>
        </p:nvSpPr>
        <p:spPr>
          <a:xfrm>
            <a:off x="1018413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 Bye</a:t>
            </a:r>
            <a:endParaRPr lang="en-US" sz="1600" dirty="0"/>
          </a:p>
        </p:txBody>
      </p:sp>
      <p:sp>
        <p:nvSpPr>
          <p:cNvPr id="26" name="Text 24"/>
          <p:cNvSpPr txBox="1"/>
          <p:nvPr/>
        </p:nvSpPr>
        <p:spPr>
          <a:xfrm>
            <a:off x="5897880" y="3675888"/>
            <a:ext cx="571500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27" name="Shape 2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8" name="Text 2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9" name="Shape 2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0" name="Text 2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31" name="Shape 2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3" name="Shape 3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4" name="Text 3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35</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4"/>
                                        </p:tgtEl>
                                        <p:attrNameLst>
                                          <p:attrName>style.visibility</p:attrName>
                                        </p:attrNameLst>
                                      </p:cBhvr>
                                      <p:to>
                                        <p:strVal val="visible"/>
                                      </p:to>
                                    </p:set>
                                    <p:animEffect transition="in" filter="fade">
                                      <p:cBhvr>
                                        <p:cTn id="5" dur="400"/>
                                        <p:tgtEl>
                                          <p:spTgt spid="14"/>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5"/>
                                        </p:tgtEl>
                                        <p:attrNameLst>
                                          <p:attrName>style.visibility</p:attrName>
                                        </p:attrNameLst>
                                      </p:cBhvr>
                                      <p:to>
                                        <p:strVal val="visible"/>
                                      </p:to>
                                    </p:set>
                                    <p:animEffect transition="in" filter="fade">
                                      <p:cBhvr>
                                        <p:cTn id="8" dur="400"/>
                                        <p:tgtEl>
                                          <p:spTgt spid="15"/>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4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400"/>
                                        <p:tgtEl>
                                          <p:spTgt spid="17"/>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4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4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4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range(): a sequence of numbers</a:t>
            </a:r>
            <a:endParaRPr lang="en-US" sz="3000" dirty="0"/>
          </a:p>
        </p:txBody>
      </p:sp>
      <p:sp>
        <p:nvSpPr>
          <p:cNvPr id="3" name="Text 1"/>
          <p:cNvSpPr txBox="1"/>
          <p:nvPr/>
        </p:nvSpPr>
        <p:spPr>
          <a:xfrm>
            <a:off x="548640" y="1143000"/>
            <a:ext cx="11064240" cy="457200"/>
          </a:xfrm>
          <a:prstGeom prst="rect">
            <a:avLst/>
          </a:prstGeom>
          <a:noFill/>
          <a:ln/>
        </p:spPr>
        <p:txBody>
          <a:bodyPr wrap="square" lIns="0" tIns="0" rIns="0" bIns="0" rtlCol="0" anchor="ctr"/>
          <a:lstStyle/>
          <a:p>
            <a:pPr indent="0" marL="0">
              <a:buNone/>
            </a:pPr>
            <a:r>
              <a:rPr lang="en-US" sz="1600" dirty="0">
                <a:solidFill>
                  <a:srgbClr val="A4520C"/>
                </a:solidFill>
                <a:latin typeface="Courier New" pitchFamily="34" charset="0"/>
                <a:ea typeface="Courier New" pitchFamily="34" charset="-122"/>
                <a:cs typeface="Courier New" pitchFamily="34" charset="-120"/>
              </a:rPr>
              <a:t>list()</a:t>
            </a:r>
            <a:pPr indent="0" marL="0">
              <a:buNone/>
            </a:pPr>
            <a:r>
              <a:rPr lang="en-US" sz="1700" dirty="0">
                <a:solidFill>
                  <a:srgbClr val="15213A"/>
                </a:solidFill>
                <a:latin typeface="Calibri" pitchFamily="34" charset="0"/>
                <a:ea typeface="Calibri" pitchFamily="34" charset="-122"/>
                <a:cs typeface="Calibri" pitchFamily="34" charset="-120"/>
              </a:rPr>
              <a:t> is only here so we can see the numbers. In a for loop you write </a:t>
            </a:r>
            <a:pPr indent="0" marL="0">
              <a:buNone/>
            </a:pPr>
            <a:r>
              <a:rPr lang="en-US" sz="1600" dirty="0">
                <a:solidFill>
                  <a:srgbClr val="A4520C"/>
                </a:solidFill>
                <a:latin typeface="Courier New" pitchFamily="34" charset="0"/>
                <a:ea typeface="Courier New" pitchFamily="34" charset="-122"/>
                <a:cs typeface="Courier New" pitchFamily="34" charset="-120"/>
              </a:rPr>
              <a:t>range(...)</a:t>
            </a:r>
            <a:pPr indent="0" marL="0">
              <a:buNone/>
            </a:pPr>
            <a:r>
              <a:rPr lang="en-US" sz="1700" dirty="0">
                <a:solidFill>
                  <a:srgbClr val="15213A"/>
                </a:solidFill>
                <a:latin typeface="Calibri" pitchFamily="34" charset="0"/>
                <a:ea typeface="Calibri" pitchFamily="34" charset="-122"/>
                <a:cs typeface="Calibri" pitchFamily="34" charset="-120"/>
              </a:rPr>
              <a:t> directly.</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2582875"/>
        </p:xfrm>
        <a:graphic>
          <a:graphicData uri="http://schemas.openxmlformats.org/drawingml/2006/table">
            <a:tbl>
              <a:tblPr/>
              <a:tblGrid>
                <a:gridCol w="3931920"/>
                <a:gridCol w="3291840"/>
                <a:gridCol w="3840480"/>
              </a:tblGrid>
              <a:tr h="416763">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You type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Python gives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Meaning</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list(range(5))</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A4520C"/>
                          </a:solidFill>
                          <a:latin typeface="Courier New" pitchFamily="34" charset="0"/>
                          <a:ea typeface="Courier New" pitchFamily="34" charset="-122"/>
                          <a:cs typeface="Courier New" pitchFamily="34" charset="-120"/>
                        </a:rPr>
                        <a:t>[0, 1, 2, 3, 4]</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 up to 5, stop not included</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list(range(1, 6))</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A4520C"/>
                          </a:solidFill>
                          <a:latin typeface="Courier New" pitchFamily="34" charset="0"/>
                          <a:ea typeface="Courier New" pitchFamily="34" charset="-122"/>
                          <a:cs typeface="Courier New" pitchFamily="34" charset="-120"/>
                        </a:rPr>
                        <a:t>[1, 2, 3, 4, 5]</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start at 1, stop before 6</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list(range(0, 11, 2))</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A4520C"/>
                          </a:solidFill>
                          <a:latin typeface="Courier New" pitchFamily="34" charset="0"/>
                          <a:ea typeface="Courier New" pitchFamily="34" charset="-122"/>
                          <a:cs typeface="Courier New" pitchFamily="34" charset="-120"/>
                        </a:rPr>
                        <a:t>[0, 2, 4, 6, 8, 10]</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third number = step</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list(range(5, 0, -1))</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A4520C"/>
                          </a:solidFill>
                          <a:latin typeface="Courier New" pitchFamily="34" charset="0"/>
                          <a:ea typeface="Courier New" pitchFamily="34" charset="-122"/>
                          <a:cs typeface="Courier New" pitchFamily="34" charset="-120"/>
                        </a:rPr>
                        <a:t>[5, 4, 3, 2, 1]</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negative step counts down</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len(range(1, 10))</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A4520C"/>
                          </a:solidFill>
                          <a:latin typeface="Courier New" pitchFamily="34" charset="0"/>
                          <a:ea typeface="Courier New" pitchFamily="34" charset="-122"/>
                          <a:cs typeface="Courier New" pitchFamily="34" charset="-120"/>
                        </a:rPr>
                        <a:t>9</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how many numbers: 9</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35</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Predict the range</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1235964"/>
          </a:xfrm>
          <a:prstGeom prst="roundRect">
            <a:avLst>
              <a:gd name="adj" fmla="val 5919"/>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778764"/>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for i in range(2, 11, 3):</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    print(i)</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What will this print? Write your prediction as a comment before you run the cell.</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35</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Predict the range</a:t>
            </a:r>
            <a:endParaRPr lang="en-US" sz="3000" dirty="0"/>
          </a:p>
        </p:txBody>
      </p:sp>
      <p:sp>
        <p:nvSpPr>
          <p:cNvPr id="3" name="Shape 1"/>
          <p:cNvSpPr/>
          <p:nvPr/>
        </p:nvSpPr>
        <p:spPr>
          <a:xfrm>
            <a:off x="548640" y="1371600"/>
            <a:ext cx="6400800" cy="1173480"/>
          </a:xfrm>
          <a:prstGeom prst="roundRect">
            <a:avLst>
              <a:gd name="adj" fmla="val 6234"/>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7162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i in range(2, 11, 3):</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print(i)</a:t>
            </a:r>
            <a:endParaRPr lang="en-US" sz="2000" dirty="0"/>
          </a:p>
        </p:txBody>
      </p:sp>
      <p:sp>
        <p:nvSpPr>
          <p:cNvPr id="6" name="Shape 4"/>
          <p:cNvSpPr/>
          <p:nvPr/>
        </p:nvSpPr>
        <p:spPr>
          <a:xfrm>
            <a:off x="548640" y="2773680"/>
            <a:ext cx="6400800" cy="1485900"/>
          </a:xfrm>
          <a:prstGeom prst="roundRect">
            <a:avLst>
              <a:gd name="adj" fmla="val 4923"/>
            </a:avLst>
          </a:prstGeom>
          <a:solidFill>
            <a:srgbClr val="EEF2F8"/>
          </a:solidFill>
          <a:ln w="9525">
            <a:solidFill>
              <a:srgbClr val="D5DBE6"/>
            </a:solidFill>
            <a:prstDash val="solid"/>
          </a:ln>
        </p:spPr>
        <p:txBody>
          <a:bodyPr/>
          <a:p/>
        </p:txBody>
      </p:sp>
      <p:sp>
        <p:nvSpPr>
          <p:cNvPr id="7" name="Text 5"/>
          <p:cNvSpPr txBox="1"/>
          <p:nvPr/>
        </p:nvSpPr>
        <p:spPr>
          <a:xfrm>
            <a:off x="731520" y="28651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121152"/>
            <a:ext cx="6126480" cy="102870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5</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8</a:t>
            </a:r>
            <a:endParaRPr lang="en-US" sz="20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Start at 2, add 3 each time</a:t>
            </a:r>
            <a:endParaRPr lang="en-US" sz="1800" dirty="0"/>
          </a:p>
        </p:txBody>
      </p:sp>
      <p:sp>
        <p:nvSpPr>
          <p:cNvPr id="11" name="Shape 9"/>
          <p:cNvSpPr/>
          <p:nvPr/>
        </p:nvSpPr>
        <p:spPr>
          <a:xfrm>
            <a:off x="7315200" y="207772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1981708"/>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2, 5, 8 are below 11</a:t>
            </a:r>
            <a:endParaRPr lang="en-US" sz="1800" dirty="0"/>
          </a:p>
        </p:txBody>
      </p:sp>
      <p:sp>
        <p:nvSpPr>
          <p:cNvPr id="13" name="Shape 11"/>
          <p:cNvSpPr/>
          <p:nvPr/>
        </p:nvSpPr>
        <p:spPr>
          <a:xfrm>
            <a:off x="7315200" y="2596388"/>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2500376"/>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The next value, 11, is not included</a:t>
            </a:r>
            <a:endParaRPr lang="en-US" sz="1800" dirty="0"/>
          </a:p>
        </p:txBody>
      </p:sp>
      <p:sp>
        <p:nvSpPr>
          <p:cNvPr id="15" name="Shape 1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7" name="Shape 1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8" name="Text 1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9" name="Shape 1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0" name="Text 1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1" name="Shape 1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2" name="Text 2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35</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accumulator: adding up as you go</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Start with 0 before the loop, then add each item inside the loop.</a:t>
            </a:r>
            <a:endParaRPr lang="en-US" sz="1700" dirty="0"/>
          </a:p>
        </p:txBody>
      </p:sp>
      <p:sp>
        <p:nvSpPr>
          <p:cNvPr id="4" name="Shape 2"/>
          <p:cNvSpPr/>
          <p:nvPr/>
        </p:nvSpPr>
        <p:spPr>
          <a:xfrm>
            <a:off x="548640" y="1828800"/>
            <a:ext cx="5029200" cy="1954530"/>
          </a:xfrm>
          <a:prstGeom prst="roundRect">
            <a:avLst>
              <a:gd name="adj" fmla="val 3743"/>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754880" cy="1497330"/>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nums = [4, 7, 1, 8]</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total = 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for n in nums:</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total = total + n</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print(total)</a:t>
            </a:r>
            <a:endParaRPr lang="en-US" sz="1800" dirty="0"/>
          </a:p>
        </p:txBody>
      </p:sp>
      <p:sp>
        <p:nvSpPr>
          <p:cNvPr id="7" name="Shape 5"/>
          <p:cNvSpPr/>
          <p:nvPr/>
        </p:nvSpPr>
        <p:spPr>
          <a:xfrm>
            <a:off x="548640" y="4011930"/>
            <a:ext cx="5029200" cy="829818"/>
          </a:xfrm>
          <a:prstGeom prst="roundRect">
            <a:avLst>
              <a:gd name="adj" fmla="val 8815"/>
            </a:avLst>
          </a:prstGeom>
          <a:solidFill>
            <a:srgbClr val="EEF2F8"/>
          </a:solidFill>
          <a:ln w="9525">
            <a:solidFill>
              <a:srgbClr val="D5DBE6"/>
            </a:solidFill>
            <a:prstDash val="solid"/>
          </a:ln>
        </p:spPr>
        <p:txBody>
          <a:bodyPr/>
          <a:p/>
        </p:txBody>
      </p:sp>
      <p:sp>
        <p:nvSpPr>
          <p:cNvPr id="8" name="Text 6"/>
          <p:cNvSpPr txBox="1"/>
          <p:nvPr/>
        </p:nvSpPr>
        <p:spPr>
          <a:xfrm>
            <a:off x="731520" y="410337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359402"/>
            <a:ext cx="4754880" cy="372618"/>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20</a:t>
            </a:r>
            <a:endParaRPr lang="en-US" sz="1800" dirty="0"/>
          </a:p>
        </p:txBody>
      </p:sp>
      <p:sp>
        <p:nvSpPr>
          <p:cNvPr id="10" name="Text 8"/>
          <p:cNvSpPr txBox="1"/>
          <p:nvPr/>
        </p:nvSpPr>
        <p:spPr>
          <a:xfrm>
            <a:off x="589788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round</a:t>
            </a:r>
            <a:endParaRPr lang="en-US" sz="1600" dirty="0"/>
          </a:p>
        </p:txBody>
      </p:sp>
      <p:sp>
        <p:nvSpPr>
          <p:cNvPr id="11" name="Text 9"/>
          <p:cNvSpPr txBox="1"/>
          <p:nvPr/>
        </p:nvSpPr>
        <p:spPr>
          <a:xfrm>
            <a:off x="732663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n</a:t>
            </a:r>
            <a:endParaRPr lang="en-US" sz="1600" dirty="0"/>
          </a:p>
        </p:txBody>
      </p:sp>
      <p:sp>
        <p:nvSpPr>
          <p:cNvPr id="12" name="Text 10"/>
          <p:cNvSpPr txBox="1"/>
          <p:nvPr/>
        </p:nvSpPr>
        <p:spPr>
          <a:xfrm>
            <a:off x="875538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total before</a:t>
            </a:r>
            <a:endParaRPr lang="en-US" sz="1600" dirty="0"/>
          </a:p>
        </p:txBody>
      </p:sp>
      <p:sp>
        <p:nvSpPr>
          <p:cNvPr id="13" name="Text 11"/>
          <p:cNvSpPr txBox="1"/>
          <p:nvPr/>
        </p:nvSpPr>
        <p:spPr>
          <a:xfrm>
            <a:off x="1018413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total after</a:t>
            </a:r>
            <a:endParaRPr lang="en-US" sz="1600" dirty="0"/>
          </a:p>
        </p:txBody>
      </p:sp>
      <p:sp>
        <p:nvSpPr>
          <p:cNvPr id="14" name="anim_1_0"/>
          <p:cNvSpPr txBox="1"/>
          <p:nvPr/>
        </p:nvSpPr>
        <p:spPr>
          <a:xfrm>
            <a:off x="589788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5" name="anim_1_1"/>
          <p:cNvSpPr txBox="1"/>
          <p:nvPr/>
        </p:nvSpPr>
        <p:spPr>
          <a:xfrm>
            <a:off x="732663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4</a:t>
            </a:r>
            <a:endParaRPr lang="en-US" sz="1600" dirty="0"/>
          </a:p>
        </p:txBody>
      </p:sp>
      <p:sp>
        <p:nvSpPr>
          <p:cNvPr id="16" name="anim_1_2"/>
          <p:cNvSpPr txBox="1"/>
          <p:nvPr/>
        </p:nvSpPr>
        <p:spPr>
          <a:xfrm>
            <a:off x="875538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a:t>
            </a:r>
            <a:endParaRPr lang="en-US" sz="1600" dirty="0"/>
          </a:p>
        </p:txBody>
      </p:sp>
      <p:sp>
        <p:nvSpPr>
          <p:cNvPr id="17" name="anim_1_3"/>
          <p:cNvSpPr txBox="1"/>
          <p:nvPr/>
        </p:nvSpPr>
        <p:spPr>
          <a:xfrm>
            <a:off x="1018413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4</a:t>
            </a:r>
            <a:endParaRPr lang="en-US" sz="1600" dirty="0"/>
          </a:p>
        </p:txBody>
      </p:sp>
      <p:sp>
        <p:nvSpPr>
          <p:cNvPr id="18" name="anim_2_4"/>
          <p:cNvSpPr txBox="1"/>
          <p:nvPr/>
        </p:nvSpPr>
        <p:spPr>
          <a:xfrm>
            <a:off x="589788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19" name="anim_2_5"/>
          <p:cNvSpPr txBox="1"/>
          <p:nvPr/>
        </p:nvSpPr>
        <p:spPr>
          <a:xfrm>
            <a:off x="732663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7</a:t>
            </a:r>
            <a:endParaRPr lang="en-US" sz="1600" dirty="0"/>
          </a:p>
        </p:txBody>
      </p:sp>
      <p:sp>
        <p:nvSpPr>
          <p:cNvPr id="20" name="anim_2_6"/>
          <p:cNvSpPr txBox="1"/>
          <p:nvPr/>
        </p:nvSpPr>
        <p:spPr>
          <a:xfrm>
            <a:off x="875538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4</a:t>
            </a:r>
            <a:endParaRPr lang="en-US" sz="1600" dirty="0"/>
          </a:p>
        </p:txBody>
      </p:sp>
      <p:sp>
        <p:nvSpPr>
          <p:cNvPr id="21" name="anim_2_7"/>
          <p:cNvSpPr txBox="1"/>
          <p:nvPr/>
        </p:nvSpPr>
        <p:spPr>
          <a:xfrm>
            <a:off x="1018413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11</a:t>
            </a:r>
            <a:endParaRPr lang="en-US" sz="1600" dirty="0"/>
          </a:p>
        </p:txBody>
      </p:sp>
      <p:sp>
        <p:nvSpPr>
          <p:cNvPr id="22" name="anim_3_8"/>
          <p:cNvSpPr txBox="1"/>
          <p:nvPr/>
        </p:nvSpPr>
        <p:spPr>
          <a:xfrm>
            <a:off x="589788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23" name="anim_3_9"/>
          <p:cNvSpPr txBox="1"/>
          <p:nvPr/>
        </p:nvSpPr>
        <p:spPr>
          <a:xfrm>
            <a:off x="732663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24" name="anim_3_10"/>
          <p:cNvSpPr txBox="1"/>
          <p:nvPr/>
        </p:nvSpPr>
        <p:spPr>
          <a:xfrm>
            <a:off x="875538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11</a:t>
            </a:r>
            <a:endParaRPr lang="en-US" sz="1600" dirty="0"/>
          </a:p>
        </p:txBody>
      </p:sp>
      <p:sp>
        <p:nvSpPr>
          <p:cNvPr id="25" name="anim_3_11"/>
          <p:cNvSpPr txBox="1"/>
          <p:nvPr/>
        </p:nvSpPr>
        <p:spPr>
          <a:xfrm>
            <a:off x="1018413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12</a:t>
            </a:r>
            <a:endParaRPr lang="en-US" sz="1600" dirty="0"/>
          </a:p>
        </p:txBody>
      </p:sp>
      <p:sp>
        <p:nvSpPr>
          <p:cNvPr id="26" name="anim_4_12"/>
          <p:cNvSpPr txBox="1"/>
          <p:nvPr/>
        </p:nvSpPr>
        <p:spPr>
          <a:xfrm>
            <a:off x="5897880" y="35844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4</a:t>
            </a:r>
            <a:endParaRPr lang="en-US" sz="1600" dirty="0"/>
          </a:p>
        </p:txBody>
      </p:sp>
      <p:sp>
        <p:nvSpPr>
          <p:cNvPr id="27" name="anim_4_13"/>
          <p:cNvSpPr txBox="1"/>
          <p:nvPr/>
        </p:nvSpPr>
        <p:spPr>
          <a:xfrm>
            <a:off x="7326630" y="35844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8</a:t>
            </a:r>
            <a:endParaRPr lang="en-US" sz="1600" dirty="0"/>
          </a:p>
        </p:txBody>
      </p:sp>
      <p:sp>
        <p:nvSpPr>
          <p:cNvPr id="28" name="anim_4_14"/>
          <p:cNvSpPr txBox="1"/>
          <p:nvPr/>
        </p:nvSpPr>
        <p:spPr>
          <a:xfrm>
            <a:off x="8755380" y="35844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12</a:t>
            </a:r>
            <a:endParaRPr lang="en-US" sz="1600" dirty="0"/>
          </a:p>
        </p:txBody>
      </p:sp>
      <p:sp>
        <p:nvSpPr>
          <p:cNvPr id="29" name="anim_4_15"/>
          <p:cNvSpPr txBox="1"/>
          <p:nvPr/>
        </p:nvSpPr>
        <p:spPr>
          <a:xfrm>
            <a:off x="10184130" y="35844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20</a:t>
            </a:r>
            <a:endParaRPr lang="en-US" sz="1600" dirty="0"/>
          </a:p>
        </p:txBody>
      </p:sp>
      <p:sp>
        <p:nvSpPr>
          <p:cNvPr id="30" name="Text 28"/>
          <p:cNvSpPr txBox="1"/>
          <p:nvPr/>
        </p:nvSpPr>
        <p:spPr>
          <a:xfrm>
            <a:off x="5897880" y="4133088"/>
            <a:ext cx="571500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35</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4"/>
                                        </p:tgtEl>
                                        <p:attrNameLst>
                                          <p:attrName>style.visibility</p:attrName>
                                        </p:attrNameLst>
                                      </p:cBhvr>
                                      <p:to>
                                        <p:strVal val="visible"/>
                                      </p:to>
                                    </p:set>
                                    <p:animEffect transition="in" filter="fade">
                                      <p:cBhvr>
                                        <p:cTn id="5" dur="400"/>
                                        <p:tgtEl>
                                          <p:spTgt spid="14"/>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5"/>
                                        </p:tgtEl>
                                        <p:attrNameLst>
                                          <p:attrName>style.visibility</p:attrName>
                                        </p:attrNameLst>
                                      </p:cBhvr>
                                      <p:to>
                                        <p:strVal val="visible"/>
                                      </p:to>
                                    </p:set>
                                    <p:animEffect transition="in" filter="fade">
                                      <p:cBhvr>
                                        <p:cTn id="8" dur="400"/>
                                        <p:tgtEl>
                                          <p:spTgt spid="15"/>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4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400"/>
                                        <p:tgtEl>
                                          <p:spTgt spid="17"/>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4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4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4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400"/>
                                        <p:tgtEl>
                                          <p:spTgt spid="25"/>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400"/>
                                        <p:tgtEl>
                                          <p:spTgt spid="2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400"/>
                                        <p:tgtEl>
                                          <p:spTgt spid="2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400"/>
                                        <p:tgtEl>
                                          <p:spTgt spid="2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a for loop</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highlighted line is the next one Python runs</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n takes a new value each round</a:t>
            </a:r>
            <a:endParaRPr lang="en-US" sz="1700" dirty="0"/>
          </a:p>
        </p:txBody>
      </p:sp>
      <p:sp>
        <p:nvSpPr>
          <p:cNvPr id="8" name="Shape 6"/>
          <p:cNvSpPr/>
          <p:nvPr/>
        </p:nvSpPr>
        <p:spPr>
          <a:xfrm>
            <a:off x="548640" y="3092704"/>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002026"/>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total grows by n each round</a:t>
            </a:r>
            <a:endParaRPr lang="en-US" sz="1700" dirty="0"/>
          </a:p>
        </p:txBody>
      </p:sp>
      <p:sp>
        <p:nvSpPr>
          <p:cNvPr id="10" name="Shape 8"/>
          <p:cNvSpPr/>
          <p:nvPr/>
        </p:nvSpPr>
        <p:spPr>
          <a:xfrm>
            <a:off x="548640" y="3570478"/>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347980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total = 0 runs only once, before the loop</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35</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Counting: an if inside a loop</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count goes up only in rounds where the condition is True.</a:t>
            </a:r>
            <a:endParaRPr lang="en-US" sz="1700" dirty="0"/>
          </a:p>
        </p:txBody>
      </p:sp>
      <p:sp>
        <p:nvSpPr>
          <p:cNvPr id="4" name="Shape 2"/>
          <p:cNvSpPr/>
          <p:nvPr/>
        </p:nvSpPr>
        <p:spPr>
          <a:xfrm>
            <a:off x="548640" y="1828800"/>
            <a:ext cx="5029200" cy="1954530"/>
          </a:xfrm>
          <a:prstGeom prst="roundRect">
            <a:avLst>
              <a:gd name="adj" fmla="val 3743"/>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754880" cy="1497330"/>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count = 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for i in range(1, 8):</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if i % 2 == 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count = count + 1</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print(count)</a:t>
            </a:r>
            <a:endParaRPr lang="en-US" sz="1800" dirty="0"/>
          </a:p>
        </p:txBody>
      </p:sp>
      <p:sp>
        <p:nvSpPr>
          <p:cNvPr id="7" name="Shape 5"/>
          <p:cNvSpPr/>
          <p:nvPr/>
        </p:nvSpPr>
        <p:spPr>
          <a:xfrm>
            <a:off x="548640" y="4011930"/>
            <a:ext cx="5029200" cy="829818"/>
          </a:xfrm>
          <a:prstGeom prst="roundRect">
            <a:avLst>
              <a:gd name="adj" fmla="val 8815"/>
            </a:avLst>
          </a:prstGeom>
          <a:solidFill>
            <a:srgbClr val="EEF2F8"/>
          </a:solidFill>
          <a:ln w="9525">
            <a:solidFill>
              <a:srgbClr val="D5DBE6"/>
            </a:solidFill>
            <a:prstDash val="solid"/>
          </a:ln>
        </p:spPr>
        <p:txBody>
          <a:bodyPr/>
          <a:p/>
        </p:txBody>
      </p:sp>
      <p:sp>
        <p:nvSpPr>
          <p:cNvPr id="8" name="Text 6"/>
          <p:cNvSpPr txBox="1"/>
          <p:nvPr/>
        </p:nvSpPr>
        <p:spPr>
          <a:xfrm>
            <a:off x="731520" y="410337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359402"/>
            <a:ext cx="4754880" cy="372618"/>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3</a:t>
            </a:r>
            <a:endParaRPr lang="en-US" sz="1800" dirty="0"/>
          </a:p>
        </p:txBody>
      </p:sp>
      <p:sp>
        <p:nvSpPr>
          <p:cNvPr id="10" name="Text 8"/>
          <p:cNvSpPr txBox="1"/>
          <p:nvPr/>
        </p:nvSpPr>
        <p:spPr>
          <a:xfrm>
            <a:off x="589788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a:t>
            </a:r>
            <a:endParaRPr lang="en-US" sz="1400" dirty="0"/>
          </a:p>
        </p:txBody>
      </p:sp>
      <p:sp>
        <p:nvSpPr>
          <p:cNvPr id="11" name="Text 9"/>
          <p:cNvSpPr txBox="1"/>
          <p:nvPr/>
        </p:nvSpPr>
        <p:spPr>
          <a:xfrm>
            <a:off x="732663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 2</a:t>
            </a:r>
            <a:endParaRPr lang="en-US" sz="1400" dirty="0"/>
          </a:p>
        </p:txBody>
      </p:sp>
      <p:sp>
        <p:nvSpPr>
          <p:cNvPr id="12" name="Text 10"/>
          <p:cNvSpPr txBox="1"/>
          <p:nvPr/>
        </p:nvSpPr>
        <p:spPr>
          <a:xfrm>
            <a:off x="875538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even?</a:t>
            </a:r>
            <a:endParaRPr lang="en-US" sz="1400" dirty="0"/>
          </a:p>
        </p:txBody>
      </p:sp>
      <p:sp>
        <p:nvSpPr>
          <p:cNvPr id="13" name="Text 11"/>
          <p:cNvSpPr txBox="1"/>
          <p:nvPr/>
        </p:nvSpPr>
        <p:spPr>
          <a:xfrm>
            <a:off x="10184130" y="1828800"/>
            <a:ext cx="14287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count</a:t>
            </a:r>
            <a:endParaRPr lang="en-US" sz="1400" dirty="0"/>
          </a:p>
        </p:txBody>
      </p:sp>
      <p:sp>
        <p:nvSpPr>
          <p:cNvPr id="14" name="anim_1_0"/>
          <p:cNvSpPr txBox="1"/>
          <p:nvPr/>
        </p:nvSpPr>
        <p:spPr>
          <a:xfrm>
            <a:off x="589788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15" name="anim_1_1"/>
          <p:cNvSpPr txBox="1"/>
          <p:nvPr/>
        </p:nvSpPr>
        <p:spPr>
          <a:xfrm>
            <a:off x="732663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16" name="anim_1_2"/>
          <p:cNvSpPr txBox="1"/>
          <p:nvPr/>
        </p:nvSpPr>
        <p:spPr>
          <a:xfrm>
            <a:off x="875538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B4432A"/>
                </a:solidFill>
                <a:latin typeface="Courier New" pitchFamily="34" charset="0"/>
                <a:ea typeface="Courier New" pitchFamily="34" charset="-122"/>
                <a:cs typeface="Courier New" pitchFamily="34" charset="-120"/>
              </a:rPr>
              <a:t>False</a:t>
            </a:r>
            <a:endParaRPr lang="en-US" sz="1400" dirty="0"/>
          </a:p>
        </p:txBody>
      </p:sp>
      <p:sp>
        <p:nvSpPr>
          <p:cNvPr id="17" name="anim_1_3"/>
          <p:cNvSpPr txBox="1"/>
          <p:nvPr/>
        </p:nvSpPr>
        <p:spPr>
          <a:xfrm>
            <a:off x="10184130" y="22128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18" name="anim_2_4"/>
          <p:cNvSpPr txBox="1"/>
          <p:nvPr/>
        </p:nvSpPr>
        <p:spPr>
          <a:xfrm>
            <a:off x="589788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2</a:t>
            </a:r>
            <a:endParaRPr lang="en-US" sz="1400" dirty="0"/>
          </a:p>
        </p:txBody>
      </p:sp>
      <p:sp>
        <p:nvSpPr>
          <p:cNvPr id="19" name="anim_2_5"/>
          <p:cNvSpPr txBox="1"/>
          <p:nvPr/>
        </p:nvSpPr>
        <p:spPr>
          <a:xfrm>
            <a:off x="732663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20" name="anim_2_6"/>
          <p:cNvSpPr txBox="1"/>
          <p:nvPr/>
        </p:nvSpPr>
        <p:spPr>
          <a:xfrm>
            <a:off x="875538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7695D"/>
                </a:solidFill>
                <a:latin typeface="Courier New" pitchFamily="34" charset="0"/>
                <a:ea typeface="Courier New" pitchFamily="34" charset="-122"/>
                <a:cs typeface="Courier New" pitchFamily="34" charset="-120"/>
              </a:rPr>
              <a:t>True</a:t>
            </a:r>
            <a:endParaRPr lang="en-US" sz="1400" dirty="0"/>
          </a:p>
        </p:txBody>
      </p:sp>
      <p:sp>
        <p:nvSpPr>
          <p:cNvPr id="21" name="anim_2_7"/>
          <p:cNvSpPr txBox="1"/>
          <p:nvPr/>
        </p:nvSpPr>
        <p:spPr>
          <a:xfrm>
            <a:off x="10184130" y="26700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22" name="anim_3_8"/>
          <p:cNvSpPr txBox="1"/>
          <p:nvPr/>
        </p:nvSpPr>
        <p:spPr>
          <a:xfrm>
            <a:off x="589788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3</a:t>
            </a:r>
            <a:endParaRPr lang="en-US" sz="1400" dirty="0"/>
          </a:p>
        </p:txBody>
      </p:sp>
      <p:sp>
        <p:nvSpPr>
          <p:cNvPr id="23" name="anim_3_9"/>
          <p:cNvSpPr txBox="1"/>
          <p:nvPr/>
        </p:nvSpPr>
        <p:spPr>
          <a:xfrm>
            <a:off x="732663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24" name="anim_3_10"/>
          <p:cNvSpPr txBox="1"/>
          <p:nvPr/>
        </p:nvSpPr>
        <p:spPr>
          <a:xfrm>
            <a:off x="875538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B4432A"/>
                </a:solidFill>
                <a:latin typeface="Courier New" pitchFamily="34" charset="0"/>
                <a:ea typeface="Courier New" pitchFamily="34" charset="-122"/>
                <a:cs typeface="Courier New" pitchFamily="34" charset="-120"/>
              </a:rPr>
              <a:t>False</a:t>
            </a:r>
            <a:endParaRPr lang="en-US" sz="1400" dirty="0"/>
          </a:p>
        </p:txBody>
      </p:sp>
      <p:sp>
        <p:nvSpPr>
          <p:cNvPr id="25" name="anim_3_11"/>
          <p:cNvSpPr txBox="1"/>
          <p:nvPr/>
        </p:nvSpPr>
        <p:spPr>
          <a:xfrm>
            <a:off x="10184130" y="31272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26" name="anim_4_12"/>
          <p:cNvSpPr txBox="1"/>
          <p:nvPr/>
        </p:nvSpPr>
        <p:spPr>
          <a:xfrm>
            <a:off x="5897880" y="35844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4</a:t>
            </a:r>
            <a:endParaRPr lang="en-US" sz="1400" dirty="0"/>
          </a:p>
        </p:txBody>
      </p:sp>
      <p:sp>
        <p:nvSpPr>
          <p:cNvPr id="27" name="anim_4_13"/>
          <p:cNvSpPr txBox="1"/>
          <p:nvPr/>
        </p:nvSpPr>
        <p:spPr>
          <a:xfrm>
            <a:off x="7326630" y="35844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28" name="anim_4_14"/>
          <p:cNvSpPr txBox="1"/>
          <p:nvPr/>
        </p:nvSpPr>
        <p:spPr>
          <a:xfrm>
            <a:off x="8755380" y="35844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7695D"/>
                </a:solidFill>
                <a:latin typeface="Courier New" pitchFamily="34" charset="0"/>
                <a:ea typeface="Courier New" pitchFamily="34" charset="-122"/>
                <a:cs typeface="Courier New" pitchFamily="34" charset="-120"/>
              </a:rPr>
              <a:t>True</a:t>
            </a:r>
            <a:endParaRPr lang="en-US" sz="1400" dirty="0"/>
          </a:p>
        </p:txBody>
      </p:sp>
      <p:sp>
        <p:nvSpPr>
          <p:cNvPr id="29" name="anim_4_15"/>
          <p:cNvSpPr txBox="1"/>
          <p:nvPr/>
        </p:nvSpPr>
        <p:spPr>
          <a:xfrm>
            <a:off x="10184130" y="35844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2</a:t>
            </a:r>
            <a:endParaRPr lang="en-US" sz="1400" dirty="0"/>
          </a:p>
        </p:txBody>
      </p:sp>
      <p:sp>
        <p:nvSpPr>
          <p:cNvPr id="30" name="anim_5_16"/>
          <p:cNvSpPr txBox="1"/>
          <p:nvPr/>
        </p:nvSpPr>
        <p:spPr>
          <a:xfrm>
            <a:off x="5897880" y="40416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5</a:t>
            </a:r>
            <a:endParaRPr lang="en-US" sz="1400" dirty="0"/>
          </a:p>
        </p:txBody>
      </p:sp>
      <p:sp>
        <p:nvSpPr>
          <p:cNvPr id="31" name="anim_5_17"/>
          <p:cNvSpPr txBox="1"/>
          <p:nvPr/>
        </p:nvSpPr>
        <p:spPr>
          <a:xfrm>
            <a:off x="7326630" y="40416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32" name="anim_5_18"/>
          <p:cNvSpPr txBox="1"/>
          <p:nvPr/>
        </p:nvSpPr>
        <p:spPr>
          <a:xfrm>
            <a:off x="8755380" y="40416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B4432A"/>
                </a:solidFill>
                <a:latin typeface="Courier New" pitchFamily="34" charset="0"/>
                <a:ea typeface="Courier New" pitchFamily="34" charset="-122"/>
                <a:cs typeface="Courier New" pitchFamily="34" charset="-120"/>
              </a:rPr>
              <a:t>False</a:t>
            </a:r>
            <a:endParaRPr lang="en-US" sz="1400" dirty="0"/>
          </a:p>
        </p:txBody>
      </p:sp>
      <p:sp>
        <p:nvSpPr>
          <p:cNvPr id="33" name="anim_5_19"/>
          <p:cNvSpPr txBox="1"/>
          <p:nvPr/>
        </p:nvSpPr>
        <p:spPr>
          <a:xfrm>
            <a:off x="10184130" y="40416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2</a:t>
            </a:r>
            <a:endParaRPr lang="en-US" sz="1400" dirty="0"/>
          </a:p>
        </p:txBody>
      </p:sp>
      <p:sp>
        <p:nvSpPr>
          <p:cNvPr id="34" name="anim_6_20"/>
          <p:cNvSpPr txBox="1"/>
          <p:nvPr/>
        </p:nvSpPr>
        <p:spPr>
          <a:xfrm>
            <a:off x="5897880" y="44988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6</a:t>
            </a:r>
            <a:endParaRPr lang="en-US" sz="1400" dirty="0"/>
          </a:p>
        </p:txBody>
      </p:sp>
      <p:sp>
        <p:nvSpPr>
          <p:cNvPr id="35" name="anim_6_21"/>
          <p:cNvSpPr txBox="1"/>
          <p:nvPr/>
        </p:nvSpPr>
        <p:spPr>
          <a:xfrm>
            <a:off x="7326630" y="44988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36" name="anim_6_22"/>
          <p:cNvSpPr txBox="1"/>
          <p:nvPr/>
        </p:nvSpPr>
        <p:spPr>
          <a:xfrm>
            <a:off x="8755380" y="44988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7695D"/>
                </a:solidFill>
                <a:latin typeface="Courier New" pitchFamily="34" charset="0"/>
                <a:ea typeface="Courier New" pitchFamily="34" charset="-122"/>
                <a:cs typeface="Courier New" pitchFamily="34" charset="-120"/>
              </a:rPr>
              <a:t>True</a:t>
            </a:r>
            <a:endParaRPr lang="en-US" sz="1400" dirty="0"/>
          </a:p>
        </p:txBody>
      </p:sp>
      <p:sp>
        <p:nvSpPr>
          <p:cNvPr id="37" name="anim_6_23"/>
          <p:cNvSpPr txBox="1"/>
          <p:nvPr/>
        </p:nvSpPr>
        <p:spPr>
          <a:xfrm>
            <a:off x="10184130" y="4498848"/>
            <a:ext cx="14287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3</a:t>
            </a:r>
            <a:endParaRPr lang="en-US" sz="1400" dirty="0"/>
          </a:p>
        </p:txBody>
      </p:sp>
      <p:sp>
        <p:nvSpPr>
          <p:cNvPr id="38" name="anim_7_24"/>
          <p:cNvSpPr txBox="1"/>
          <p:nvPr/>
        </p:nvSpPr>
        <p:spPr>
          <a:xfrm>
            <a:off x="5897880" y="49560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7</a:t>
            </a:r>
            <a:endParaRPr lang="en-US" sz="1400" dirty="0"/>
          </a:p>
        </p:txBody>
      </p:sp>
      <p:sp>
        <p:nvSpPr>
          <p:cNvPr id="39" name="anim_7_25"/>
          <p:cNvSpPr txBox="1"/>
          <p:nvPr/>
        </p:nvSpPr>
        <p:spPr>
          <a:xfrm>
            <a:off x="7326630" y="49560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40" name="anim_7_26"/>
          <p:cNvSpPr txBox="1"/>
          <p:nvPr/>
        </p:nvSpPr>
        <p:spPr>
          <a:xfrm>
            <a:off x="8755380" y="49560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B4432A"/>
                </a:solidFill>
                <a:latin typeface="Courier New" pitchFamily="34" charset="0"/>
                <a:ea typeface="Courier New" pitchFamily="34" charset="-122"/>
                <a:cs typeface="Courier New" pitchFamily="34" charset="-120"/>
              </a:rPr>
              <a:t>False</a:t>
            </a:r>
            <a:endParaRPr lang="en-US" sz="1400" dirty="0"/>
          </a:p>
        </p:txBody>
      </p:sp>
      <p:sp>
        <p:nvSpPr>
          <p:cNvPr id="41" name="anim_7_27"/>
          <p:cNvSpPr txBox="1"/>
          <p:nvPr/>
        </p:nvSpPr>
        <p:spPr>
          <a:xfrm>
            <a:off x="10184130" y="4956048"/>
            <a:ext cx="14287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3</a:t>
            </a:r>
            <a:endParaRPr lang="en-US" sz="1400" dirty="0"/>
          </a:p>
        </p:txBody>
      </p:sp>
      <p:sp>
        <p:nvSpPr>
          <p:cNvPr id="42" name="Text 40"/>
          <p:cNvSpPr txBox="1"/>
          <p:nvPr/>
        </p:nvSpPr>
        <p:spPr>
          <a:xfrm>
            <a:off x="5897880" y="5504688"/>
            <a:ext cx="571500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43" name="Shape 4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4" name="Text 4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5" name="Shape 4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6" name="Text 4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47" name="Shape 4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8" name="Text 4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9" name="Shape 4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0" name="Text 4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35</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4"/>
                                        </p:tgtEl>
                                        <p:attrNameLst>
                                          <p:attrName>style.visibility</p:attrName>
                                        </p:attrNameLst>
                                      </p:cBhvr>
                                      <p:to>
                                        <p:strVal val="visible"/>
                                      </p:to>
                                    </p:set>
                                    <p:animEffect transition="in" filter="fade">
                                      <p:cBhvr>
                                        <p:cTn id="5" dur="400"/>
                                        <p:tgtEl>
                                          <p:spTgt spid="14"/>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5"/>
                                        </p:tgtEl>
                                        <p:attrNameLst>
                                          <p:attrName>style.visibility</p:attrName>
                                        </p:attrNameLst>
                                      </p:cBhvr>
                                      <p:to>
                                        <p:strVal val="visible"/>
                                      </p:to>
                                    </p:set>
                                    <p:animEffect transition="in" filter="fade">
                                      <p:cBhvr>
                                        <p:cTn id="8" dur="400"/>
                                        <p:tgtEl>
                                          <p:spTgt spid="15"/>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4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400"/>
                                        <p:tgtEl>
                                          <p:spTgt spid="17"/>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4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4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4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400"/>
                                        <p:tgtEl>
                                          <p:spTgt spid="25"/>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400"/>
                                        <p:tgtEl>
                                          <p:spTgt spid="2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400"/>
                                        <p:tgtEl>
                                          <p:spTgt spid="2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400"/>
                                        <p:tgtEl>
                                          <p:spTgt spid="2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400"/>
                                        <p:tgtEl>
                                          <p:spTgt spid="29"/>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400"/>
                                        <p:tgtEl>
                                          <p:spTgt spid="3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400"/>
                                        <p:tgtEl>
                                          <p:spTgt spid="3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400"/>
                                        <p:tgtEl>
                                          <p:spTgt spid="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400"/>
                                        <p:tgtEl>
                                          <p:spTgt spid="33"/>
                                        </p:tgtEl>
                                      </p:cBhvr>
                                    </p:animEffect>
                                  </p:childTnLst>
                                </p:cTn>
                              </p:par>
                            </p:childTnLst>
                          </p:cTn>
                        </p:par>
                      </p:childTnLst>
                    </p:cTn>
                  </p:par>
                  <p:par>
                    <p:cTn id="85" fill="hold">
                      <p:stCondLst>
                        <p:cond delay="indefinite"/>
                      </p:stCondLst>
                      <p:childTnLst>
                        <p:par>
                          <p:cTn id="86"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40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400"/>
                                        <p:tgtEl>
                                          <p:spTgt spid="3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400"/>
                                        <p:tgtEl>
                                          <p:spTgt spid="3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400"/>
                                        <p:tgtEl>
                                          <p:spTgt spid="37"/>
                                        </p:tgtEl>
                                      </p:cBhvr>
                                    </p:animEffect>
                                  </p:childTnLst>
                                </p:cTn>
                              </p:par>
                            </p:childTnLst>
                          </p:cTn>
                        </p:par>
                      </p:childTnLst>
                    </p:cTn>
                  </p:par>
                  <p:par>
                    <p:cTn id="99" fill="hold">
                      <p:stCondLst>
                        <p:cond delay="indefinite"/>
                      </p:stCondLst>
                      <p:childTnLst>
                        <p:par>
                          <p:cTn id="100"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fade">
                                      <p:cBhvr>
                                        <p:cTn id="89" dur="400"/>
                                        <p:tgtEl>
                                          <p:spTgt spid="3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9"/>
                                        </p:tgtEl>
                                        <p:attrNameLst>
                                          <p:attrName>style.visibility</p:attrName>
                                        </p:attrNameLst>
                                      </p:cBhvr>
                                      <p:to>
                                        <p:strVal val="visible"/>
                                      </p:to>
                                    </p:set>
                                    <p:animEffect transition="in" filter="fade">
                                      <p:cBhvr>
                                        <p:cTn id="92" dur="400"/>
                                        <p:tgtEl>
                                          <p:spTgt spid="3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400"/>
                                        <p:tgtEl>
                                          <p:spTgt spid="4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fade">
                                      <p:cBhvr>
                                        <p:cTn id="98"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Anatomy of a while loop</a:t>
            </a:r>
            <a:endParaRPr lang="en-US" sz="3000" dirty="0"/>
          </a:p>
        </p:txBody>
      </p:sp>
      <p:sp>
        <p:nvSpPr>
          <p:cNvPr id="3" name="Shape 1"/>
          <p:cNvSpPr/>
          <p:nvPr/>
        </p:nvSpPr>
        <p:spPr>
          <a:xfrm>
            <a:off x="548640" y="1371600"/>
            <a:ext cx="6583680" cy="2423160"/>
          </a:xfrm>
          <a:prstGeom prst="roundRect">
            <a:avLst>
              <a:gd name="adj" fmla="val 3019"/>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309360" cy="1965960"/>
          </a:xfrm>
          <a:prstGeom prst="rect">
            <a:avLst/>
          </a:prstGeom>
          <a:noFill/>
          <a:ln/>
        </p:spPr>
        <p:txBody>
          <a:bodyPr wrap="none" lIns="0" tIns="0" rIns="0" bIns="0" rtlCol="0" anchor="t"/>
          <a:lstStyle/>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n = 3</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while n &gt; 0:</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    print(n)</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    n = n - 1</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print("Go!")</a:t>
            </a:r>
            <a:endParaRPr lang="en-US" sz="2400" dirty="0"/>
          </a:p>
        </p:txBody>
      </p:sp>
      <p:sp>
        <p:nvSpPr>
          <p:cNvPr id="6" name="Shape 4"/>
          <p:cNvSpPr/>
          <p:nvPr/>
        </p:nvSpPr>
        <p:spPr>
          <a:xfrm>
            <a:off x="548640" y="4023360"/>
            <a:ext cx="6583680" cy="1673352"/>
          </a:xfrm>
          <a:prstGeom prst="roundRect">
            <a:avLst>
              <a:gd name="adj" fmla="val 4372"/>
            </a:avLst>
          </a:prstGeom>
          <a:solidFill>
            <a:srgbClr val="EEF2F8"/>
          </a:solidFill>
          <a:ln w="9525">
            <a:solidFill>
              <a:srgbClr val="D5DBE6"/>
            </a:solidFill>
            <a:prstDash val="solid"/>
          </a:ln>
        </p:spPr>
        <p:txBody>
          <a:bodyPr/>
          <a:p/>
        </p:txBody>
      </p:sp>
      <p:sp>
        <p:nvSpPr>
          <p:cNvPr id="7" name="Text 5"/>
          <p:cNvSpPr txBox="1"/>
          <p:nvPr/>
        </p:nvSpPr>
        <p:spPr>
          <a:xfrm>
            <a:off x="731520" y="41148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4370832"/>
            <a:ext cx="6309360" cy="1216152"/>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3</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2</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1</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Go!</a:t>
            </a:r>
            <a:endParaRPr lang="en-US" sz="1800" dirty="0"/>
          </a:p>
        </p:txBody>
      </p:sp>
      <p:sp>
        <p:nvSpPr>
          <p:cNvPr id="9" name="anim_1_0"/>
          <p:cNvSpPr/>
          <p:nvPr/>
        </p:nvSpPr>
        <p:spPr>
          <a:xfrm>
            <a:off x="731520" y="2441448"/>
            <a:ext cx="914400" cy="45720"/>
          </a:xfrm>
          <a:prstGeom prst="rect">
            <a:avLst/>
          </a:prstGeom>
          <a:solidFill>
            <a:srgbClr val="E07A1F"/>
          </a:solidFill>
          <a:ln w="12700">
            <a:solidFill>
              <a:srgbClr val="E07A1F"/>
            </a:solidFill>
            <a:prstDash val="solid"/>
          </a:ln>
        </p:spPr>
        <p:txBody>
          <a:bodyPr/>
          <a:p/>
        </p:txBody>
      </p:sp>
      <p:sp>
        <p:nvSpPr>
          <p:cNvPr id="10" name="anim_2_1"/>
          <p:cNvSpPr/>
          <p:nvPr/>
        </p:nvSpPr>
        <p:spPr>
          <a:xfrm>
            <a:off x="1828800" y="2441448"/>
            <a:ext cx="914400" cy="45720"/>
          </a:xfrm>
          <a:prstGeom prst="rect">
            <a:avLst/>
          </a:prstGeom>
          <a:solidFill>
            <a:srgbClr val="2459C4"/>
          </a:solidFill>
          <a:ln w="12700">
            <a:solidFill>
              <a:srgbClr val="2459C4"/>
            </a:solidFill>
            <a:prstDash val="solid"/>
          </a:ln>
        </p:spPr>
        <p:txBody>
          <a:bodyPr/>
          <a:p/>
        </p:txBody>
      </p:sp>
      <p:sp>
        <p:nvSpPr>
          <p:cNvPr id="11" name="anim_3_2"/>
          <p:cNvSpPr/>
          <p:nvPr/>
        </p:nvSpPr>
        <p:spPr>
          <a:xfrm>
            <a:off x="1463040" y="2816352"/>
            <a:ext cx="1463040" cy="45720"/>
          </a:xfrm>
          <a:prstGeom prst="rect">
            <a:avLst/>
          </a:prstGeom>
          <a:solidFill>
            <a:srgbClr val="1F8A7A"/>
          </a:solidFill>
          <a:ln w="12700">
            <a:solidFill>
              <a:srgbClr val="1F8A7A"/>
            </a:solidFill>
            <a:prstDash val="solid"/>
          </a:ln>
        </p:spPr>
        <p:txBody>
          <a:bodyPr/>
          <a:p/>
        </p:txBody>
      </p:sp>
      <p:sp>
        <p:nvSpPr>
          <p:cNvPr id="12" name="anim_4_3"/>
          <p:cNvSpPr/>
          <p:nvPr/>
        </p:nvSpPr>
        <p:spPr>
          <a:xfrm>
            <a:off x="1463040" y="3191256"/>
            <a:ext cx="1645920" cy="45720"/>
          </a:xfrm>
          <a:prstGeom prst="rect">
            <a:avLst/>
          </a:prstGeom>
          <a:solidFill>
            <a:srgbClr val="8E44AD"/>
          </a:solidFill>
          <a:ln w="12700">
            <a:solidFill>
              <a:srgbClr val="8E44AD"/>
            </a:solidFill>
            <a:prstDash val="solid"/>
          </a:ln>
        </p:spPr>
        <p:txBody>
          <a:bodyPr/>
          <a:p/>
        </p:txBody>
      </p:sp>
      <p:sp>
        <p:nvSpPr>
          <p:cNvPr id="13" name="anim_5_4"/>
          <p:cNvSpPr/>
          <p:nvPr/>
        </p:nvSpPr>
        <p:spPr>
          <a:xfrm>
            <a:off x="731520" y="3566160"/>
            <a:ext cx="2011680" cy="45720"/>
          </a:xfrm>
          <a:prstGeom prst="rect">
            <a:avLst/>
          </a:prstGeom>
          <a:solidFill>
            <a:srgbClr val="B4432A"/>
          </a:solidFill>
          <a:ln w="12700">
            <a:solidFill>
              <a:srgbClr val="B4432A"/>
            </a:solidFill>
            <a:prstDash val="solid"/>
          </a:ln>
        </p:spPr>
        <p:txBody>
          <a:bodyPr/>
          <a:p/>
        </p:txBody>
      </p:sp>
      <p:sp>
        <p:nvSpPr>
          <p:cNvPr id="14" name="anim_1_5"/>
          <p:cNvSpPr/>
          <p:nvPr/>
        </p:nvSpPr>
        <p:spPr>
          <a:xfrm>
            <a:off x="7013448" y="2217420"/>
            <a:ext cx="128016" cy="128016"/>
          </a:xfrm>
          <a:prstGeom prst="ellipse">
            <a:avLst/>
          </a:prstGeom>
          <a:solidFill>
            <a:srgbClr val="E07A1F"/>
          </a:solidFill>
          <a:ln w="12700">
            <a:solidFill>
              <a:srgbClr val="E07A1F"/>
            </a:solidFill>
            <a:prstDash val="solid"/>
          </a:ln>
        </p:spPr>
        <p:txBody>
          <a:bodyPr/>
          <a:p/>
        </p:txBody>
      </p:sp>
      <p:sp>
        <p:nvSpPr>
          <p:cNvPr id="15" name="anim_1_6"/>
          <p:cNvSpPr/>
          <p:nvPr/>
        </p:nvSpPr>
        <p:spPr>
          <a:xfrm>
            <a:off x="7132320" y="2281428"/>
            <a:ext cx="502920" cy="914"/>
          </a:xfrm>
          <a:prstGeom prst="line">
            <a:avLst/>
          </a:prstGeom>
          <a:noFill/>
          <a:ln w="15875">
            <a:solidFill>
              <a:srgbClr val="E07A1F"/>
            </a:solidFill>
            <a:prstDash val="solid"/>
          </a:ln>
        </p:spPr>
        <p:txBody>
          <a:bodyPr/>
          <a:p/>
        </p:txBody>
      </p:sp>
      <p:sp>
        <p:nvSpPr>
          <p:cNvPr id="16" name="anim_1_7"/>
          <p:cNvSpPr/>
          <p:nvPr/>
        </p:nvSpPr>
        <p:spPr>
          <a:xfrm>
            <a:off x="7635240" y="1979676"/>
            <a:ext cx="4023360" cy="603504"/>
          </a:xfrm>
          <a:prstGeom prst="roundRect">
            <a:avLst>
              <a:gd name="adj" fmla="val 9091"/>
            </a:avLst>
          </a:prstGeom>
          <a:solidFill>
            <a:srgbClr val="FFFFFF"/>
          </a:solidFill>
          <a:ln w="15875">
            <a:solidFill>
              <a:srgbClr val="E07A1F"/>
            </a:solidFill>
            <a:prstDash val="solid"/>
          </a:ln>
        </p:spPr>
        <p:txBody>
          <a:bodyPr/>
          <a:p/>
        </p:txBody>
      </p:sp>
      <p:sp>
        <p:nvSpPr>
          <p:cNvPr id="17" name="anim_1_8"/>
          <p:cNvSpPr txBox="1"/>
          <p:nvPr/>
        </p:nvSpPr>
        <p:spPr>
          <a:xfrm>
            <a:off x="7772400" y="1979676"/>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Keyword </a:t>
            </a:r>
            <a:pPr indent="0" marL="0">
              <a:buNone/>
            </a:pPr>
            <a:r>
              <a:rPr lang="en-US" sz="1400" dirty="0">
                <a:solidFill>
                  <a:srgbClr val="A4520C"/>
                </a:solidFill>
                <a:latin typeface="Courier New" pitchFamily="34" charset="0"/>
                <a:ea typeface="Courier New" pitchFamily="34" charset="-122"/>
                <a:cs typeface="Courier New" pitchFamily="34" charset="-120"/>
              </a:rPr>
              <a:t>while</a:t>
            </a:r>
            <a:pPr indent="0" marL="0">
              <a:buNone/>
            </a:pPr>
            <a:r>
              <a:rPr lang="en-US" sz="1500" dirty="0">
                <a:solidFill>
                  <a:srgbClr val="15213A"/>
                </a:solidFill>
                <a:latin typeface="Calibri" pitchFamily="34" charset="0"/>
                <a:ea typeface="Calibri" pitchFamily="34" charset="-122"/>
                <a:cs typeface="Calibri" pitchFamily="34" charset="-120"/>
              </a:rPr>
              <a:t>: repeat as long as the condition is True</a:t>
            </a:r>
            <a:endParaRPr lang="en-US" sz="1500" dirty="0"/>
          </a:p>
        </p:txBody>
      </p:sp>
      <p:sp>
        <p:nvSpPr>
          <p:cNvPr id="18" name="anim_2_9"/>
          <p:cNvSpPr/>
          <p:nvPr/>
        </p:nvSpPr>
        <p:spPr>
          <a:xfrm>
            <a:off x="7013448" y="2217420"/>
            <a:ext cx="128016" cy="128016"/>
          </a:xfrm>
          <a:prstGeom prst="ellipse">
            <a:avLst/>
          </a:prstGeom>
          <a:solidFill>
            <a:srgbClr val="2459C4"/>
          </a:solidFill>
          <a:ln w="12700">
            <a:solidFill>
              <a:srgbClr val="2459C4"/>
            </a:solidFill>
            <a:prstDash val="solid"/>
          </a:ln>
        </p:spPr>
        <p:txBody>
          <a:bodyPr/>
          <a:p/>
        </p:txBody>
      </p:sp>
      <p:sp>
        <p:nvSpPr>
          <p:cNvPr id="19" name="anim_2_10"/>
          <p:cNvSpPr/>
          <p:nvPr/>
        </p:nvSpPr>
        <p:spPr>
          <a:xfrm>
            <a:off x="7132320" y="2281428"/>
            <a:ext cx="502920" cy="589788"/>
          </a:xfrm>
          <a:prstGeom prst="line">
            <a:avLst/>
          </a:prstGeom>
          <a:noFill/>
          <a:ln w="15875">
            <a:solidFill>
              <a:srgbClr val="2459C4"/>
            </a:solidFill>
            <a:prstDash val="solid"/>
          </a:ln>
        </p:spPr>
        <p:txBody>
          <a:bodyPr/>
          <a:p/>
        </p:txBody>
      </p:sp>
      <p:sp>
        <p:nvSpPr>
          <p:cNvPr id="20" name="anim_2_11"/>
          <p:cNvSpPr/>
          <p:nvPr/>
        </p:nvSpPr>
        <p:spPr>
          <a:xfrm>
            <a:off x="7635240" y="2692908"/>
            <a:ext cx="4023360" cy="356616"/>
          </a:xfrm>
          <a:prstGeom prst="roundRect">
            <a:avLst>
              <a:gd name="adj" fmla="val 15385"/>
            </a:avLst>
          </a:prstGeom>
          <a:solidFill>
            <a:srgbClr val="FFFFFF"/>
          </a:solidFill>
          <a:ln w="15875">
            <a:solidFill>
              <a:srgbClr val="2459C4"/>
            </a:solidFill>
            <a:prstDash val="solid"/>
          </a:ln>
        </p:spPr>
        <p:txBody>
          <a:bodyPr/>
          <a:p/>
        </p:txBody>
      </p:sp>
      <p:sp>
        <p:nvSpPr>
          <p:cNvPr id="21" name="anim_2_12"/>
          <p:cNvSpPr txBox="1"/>
          <p:nvPr/>
        </p:nvSpPr>
        <p:spPr>
          <a:xfrm>
            <a:off x="7772400" y="2692908"/>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Condition, checked before every round</a:t>
            </a:r>
            <a:endParaRPr lang="en-US" sz="1500" dirty="0"/>
          </a:p>
        </p:txBody>
      </p:sp>
      <p:sp>
        <p:nvSpPr>
          <p:cNvPr id="22" name="anim_3_13"/>
          <p:cNvSpPr/>
          <p:nvPr/>
        </p:nvSpPr>
        <p:spPr>
          <a:xfrm>
            <a:off x="7013448" y="2592324"/>
            <a:ext cx="128016" cy="128016"/>
          </a:xfrm>
          <a:prstGeom prst="ellipse">
            <a:avLst/>
          </a:prstGeom>
          <a:solidFill>
            <a:srgbClr val="1F8A7A"/>
          </a:solidFill>
          <a:ln w="12700">
            <a:solidFill>
              <a:srgbClr val="1F8A7A"/>
            </a:solidFill>
            <a:prstDash val="solid"/>
          </a:ln>
        </p:spPr>
        <p:txBody>
          <a:bodyPr/>
          <a:p/>
        </p:txBody>
      </p:sp>
      <p:sp>
        <p:nvSpPr>
          <p:cNvPr id="23" name="anim_3_14"/>
          <p:cNvSpPr/>
          <p:nvPr/>
        </p:nvSpPr>
        <p:spPr>
          <a:xfrm>
            <a:off x="7132320" y="2656332"/>
            <a:ext cx="502920" cy="681228"/>
          </a:xfrm>
          <a:prstGeom prst="line">
            <a:avLst/>
          </a:prstGeom>
          <a:noFill/>
          <a:ln w="15875">
            <a:solidFill>
              <a:srgbClr val="1F8A7A"/>
            </a:solidFill>
            <a:prstDash val="solid"/>
          </a:ln>
        </p:spPr>
        <p:txBody>
          <a:bodyPr/>
          <a:p/>
        </p:txBody>
      </p:sp>
      <p:sp>
        <p:nvSpPr>
          <p:cNvPr id="24" name="anim_3_15"/>
          <p:cNvSpPr/>
          <p:nvPr/>
        </p:nvSpPr>
        <p:spPr>
          <a:xfrm>
            <a:off x="7635240" y="3159252"/>
            <a:ext cx="4023360" cy="356616"/>
          </a:xfrm>
          <a:prstGeom prst="roundRect">
            <a:avLst>
              <a:gd name="adj" fmla="val 15385"/>
            </a:avLst>
          </a:prstGeom>
          <a:solidFill>
            <a:srgbClr val="FFFFFF"/>
          </a:solidFill>
          <a:ln w="15875">
            <a:solidFill>
              <a:srgbClr val="1F8A7A"/>
            </a:solidFill>
            <a:prstDash val="solid"/>
          </a:ln>
        </p:spPr>
        <p:txBody>
          <a:bodyPr/>
          <a:p/>
        </p:txBody>
      </p:sp>
      <p:sp>
        <p:nvSpPr>
          <p:cNvPr id="25" name="anim_3_16"/>
          <p:cNvSpPr txBox="1"/>
          <p:nvPr/>
        </p:nvSpPr>
        <p:spPr>
          <a:xfrm>
            <a:off x="7772400" y="3159252"/>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Body: runs while the condition is True</a:t>
            </a:r>
            <a:endParaRPr lang="en-US" sz="1500" dirty="0"/>
          </a:p>
        </p:txBody>
      </p:sp>
      <p:sp>
        <p:nvSpPr>
          <p:cNvPr id="26" name="anim_4_17"/>
          <p:cNvSpPr/>
          <p:nvPr/>
        </p:nvSpPr>
        <p:spPr>
          <a:xfrm>
            <a:off x="7013448" y="2967228"/>
            <a:ext cx="128016" cy="128016"/>
          </a:xfrm>
          <a:prstGeom prst="ellipse">
            <a:avLst/>
          </a:prstGeom>
          <a:solidFill>
            <a:srgbClr val="8E44AD"/>
          </a:solidFill>
          <a:ln w="12700">
            <a:solidFill>
              <a:srgbClr val="8E44AD"/>
            </a:solidFill>
            <a:prstDash val="solid"/>
          </a:ln>
        </p:spPr>
        <p:txBody>
          <a:bodyPr/>
          <a:p/>
        </p:txBody>
      </p:sp>
      <p:sp>
        <p:nvSpPr>
          <p:cNvPr id="27" name="anim_4_18"/>
          <p:cNvSpPr/>
          <p:nvPr/>
        </p:nvSpPr>
        <p:spPr>
          <a:xfrm>
            <a:off x="7132320" y="3031236"/>
            <a:ext cx="502920" cy="896112"/>
          </a:xfrm>
          <a:prstGeom prst="line">
            <a:avLst/>
          </a:prstGeom>
          <a:noFill/>
          <a:ln w="15875">
            <a:solidFill>
              <a:srgbClr val="8E44AD"/>
            </a:solidFill>
            <a:prstDash val="solid"/>
          </a:ln>
        </p:spPr>
        <p:txBody>
          <a:bodyPr/>
          <a:p/>
        </p:txBody>
      </p:sp>
      <p:sp>
        <p:nvSpPr>
          <p:cNvPr id="28" name="anim_4_19"/>
          <p:cNvSpPr/>
          <p:nvPr/>
        </p:nvSpPr>
        <p:spPr>
          <a:xfrm>
            <a:off x="7635240" y="3625596"/>
            <a:ext cx="4023360" cy="603504"/>
          </a:xfrm>
          <a:prstGeom prst="roundRect">
            <a:avLst>
              <a:gd name="adj" fmla="val 9091"/>
            </a:avLst>
          </a:prstGeom>
          <a:solidFill>
            <a:srgbClr val="FFFFFF"/>
          </a:solidFill>
          <a:ln w="15875">
            <a:solidFill>
              <a:srgbClr val="8E44AD"/>
            </a:solidFill>
            <a:prstDash val="solid"/>
          </a:ln>
        </p:spPr>
        <p:txBody>
          <a:bodyPr/>
          <a:p/>
        </p:txBody>
      </p:sp>
      <p:sp>
        <p:nvSpPr>
          <p:cNvPr id="29" name="anim_4_20"/>
          <p:cNvSpPr txBox="1"/>
          <p:nvPr/>
        </p:nvSpPr>
        <p:spPr>
          <a:xfrm>
            <a:off x="7772400" y="3625596"/>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Update: moves towards the end. Without it, the loop never stops</a:t>
            </a:r>
            <a:endParaRPr lang="en-US" sz="1500" dirty="0"/>
          </a:p>
        </p:txBody>
      </p:sp>
      <p:sp>
        <p:nvSpPr>
          <p:cNvPr id="30" name="anim_5_21"/>
          <p:cNvSpPr/>
          <p:nvPr/>
        </p:nvSpPr>
        <p:spPr>
          <a:xfrm>
            <a:off x="7013448" y="3342132"/>
            <a:ext cx="128016" cy="128016"/>
          </a:xfrm>
          <a:prstGeom prst="ellipse">
            <a:avLst/>
          </a:prstGeom>
          <a:solidFill>
            <a:srgbClr val="B4432A"/>
          </a:solidFill>
          <a:ln w="12700">
            <a:solidFill>
              <a:srgbClr val="B4432A"/>
            </a:solidFill>
            <a:prstDash val="solid"/>
          </a:ln>
        </p:spPr>
        <p:txBody>
          <a:bodyPr/>
          <a:p/>
        </p:txBody>
      </p:sp>
      <p:sp>
        <p:nvSpPr>
          <p:cNvPr id="31" name="anim_5_22"/>
          <p:cNvSpPr/>
          <p:nvPr/>
        </p:nvSpPr>
        <p:spPr>
          <a:xfrm>
            <a:off x="7132320" y="3406140"/>
            <a:ext cx="502920" cy="1234440"/>
          </a:xfrm>
          <a:prstGeom prst="line">
            <a:avLst/>
          </a:prstGeom>
          <a:noFill/>
          <a:ln w="15875">
            <a:solidFill>
              <a:srgbClr val="B4432A"/>
            </a:solidFill>
            <a:prstDash val="solid"/>
          </a:ln>
        </p:spPr>
        <p:txBody>
          <a:bodyPr/>
          <a:p/>
        </p:txBody>
      </p:sp>
      <p:sp>
        <p:nvSpPr>
          <p:cNvPr id="32" name="anim_5_23"/>
          <p:cNvSpPr/>
          <p:nvPr/>
        </p:nvSpPr>
        <p:spPr>
          <a:xfrm>
            <a:off x="7635240" y="4338828"/>
            <a:ext cx="4023360" cy="603504"/>
          </a:xfrm>
          <a:prstGeom prst="roundRect">
            <a:avLst>
              <a:gd name="adj" fmla="val 9091"/>
            </a:avLst>
          </a:prstGeom>
          <a:solidFill>
            <a:srgbClr val="FFFFFF"/>
          </a:solidFill>
          <a:ln w="15875">
            <a:solidFill>
              <a:srgbClr val="B4432A"/>
            </a:solidFill>
            <a:prstDash val="solid"/>
          </a:ln>
        </p:spPr>
        <p:txBody>
          <a:bodyPr/>
          <a:p/>
        </p:txBody>
      </p:sp>
      <p:sp>
        <p:nvSpPr>
          <p:cNvPr id="33" name="anim_5_24"/>
          <p:cNvSpPr txBox="1"/>
          <p:nvPr/>
        </p:nvSpPr>
        <p:spPr>
          <a:xfrm>
            <a:off x="7772400" y="4338828"/>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After the loop, when the condition becomes False</a:t>
            </a:r>
            <a:endParaRPr lang="en-US" sz="1500" dirty="0"/>
          </a:p>
        </p:txBody>
      </p:sp>
      <p:sp>
        <p:nvSpPr>
          <p:cNvPr id="34" name="Shape 3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5" name="Text 3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6" name="Shape 3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7" name="Text 3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38" name="Shape 3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9" name="Text 3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0" name="Shape 3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1" name="Text 3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35</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nodeType="withEffect">
                                  <p:stCondLst>
                                    <p:cond delay="0"/>
                                  </p:stCondLst>
                                  <p:childTnLst>
                                    <p:set>
                                      <p:cBhvr>
                                        <p:cTn id="7" dur="1" fill="hold">
                                          <p:stCondLst>
                                            <p:cond delay="0"/>
                                          </p:stCondLst>
                                        </p:cTn>
                                        <p:tgtEl>
                                          <p:spTgt spid="14"/>
                                        </p:tgtEl>
                                        <p:attrNameLst>
                                          <p:attrName>style.visibility</p:attrName>
                                        </p:attrNameLst>
                                      </p:cBhvr>
                                      <p:to>
                                        <p:strVal val="visible"/>
                                      </p:to>
                                    </p:set>
                                    <p:animEffect transition="in" filter="fade">
                                      <p:cBhvr>
                                        <p:cTn id="8" dur="400"/>
                                        <p:tgtEl>
                                          <p:spTgt spid="14"/>
                                        </p:tgtEl>
                                      </p:cBhvr>
                                    </p:animEffect>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400"/>
                                        <p:tgtEl>
                                          <p:spTgt spid="15"/>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4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4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4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4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400"/>
                                        <p:tgtEl>
                                          <p:spTgt spid="21"/>
                                        </p:tgtEl>
                                      </p:cBhvr>
                                    </p:animEffect>
                                  </p:childTnLst>
                                </p:cTn>
                              </p:par>
                            </p:childTnLst>
                          </p:cTn>
                        </p:par>
                      </p:childTnLst>
                    </p:cTn>
                  </p:par>
                  <p:par>
                    <p:cTn id="52" fill="hold">
                      <p:stCondLst>
                        <p:cond delay="indefinite"/>
                      </p:stCondLst>
                      <p:childTnLst>
                        <p:par>
                          <p:cTn id="53"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400"/>
                                        <p:tgtEl>
                                          <p:spTgt spid="23"/>
                                        </p:tgtEl>
                                      </p:cBhvr>
                                    </p:animEffect>
                                  </p:childTnLst>
                                </p:cTn>
                              </p:par>
                              <p:par>
                                <p:cTn id="46" presetID="10"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4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400"/>
                                        <p:tgtEl>
                                          <p:spTgt spid="25"/>
                                        </p:tgtEl>
                                      </p:cBhvr>
                                    </p:animEffect>
                                  </p:childTnLst>
                                </p:cTn>
                              </p:par>
                            </p:childTnLst>
                          </p:cTn>
                        </p:par>
                      </p:childTnLst>
                    </p:cTn>
                  </p:par>
                  <p:par>
                    <p:cTn id="69" fill="hold">
                      <p:stCondLst>
                        <p:cond delay="indefinite"/>
                      </p:stCondLst>
                      <p:childTnLst>
                        <p:par>
                          <p:cTn id="70"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400"/>
                                        <p:tgtEl>
                                          <p:spTgt spid="12"/>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400"/>
                                        <p:tgtEl>
                                          <p:spTgt spid="26"/>
                                        </p:tgtEl>
                                      </p:cBhvr>
                                    </p:animEffect>
                                  </p:childTnLst>
                                </p:cTn>
                              </p:par>
                              <p:par>
                                <p:cTn id="60" presetID="10"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400"/>
                                        <p:tgtEl>
                                          <p:spTgt spid="27"/>
                                        </p:tgtEl>
                                      </p:cBhvr>
                                    </p:animEffect>
                                  </p:childTnLst>
                                </p:cTn>
                              </p:par>
                              <p:par>
                                <p:cTn id="63" presetID="10" presetClass="entr" presetSubtype="0"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4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400"/>
                                        <p:tgtEl>
                                          <p:spTgt spid="29"/>
                                        </p:tgtEl>
                                      </p:cBhvr>
                                    </p:animEffect>
                                  </p:childTnLst>
                                </p:cTn>
                              </p:par>
                            </p:childTnLst>
                          </p:cTn>
                        </p:par>
                      </p:childTnLst>
                    </p:cTn>
                  </p:par>
                  <p:par>
                    <p:cTn id="86" fill="hold">
                      <p:stCondLst>
                        <p:cond delay="indefinite"/>
                      </p:stCondLst>
                      <p:childTnLst>
                        <p:par>
                          <p:cTn id="87"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400"/>
                                        <p:tgtEl>
                                          <p:spTgt spid="13"/>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400"/>
                                        <p:tgtEl>
                                          <p:spTgt spid="30"/>
                                        </p:tgtEl>
                                      </p:cBhvr>
                                    </p:animEffect>
                                  </p:childTnLst>
                                </p:cTn>
                              </p:par>
                              <p:par>
                                <p:cTn id="77" presetID="10" presetClass="entr" presetSubtype="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400"/>
                                        <p:tgtEl>
                                          <p:spTgt spid="31"/>
                                        </p:tgtEl>
                                      </p:cBhvr>
                                    </p:animEffect>
                                  </p:childTnLst>
                                </p:cTn>
                              </p:par>
                              <p:par>
                                <p:cTn id="80" presetID="10" presetClass="entr" presetSubtype="0" fill="hold"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5" grpId="0" animBg="1"/>
      <p:bldP spid="29"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Tracing the while loop</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condition is checked before each round. The loop ends the first time it is False.</a:t>
            </a:r>
            <a:endParaRPr lang="en-US" sz="1700" dirty="0"/>
          </a:p>
        </p:txBody>
      </p:sp>
      <p:sp>
        <p:nvSpPr>
          <p:cNvPr id="4" name="Shape 2"/>
          <p:cNvSpPr/>
          <p:nvPr/>
        </p:nvSpPr>
        <p:spPr>
          <a:xfrm>
            <a:off x="548640" y="1828800"/>
            <a:ext cx="5029200" cy="1954530"/>
          </a:xfrm>
          <a:prstGeom prst="roundRect">
            <a:avLst>
              <a:gd name="adj" fmla="val 3743"/>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754880" cy="1497330"/>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n = 3</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while n &gt; 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print(n)</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n = n - 1</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print("Go!")</a:t>
            </a:r>
            <a:endParaRPr lang="en-US" sz="1800" dirty="0"/>
          </a:p>
        </p:txBody>
      </p:sp>
      <p:sp>
        <p:nvSpPr>
          <p:cNvPr id="7" name="Shape 5"/>
          <p:cNvSpPr/>
          <p:nvPr/>
        </p:nvSpPr>
        <p:spPr>
          <a:xfrm>
            <a:off x="548640" y="4011930"/>
            <a:ext cx="5029200" cy="1673352"/>
          </a:xfrm>
          <a:prstGeom prst="roundRect">
            <a:avLst>
              <a:gd name="adj" fmla="val 4372"/>
            </a:avLst>
          </a:prstGeom>
          <a:solidFill>
            <a:srgbClr val="EEF2F8"/>
          </a:solidFill>
          <a:ln w="9525">
            <a:solidFill>
              <a:srgbClr val="D5DBE6"/>
            </a:solidFill>
            <a:prstDash val="solid"/>
          </a:ln>
        </p:spPr>
        <p:txBody>
          <a:bodyPr/>
          <a:p/>
        </p:txBody>
      </p:sp>
      <p:sp>
        <p:nvSpPr>
          <p:cNvPr id="8" name="Text 6"/>
          <p:cNvSpPr txBox="1"/>
          <p:nvPr/>
        </p:nvSpPr>
        <p:spPr>
          <a:xfrm>
            <a:off x="731520" y="410337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359402"/>
            <a:ext cx="4754880" cy="1216152"/>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3</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2</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1</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Go!</a:t>
            </a:r>
            <a:endParaRPr lang="en-US" sz="1800" dirty="0"/>
          </a:p>
        </p:txBody>
      </p:sp>
      <p:sp>
        <p:nvSpPr>
          <p:cNvPr id="10" name="Text 8"/>
          <p:cNvSpPr txBox="1"/>
          <p:nvPr/>
        </p:nvSpPr>
        <p:spPr>
          <a:xfrm>
            <a:off x="5897880" y="1828800"/>
            <a:ext cx="816429"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n</a:t>
            </a:r>
            <a:endParaRPr lang="en-US" sz="1600" dirty="0"/>
          </a:p>
        </p:txBody>
      </p:sp>
      <p:sp>
        <p:nvSpPr>
          <p:cNvPr id="11" name="Text 9"/>
          <p:cNvSpPr txBox="1"/>
          <p:nvPr/>
        </p:nvSpPr>
        <p:spPr>
          <a:xfrm>
            <a:off x="6714309" y="1828800"/>
            <a:ext cx="1224643"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n &gt; 0</a:t>
            </a:r>
            <a:endParaRPr lang="en-US" sz="1600" dirty="0"/>
          </a:p>
        </p:txBody>
      </p:sp>
      <p:sp>
        <p:nvSpPr>
          <p:cNvPr id="12" name="Text 10"/>
          <p:cNvSpPr txBox="1"/>
          <p:nvPr/>
        </p:nvSpPr>
        <p:spPr>
          <a:xfrm>
            <a:off x="7938951" y="1828800"/>
            <a:ext cx="3673929"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what happens</a:t>
            </a:r>
            <a:endParaRPr lang="en-US" sz="1600" dirty="0"/>
          </a:p>
        </p:txBody>
      </p:sp>
      <p:sp>
        <p:nvSpPr>
          <p:cNvPr id="13" name="anim_1_0"/>
          <p:cNvSpPr txBox="1"/>
          <p:nvPr/>
        </p:nvSpPr>
        <p:spPr>
          <a:xfrm>
            <a:off x="5897880" y="2212848"/>
            <a:ext cx="81642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14" name="anim_1_1"/>
          <p:cNvSpPr txBox="1"/>
          <p:nvPr/>
        </p:nvSpPr>
        <p:spPr>
          <a:xfrm>
            <a:off x="6714309" y="2212848"/>
            <a:ext cx="1224643"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15" name="anim_1_2"/>
          <p:cNvSpPr txBox="1"/>
          <p:nvPr/>
        </p:nvSpPr>
        <p:spPr>
          <a:xfrm>
            <a:off x="7938951" y="2212848"/>
            <a:ext cx="367392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print 3, then n = 2</a:t>
            </a:r>
            <a:endParaRPr lang="en-US" sz="1600" dirty="0"/>
          </a:p>
        </p:txBody>
      </p:sp>
      <p:sp>
        <p:nvSpPr>
          <p:cNvPr id="16" name="anim_2_3"/>
          <p:cNvSpPr txBox="1"/>
          <p:nvPr/>
        </p:nvSpPr>
        <p:spPr>
          <a:xfrm>
            <a:off x="5897880" y="2670048"/>
            <a:ext cx="81642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17" name="anim_2_4"/>
          <p:cNvSpPr txBox="1"/>
          <p:nvPr/>
        </p:nvSpPr>
        <p:spPr>
          <a:xfrm>
            <a:off x="6714309" y="2670048"/>
            <a:ext cx="1224643"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18" name="anim_2_5"/>
          <p:cNvSpPr txBox="1"/>
          <p:nvPr/>
        </p:nvSpPr>
        <p:spPr>
          <a:xfrm>
            <a:off x="7938951" y="2670048"/>
            <a:ext cx="367392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print 2, then n = 1</a:t>
            </a:r>
            <a:endParaRPr lang="en-US" sz="1600" dirty="0"/>
          </a:p>
        </p:txBody>
      </p:sp>
      <p:sp>
        <p:nvSpPr>
          <p:cNvPr id="19" name="anim_3_6"/>
          <p:cNvSpPr txBox="1"/>
          <p:nvPr/>
        </p:nvSpPr>
        <p:spPr>
          <a:xfrm>
            <a:off x="5897880" y="3127248"/>
            <a:ext cx="81642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20" name="anim_3_7"/>
          <p:cNvSpPr txBox="1"/>
          <p:nvPr/>
        </p:nvSpPr>
        <p:spPr>
          <a:xfrm>
            <a:off x="6714309" y="3127248"/>
            <a:ext cx="1224643"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21" name="anim_3_8"/>
          <p:cNvSpPr txBox="1"/>
          <p:nvPr/>
        </p:nvSpPr>
        <p:spPr>
          <a:xfrm>
            <a:off x="7938951" y="3127248"/>
            <a:ext cx="367392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print 1, then n = 0</a:t>
            </a:r>
            <a:endParaRPr lang="en-US" sz="1600" dirty="0"/>
          </a:p>
        </p:txBody>
      </p:sp>
      <p:sp>
        <p:nvSpPr>
          <p:cNvPr id="22" name="anim_4_9"/>
          <p:cNvSpPr txBox="1"/>
          <p:nvPr/>
        </p:nvSpPr>
        <p:spPr>
          <a:xfrm>
            <a:off x="5897880" y="3584448"/>
            <a:ext cx="81642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a:t>
            </a:r>
            <a:endParaRPr lang="en-US" sz="1600" dirty="0"/>
          </a:p>
        </p:txBody>
      </p:sp>
      <p:sp>
        <p:nvSpPr>
          <p:cNvPr id="23" name="anim_4_10"/>
          <p:cNvSpPr txBox="1"/>
          <p:nvPr/>
        </p:nvSpPr>
        <p:spPr>
          <a:xfrm>
            <a:off x="6714309" y="3584448"/>
            <a:ext cx="1224643"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24" name="anim_4_11"/>
          <p:cNvSpPr txBox="1"/>
          <p:nvPr/>
        </p:nvSpPr>
        <p:spPr>
          <a:xfrm>
            <a:off x="7938951" y="3584448"/>
            <a:ext cx="367392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leave loop, print Go!</a:t>
            </a:r>
            <a:endParaRPr lang="en-US" sz="1600" dirty="0"/>
          </a:p>
        </p:txBody>
      </p:sp>
      <p:sp>
        <p:nvSpPr>
          <p:cNvPr id="25" name="Text 23"/>
          <p:cNvSpPr txBox="1"/>
          <p:nvPr/>
        </p:nvSpPr>
        <p:spPr>
          <a:xfrm>
            <a:off x="5897880" y="4133088"/>
            <a:ext cx="571500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26" name="Shape 2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7" name="Text 2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8" name="Shape 2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9" name="Text 2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30" name="Shape 2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1" name="Text 2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2" name="Shape 3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3" name="Text 3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35</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3"/>
                                        </p:tgtEl>
                                        <p:attrNameLst>
                                          <p:attrName>style.visibility</p:attrName>
                                        </p:attrNameLst>
                                      </p:cBhvr>
                                      <p:to>
                                        <p:strVal val="visible"/>
                                      </p:to>
                                    </p:set>
                                    <p:animEffect transition="in" filter="fade">
                                      <p:cBhvr>
                                        <p:cTn id="5" dur="400"/>
                                        <p:tgtEl>
                                          <p:spTgt spid="1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4"/>
                                        </p:tgtEl>
                                        <p:attrNameLst>
                                          <p:attrName>style.visibility</p:attrName>
                                        </p:attrNameLst>
                                      </p:cBhvr>
                                      <p:to>
                                        <p:strVal val="visible"/>
                                      </p:to>
                                    </p:set>
                                    <p:animEffect transition="in" filter="fade">
                                      <p:cBhvr>
                                        <p:cTn id="8" dur="400"/>
                                        <p:tgtEl>
                                          <p:spTgt spid="1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400"/>
                                        <p:tgtEl>
                                          <p:spTgt spid="15"/>
                                        </p:tgtEl>
                                      </p:cBhvr>
                                    </p:animEffect>
                                  </p:childTnLst>
                                </p:cTn>
                              </p:par>
                            </p:childTnLst>
                          </p:cTn>
                        </p:par>
                      </p:childTnLst>
                    </p:cTn>
                  </p:par>
                  <p:par>
                    <p:cTn id="23" fill="hold">
                      <p:stCondLst>
                        <p:cond delay="indefinite"/>
                      </p:stCondLst>
                      <p:childTnLst>
                        <p:par>
                          <p:cTn id="24"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4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4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400"/>
                                        <p:tgtEl>
                                          <p:spTgt spid="18"/>
                                        </p:tgtEl>
                                      </p:cBhvr>
                                    </p:animEffect>
                                  </p:childTnLst>
                                </p:cTn>
                              </p:par>
                            </p:childTnLst>
                          </p:cTn>
                        </p:par>
                      </p:childTnLst>
                    </p:cTn>
                  </p:par>
                  <p:par>
                    <p:cTn id="34" fill="hold">
                      <p:stCondLst>
                        <p:cond delay="indefinite"/>
                      </p:stCondLst>
                      <p:childTnLst>
                        <p:par>
                          <p:cTn id="35"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4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4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400"/>
                                        <p:tgtEl>
                                          <p:spTgt spid="21"/>
                                        </p:tgtEl>
                                      </p:cBhvr>
                                    </p:animEffect>
                                  </p:childTnLst>
                                </p:cTn>
                              </p:par>
                            </p:childTnLst>
                          </p:cTn>
                        </p:par>
                      </p:childTnLst>
                    </p:cTn>
                  </p:par>
                  <p:par>
                    <p:cTn id="45" fill="hold">
                      <p:stCondLst>
                        <p:cond delay="indefinite"/>
                      </p:stCondLst>
                      <p:childTnLst>
                        <p:par>
                          <p:cTn id="46"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4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400"/>
                                        <p:tgtEl>
                                          <p:spTgt spid="2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a while loop</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condition is checked before every round</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n goes 3, 2, 1, 0</a:t>
            </a:r>
            <a:endParaRPr lang="en-US" sz="1700" dirty="0"/>
          </a:p>
        </p:txBody>
      </p:sp>
      <p:sp>
        <p:nvSpPr>
          <p:cNvPr id="8" name="Shape 6"/>
          <p:cNvSpPr/>
          <p:nvPr/>
        </p:nvSpPr>
        <p:spPr>
          <a:xfrm>
            <a:off x="548640" y="3092704"/>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00202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When n &gt; 0 is False, Python jumps past the loop</a:t>
            </a:r>
            <a:endParaRPr lang="en-US" sz="1700" dirty="0"/>
          </a:p>
        </p:txBody>
      </p:sp>
      <p:sp>
        <p:nvSpPr>
          <p:cNvPr id="10" name="Shape 8"/>
          <p:cNvSpPr/>
          <p:nvPr/>
        </p:nvSpPr>
        <p:spPr>
          <a:xfrm>
            <a:off x="548640" y="3833876"/>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3743198"/>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Without n = n - 1 it would never end</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35</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for or while?</a:t>
            </a:r>
            <a:endParaRPr lang="en-US" sz="3000" dirty="0"/>
          </a:p>
        </p:txBody>
      </p:sp>
      <p:sp>
        <p:nvSpPr>
          <p:cNvPr id="3" name="Shape 1"/>
          <p:cNvSpPr/>
          <p:nvPr/>
        </p:nvSpPr>
        <p:spPr>
          <a:xfrm>
            <a:off x="548640" y="1463040"/>
            <a:ext cx="5120640" cy="4480560"/>
          </a:xfrm>
          <a:prstGeom prst="roundRect">
            <a:avLst>
              <a:gd name="adj" fmla="val 2041"/>
            </a:avLst>
          </a:prstGeom>
          <a:solidFill>
            <a:srgbClr val="F3F5F9"/>
          </a:solidFill>
          <a:ln w="12700">
            <a:solidFill>
              <a:srgbClr val="F3F5F9"/>
            </a:solidFill>
            <a:prstDash val="solid"/>
          </a:ln>
        </p:spPr>
        <p:txBody>
          <a:bodyPr/>
          <a:p/>
        </p:txBody>
      </p:sp>
      <p:sp>
        <p:nvSpPr>
          <p:cNvPr id="4" name="Text 2"/>
          <p:cNvSpPr txBox="1"/>
          <p:nvPr/>
        </p:nvSpPr>
        <p:spPr>
          <a:xfrm>
            <a:off x="914400" y="1737360"/>
            <a:ext cx="4389120" cy="457200"/>
          </a:xfrm>
          <a:prstGeom prst="rect">
            <a:avLst/>
          </a:prstGeom>
          <a:noFill/>
          <a:ln/>
        </p:spPr>
        <p:txBody>
          <a:bodyPr wrap="square" lIns="0" tIns="0" rIns="0" bIns="0" rtlCol="0" anchor="ctr"/>
          <a:lstStyle/>
          <a:p>
            <a:pPr indent="0" marL="0">
              <a:buNone/>
            </a:pPr>
            <a:r>
              <a:rPr lang="en-US" sz="2000" b="1" dirty="0">
                <a:solidFill>
                  <a:srgbClr val="15213A"/>
                </a:solidFill>
                <a:latin typeface="Arial" pitchFamily="34" charset="0"/>
                <a:ea typeface="Arial" pitchFamily="34" charset="-122"/>
                <a:cs typeface="Arial" pitchFamily="34" charset="-120"/>
              </a:rPr>
              <a:t>for</a:t>
            </a:r>
            <a:endParaRPr lang="en-US" sz="2000" dirty="0"/>
          </a:p>
        </p:txBody>
      </p:sp>
      <p:sp>
        <p:nvSpPr>
          <p:cNvPr id="5" name="Shape 3"/>
          <p:cNvSpPr/>
          <p:nvPr/>
        </p:nvSpPr>
        <p:spPr>
          <a:xfrm>
            <a:off x="914400" y="2564892"/>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1188720" y="2468880"/>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You know what to walk through</a:t>
            </a:r>
            <a:endParaRPr lang="en-US" sz="1800" dirty="0"/>
          </a:p>
        </p:txBody>
      </p:sp>
      <p:sp>
        <p:nvSpPr>
          <p:cNvPr id="7" name="Shape 5"/>
          <p:cNvSpPr/>
          <p:nvPr/>
        </p:nvSpPr>
        <p:spPr>
          <a:xfrm>
            <a:off x="914400" y="3083560"/>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1188720" y="2987548"/>
            <a:ext cx="411480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Each item of a list, or a range of numbers</a:t>
            </a:r>
            <a:endParaRPr lang="en-US" sz="1800" dirty="0"/>
          </a:p>
        </p:txBody>
      </p:sp>
      <p:sp>
        <p:nvSpPr>
          <p:cNvPr id="9" name="Shape 7"/>
          <p:cNvSpPr/>
          <p:nvPr/>
        </p:nvSpPr>
        <p:spPr>
          <a:xfrm>
            <a:off x="914400" y="3881120"/>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1188720" y="3785108"/>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Ends by itself</a:t>
            </a:r>
            <a:endParaRPr lang="en-US" sz="1800" dirty="0"/>
          </a:p>
        </p:txBody>
      </p:sp>
      <p:sp>
        <p:nvSpPr>
          <p:cNvPr id="11" name="Shape 9"/>
          <p:cNvSpPr/>
          <p:nvPr/>
        </p:nvSpPr>
        <p:spPr>
          <a:xfrm>
            <a:off x="914400" y="4399788"/>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1188720" y="4303776"/>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Example: check every message</a:t>
            </a:r>
            <a:endParaRPr lang="en-US" sz="1800" dirty="0"/>
          </a:p>
        </p:txBody>
      </p:sp>
      <p:sp>
        <p:nvSpPr>
          <p:cNvPr id="13" name="Shape 11"/>
          <p:cNvSpPr/>
          <p:nvPr/>
        </p:nvSpPr>
        <p:spPr>
          <a:xfrm>
            <a:off x="6492240" y="1463040"/>
            <a:ext cx="5120640" cy="4480560"/>
          </a:xfrm>
          <a:prstGeom prst="roundRect">
            <a:avLst>
              <a:gd name="adj" fmla="val 2041"/>
            </a:avLst>
          </a:prstGeom>
          <a:solidFill>
            <a:srgbClr val="E3EAF8"/>
          </a:solidFill>
          <a:ln w="12700">
            <a:solidFill>
              <a:srgbClr val="E3EAF8"/>
            </a:solidFill>
            <a:prstDash val="solid"/>
          </a:ln>
        </p:spPr>
        <p:txBody>
          <a:bodyPr/>
          <a:p/>
        </p:txBody>
      </p:sp>
      <p:sp>
        <p:nvSpPr>
          <p:cNvPr id="14" name="Text 12"/>
          <p:cNvSpPr txBox="1"/>
          <p:nvPr/>
        </p:nvSpPr>
        <p:spPr>
          <a:xfrm>
            <a:off x="6858000" y="1737360"/>
            <a:ext cx="4389120" cy="457200"/>
          </a:xfrm>
          <a:prstGeom prst="rect">
            <a:avLst/>
          </a:prstGeom>
          <a:noFill/>
          <a:ln/>
        </p:spPr>
        <p:txBody>
          <a:bodyPr wrap="square" lIns="0" tIns="0" rIns="0" bIns="0" rtlCol="0" anchor="ctr"/>
          <a:lstStyle/>
          <a:p>
            <a:pPr indent="0" marL="0">
              <a:buNone/>
            </a:pPr>
            <a:r>
              <a:rPr lang="en-US" sz="2000" b="1" dirty="0">
                <a:solidFill>
                  <a:srgbClr val="2459C4"/>
                </a:solidFill>
                <a:latin typeface="Arial" pitchFamily="34" charset="0"/>
                <a:ea typeface="Arial" pitchFamily="34" charset="-122"/>
                <a:cs typeface="Arial" pitchFamily="34" charset="-120"/>
              </a:rPr>
              <a:t>while</a:t>
            </a:r>
            <a:endParaRPr lang="en-US" sz="2000" dirty="0"/>
          </a:p>
        </p:txBody>
      </p:sp>
      <p:sp>
        <p:nvSpPr>
          <p:cNvPr id="15" name="Shape 13"/>
          <p:cNvSpPr/>
          <p:nvPr/>
        </p:nvSpPr>
        <p:spPr>
          <a:xfrm>
            <a:off x="6858000" y="2564892"/>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132320" y="2468880"/>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Repeat until something changes</a:t>
            </a:r>
            <a:endParaRPr lang="en-US" sz="1800" dirty="0"/>
          </a:p>
        </p:txBody>
      </p:sp>
      <p:sp>
        <p:nvSpPr>
          <p:cNvPr id="17" name="Shape 15"/>
          <p:cNvSpPr/>
          <p:nvPr/>
        </p:nvSpPr>
        <p:spPr>
          <a:xfrm>
            <a:off x="6858000" y="3083560"/>
            <a:ext cx="91440" cy="91440"/>
          </a:xfrm>
          <a:prstGeom prst="ellipse">
            <a:avLst/>
          </a:prstGeom>
          <a:solidFill>
            <a:srgbClr val="E07A1F"/>
          </a:solidFill>
          <a:ln w="12700">
            <a:solidFill>
              <a:srgbClr val="E07A1F"/>
            </a:solidFill>
            <a:prstDash val="solid"/>
          </a:ln>
        </p:spPr>
        <p:txBody>
          <a:bodyPr/>
          <a:p/>
        </p:txBody>
      </p:sp>
      <p:sp>
        <p:nvSpPr>
          <p:cNvPr id="18" name="Text 16"/>
          <p:cNvSpPr txBox="1"/>
          <p:nvPr/>
        </p:nvSpPr>
        <p:spPr>
          <a:xfrm>
            <a:off x="7132320" y="2987548"/>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You do not know how many rounds</a:t>
            </a:r>
            <a:endParaRPr lang="en-US" sz="1800" dirty="0"/>
          </a:p>
        </p:txBody>
      </p:sp>
      <p:sp>
        <p:nvSpPr>
          <p:cNvPr id="19" name="Shape 17"/>
          <p:cNvSpPr/>
          <p:nvPr/>
        </p:nvSpPr>
        <p:spPr>
          <a:xfrm>
            <a:off x="6858000" y="3602228"/>
            <a:ext cx="91440" cy="91440"/>
          </a:xfrm>
          <a:prstGeom prst="ellipse">
            <a:avLst/>
          </a:prstGeom>
          <a:solidFill>
            <a:srgbClr val="E07A1F"/>
          </a:solidFill>
          <a:ln w="12700">
            <a:solidFill>
              <a:srgbClr val="E07A1F"/>
            </a:solidFill>
            <a:prstDash val="solid"/>
          </a:ln>
        </p:spPr>
        <p:txBody>
          <a:bodyPr/>
          <a:p/>
        </p:txBody>
      </p:sp>
      <p:sp>
        <p:nvSpPr>
          <p:cNvPr id="20" name="Text 18"/>
          <p:cNvSpPr txBox="1"/>
          <p:nvPr/>
        </p:nvSpPr>
        <p:spPr>
          <a:xfrm>
            <a:off x="7132320" y="3506216"/>
            <a:ext cx="411480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You must update the condition yourself</a:t>
            </a:r>
            <a:endParaRPr lang="en-US" sz="1800" dirty="0"/>
          </a:p>
        </p:txBody>
      </p:sp>
      <p:sp>
        <p:nvSpPr>
          <p:cNvPr id="21" name="Shape 19"/>
          <p:cNvSpPr/>
          <p:nvPr/>
        </p:nvSpPr>
        <p:spPr>
          <a:xfrm>
            <a:off x="6858000" y="4399788"/>
            <a:ext cx="91440" cy="91440"/>
          </a:xfrm>
          <a:prstGeom prst="ellipse">
            <a:avLst/>
          </a:prstGeom>
          <a:solidFill>
            <a:srgbClr val="E07A1F"/>
          </a:solidFill>
          <a:ln w="12700">
            <a:solidFill>
              <a:srgbClr val="E07A1F"/>
            </a:solidFill>
            <a:prstDash val="solid"/>
          </a:ln>
        </p:spPr>
        <p:txBody>
          <a:bodyPr/>
          <a:p/>
        </p:txBody>
      </p:sp>
      <p:sp>
        <p:nvSpPr>
          <p:cNvPr id="22" name="Text 20"/>
          <p:cNvSpPr txBox="1"/>
          <p:nvPr/>
        </p:nvSpPr>
        <p:spPr>
          <a:xfrm>
            <a:off x="7132320" y="4303776"/>
            <a:ext cx="411480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Example: ask again until the password is right</a:t>
            </a:r>
            <a:endParaRPr lang="en-US" sz="1800" dirty="0"/>
          </a:p>
        </p:txBody>
      </p:sp>
      <p:sp>
        <p:nvSpPr>
          <p:cNvPr id="23" name="Shape 2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4" name="Text 2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5" name="Shape 2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6" name="Text 2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27" name="Shape 2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8" name="Text 2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9" name="Shape 2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0" name="Text 2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35</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Infinite loops, and how to stop one</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Without </a:t>
            </a:r>
            <a:pPr indent="0" marL="0">
              <a:buNone/>
            </a:pPr>
            <a:r>
              <a:rPr lang="en-US" sz="1600" dirty="0">
                <a:solidFill>
                  <a:srgbClr val="A4520C"/>
                </a:solidFill>
                <a:latin typeface="Courier New" pitchFamily="34" charset="0"/>
                <a:ea typeface="Courier New" pitchFamily="34" charset="-122"/>
                <a:cs typeface="Courier New" pitchFamily="34" charset="-120"/>
              </a:rPr>
              <a:t>n = n - 1</a:t>
            </a:r>
            <a:pPr indent="0" marL="0">
              <a:buNone/>
            </a:pPr>
            <a:r>
              <a:rPr lang="en-US" sz="1700" dirty="0">
                <a:solidFill>
                  <a:srgbClr val="15213A"/>
                </a:solidFill>
                <a:latin typeface="Calibri" pitchFamily="34" charset="0"/>
                <a:ea typeface="Calibri" pitchFamily="34" charset="-122"/>
                <a:cs typeface="Calibri" pitchFamily="34" charset="-120"/>
              </a:rPr>
              <a:t>, n stays 3 and </a:t>
            </a:r>
            <a:pPr indent="0" marL="0">
              <a:buNone/>
            </a:pPr>
            <a:r>
              <a:rPr lang="en-US" sz="1600" dirty="0">
                <a:solidFill>
                  <a:srgbClr val="A4520C"/>
                </a:solidFill>
                <a:latin typeface="Courier New" pitchFamily="34" charset="0"/>
                <a:ea typeface="Courier New" pitchFamily="34" charset="-122"/>
                <a:cs typeface="Courier New" pitchFamily="34" charset="-120"/>
              </a:rPr>
              <a:t>n &gt; 0</a:t>
            </a:r>
            <a:pPr indent="0" marL="0">
              <a:buNone/>
            </a:pPr>
            <a:r>
              <a:rPr lang="en-US" sz="1700" dirty="0">
                <a:solidFill>
                  <a:srgbClr val="15213A"/>
                </a:solidFill>
                <a:latin typeface="Calibri" pitchFamily="34" charset="0"/>
                <a:ea typeface="Calibri" pitchFamily="34" charset="-122"/>
                <a:cs typeface="Calibri" pitchFamily="34" charset="-120"/>
              </a:rPr>
              <a:t> is always True. In Colab, click the stop square next to the cell, or Runtime &gt; Interrupt execution.</a:t>
            </a:r>
            <a:endParaRPr lang="en-US" sz="1700" dirty="0"/>
          </a:p>
        </p:txBody>
      </p:sp>
      <p:sp>
        <p:nvSpPr>
          <p:cNvPr id="4" name="Shape 2"/>
          <p:cNvSpPr/>
          <p:nvPr/>
        </p:nvSpPr>
        <p:spPr>
          <a:xfrm>
            <a:off x="548640" y="1920240"/>
            <a:ext cx="11064240" cy="1798320"/>
          </a:xfrm>
          <a:prstGeom prst="roundRect">
            <a:avLst>
              <a:gd name="adj" fmla="val 4068"/>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 = 3</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while n &gt;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print(n)</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 forgot: n = n - 1   -&gt;  prints 3 forever</a:t>
            </a:r>
            <a:endParaRPr lang="en-US" sz="2000" dirty="0"/>
          </a:p>
        </p:txBody>
      </p:sp>
      <p:sp>
        <p:nvSpPr>
          <p:cNvPr id="7" name="Shape 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8"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9" name="Shape 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0"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1" name="Shape 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3" name="Shape 1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4"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35</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break: stop the loop early</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break</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leaves the loop immediately</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Useful when you have found what you were looking for</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Messages after the break are never checked</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It usually sits inside an if</a:t>
            </a:r>
            <a:endParaRPr lang="en-US" sz="2000" dirty="0"/>
          </a:p>
        </p:txBody>
      </p:sp>
      <p:sp>
        <p:nvSpPr>
          <p:cNvPr id="11" name="Shape 9"/>
          <p:cNvSpPr/>
          <p:nvPr/>
        </p:nvSpPr>
        <p:spPr>
          <a:xfrm>
            <a:off x="5440680" y="1371600"/>
            <a:ext cx="6172200" cy="2141982"/>
          </a:xfrm>
          <a:prstGeom prst="roundRect">
            <a:avLst>
              <a:gd name="adj" fmla="val 3415"/>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684782"/>
          </a:xfrm>
          <a:prstGeom prst="rect">
            <a:avLst/>
          </a:prstGeom>
          <a:noFill/>
          <a:ln/>
        </p:spPr>
        <p:txBody>
          <a:bodyPr wrap="none" lIns="0" tIns="0" rIns="0" bIns="0" rtlCol="0" anchor="t"/>
          <a:lstStyle/>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inbox = ["Hi", "See you", "WIN cash", "Bye"]</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for msg in inbox:</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if "win" in msg.lower():</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print("First spam:", msg)</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break</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print("OK:", msg)</a:t>
            </a:r>
            <a:endParaRPr lang="en-US" sz="1700" dirty="0"/>
          </a:p>
        </p:txBody>
      </p:sp>
      <p:sp>
        <p:nvSpPr>
          <p:cNvPr id="14" name="Shape 12"/>
          <p:cNvSpPr/>
          <p:nvPr/>
        </p:nvSpPr>
        <p:spPr>
          <a:xfrm>
            <a:off x="5440680" y="3742182"/>
            <a:ext cx="6172200" cy="1345311"/>
          </a:xfrm>
          <a:prstGeom prst="roundRect">
            <a:avLst>
              <a:gd name="adj" fmla="val 5438"/>
            </a:avLst>
          </a:prstGeom>
          <a:solidFill>
            <a:srgbClr val="EEF2F8"/>
          </a:solidFill>
          <a:ln w="9525">
            <a:solidFill>
              <a:srgbClr val="D5DBE6"/>
            </a:solidFill>
            <a:prstDash val="solid"/>
          </a:ln>
        </p:spPr>
        <p:txBody>
          <a:bodyPr/>
          <a:p/>
        </p:txBody>
      </p:sp>
      <p:sp>
        <p:nvSpPr>
          <p:cNvPr id="15" name="Text 13"/>
          <p:cNvSpPr txBox="1"/>
          <p:nvPr/>
        </p:nvSpPr>
        <p:spPr>
          <a:xfrm>
            <a:off x="5623560" y="3833622"/>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089654"/>
            <a:ext cx="5897880" cy="888111"/>
          </a:xfrm>
          <a:prstGeom prst="rect">
            <a:avLst/>
          </a:prstGeom>
          <a:noFill/>
          <a:ln/>
        </p:spPr>
        <p:txBody>
          <a:bodyPr wrap="none" lIns="0" tIns="0" rIns="0" bIns="0" rtlCol="0" anchor="t"/>
          <a:lstStyle/>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OK: Hi</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OK: See you</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First spam: WIN cash</a:t>
            </a:r>
            <a:endParaRPr lang="en-US" sz="17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35</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continue: skip to the next round</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continue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skips the rest of this round only</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loop carries on with the next item</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Useful for skipping empty or invalid data</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Real data always has some</a:t>
            </a:r>
            <a:endParaRPr lang="en-US" sz="2000" dirty="0"/>
          </a:p>
        </p:txBody>
      </p:sp>
      <p:sp>
        <p:nvSpPr>
          <p:cNvPr id="11" name="Shape 9"/>
          <p:cNvSpPr/>
          <p:nvPr/>
        </p:nvSpPr>
        <p:spPr>
          <a:xfrm>
            <a:off x="5440680" y="1371600"/>
            <a:ext cx="6172200" cy="1798320"/>
          </a:xfrm>
          <a:prstGeom prst="roundRect">
            <a:avLst>
              <a:gd name="adj" fmla="val 406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msg in ["Hi", "", "Bye", ""]:</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if msg == "":</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continue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print("Checking:", msg)</a:t>
            </a:r>
            <a:endParaRPr lang="en-US" sz="2000" dirty="0"/>
          </a:p>
        </p:txBody>
      </p:sp>
      <p:sp>
        <p:nvSpPr>
          <p:cNvPr id="14" name="Shape 12"/>
          <p:cNvSpPr/>
          <p:nvPr/>
        </p:nvSpPr>
        <p:spPr>
          <a:xfrm>
            <a:off x="5440680" y="3398520"/>
            <a:ext cx="6172200" cy="1173480"/>
          </a:xfrm>
          <a:prstGeom prst="roundRect">
            <a:avLst>
              <a:gd name="adj" fmla="val 6234"/>
            </a:avLst>
          </a:prstGeom>
          <a:solidFill>
            <a:srgbClr val="EEF2F8"/>
          </a:solidFill>
          <a:ln w="9525">
            <a:solidFill>
              <a:srgbClr val="D5DBE6"/>
            </a:solidFill>
            <a:prstDash val="solid"/>
          </a:ln>
        </p:spPr>
        <p:txBody>
          <a:bodyPr/>
          <a:p/>
        </p:txBody>
      </p:sp>
      <p:sp>
        <p:nvSpPr>
          <p:cNvPr id="15" name="Text 13"/>
          <p:cNvSpPr txBox="1"/>
          <p:nvPr/>
        </p:nvSpPr>
        <p:spPr>
          <a:xfrm>
            <a:off x="562356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74599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Checking: Hi</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Checking: Bye</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35</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enumerate(): position and item together</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enumerate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gives (position, item) pairs</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Unpack them into two names, as with tuples</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Handy for numbered reports</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Positions start at 0, like indexing</a:t>
            </a:r>
            <a:endParaRPr lang="en-US" sz="2000" dirty="0"/>
          </a:p>
        </p:txBody>
      </p:sp>
      <p:sp>
        <p:nvSpPr>
          <p:cNvPr id="11" name="Shape 9"/>
          <p:cNvSpPr/>
          <p:nvPr/>
        </p:nvSpPr>
        <p:spPr>
          <a:xfrm>
            <a:off x="5440680" y="1371600"/>
            <a:ext cx="6172200" cy="1485900"/>
          </a:xfrm>
          <a:prstGeom prst="roundRect">
            <a:avLst>
              <a:gd name="adj" fmla="val 4923"/>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02870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inbox = ["Hi", "Win cash", "Bye"]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i, msg in enumerate(inbox):</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print(i, msg)</a:t>
            </a:r>
            <a:endParaRPr lang="en-US" sz="2000" dirty="0"/>
          </a:p>
        </p:txBody>
      </p:sp>
      <p:sp>
        <p:nvSpPr>
          <p:cNvPr id="14" name="Shape 12"/>
          <p:cNvSpPr/>
          <p:nvPr/>
        </p:nvSpPr>
        <p:spPr>
          <a:xfrm>
            <a:off x="5440680" y="3086100"/>
            <a:ext cx="6172200" cy="1485900"/>
          </a:xfrm>
          <a:prstGeom prst="roundRect">
            <a:avLst>
              <a:gd name="adj" fmla="val 4923"/>
            </a:avLst>
          </a:prstGeom>
          <a:solidFill>
            <a:srgbClr val="EEF2F8"/>
          </a:solidFill>
          <a:ln w="9525">
            <a:solidFill>
              <a:srgbClr val="D5DBE6"/>
            </a:solidFill>
            <a:prstDash val="solid"/>
          </a:ln>
        </p:spPr>
        <p:txBody>
          <a:bodyPr/>
          <a:p/>
        </p:txBody>
      </p:sp>
      <p:sp>
        <p:nvSpPr>
          <p:cNvPr id="15" name="Text 13"/>
          <p:cNvSpPr txBox="1"/>
          <p:nvPr/>
        </p:nvSpPr>
        <p:spPr>
          <a:xfrm>
            <a:off x="5623560" y="317754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433572"/>
            <a:ext cx="5897880" cy="102870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0 Hi</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 Win cash</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 Bye</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35</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Nested loops: a loop inside a loop</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inner loop runs completely for each round of the outer loop</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Here: every message is checked against every spam word</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found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resets to False for each new message</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3 messages x 2 words = 6 checks</a:t>
            </a:r>
            <a:endParaRPr lang="en-US" sz="2000" dirty="0"/>
          </a:p>
        </p:txBody>
      </p:sp>
      <p:sp>
        <p:nvSpPr>
          <p:cNvPr id="11" name="Shape 9"/>
          <p:cNvSpPr/>
          <p:nvPr/>
        </p:nvSpPr>
        <p:spPr>
          <a:xfrm>
            <a:off x="5440680" y="1371600"/>
            <a:ext cx="6172200" cy="3149537"/>
          </a:xfrm>
          <a:prstGeom prst="roundRect">
            <a:avLst>
              <a:gd name="adj" fmla="val 2323"/>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692337"/>
          </a:xfrm>
          <a:prstGeom prst="rect">
            <a:avLst/>
          </a:prstGeom>
          <a:noFill/>
          <a:ln/>
        </p:spPr>
        <p:txBody>
          <a:bodyPr wrap="none" lIns="0" tIns="0" rIns="0" bIns="0" rtlCol="0" anchor="t"/>
          <a:lstStyle/>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spam_words = ["free", "win"]</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inbox = ["Win cash", "Class at 10",</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"Free gift"]</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for msg in inbox:</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found = False</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for word in spam_words:</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if word in msg.lower():</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found = True</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print(found, msg)</a:t>
            </a:r>
            <a:endParaRPr lang="en-US" sz="1850" dirty="0"/>
          </a:p>
        </p:txBody>
      </p:sp>
      <p:sp>
        <p:nvSpPr>
          <p:cNvPr id="14" name="Shape 12"/>
          <p:cNvSpPr/>
          <p:nvPr/>
        </p:nvSpPr>
        <p:spPr>
          <a:xfrm>
            <a:off x="5440680" y="4749737"/>
            <a:ext cx="6172200" cy="1415606"/>
          </a:xfrm>
          <a:prstGeom prst="roundRect">
            <a:avLst>
              <a:gd name="adj" fmla="val 5168"/>
            </a:avLst>
          </a:prstGeom>
          <a:solidFill>
            <a:srgbClr val="EEF2F8"/>
          </a:solidFill>
          <a:ln w="9525">
            <a:solidFill>
              <a:srgbClr val="D5DBE6"/>
            </a:solidFill>
            <a:prstDash val="solid"/>
          </a:ln>
        </p:spPr>
        <p:txBody>
          <a:bodyPr/>
          <a:p/>
        </p:txBody>
      </p:sp>
      <p:sp>
        <p:nvSpPr>
          <p:cNvPr id="15" name="Text 13"/>
          <p:cNvSpPr txBox="1"/>
          <p:nvPr/>
        </p:nvSpPr>
        <p:spPr>
          <a:xfrm>
            <a:off x="5623560" y="4841177"/>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5097209"/>
            <a:ext cx="5897880" cy="958406"/>
          </a:xfrm>
          <a:prstGeom prst="rect">
            <a:avLst/>
          </a:prstGeom>
          <a:noFill/>
          <a:ln/>
        </p:spPr>
        <p:txBody>
          <a:bodyPr wrap="none" lIns="0" tIns="0" rIns="0" bIns="0" rtlCol="0" anchor="t"/>
          <a:lstStyle/>
          <a:p>
            <a:pPr indent="0" marL="0">
              <a:lnSpc>
                <a:spcPct val="98000"/>
              </a:lnSpc>
              <a:buNone/>
            </a:pPr>
            <a:r>
              <a:rPr lang="en-US" sz="1850" dirty="0">
                <a:solidFill>
                  <a:srgbClr val="15213A"/>
                </a:solidFill>
                <a:latin typeface="Courier New" pitchFamily="34" charset="0"/>
                <a:ea typeface="Courier New" pitchFamily="34" charset="-122"/>
                <a:cs typeface="Courier New" pitchFamily="34" charset="-120"/>
              </a:rPr>
              <a:t>True Win cash</a:t>
            </a:r>
            <a:endParaRPr lang="en-US" sz="1850" dirty="0"/>
          </a:p>
          <a:p>
            <a:pPr indent="0" marL="0">
              <a:lnSpc>
                <a:spcPct val="98000"/>
              </a:lnSpc>
              <a:buNone/>
            </a:pPr>
            <a:r>
              <a:rPr lang="en-US" sz="1850" dirty="0">
                <a:solidFill>
                  <a:srgbClr val="15213A"/>
                </a:solidFill>
                <a:latin typeface="Courier New" pitchFamily="34" charset="0"/>
                <a:ea typeface="Courier New" pitchFamily="34" charset="-122"/>
                <a:cs typeface="Courier New" pitchFamily="34" charset="-120"/>
              </a:rPr>
              <a:t>False Class at 10</a:t>
            </a:r>
            <a:endParaRPr lang="en-US" sz="1850" dirty="0"/>
          </a:p>
          <a:p>
            <a:pPr indent="0" marL="0">
              <a:lnSpc>
                <a:spcPct val="98000"/>
              </a:lnSpc>
              <a:buNone/>
            </a:pPr>
            <a:r>
              <a:rPr lang="en-US" sz="1850" dirty="0">
                <a:solidFill>
                  <a:srgbClr val="15213A"/>
                </a:solidFill>
                <a:latin typeface="Courier New" pitchFamily="34" charset="0"/>
                <a:ea typeface="Courier New" pitchFamily="34" charset="-122"/>
                <a:cs typeface="Courier New" pitchFamily="34" charset="-120"/>
              </a:rPr>
              <a:t>True Free gift</a:t>
            </a:r>
            <a:endParaRPr lang="en-US" sz="18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20 / 35</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Tracing the nested loop</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Outer loop: one message at a time. Inner loop: every word for that message.</a:t>
            </a:r>
            <a:endParaRPr lang="en-US" sz="1700" dirty="0"/>
          </a:p>
        </p:txBody>
      </p:sp>
      <p:sp>
        <p:nvSpPr>
          <p:cNvPr id="4" name="Shape 2"/>
          <p:cNvSpPr/>
          <p:nvPr/>
        </p:nvSpPr>
        <p:spPr>
          <a:xfrm>
            <a:off x="548640" y="1828800"/>
            <a:ext cx="4846320" cy="2235708"/>
          </a:xfrm>
          <a:prstGeom prst="roundRect">
            <a:avLst>
              <a:gd name="adj" fmla="val 3272"/>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572000" cy="1778508"/>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for msg in inbox:</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found = False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for word in spam_words:</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if word in msg.lower():</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found = True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print(found, msg)</a:t>
            </a:r>
            <a:endParaRPr lang="en-US" sz="1800" dirty="0"/>
          </a:p>
        </p:txBody>
      </p:sp>
      <p:sp>
        <p:nvSpPr>
          <p:cNvPr id="7" name="Text 5"/>
          <p:cNvSpPr txBox="1"/>
          <p:nvPr/>
        </p:nvSpPr>
        <p:spPr>
          <a:xfrm>
            <a:off x="5715000" y="1828800"/>
            <a:ext cx="208694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msg</a:t>
            </a:r>
            <a:endParaRPr lang="en-US" sz="1600" dirty="0"/>
          </a:p>
        </p:txBody>
      </p:sp>
      <p:sp>
        <p:nvSpPr>
          <p:cNvPr id="8" name="Text 6"/>
          <p:cNvSpPr txBox="1"/>
          <p:nvPr/>
        </p:nvSpPr>
        <p:spPr>
          <a:xfrm>
            <a:off x="7801942" y="1828800"/>
            <a:ext cx="1179576"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word</a:t>
            </a:r>
            <a:endParaRPr lang="en-US" sz="1600" dirty="0"/>
          </a:p>
        </p:txBody>
      </p:sp>
      <p:sp>
        <p:nvSpPr>
          <p:cNvPr id="9" name="Text 7"/>
          <p:cNvSpPr txBox="1"/>
          <p:nvPr/>
        </p:nvSpPr>
        <p:spPr>
          <a:xfrm>
            <a:off x="8981518" y="1828800"/>
            <a:ext cx="154252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word in msg?</a:t>
            </a:r>
            <a:endParaRPr lang="en-US" sz="1600" dirty="0"/>
          </a:p>
        </p:txBody>
      </p:sp>
      <p:sp>
        <p:nvSpPr>
          <p:cNvPr id="10" name="Text 8"/>
          <p:cNvSpPr txBox="1"/>
          <p:nvPr/>
        </p:nvSpPr>
        <p:spPr>
          <a:xfrm>
            <a:off x="10524041" y="1828800"/>
            <a:ext cx="1088839"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found</a:t>
            </a:r>
            <a:endParaRPr lang="en-US" sz="1600" dirty="0"/>
          </a:p>
        </p:txBody>
      </p:sp>
      <p:sp>
        <p:nvSpPr>
          <p:cNvPr id="11" name="anim_1_0"/>
          <p:cNvSpPr txBox="1"/>
          <p:nvPr/>
        </p:nvSpPr>
        <p:spPr>
          <a:xfrm>
            <a:off x="5715000" y="2212848"/>
            <a:ext cx="208694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'Win cash'</a:t>
            </a:r>
            <a:endParaRPr lang="en-US" sz="1600" dirty="0"/>
          </a:p>
        </p:txBody>
      </p:sp>
      <p:sp>
        <p:nvSpPr>
          <p:cNvPr id="12" name="anim_1_1"/>
          <p:cNvSpPr txBox="1"/>
          <p:nvPr/>
        </p:nvSpPr>
        <p:spPr>
          <a:xfrm>
            <a:off x="7801942" y="2212848"/>
            <a:ext cx="1179576"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'free'</a:t>
            </a:r>
            <a:endParaRPr lang="en-US" sz="1600" dirty="0"/>
          </a:p>
        </p:txBody>
      </p:sp>
      <p:sp>
        <p:nvSpPr>
          <p:cNvPr id="13" name="anim_1_2"/>
          <p:cNvSpPr txBox="1"/>
          <p:nvPr/>
        </p:nvSpPr>
        <p:spPr>
          <a:xfrm>
            <a:off x="8981518" y="2212848"/>
            <a:ext cx="154252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14" name="anim_1_3"/>
          <p:cNvSpPr txBox="1"/>
          <p:nvPr/>
        </p:nvSpPr>
        <p:spPr>
          <a:xfrm>
            <a:off x="10524041" y="2212848"/>
            <a:ext cx="108883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15" name="anim_2_4"/>
          <p:cNvSpPr txBox="1"/>
          <p:nvPr/>
        </p:nvSpPr>
        <p:spPr>
          <a:xfrm>
            <a:off x="5715000" y="2670048"/>
            <a:ext cx="208694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'Win cash'</a:t>
            </a:r>
            <a:endParaRPr lang="en-US" sz="1600" dirty="0"/>
          </a:p>
        </p:txBody>
      </p:sp>
      <p:sp>
        <p:nvSpPr>
          <p:cNvPr id="16" name="anim_2_5"/>
          <p:cNvSpPr txBox="1"/>
          <p:nvPr/>
        </p:nvSpPr>
        <p:spPr>
          <a:xfrm>
            <a:off x="7801942" y="2670048"/>
            <a:ext cx="1179576"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'win'</a:t>
            </a:r>
            <a:endParaRPr lang="en-US" sz="1600" dirty="0"/>
          </a:p>
        </p:txBody>
      </p:sp>
      <p:sp>
        <p:nvSpPr>
          <p:cNvPr id="17" name="anim_2_6"/>
          <p:cNvSpPr txBox="1"/>
          <p:nvPr/>
        </p:nvSpPr>
        <p:spPr>
          <a:xfrm>
            <a:off x="8981518" y="2670048"/>
            <a:ext cx="154252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18" name="anim_2_7"/>
          <p:cNvSpPr txBox="1"/>
          <p:nvPr/>
        </p:nvSpPr>
        <p:spPr>
          <a:xfrm>
            <a:off x="10524041" y="2670048"/>
            <a:ext cx="108883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19" name="anim_3_8"/>
          <p:cNvSpPr txBox="1"/>
          <p:nvPr/>
        </p:nvSpPr>
        <p:spPr>
          <a:xfrm>
            <a:off x="5715000" y="3127248"/>
            <a:ext cx="208694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'Class at 10'</a:t>
            </a:r>
            <a:endParaRPr lang="en-US" sz="1600" dirty="0"/>
          </a:p>
        </p:txBody>
      </p:sp>
      <p:sp>
        <p:nvSpPr>
          <p:cNvPr id="20" name="anim_3_9"/>
          <p:cNvSpPr txBox="1"/>
          <p:nvPr/>
        </p:nvSpPr>
        <p:spPr>
          <a:xfrm>
            <a:off x="7801942" y="3127248"/>
            <a:ext cx="1179576"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'free'</a:t>
            </a:r>
            <a:endParaRPr lang="en-US" sz="1600" dirty="0"/>
          </a:p>
        </p:txBody>
      </p:sp>
      <p:sp>
        <p:nvSpPr>
          <p:cNvPr id="21" name="anim_3_10"/>
          <p:cNvSpPr txBox="1"/>
          <p:nvPr/>
        </p:nvSpPr>
        <p:spPr>
          <a:xfrm>
            <a:off x="8981518" y="3127248"/>
            <a:ext cx="154252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22" name="anim_3_11"/>
          <p:cNvSpPr txBox="1"/>
          <p:nvPr/>
        </p:nvSpPr>
        <p:spPr>
          <a:xfrm>
            <a:off x="10524041" y="3127248"/>
            <a:ext cx="108883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23" name="anim_4_12"/>
          <p:cNvSpPr txBox="1"/>
          <p:nvPr/>
        </p:nvSpPr>
        <p:spPr>
          <a:xfrm>
            <a:off x="5715000" y="3584448"/>
            <a:ext cx="208694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'Class at 10'</a:t>
            </a:r>
            <a:endParaRPr lang="en-US" sz="1600" dirty="0"/>
          </a:p>
        </p:txBody>
      </p:sp>
      <p:sp>
        <p:nvSpPr>
          <p:cNvPr id="24" name="anim_4_13"/>
          <p:cNvSpPr txBox="1"/>
          <p:nvPr/>
        </p:nvSpPr>
        <p:spPr>
          <a:xfrm>
            <a:off x="7801942" y="3584448"/>
            <a:ext cx="1179576"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'win'</a:t>
            </a:r>
            <a:endParaRPr lang="en-US" sz="1600" dirty="0"/>
          </a:p>
        </p:txBody>
      </p:sp>
      <p:sp>
        <p:nvSpPr>
          <p:cNvPr id="25" name="anim_4_14"/>
          <p:cNvSpPr txBox="1"/>
          <p:nvPr/>
        </p:nvSpPr>
        <p:spPr>
          <a:xfrm>
            <a:off x="8981518" y="3584448"/>
            <a:ext cx="154252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26" name="anim_4_15"/>
          <p:cNvSpPr txBox="1"/>
          <p:nvPr/>
        </p:nvSpPr>
        <p:spPr>
          <a:xfrm>
            <a:off x="10524041" y="3584448"/>
            <a:ext cx="108883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27" name="anim_5_16"/>
          <p:cNvSpPr txBox="1"/>
          <p:nvPr/>
        </p:nvSpPr>
        <p:spPr>
          <a:xfrm>
            <a:off x="5715000" y="4041648"/>
            <a:ext cx="208694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'Free gift'</a:t>
            </a:r>
            <a:endParaRPr lang="en-US" sz="1600" dirty="0"/>
          </a:p>
        </p:txBody>
      </p:sp>
      <p:sp>
        <p:nvSpPr>
          <p:cNvPr id="28" name="anim_5_17"/>
          <p:cNvSpPr txBox="1"/>
          <p:nvPr/>
        </p:nvSpPr>
        <p:spPr>
          <a:xfrm>
            <a:off x="7801942" y="4041648"/>
            <a:ext cx="1179576"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'free'</a:t>
            </a:r>
            <a:endParaRPr lang="en-US" sz="1600" dirty="0"/>
          </a:p>
        </p:txBody>
      </p:sp>
      <p:sp>
        <p:nvSpPr>
          <p:cNvPr id="29" name="anim_5_18"/>
          <p:cNvSpPr txBox="1"/>
          <p:nvPr/>
        </p:nvSpPr>
        <p:spPr>
          <a:xfrm>
            <a:off x="8981518" y="4041648"/>
            <a:ext cx="154252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30" name="anim_5_19"/>
          <p:cNvSpPr txBox="1"/>
          <p:nvPr/>
        </p:nvSpPr>
        <p:spPr>
          <a:xfrm>
            <a:off x="10524041" y="4041648"/>
            <a:ext cx="108883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31" name="anim_6_20"/>
          <p:cNvSpPr txBox="1"/>
          <p:nvPr/>
        </p:nvSpPr>
        <p:spPr>
          <a:xfrm>
            <a:off x="5715000" y="4498848"/>
            <a:ext cx="208694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'Free gift'</a:t>
            </a:r>
            <a:endParaRPr lang="en-US" sz="1600" dirty="0"/>
          </a:p>
        </p:txBody>
      </p:sp>
      <p:sp>
        <p:nvSpPr>
          <p:cNvPr id="32" name="anim_6_21"/>
          <p:cNvSpPr txBox="1"/>
          <p:nvPr/>
        </p:nvSpPr>
        <p:spPr>
          <a:xfrm>
            <a:off x="7801942" y="4498848"/>
            <a:ext cx="1179576"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'win'</a:t>
            </a:r>
            <a:endParaRPr lang="en-US" sz="1600" dirty="0"/>
          </a:p>
        </p:txBody>
      </p:sp>
      <p:sp>
        <p:nvSpPr>
          <p:cNvPr id="33" name="anim_6_22"/>
          <p:cNvSpPr txBox="1"/>
          <p:nvPr/>
        </p:nvSpPr>
        <p:spPr>
          <a:xfrm>
            <a:off x="8981518" y="4498848"/>
            <a:ext cx="154252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34" name="anim_6_23"/>
          <p:cNvSpPr txBox="1"/>
          <p:nvPr/>
        </p:nvSpPr>
        <p:spPr>
          <a:xfrm>
            <a:off x="10524041" y="4498848"/>
            <a:ext cx="108883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35" name="Text 33"/>
          <p:cNvSpPr txBox="1"/>
          <p:nvPr/>
        </p:nvSpPr>
        <p:spPr>
          <a:xfrm>
            <a:off x="5715000" y="5047488"/>
            <a:ext cx="589788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36" name="Shape 3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7" name="Text 3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8" name="Shape 3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9" name="Text 3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40" name="Shape 3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1" name="Text 3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2" name="Shape 4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3" name="Text 4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21 / 35</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1"/>
                                        </p:tgtEl>
                                        <p:attrNameLst>
                                          <p:attrName>style.visibility</p:attrName>
                                        </p:attrNameLst>
                                      </p:cBhvr>
                                      <p:to>
                                        <p:strVal val="visible"/>
                                      </p:to>
                                    </p:set>
                                    <p:animEffect transition="in" filter="fade">
                                      <p:cBhvr>
                                        <p:cTn id="5" dur="400"/>
                                        <p:tgtEl>
                                          <p:spTgt spid="1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400"/>
                                        <p:tgtEl>
                                          <p:spTgt spid="14"/>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4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4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4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4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400"/>
                                        <p:tgtEl>
                                          <p:spTgt spid="2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4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400"/>
                                        <p:tgtEl>
                                          <p:spTgt spid="2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400"/>
                                        <p:tgtEl>
                                          <p:spTgt spid="26"/>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400"/>
                                        <p:tgtEl>
                                          <p:spTgt spid="2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400"/>
                                        <p:tgtEl>
                                          <p:spTgt spid="2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400"/>
                                        <p:tgtEl>
                                          <p:spTgt spid="2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400"/>
                                        <p:tgtEl>
                                          <p:spTgt spid="30"/>
                                        </p:tgtEl>
                                      </p:cBhvr>
                                    </p:animEffect>
                                  </p:childTnLst>
                                </p:cTn>
                              </p:par>
                            </p:childTnLst>
                          </p:cTn>
                        </p:par>
                      </p:childTnLst>
                    </p:cTn>
                  </p:par>
                  <p:par>
                    <p:cTn id="85" fill="hold">
                      <p:stCondLst>
                        <p:cond delay="indefinite"/>
                      </p:stCondLst>
                      <p:childTnLst>
                        <p:par>
                          <p:cTn id="86"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400"/>
                                        <p:tgtEl>
                                          <p:spTgt spid="3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400"/>
                                        <p:tgtEl>
                                          <p:spTgt spid="3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400"/>
                                        <p:tgtEl>
                                          <p:spTgt spid="3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nested loops</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Outer loop: msg changes slowly</a:t>
            </a:r>
            <a:endParaRPr lang="en-US" sz="1700" dirty="0"/>
          </a:p>
        </p:txBody>
      </p:sp>
      <p:sp>
        <p:nvSpPr>
          <p:cNvPr id="6" name="Shape 4"/>
          <p:cNvSpPr/>
          <p:nvPr/>
        </p:nvSpPr>
        <p:spPr>
          <a:xfrm>
            <a:off x="548640" y="2351532"/>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26085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Inner loop: word changes quickly</a:t>
            </a:r>
            <a:endParaRPr lang="en-US" sz="1700" dirty="0"/>
          </a:p>
        </p:txBody>
      </p:sp>
      <p:sp>
        <p:nvSpPr>
          <p:cNvPr id="8" name="Shape 6"/>
          <p:cNvSpPr/>
          <p:nvPr/>
        </p:nvSpPr>
        <p:spPr>
          <a:xfrm>
            <a:off x="548640" y="3092704"/>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00202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found resets for each new message</a:t>
            </a:r>
            <a:endParaRPr lang="en-US" sz="1700" dirty="0"/>
          </a:p>
        </p:txBody>
      </p:sp>
      <p:sp>
        <p:nvSpPr>
          <p:cNvPr id="10" name="Shape 8"/>
          <p:cNvSpPr/>
          <p:nvPr/>
        </p:nvSpPr>
        <p:spPr>
          <a:xfrm>
            <a:off x="548640" y="3833876"/>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3743198"/>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4 checks in total: 2 messages x 2 words</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22 / 35</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Build it: a rule-based spam filter</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Loops + decisions + a list of suspicious words: the filter from Lecture 1's demo, in real code.</a:t>
            </a:r>
            <a:endParaRPr lang="en-US" sz="1700" dirty="0"/>
          </a:p>
        </p:txBody>
      </p:sp>
      <p:sp>
        <p:nvSpPr>
          <p:cNvPr id="4" name="Shape 2"/>
          <p:cNvSpPr/>
          <p:nvPr/>
        </p:nvSpPr>
        <p:spPr>
          <a:xfrm>
            <a:off x="548640" y="1920240"/>
            <a:ext cx="6766560" cy="4266438"/>
          </a:xfrm>
          <a:prstGeom prst="roundRect">
            <a:avLst>
              <a:gd name="adj" fmla="val 1715"/>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809238"/>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spam_words = ["free", "win", "prize", "cash"]</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inbox = ["Win a free phone",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"Class moved to room 305",</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"Claim your cash prize",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"See you at the library"]</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spam_count = 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for msg in inbox:</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is_spam = False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for word in spam_words:</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if word in msg.lower():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is_spam = True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if is_spam:</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spam_count = spam_count + 1</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print("SPAM  ", msg)</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else: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print("OK    ", msg)</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print(f"Flagged {spam_count} of {len(inbox)}")</a:t>
            </a:r>
            <a:endParaRPr lang="en-US" sz="1400" dirty="0"/>
          </a:p>
        </p:txBody>
      </p:sp>
      <p:sp>
        <p:nvSpPr>
          <p:cNvPr id="7" name="Shape 5"/>
          <p:cNvSpPr/>
          <p:nvPr/>
        </p:nvSpPr>
        <p:spPr>
          <a:xfrm>
            <a:off x="7543800" y="1920240"/>
            <a:ext cx="4069080" cy="1642110"/>
          </a:xfrm>
          <a:prstGeom prst="roundRect">
            <a:avLst>
              <a:gd name="adj" fmla="val 4455"/>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1184910"/>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SPAM   Win a free phone</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OK     Class moved to room 305</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SPAM   Claim your cash prize</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OK     See you at the library</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Flagged 2 of 4</a:t>
            </a:r>
            <a:endParaRPr lang="en-US" sz="14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23 / 35</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rules break</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Same rules, two trickier messages. Predict the labels before you run it.</a:t>
            </a:r>
            <a:endParaRPr lang="en-US" sz="1700" dirty="0"/>
          </a:p>
        </p:txBody>
      </p:sp>
      <p:sp>
        <p:nvSpPr>
          <p:cNvPr id="4" name="Shape 2"/>
          <p:cNvSpPr/>
          <p:nvPr/>
        </p:nvSpPr>
        <p:spPr>
          <a:xfrm>
            <a:off x="548640" y="1920240"/>
            <a:ext cx="11064240" cy="2923032"/>
          </a:xfrm>
          <a:prstGeom prst="roundRect">
            <a:avLst>
              <a:gd name="adj" fmla="val 2503"/>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2465832"/>
          </a:xfrm>
          <a:prstGeom prst="rect">
            <a:avLst/>
          </a:prstGeom>
          <a:noFill/>
          <a:ln/>
        </p:spPr>
        <p:txBody>
          <a:bodyPr wrap="none" lIns="0" tIns="0" rIns="0" bIns="0" rtlCol="0" anchor="t"/>
          <a:lstStyle/>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tricky = ["Claim your FR33 g1ft now",</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"Free lunch after the seminar"]</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for msg in tricky:</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is_spam = False</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for word in spam_words:</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if word in msg.lower():</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is_spam = True</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print(is_spam, msg)</a:t>
            </a:r>
            <a:endParaRPr lang="en-US" sz="1900" dirty="0"/>
          </a:p>
        </p:txBody>
      </p:sp>
      <p:sp>
        <p:nvSpPr>
          <p:cNvPr id="7" name="Shape 5"/>
          <p:cNvSpPr/>
          <p:nvPr/>
        </p:nvSpPr>
        <p:spPr>
          <a:xfrm>
            <a:off x="548640" y="5071872"/>
            <a:ext cx="11064240" cy="1142238"/>
          </a:xfrm>
          <a:prstGeom prst="roundRect">
            <a:avLst>
              <a:gd name="adj" fmla="val 6404"/>
            </a:avLst>
          </a:prstGeom>
          <a:solidFill>
            <a:srgbClr val="EEF2F8"/>
          </a:solidFill>
          <a:ln w="9525">
            <a:solidFill>
              <a:srgbClr val="D5DBE6"/>
            </a:solidFill>
            <a:prstDash val="solid"/>
          </a:ln>
        </p:spPr>
        <p:txBody>
          <a:bodyPr/>
          <a:p/>
        </p:txBody>
      </p:sp>
      <p:sp>
        <p:nvSpPr>
          <p:cNvPr id="8" name="Text 6"/>
          <p:cNvSpPr txBox="1"/>
          <p:nvPr/>
        </p:nvSpPr>
        <p:spPr>
          <a:xfrm>
            <a:off x="731520" y="5163312"/>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5419344"/>
            <a:ext cx="10789920" cy="685038"/>
          </a:xfrm>
          <a:prstGeom prst="rect">
            <a:avLst/>
          </a:prstGeom>
          <a:noFill/>
          <a:ln/>
        </p:spPr>
        <p:txBody>
          <a:bodyPr wrap="none" lIns="0" tIns="0" rIns="0" bIns="0" rtlCol="0" anchor="t"/>
          <a:lstStyle/>
          <a:p>
            <a:pPr indent="0" marL="0">
              <a:lnSpc>
                <a:spcPct val="98000"/>
              </a:lnSpc>
              <a:buNone/>
            </a:pPr>
            <a:r>
              <a:rPr lang="en-US" sz="1900" dirty="0">
                <a:solidFill>
                  <a:srgbClr val="15213A"/>
                </a:solidFill>
                <a:latin typeface="Courier New" pitchFamily="34" charset="0"/>
                <a:ea typeface="Courier New" pitchFamily="34" charset="-122"/>
                <a:cs typeface="Courier New" pitchFamily="34" charset="-120"/>
              </a:rPr>
              <a:t>False Claim your FR33 g1ft now</a:t>
            </a:r>
            <a:endParaRPr lang="en-US" sz="1900" dirty="0"/>
          </a:p>
          <a:p>
            <a:pPr indent="0" marL="0">
              <a:lnSpc>
                <a:spcPct val="98000"/>
              </a:lnSpc>
              <a:buNone/>
            </a:pPr>
            <a:r>
              <a:rPr lang="en-US" sz="1900" dirty="0">
                <a:solidFill>
                  <a:srgbClr val="15213A"/>
                </a:solidFill>
                <a:latin typeface="Courier New" pitchFamily="34" charset="0"/>
                <a:ea typeface="Courier New" pitchFamily="34" charset="-122"/>
                <a:cs typeface="Courier New" pitchFamily="34" charset="-120"/>
              </a:rPr>
              <a:t>True Free lunch after the seminar</a:t>
            </a:r>
            <a:endParaRPr lang="en-US" sz="19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24 / 35</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Common mistakes with loops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3584346"/>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702056">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for i in range(5)</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    print(i)</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SyntaxError: expected ':'</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Missing colon after the for line.</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874877">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for i in range(5):</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print(i)</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IndentationError: expected an indented block after 'for' statement on line 1</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The body must be indented.</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for x in 5:</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    print(x)</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TypeError: 'int' object is not iterable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 number is not a collection. Use range(5).</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for i in range(3):</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    totl = totl + i</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NameError: name 'totl' is not defined</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totl was never created. Create it before the loop, and check spelling.</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25 / 35</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In-class exercises</a:t>
            </a:r>
            <a:endParaRPr lang="en-US" sz="3000" dirty="0"/>
          </a:p>
        </p:txBody>
      </p:sp>
      <p:sp>
        <p:nvSpPr>
          <p:cNvPr id="3" name="Text 1"/>
          <p:cNvSpPr txBox="1"/>
          <p:nvPr/>
        </p:nvSpPr>
        <p:spPr>
          <a:xfrm>
            <a:off x="548640" y="109728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Each task uses a loop. Test with N = 20 unless stated.</a:t>
            </a:r>
            <a:endParaRPr lang="en-US" sz="1700" dirty="0"/>
          </a:p>
        </p:txBody>
      </p:sp>
      <p:sp>
        <p:nvSpPr>
          <p:cNvPr id="4" name="Shape 2"/>
          <p:cNvSpPr/>
          <p:nvPr/>
        </p:nvSpPr>
        <p:spPr>
          <a:xfrm>
            <a:off x="548640" y="16459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5" name="Shape 3"/>
          <p:cNvSpPr/>
          <p:nvPr/>
        </p:nvSpPr>
        <p:spPr>
          <a:xfrm>
            <a:off x="731520" y="182880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8288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Even numbers</a:t>
            </a:r>
            <a:endParaRPr lang="en-US" sz="1600" dirty="0"/>
          </a:p>
        </p:txBody>
      </p:sp>
      <p:sp>
        <p:nvSpPr>
          <p:cNvPr id="8" name="Text 6"/>
          <p:cNvSpPr txBox="1"/>
          <p:nvPr/>
        </p:nvSpPr>
        <p:spPr>
          <a:xfrm>
            <a:off x="749808" y="23591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Print all even numbers from 1 to N.</a:t>
            </a:r>
            <a:endParaRPr lang="en-US" sz="1500" dirty="0"/>
          </a:p>
        </p:txBody>
      </p:sp>
      <p:sp>
        <p:nvSpPr>
          <p:cNvPr id="9" name="Shape 7"/>
          <p:cNvSpPr/>
          <p:nvPr/>
        </p:nvSpPr>
        <p:spPr>
          <a:xfrm>
            <a:off x="4328160" y="16459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10" name="Shape 8"/>
          <p:cNvSpPr/>
          <p:nvPr/>
        </p:nvSpPr>
        <p:spPr>
          <a:xfrm>
            <a:off x="4511040" y="182880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8288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Skip fives</a:t>
            </a:r>
            <a:endParaRPr lang="en-US" sz="1600" dirty="0"/>
          </a:p>
        </p:txBody>
      </p:sp>
      <p:sp>
        <p:nvSpPr>
          <p:cNvPr id="13" name="Text 11"/>
          <p:cNvSpPr txBox="1"/>
          <p:nvPr/>
        </p:nvSpPr>
        <p:spPr>
          <a:xfrm>
            <a:off x="4529328" y="23591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Print 1 to N except numbers divisible by 5.</a:t>
            </a:r>
            <a:endParaRPr lang="en-US" sz="1500" dirty="0"/>
          </a:p>
        </p:txBody>
      </p:sp>
      <p:sp>
        <p:nvSpPr>
          <p:cNvPr id="14" name="Shape 12"/>
          <p:cNvSpPr/>
          <p:nvPr/>
        </p:nvSpPr>
        <p:spPr>
          <a:xfrm>
            <a:off x="8107680" y="16459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15" name="Shape 13"/>
          <p:cNvSpPr/>
          <p:nvPr/>
        </p:nvSpPr>
        <p:spPr>
          <a:xfrm>
            <a:off x="8290560" y="182880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8288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3 or 4, not 5</a:t>
            </a:r>
            <a:endParaRPr lang="en-US" sz="1600" dirty="0"/>
          </a:p>
        </p:txBody>
      </p:sp>
      <p:sp>
        <p:nvSpPr>
          <p:cNvPr id="18" name="Text 16"/>
          <p:cNvSpPr txBox="1"/>
          <p:nvPr/>
        </p:nvSpPr>
        <p:spPr>
          <a:xfrm>
            <a:off x="8308848" y="23591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Print numbers from 1 to N divisible by 3 or 4 but not by 5.</a:t>
            </a:r>
            <a:endParaRPr lang="en-US" sz="1500" dirty="0"/>
          </a:p>
        </p:txBody>
      </p:sp>
      <p:sp>
        <p:nvSpPr>
          <p:cNvPr id="19" name="Shape 17"/>
          <p:cNvSpPr/>
          <p:nvPr/>
        </p:nvSpPr>
        <p:spPr>
          <a:xfrm>
            <a:off x="548640" y="40462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20" name="Shape 18"/>
          <p:cNvSpPr/>
          <p:nvPr/>
        </p:nvSpPr>
        <p:spPr>
          <a:xfrm>
            <a:off x="731520" y="422910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42291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Primes</a:t>
            </a:r>
            <a:endParaRPr lang="en-US" sz="1600" dirty="0"/>
          </a:p>
        </p:txBody>
      </p:sp>
      <p:sp>
        <p:nvSpPr>
          <p:cNvPr id="23" name="Text 21"/>
          <p:cNvSpPr txBox="1"/>
          <p:nvPr/>
        </p:nvSpPr>
        <p:spPr>
          <a:xfrm>
            <a:off x="749808" y="47594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Print all primes up to N. Expected for 20: 2 3 5 7 11 13 17 19.</a:t>
            </a:r>
            <a:endParaRPr lang="en-US" sz="1500" dirty="0"/>
          </a:p>
        </p:txBody>
      </p:sp>
      <p:sp>
        <p:nvSpPr>
          <p:cNvPr id="24" name="Shape 22"/>
          <p:cNvSpPr/>
          <p:nvPr/>
        </p:nvSpPr>
        <p:spPr>
          <a:xfrm>
            <a:off x="4328160" y="40462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25" name="Shape 23"/>
          <p:cNvSpPr/>
          <p:nvPr/>
        </p:nvSpPr>
        <p:spPr>
          <a:xfrm>
            <a:off x="4511040" y="422910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42291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Second largest</a:t>
            </a:r>
            <a:endParaRPr lang="en-US" sz="1600" dirty="0"/>
          </a:p>
        </p:txBody>
      </p:sp>
      <p:sp>
        <p:nvSpPr>
          <p:cNvPr id="28" name="Text 26"/>
          <p:cNvSpPr txBox="1"/>
          <p:nvPr/>
        </p:nvSpPr>
        <p:spPr>
          <a:xfrm>
            <a:off x="4529328" y="47594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Find the second largest distinct value of [4, 9, 2, 9, 7] with a loop, no sort. Expected: 7.</a:t>
            </a:r>
            <a:endParaRPr lang="en-US" sz="1500" dirty="0"/>
          </a:p>
        </p:txBody>
      </p:sp>
      <p:sp>
        <p:nvSpPr>
          <p:cNvPr id="29" name="Shape 27"/>
          <p:cNvSpPr/>
          <p:nvPr/>
        </p:nvSpPr>
        <p:spPr>
          <a:xfrm>
            <a:off x="8107680" y="40462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30" name="Shape 28"/>
          <p:cNvSpPr/>
          <p:nvPr/>
        </p:nvSpPr>
        <p:spPr>
          <a:xfrm>
            <a:off x="8290560" y="4229100"/>
            <a:ext cx="384048" cy="384048"/>
          </a:xfrm>
          <a:prstGeom prst="ellipse">
            <a:avLst/>
          </a:prstGeom>
          <a:solidFill>
            <a:srgbClr val="E07A1F"/>
          </a:solidFill>
          <a:ln w="12700">
            <a:solidFill>
              <a:srgbClr val="E07A1F"/>
            </a:solidFill>
            <a:prstDash val="solid"/>
          </a:ln>
        </p:spPr>
        <p:txBody>
          <a:bodyPr/>
          <a:p/>
        </p:txBody>
      </p:sp>
      <p:sp>
        <p:nvSpPr>
          <p:cNvPr id="31" name="Text 29"/>
          <p:cNvSpPr txBox="1"/>
          <p:nvPr/>
        </p:nvSpPr>
        <p:spPr>
          <a:xfrm>
            <a:off x="829056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6</a:t>
            </a:r>
            <a:endParaRPr lang="en-US" sz="1300" dirty="0"/>
          </a:p>
        </p:txBody>
      </p:sp>
      <p:sp>
        <p:nvSpPr>
          <p:cNvPr id="32" name="Text 30"/>
          <p:cNvSpPr txBox="1"/>
          <p:nvPr/>
        </p:nvSpPr>
        <p:spPr>
          <a:xfrm>
            <a:off x="8793480" y="42291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Sum of digits</a:t>
            </a:r>
            <a:endParaRPr lang="en-US" sz="1600" dirty="0"/>
          </a:p>
        </p:txBody>
      </p:sp>
      <p:sp>
        <p:nvSpPr>
          <p:cNvPr id="33" name="Text 31"/>
          <p:cNvSpPr txBox="1"/>
          <p:nvPr/>
        </p:nvSpPr>
        <p:spPr>
          <a:xfrm>
            <a:off x="8308848" y="47594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Given n = 4721, add its digits with a while loop. Hint: </a:t>
            </a:r>
            <a:pPr indent="0" marL="0">
              <a:buNone/>
            </a:pPr>
            <a:r>
              <a:rPr lang="en-US" sz="1400" dirty="0">
                <a:solidFill>
                  <a:srgbClr val="A4520C"/>
                </a:solidFill>
                <a:latin typeface="Courier New" pitchFamily="34" charset="0"/>
                <a:ea typeface="Courier New" pitchFamily="34" charset="-122"/>
                <a:cs typeface="Courier New" pitchFamily="34" charset="-120"/>
              </a:rPr>
              <a:t>n % 10</a:t>
            </a:r>
            <a:pPr indent="0" marL="0">
              <a:buNone/>
            </a:pPr>
            <a:r>
              <a:rPr lang="en-US" sz="1500" dirty="0">
                <a:solidFill>
                  <a:srgbClr val="15213A"/>
                </a:solidFill>
                <a:latin typeface="Calibri" pitchFamily="34" charset="0"/>
                <a:ea typeface="Calibri" pitchFamily="34" charset="-122"/>
                <a:cs typeface="Calibri" pitchFamily="34" charset="-120"/>
              </a:rPr>
              <a:t> and </a:t>
            </a:r>
            <a:pPr indent="0" marL="0">
              <a:buNone/>
            </a:pPr>
            <a:r>
              <a:rPr lang="en-US" sz="1400" dirty="0">
                <a:solidFill>
                  <a:srgbClr val="A4520C"/>
                </a:solidFill>
                <a:latin typeface="Courier New" pitchFamily="34" charset="0"/>
                <a:ea typeface="Courier New" pitchFamily="34" charset="-122"/>
                <a:cs typeface="Courier New" pitchFamily="34" charset="-120"/>
              </a:rPr>
              <a:t>n // 10</a:t>
            </a:r>
            <a:pPr indent="0" marL="0">
              <a:buNone/>
            </a:pPr>
            <a:r>
              <a:rPr lang="en-US" sz="1500" dirty="0">
                <a:solidFill>
                  <a:srgbClr val="15213A"/>
                </a:solidFill>
                <a:latin typeface="Calibri" pitchFamily="34" charset="0"/>
                <a:ea typeface="Calibri" pitchFamily="34" charset="-122"/>
                <a:cs typeface="Calibri" pitchFamily="34" charset="-120"/>
              </a:rPr>
              <a:t>. Expected: 14.</a:t>
            </a:r>
            <a:endParaRPr lang="en-US" sz="1500" dirty="0"/>
          </a:p>
        </p:txBody>
      </p:sp>
      <p:sp>
        <p:nvSpPr>
          <p:cNvPr id="34" name="Shape 3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5" name="Text 3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6" name="Shape 3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7" name="Text 3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38" name="Shape 3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9" name="Text 3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0" name="Shape 3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1" name="Text 3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26 / 35</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2286000"/>
            <a:ext cx="10698480" cy="1097280"/>
          </a:xfrm>
          <a:prstGeom prst="rect">
            <a:avLst/>
          </a:prstGeom>
          <a:noFill/>
          <a:ln/>
        </p:spPr>
        <p:txBody>
          <a:bodyPr wrap="square" lIns="0" tIns="0" rIns="0" bIns="0" rtlCol="0" anchor="ctr"/>
          <a:lstStyle/>
          <a:p>
            <a:pPr indent="0" marL="0">
              <a:buNone/>
            </a:pPr>
            <a:r>
              <a:rPr lang="en-US" sz="4800" b="1" dirty="0">
                <a:solidFill>
                  <a:srgbClr val="FFFFFF"/>
                </a:solidFill>
                <a:latin typeface="Arial" pitchFamily="34" charset="0"/>
                <a:ea typeface="Arial" pitchFamily="34" charset="-122"/>
                <a:cs typeface="Arial" pitchFamily="34" charset="-120"/>
              </a:rPr>
              <a:t>Solutions</a:t>
            </a:r>
            <a:endParaRPr lang="en-US" sz="4800" dirty="0"/>
          </a:p>
        </p:txBody>
      </p:sp>
      <p:sp>
        <p:nvSpPr>
          <p:cNvPr id="3" name="Text 1"/>
          <p:cNvSpPr txBox="1"/>
          <p:nvPr/>
        </p:nvSpPr>
        <p:spPr>
          <a:xfrm>
            <a:off x="731520" y="3474720"/>
            <a:ext cx="10698480" cy="731520"/>
          </a:xfrm>
          <a:prstGeom prst="rect">
            <a:avLst/>
          </a:prstGeom>
          <a:noFill/>
          <a:ln/>
        </p:spPr>
        <p:txBody>
          <a:bodyPr wrap="square" lIns="0" tIns="0" rIns="0" bIns="0" rtlCol="0" anchor="ctr"/>
          <a:lstStyle/>
          <a:p>
            <a:pPr indent="0" marL="0">
              <a:buNone/>
            </a:pPr>
            <a:r>
              <a:rPr lang="en-US" sz="2000" dirty="0">
                <a:solidFill>
                  <a:srgbClr val="D9DEE8"/>
                </a:solidFill>
                <a:latin typeface="Calibri" pitchFamily="34" charset="0"/>
                <a:ea typeface="Calibri" pitchFamily="34" charset="-122"/>
                <a:cs typeface="Calibri" pitchFamily="34" charset="-120"/>
              </a:rPr>
              <a:t>Show these after students have tried the exercises.</a:t>
            </a:r>
            <a:endParaRPr lang="en-US" sz="2000" dirty="0"/>
          </a:p>
        </p:txBody>
      </p:sp>
      <p:sp>
        <p:nvSpPr>
          <p:cNvPr id="4"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8"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27 / 35</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Solutions 1 and 2</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range(1, N + 1)</a:t>
            </a:r>
            <a:pPr indent="0" marL="0">
              <a:buNone/>
            </a:pPr>
            <a:r>
              <a:rPr lang="en-US" sz="1700" dirty="0">
                <a:solidFill>
                  <a:srgbClr val="15213A"/>
                </a:solidFill>
                <a:latin typeface="Calibri" pitchFamily="34" charset="0"/>
                <a:ea typeface="Calibri" pitchFamily="34" charset="-122"/>
                <a:cs typeface="Calibri" pitchFamily="34" charset="-120"/>
              </a:rPr>
              <a:t> includes N. </a:t>
            </a:r>
            <a:pPr indent="0" marL="0">
              <a:buNone/>
            </a:pPr>
            <a:r>
              <a:rPr lang="en-US" sz="1600" dirty="0">
                <a:solidFill>
                  <a:srgbClr val="A4520C"/>
                </a:solidFill>
                <a:latin typeface="Courier New" pitchFamily="34" charset="0"/>
                <a:ea typeface="Courier New" pitchFamily="34" charset="-122"/>
                <a:cs typeface="Courier New" pitchFamily="34" charset="-120"/>
              </a:rPr>
              <a:t>end=" "</a:t>
            </a:r>
            <a:pPr indent="0" marL="0">
              <a:buNone/>
            </a:pPr>
            <a:r>
              <a:rPr lang="en-US" sz="1700" dirty="0">
                <a:solidFill>
                  <a:srgbClr val="15213A"/>
                </a:solidFill>
                <a:latin typeface="Calibri" pitchFamily="34" charset="0"/>
                <a:ea typeface="Calibri" pitchFamily="34" charset="-122"/>
                <a:cs typeface="Calibri" pitchFamily="34" charset="-120"/>
              </a:rPr>
              <a:t> prints on one line instead of a new line each time.</a:t>
            </a:r>
            <a:endParaRPr lang="en-US" sz="1700" dirty="0"/>
          </a:p>
        </p:txBody>
      </p:sp>
      <p:sp>
        <p:nvSpPr>
          <p:cNvPr id="4" name="Shape 2"/>
          <p:cNvSpPr/>
          <p:nvPr/>
        </p:nvSpPr>
        <p:spPr>
          <a:xfrm>
            <a:off x="548640" y="1920240"/>
            <a:ext cx="11064240" cy="2923032"/>
          </a:xfrm>
          <a:prstGeom prst="roundRect">
            <a:avLst>
              <a:gd name="adj" fmla="val 2503"/>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2465832"/>
          </a:xfrm>
          <a:prstGeom prst="rect">
            <a:avLst/>
          </a:prstGeom>
          <a:noFill/>
          <a:ln/>
        </p:spPr>
        <p:txBody>
          <a:bodyPr wrap="none" lIns="0" tIns="0" rIns="0" bIns="0" rtlCol="0" anchor="t"/>
          <a:lstStyle/>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N = 20</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for i in range(1, N + 1):</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if i % 2 == 0:</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print(i, end=" ")</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print()</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for i in range(1, N + 1):</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if i % 5 != 0:</a:t>
            </a:r>
            <a:endParaRPr lang="en-US" sz="1900" dirty="0"/>
          </a:p>
          <a:p>
            <a:pPr indent="0" marL="0">
              <a:lnSpc>
                <a:spcPct val="98000"/>
              </a:lnSpc>
              <a:buNone/>
            </a:pPr>
            <a:r>
              <a:rPr lang="en-US" sz="1900" dirty="0">
                <a:solidFill>
                  <a:srgbClr val="E8ECF4"/>
                </a:solidFill>
                <a:latin typeface="Courier New" pitchFamily="34" charset="0"/>
                <a:ea typeface="Courier New" pitchFamily="34" charset="-122"/>
                <a:cs typeface="Courier New" pitchFamily="34" charset="-120"/>
              </a:rPr>
              <a:t>        print(i, end=" ")</a:t>
            </a:r>
            <a:endParaRPr lang="en-US" sz="1900" dirty="0"/>
          </a:p>
        </p:txBody>
      </p:sp>
      <p:sp>
        <p:nvSpPr>
          <p:cNvPr id="7" name="Shape 5"/>
          <p:cNvSpPr/>
          <p:nvPr/>
        </p:nvSpPr>
        <p:spPr>
          <a:xfrm>
            <a:off x="548640" y="5071872"/>
            <a:ext cx="11064240" cy="1142238"/>
          </a:xfrm>
          <a:prstGeom prst="roundRect">
            <a:avLst>
              <a:gd name="adj" fmla="val 6404"/>
            </a:avLst>
          </a:prstGeom>
          <a:solidFill>
            <a:srgbClr val="EEF2F8"/>
          </a:solidFill>
          <a:ln w="9525">
            <a:solidFill>
              <a:srgbClr val="D5DBE6"/>
            </a:solidFill>
            <a:prstDash val="solid"/>
          </a:ln>
        </p:spPr>
        <p:txBody>
          <a:bodyPr/>
          <a:p/>
        </p:txBody>
      </p:sp>
      <p:sp>
        <p:nvSpPr>
          <p:cNvPr id="8" name="Text 6"/>
          <p:cNvSpPr txBox="1"/>
          <p:nvPr/>
        </p:nvSpPr>
        <p:spPr>
          <a:xfrm>
            <a:off x="731520" y="5163312"/>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5419344"/>
            <a:ext cx="10789920" cy="685038"/>
          </a:xfrm>
          <a:prstGeom prst="rect">
            <a:avLst/>
          </a:prstGeom>
          <a:noFill/>
          <a:ln/>
        </p:spPr>
        <p:txBody>
          <a:bodyPr wrap="none" lIns="0" tIns="0" rIns="0" bIns="0" rtlCol="0" anchor="t"/>
          <a:lstStyle/>
          <a:p>
            <a:pPr indent="0" marL="0">
              <a:lnSpc>
                <a:spcPct val="98000"/>
              </a:lnSpc>
              <a:buNone/>
            </a:pPr>
            <a:r>
              <a:rPr lang="en-US" sz="1900" dirty="0">
                <a:solidFill>
                  <a:srgbClr val="15213A"/>
                </a:solidFill>
                <a:latin typeface="Courier New" pitchFamily="34" charset="0"/>
                <a:ea typeface="Courier New" pitchFamily="34" charset="-122"/>
                <a:cs typeface="Courier New" pitchFamily="34" charset="-120"/>
              </a:rPr>
              <a:t>2 4 6 8 10 12 14 16 18 20 </a:t>
            </a:r>
            <a:endParaRPr lang="en-US" sz="1900" dirty="0"/>
          </a:p>
          <a:p>
            <a:pPr indent="0" marL="0">
              <a:lnSpc>
                <a:spcPct val="98000"/>
              </a:lnSpc>
              <a:buNone/>
            </a:pPr>
            <a:r>
              <a:rPr lang="en-US" sz="1900" dirty="0">
                <a:solidFill>
                  <a:srgbClr val="15213A"/>
                </a:solidFill>
                <a:latin typeface="Courier New" pitchFamily="34" charset="0"/>
                <a:ea typeface="Courier New" pitchFamily="34" charset="-122"/>
                <a:cs typeface="Courier New" pitchFamily="34" charset="-120"/>
              </a:rPr>
              <a:t>1 2 3 4 6 7 8 9 11 12 13 14 16 17 18 19 </a:t>
            </a:r>
            <a:endParaRPr lang="en-US" sz="19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28 / 35</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 3: brackets matter</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and</a:t>
            </a:r>
            <a:pPr indent="0" marL="0">
              <a:buNone/>
            </a:pPr>
            <a:r>
              <a:rPr lang="en-US" sz="1700" dirty="0">
                <a:solidFill>
                  <a:srgbClr val="15213A"/>
                </a:solidFill>
                <a:latin typeface="Calibri" pitchFamily="34" charset="0"/>
                <a:ea typeface="Calibri" pitchFamily="34" charset="-122"/>
                <a:cs typeface="Calibri" pitchFamily="34" charset="-120"/>
              </a:rPr>
              <a:t> is evaluated before </a:t>
            </a:r>
            <a:pPr indent="0" marL="0">
              <a:buNone/>
            </a:pPr>
            <a:r>
              <a:rPr lang="en-US" sz="1600" dirty="0">
                <a:solidFill>
                  <a:srgbClr val="A4520C"/>
                </a:solidFill>
                <a:latin typeface="Courier New" pitchFamily="34" charset="0"/>
                <a:ea typeface="Courier New" pitchFamily="34" charset="-122"/>
                <a:cs typeface="Courier New" pitchFamily="34" charset="-120"/>
              </a:rPr>
              <a:t>or</a:t>
            </a:r>
            <a:pPr indent="0" marL="0">
              <a:buNone/>
            </a:pPr>
            <a:r>
              <a:rPr lang="en-US" sz="1700" dirty="0">
                <a:solidFill>
                  <a:srgbClr val="15213A"/>
                </a:solidFill>
                <a:latin typeface="Calibri" pitchFamily="34" charset="0"/>
                <a:ea typeface="Calibri" pitchFamily="34" charset="-122"/>
                <a:cs typeface="Calibri" pitchFamily="34" charset="-120"/>
              </a:rPr>
              <a:t>. Without brackets, 15 would wrongly be printed.</a:t>
            </a:r>
            <a:endParaRPr lang="en-US" sz="1700" dirty="0"/>
          </a:p>
        </p:txBody>
      </p:sp>
      <p:sp>
        <p:nvSpPr>
          <p:cNvPr id="4" name="Shape 2"/>
          <p:cNvSpPr/>
          <p:nvPr/>
        </p:nvSpPr>
        <p:spPr>
          <a:xfrm>
            <a:off x="548640" y="1920240"/>
            <a:ext cx="11064240" cy="1798320"/>
          </a:xfrm>
          <a:prstGeom prst="roundRect">
            <a:avLst>
              <a:gd name="adj" fmla="val 4068"/>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 = 20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i in range(1, N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if (i % 3 == 0 or i % 4 == 0) and i % 5 !=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print(i, end=" ")</a:t>
            </a:r>
            <a:endParaRPr lang="en-US" sz="2000" dirty="0"/>
          </a:p>
        </p:txBody>
      </p:sp>
      <p:sp>
        <p:nvSpPr>
          <p:cNvPr id="7" name="Shape 5"/>
          <p:cNvSpPr/>
          <p:nvPr/>
        </p:nvSpPr>
        <p:spPr>
          <a:xfrm>
            <a:off x="548640" y="3947160"/>
            <a:ext cx="11064240" cy="861060"/>
          </a:xfrm>
          <a:prstGeom prst="roundRect">
            <a:avLst>
              <a:gd name="adj" fmla="val 8496"/>
            </a:avLst>
          </a:prstGeom>
          <a:solidFill>
            <a:srgbClr val="EEF2F8"/>
          </a:solidFill>
          <a:ln w="9525">
            <a:solidFill>
              <a:srgbClr val="D5DBE6"/>
            </a:solidFill>
            <a:prstDash val="solid"/>
          </a:ln>
        </p:spPr>
        <p:txBody>
          <a:bodyPr/>
          <a:p/>
        </p:txBody>
      </p:sp>
      <p:sp>
        <p:nvSpPr>
          <p:cNvPr id="8" name="Text 6"/>
          <p:cNvSpPr txBox="1"/>
          <p:nvPr/>
        </p:nvSpPr>
        <p:spPr>
          <a:xfrm>
            <a:off x="731520" y="40386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294632"/>
            <a:ext cx="1078992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3 4 6 8 9 12 16 18 </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29 / 35</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 4: primes with a nested loop</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prime has no divisor between 2 and itself. </a:t>
            </a:r>
            <a:pPr indent="0" marL="0">
              <a:buNone/>
            </a:pPr>
            <a:r>
              <a:rPr lang="en-US" sz="1600" dirty="0">
                <a:solidFill>
                  <a:srgbClr val="A4520C"/>
                </a:solidFill>
                <a:latin typeface="Courier New" pitchFamily="34" charset="0"/>
                <a:ea typeface="Courier New" pitchFamily="34" charset="-122"/>
                <a:cs typeface="Courier New" pitchFamily="34" charset="-120"/>
              </a:rPr>
              <a:t>break</a:t>
            </a:r>
            <a:pPr indent="0" marL="0">
              <a:buNone/>
            </a:pPr>
            <a:r>
              <a:rPr lang="en-US" sz="1700" dirty="0">
                <a:solidFill>
                  <a:srgbClr val="15213A"/>
                </a:solidFill>
                <a:latin typeface="Calibri" pitchFamily="34" charset="0"/>
                <a:ea typeface="Calibri" pitchFamily="34" charset="-122"/>
                <a:cs typeface="Calibri" pitchFamily="34" charset="-120"/>
              </a:rPr>
              <a:t> stops checking as soon as one divisor is found.</a:t>
            </a:r>
            <a:endParaRPr lang="en-US" sz="1700" dirty="0"/>
          </a:p>
        </p:txBody>
      </p:sp>
      <p:sp>
        <p:nvSpPr>
          <p:cNvPr id="4" name="Shape 2"/>
          <p:cNvSpPr/>
          <p:nvPr/>
        </p:nvSpPr>
        <p:spPr>
          <a:xfrm>
            <a:off x="548640" y="1920240"/>
            <a:ext cx="6766560" cy="3360420"/>
          </a:xfrm>
          <a:prstGeom prst="roundRect">
            <a:avLst>
              <a:gd name="adj" fmla="val 2177"/>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29032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 = 20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n in range(2, N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is_prime = True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for d in range(2, n):</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if n % d ==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is_prime = False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break</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if is_prime: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print(n, end=" ")</a:t>
            </a:r>
            <a:endParaRPr lang="en-US" sz="2000" dirty="0"/>
          </a:p>
        </p:txBody>
      </p:sp>
      <p:sp>
        <p:nvSpPr>
          <p:cNvPr id="7" name="Shape 5"/>
          <p:cNvSpPr/>
          <p:nvPr/>
        </p:nvSpPr>
        <p:spPr>
          <a:xfrm>
            <a:off x="7543800" y="1920240"/>
            <a:ext cx="4069080" cy="861060"/>
          </a:xfrm>
          <a:prstGeom prst="roundRect">
            <a:avLst>
              <a:gd name="adj" fmla="val 8496"/>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2 3 5 7 11 13 17 19 </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30 / 35</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Solutions 5 and 6</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Second largest: skip the maximum, then track the largest of the rest. Digits: take the last digit, then drop it.</a:t>
            </a:r>
            <a:endParaRPr lang="en-US" sz="1700" dirty="0"/>
          </a:p>
        </p:txBody>
      </p:sp>
      <p:sp>
        <p:nvSpPr>
          <p:cNvPr id="4" name="Shape 2"/>
          <p:cNvSpPr/>
          <p:nvPr/>
        </p:nvSpPr>
        <p:spPr>
          <a:xfrm>
            <a:off x="548640" y="1920240"/>
            <a:ext cx="6766560" cy="4297680"/>
          </a:xfrm>
          <a:prstGeom prst="roundRect">
            <a:avLst>
              <a:gd name="adj" fmla="val 1702"/>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840480"/>
          </a:xfrm>
          <a:prstGeom prst="rect">
            <a:avLst/>
          </a:prstGeom>
          <a:noFill/>
          <a:ln/>
        </p:spPr>
        <p:txBody>
          <a:bodyPr wrap="none" lIns="0" tIns="0" rIns="0" bIns="0" rtlCol="0" anchor="t"/>
          <a:lstStyle/>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nums = [4, 9, 2, 9, 7]</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largest = max(nums)</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second = None</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for x in nums:</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if x != largest:</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if second == None or x &gt; second:</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second = x</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print(second)</a:t>
            </a:r>
            <a:endParaRPr lang="en-US" sz="1600" dirty="0"/>
          </a:p>
          <a:p>
            <a:pPr indent="0" marL="0">
              <a:lnSpc>
                <a:spcPct val="98000"/>
              </a:lnSpc>
              <a:buNone/>
            </a:pP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n = 4721</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total = 0</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while n &gt; 0:</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total = total + n % 10</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n = n // 10</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print(total)</a:t>
            </a:r>
            <a:endParaRPr lang="en-US" sz="1600" dirty="0"/>
          </a:p>
        </p:txBody>
      </p:sp>
      <p:sp>
        <p:nvSpPr>
          <p:cNvPr id="7" name="Shape 5"/>
          <p:cNvSpPr/>
          <p:nvPr/>
        </p:nvSpPr>
        <p:spPr>
          <a:xfrm>
            <a:off x="7543800" y="1920240"/>
            <a:ext cx="4069080" cy="1048512"/>
          </a:xfrm>
          <a:prstGeom prst="roundRect">
            <a:avLst>
              <a:gd name="adj" fmla="val 6977"/>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591312"/>
          </a:xfrm>
          <a:prstGeom prst="rect">
            <a:avLst/>
          </a:prstGeom>
          <a:noFill/>
          <a:ln/>
        </p:spPr>
        <p:txBody>
          <a:bodyPr wrap="none" lIns="0" tIns="0" rIns="0" bIns="0" rtlCol="0" anchor="t"/>
          <a:lstStyle/>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7</a:t>
            </a:r>
            <a:endParaRPr lang="en-US" sz="1600" dirty="0"/>
          </a:p>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14</a:t>
            </a:r>
            <a:endParaRPr lang="en-US" sz="16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31 / 35</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for x in items:</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Repeat for each item</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range(a, b, step)</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Numbers from a, stop before b</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total = 0 ... total += 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Accumulator pattern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while condition: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Repeat while True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break</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Leave the loop now</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continue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Skip to the next round</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for i, x in enumerate(items):</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Position and item</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loop inside a loop</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Every pair of items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33 / 35</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3.3</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4.1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Predict, then run</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Predict first: the output of </a:t>
            </a:r>
            <a:pPr indent="0" marL="0">
              <a:buNone/>
            </a:pPr>
            <a:r>
              <a:rPr lang="en-US" sz="1300" dirty="0">
                <a:solidFill>
                  <a:srgbClr val="A4520C"/>
                </a:solidFill>
                <a:latin typeface="Courier New" pitchFamily="34" charset="0"/>
                <a:ea typeface="Courier New" pitchFamily="34" charset="-122"/>
                <a:cs typeface="Courier New" pitchFamily="34" charset="-120"/>
              </a:rPr>
              <a:t>for i in range(10, 0, -3): print(i)</a:t>
            </a:r>
            <a:pPr indent="0" marL="0">
              <a:buNone/>
            </a:pPr>
            <a:r>
              <a:rPr lang="en-US" sz="1400" dirty="0">
                <a:solidFill>
                  <a:srgbClr val="15213A"/>
                </a:solidFill>
                <a:latin typeface="Calibri" pitchFamily="34" charset="0"/>
                <a:ea typeface="Calibri" pitchFamily="34" charset="-122"/>
                <a:cs typeface="Calibri" pitchFamily="34" charset="-120"/>
              </a:rPr>
              <a:t>, and </a:t>
            </a:r>
            <a:pPr indent="0" marL="0">
              <a:buNone/>
            </a:pPr>
            <a:r>
              <a:rPr lang="en-US" sz="1300" dirty="0">
                <a:solidFill>
                  <a:srgbClr val="A4520C"/>
                </a:solidFill>
                <a:latin typeface="Courier New" pitchFamily="34" charset="0"/>
                <a:ea typeface="Courier New" pitchFamily="34" charset="-122"/>
                <a:cs typeface="Courier New" pitchFamily="34" charset="-120"/>
              </a:rPr>
              <a:t>print(len(range(0, 100, 10)))</a:t>
            </a:r>
            <a:pPr indent="0" marL="0">
              <a:buNone/>
            </a:pPr>
            <a:r>
              <a:rPr lang="en-US" sz="1400" dirty="0">
                <a:solidFill>
                  <a:srgbClr val="15213A"/>
                </a:solidFill>
                <a:latin typeface="Calibri" pitchFamily="34" charset="0"/>
                <a:ea typeface="Calibri" pitchFamily="34" charset="-122"/>
                <a:cs typeface="Calibri" pitchFamily="34" charset="-120"/>
              </a:rPr>
              <a:t>.</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Multiplication table</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Ask for no input: store n = 7 and print n x 1 up to n x 10 in the form 7 x 3 = 21.</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Trace it</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Draw a trace table by hand for the accumulator slide with nums = [2, 5, 3]. Then check by running.</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Spam counter</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Make 8 invented messages. Count how many contain any word from your spam_words list, using nested loops.</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Guessing game</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Store secret = 7 and a list of guesses [3, 9, 7, 5]. Loop over guesses, print Too low / Too high, and break when correct.</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HW3_3_&lt;your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34 / 35</a:t>
            </a:r>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3.3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35 / 35</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Loops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3.3: Loops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32 / 35</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Loop stepper</a:t>
            </a:r>
          </a:p>
          <a:p>
            <a:pPr>
              <a:spcAft>
                <a:spcPts val="200"/>
              </a:spcAft>
            </a:pPr>
            <a:r>
              <a:rPr sz="1500" b="0">
                <a:solidFill>
                  <a:srgbClr val="15213A"/>
                </a:solidFill>
                <a:latin typeface="Calibri"/>
              </a:rPr>
              <a:t>Step any loop round by round; the trace table fills itself.</a:t>
            </a:r>
          </a:p>
          <a:p>
            <a:pPr>
              <a:spcBef>
                <a:spcPts val="500"/>
              </a:spcBef>
            </a:pPr>
            <a:r>
              <a:rPr sz="1800" b="1">
                <a:solidFill>
                  <a:srgbClr val="E07A1F"/>
                </a:solidFill>
                <a:latin typeface="Arial"/>
              </a:rPr>
              <a:t>2  </a:t>
            </a:r>
            <a:r>
              <a:rPr sz="1800" b="1">
                <a:solidFill>
                  <a:srgbClr val="15213A"/>
                </a:solidFill>
                <a:latin typeface="Arial"/>
              </a:rPr>
              <a:t>range() explorer</a:t>
            </a:r>
          </a:p>
          <a:p>
            <a:pPr>
              <a:spcAft>
                <a:spcPts val="200"/>
              </a:spcAft>
            </a:pPr>
            <a:r>
              <a:rPr sz="1500" b="0">
                <a:solidFill>
                  <a:srgbClr val="15213A"/>
                </a:solidFill>
                <a:latin typeface="Calibri"/>
              </a:rPr>
              <a:t>Move start, stop and step and see the numbers on a line.</a:t>
            </a:r>
          </a:p>
          <a:p>
            <a:pPr>
              <a:spcBef>
                <a:spcPts val="500"/>
              </a:spcBef>
            </a:pPr>
            <a:r>
              <a:rPr sz="1800" b="1">
                <a:solidFill>
                  <a:srgbClr val="E07A1F"/>
                </a:solidFill>
                <a:latin typeface="Arial"/>
              </a:rPr>
              <a:t>3  </a:t>
            </a:r>
            <a:r>
              <a:rPr sz="1800" b="1">
                <a:solidFill>
                  <a:srgbClr val="15213A"/>
                </a:solidFill>
                <a:latin typeface="Arial"/>
              </a:rPr>
              <a:t>Nested loop grid</a:t>
            </a:r>
          </a:p>
          <a:p>
            <a:pPr>
              <a:spcAft>
                <a:spcPts val="200"/>
              </a:spcAft>
            </a:pPr>
            <a:r>
              <a:rPr sz="1500" b="0">
                <a:solidFill>
                  <a:srgbClr val="15213A"/>
                </a:solidFill>
                <a:latin typeface="Calibri"/>
              </a:rPr>
              <a:t>Watch every message checked against every spam word.</a:t>
            </a:r>
          </a:p>
          <a:p>
            <a:pPr>
              <a:spcBef>
                <a:spcPts val="500"/>
              </a:spcBef>
            </a:pPr>
            <a:r>
              <a:rPr sz="1800" b="1">
                <a:solidFill>
                  <a:srgbClr val="E07A1F"/>
                </a:solidFill>
                <a:latin typeface="Arial"/>
              </a:rPr>
              <a:t>4  </a:t>
            </a:r>
            <a:r>
              <a:rPr sz="1800" b="1">
                <a:solidFill>
                  <a:srgbClr val="15213A"/>
                </a:solidFill>
                <a:latin typeface="Arial"/>
              </a:rPr>
              <a:t>Predict the loop</a:t>
            </a:r>
          </a:p>
          <a:p>
            <a:pPr>
              <a:spcAft>
                <a:spcPts val="200"/>
              </a:spcAft>
            </a:pPr>
            <a:r>
              <a:rPr sz="1500" b="0">
                <a:solidFill>
                  <a:srgbClr val="15213A"/>
                </a:solidFill>
                <a:latin typeface="Calibri"/>
              </a:rPr>
              <a:t>8 short loops: choose the output, then see why.</a:t>
            </a:r>
          </a:p>
        </p:txBody>
      </p:sp>
      <p:pic>
        <p:nvPicPr>
          <p:cNvPr id="14" name="Picture 13" descr="3.3.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L3.3_Loops_Lab.html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3.3: Loops</dc:title>
  <dc:subject>PptxGenJS Presentation</dc:subject>
  <dc:creator>Md Mahbub E Noor</dc:creator>
  <cp:lastModifiedBy>Md Mahbub E Noor</cp:lastModifiedBy>
  <cp:revision>1</cp:revision>
  <dcterms:created xsi:type="dcterms:W3CDTF">2026-10-07T02:12:07Z</dcterms:created>
  <dcterms:modified xsi:type="dcterms:W3CDTF">2026-10-07T02:12:07Z</dcterms:modified>
</cp:coreProperties>
</file>