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4" r:id="rId35"/>
    <p:sldId id="281" r:id="rId27"/>
    <p:sldId id="282" r:id="rId28"/>
    <p:sldId id="283" r:id="rId29"/>
  </p:sldIdLst>
  <p:notesMasterIdLst>
    <p:notesMasterId r:id="rId3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35" Type="http://schemas.openxmlformats.org/officeDocument/2006/relationships/slide" Target="slides/slide2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Lecture 3, part 2. Last time Python learned to decide about one message. But an inbox has thousands. Today we learn how to store many values in one variable: lists, and their read-only cousin, tuples. New notebook: Lecture3_2.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Lists are everywhere in data science. The pandas tables we use in Lecture 5 are, underneath, columns of values much like lists. Everything today transfers directly.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Imagine the SMS dataset from Lecture 5 with a separate variable for each of 5,572 messages. Impossible. A list is one name for many values, kept in order.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Name, equals, square bracket, items separated by commas, closing bracket. Items can be numbers, text, True/False, even other lists. An empty list is just two brackets: [].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item has two addresses. From the front, counting starts at 0, so the first item is inbox[0] and the last of four is inbox[3]. From the back, -1 is the last item, -2 the one before. Why start at 0? Think of it as 'how many steps from the start': the first item is zero steps away.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inbox[1:3] means: start at position 1, stop BEFORE position 3. So we get items 1 and 2, highlighted. Leave out the start and Python starts at the beginning; leave out the end and it goes to the end. The stop-before rule feels odd at first, but it has a nice property: inbox[:2] plus inbox[2:] gives the whole list back, with nothing lost or repeated.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Write down all three lines before the reveal.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20, 30, 40; then 30, 40, 50; then 3. If someone wrote 20 to 50 for the first, remind them: stop BEFORE the end position.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Lists can change after they are created; we say they are mutable. These five operations cover almost everything you will need. The next slide traces each step so you can see the list evolve.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Trace tables are the best debugging tool for beginners. Step 4 is where people slip: after insert, position 1 holds 'read', so tasks[1] = 'study' replaces 'read', not 'code'. Ask the class to predict each row before revealing the 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answer the everyday questions: how many, biggest, smallest, total, is it there, how often, where. Notice the last line: sorted gave us a sorted copy, and nums is unchanged.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classic trap. Predict both lines.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list is sorted, [3, 5, 8], but result is None. .sort() changes the list and hands back nothing. We will see why in Lecture 4.1 when we talk about return values.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Everything you learned about positions and slicing works on text. That is how number[:3] worked in the match-case example last lecture: the first three characters. The difference: strings are immutable, you cannot change one character in place.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tuple looks like a list with round brackets. You read it exactly like a list. The difference is on the next slide: it cannot be changed.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the error is the lesson. Tuples are immutable. That is a feature: when data should not change, a tuple protects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Unpacking is a very Pythonic feature. The swap line is a favourite exam question: in most languages swapping needs a temporary variable; in Python one line does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simple rule: if the data will grow or change, use a list. If it describes one fixed thing, use a tuple.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surprises everyone. b = a does not create a second list; it gives the same list a second name. So appending through b changes what a shows. With copy, c is a separate list. Remember this picture: names point to objects. It is exactly what explains how functions receive lists in Lecture 4.1.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Pause at b = tasks and ask: will tasks change if we append through b? This prepares the function lecture, where a parameter is exactly such a second name.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IndexError, TypeError twice, ValueError. Each message tells you exactly what went wrong if you read the last 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bonus in task 1 is the interesting part: with a repeated maximum, sorted(nums)[-2] gives 9 again, not 7. That motivates a loop-based solution in Lecture 3.3.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Solutions.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sorted(nums)[-2] reads as: sort, then take the second from the end. With duplicates it breaks. Ask: how would you fix it? We will do it properly with a loop in 3.3.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swap uses the same one-line trick as a, b = b, a, with list positions instead of names.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Next part: loops. With loops, everything we can do to one item, we can do to every item in a list.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Homework 3.2. Task 1 key: [2, 1, 3] (step -1 reverses; not taught, so it is a discovery question); [] (slicing past the end gives an empty list, no error); False (sorted(x) is [1, 2, 3], x is [3, 1, 2]). Task 5: both names point to the same list object.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Play this at the end of class, or leave it for students to revise at home. It is silent: pause on each card and ask the class for an example.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 the Lists Lab (double-click; works offline). Playground: rebuild the slide-10 example live (append sleep, insert eat at 0, replace position 1, remove code, pop) and ask the class to predict each box before you click. Slicing: use the presets [1:3], [-3:] and [::-1]. Finish with Two names, one list: ask what print(a) shows on line 4 before running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video" Target="../media/media-20-1.mp4"/><Relationship Id="rId2" Type="http://schemas.microsoft.com/office/2007/relationships/media" Target="../media/media-20-1.mp4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video" Target="../media/media-28-1.mp4"/><Relationship Id="rId2" Type="http://schemas.microsoft.com/office/2007/relationships/media" Target="../media/media-28-1.mp4"/><Relationship Id="rId3" Type="http://schemas.openxmlformats.org/officeDocument/2006/relationships/image" Target="../media/image-2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hyperlink" Target="Labs_open_in_browser/L3.2_Lists_Lab.html" TargetMode="External"/><Relationship Id="rId4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521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1887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E07A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LECTURE 3.2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691640"/>
            <a:ext cx="62179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Lists and tuples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520440"/>
            <a:ext cx="6035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D9DE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Storing many values: a whole inbox in one variable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58521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9C1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 to Data Science  ·  Md Mahbub E Noor  ·  University of Barishal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223760" y="2517267"/>
            <a:ext cx="4480560" cy="1366266"/>
          </a:xfrm>
          <a:prstGeom prst="roundRect">
            <a:avLst>
              <a:gd name="adj" fmla="val 6693"/>
            </a:avLst>
          </a:prstGeom>
          <a:solidFill>
            <a:srgbClr val="22335A"/>
          </a:solidFill>
          <a:ln w="12700">
            <a:solidFill>
              <a:srgbClr val="33477A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7452360" y="2681859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Today's key line of code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7452360" y="3065907"/>
            <a:ext cx="4206240" cy="4975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inbox = ["Hi", "Win cash", "Class at 10"]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print(inbox[1])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we are: Lecture 3, part 2 of 3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1097280" y="1828800"/>
            <a:ext cx="9966960" cy="0"/>
          </a:xfrm>
          <a:prstGeom prst="line">
            <a:avLst/>
          </a:prstGeom>
          <a:noFill/>
          <a:ln w="38100">
            <a:solidFill>
              <a:srgbClr val="D5DBE6"/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841248" y="1572768"/>
            <a:ext cx="512064" cy="512064"/>
          </a:xfrm>
          <a:prstGeom prst="ellipse">
            <a:avLst/>
          </a:prstGeom>
          <a:solidFill>
            <a:srgbClr val="1F8A7A"/>
          </a:solidFill>
          <a:ln w="19050">
            <a:solidFill>
              <a:srgbClr val="1F8A7A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841248" y="15727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365760" y="228600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 basics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2674620" y="10058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A452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of 3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232404" y="1472184"/>
            <a:ext cx="713232" cy="713232"/>
          </a:xfrm>
          <a:prstGeom prst="ellipse">
            <a:avLst/>
          </a:prstGeom>
          <a:solidFill>
            <a:srgbClr val="E07A1F"/>
          </a:solidFill>
          <a:ln w="1905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3232404" y="1472184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L3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2857500" y="228600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Decisions and loops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824728" y="1572768"/>
            <a:ext cx="512064" cy="51206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5824728" y="15727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L4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5349240" y="228600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Counting words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8316468" y="1572768"/>
            <a:ext cx="512064" cy="51206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8316468" y="15727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L5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7840980" y="228600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data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10808208" y="1572768"/>
            <a:ext cx="512064" cy="51206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10808208" y="15727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L6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10332720" y="228600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the model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548640" y="3017520"/>
            <a:ext cx="11064240" cy="3108960"/>
          </a:xfrm>
          <a:prstGeom prst="roundRect">
            <a:avLst>
              <a:gd name="adj" fmla="val 2941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914400" y="32461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 you will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914400" y="3794760"/>
            <a:ext cx="310896" cy="310896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914400" y="37947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376732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lists and read items by position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914400" y="4251960"/>
            <a:ext cx="310896" cy="310896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914400" y="42519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27" name="Text 25"/>
          <p:cNvSpPr txBox="1"/>
          <p:nvPr/>
        </p:nvSpPr>
        <p:spPr>
          <a:xfrm>
            <a:off x="1371600" y="422452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Slice out parts of a list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914400" y="4709160"/>
            <a:ext cx="310896" cy="310896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914400" y="47091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30" name="Text 28"/>
          <p:cNvSpPr txBox="1"/>
          <p:nvPr/>
        </p:nvSpPr>
        <p:spPr>
          <a:xfrm>
            <a:off x="1371600" y="468172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Add, change and remove items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914400" y="5166360"/>
            <a:ext cx="310896" cy="310896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32" name="Text 30"/>
          <p:cNvSpPr txBox="1"/>
          <p:nvPr/>
        </p:nvSpPr>
        <p:spPr>
          <a:xfrm>
            <a:off x="914400" y="51663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33" name="Text 31"/>
          <p:cNvSpPr txBox="1"/>
          <p:nvPr/>
        </p:nvSpPr>
        <p:spPr>
          <a:xfrm>
            <a:off x="1371600" y="513892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tuples for fixed records, and unpack them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914400" y="5623560"/>
            <a:ext cx="310896" cy="310896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35" name="Text 33"/>
          <p:cNvSpPr txBox="1"/>
          <p:nvPr/>
        </p:nvSpPr>
        <p:spPr>
          <a:xfrm>
            <a:off x="914400" y="56235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36" name="Text 34"/>
          <p:cNvSpPr txBox="1"/>
          <p:nvPr/>
        </p:nvSpPr>
        <p:spPr>
          <a:xfrm>
            <a:off x="1371600" y="559612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Avoid the two-names-one-list trap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38" name="Text 36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40" name="Text 38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3.2: Lists and tuples</a:t>
            </a:r>
            <a:endParaRPr lang="en-US" sz="1100" dirty="0"/>
          </a:p>
        </p:txBody>
      </p:sp>
      <p:sp>
        <p:nvSpPr>
          <p:cNvPr id="41" name="Shape 39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42" name="Text 40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44" name="Text 42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29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lists?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69720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822960" y="1463040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variable per message does not scale to 5,000 messages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48640" y="2480056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22960" y="2373376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list keeps many values, in order, under one name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48640" y="3390392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822960" y="3283712"/>
            <a:ext cx="4297680" cy="346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len()</a:t>
            </a:r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counts the items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48640" y="3990848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822960" y="3884168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Lists are written with square brackets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5440680" y="1371600"/>
            <a:ext cx="6172200" cy="2423160"/>
          </a:xfrm>
          <a:prstGeom prst="roundRect">
            <a:avLst>
              <a:gd name="adj" fmla="val 3019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5623560" y="14630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5623560" y="1719072"/>
            <a:ext cx="5897880" cy="1965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msg1 = "Win a free phone"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msg2 = "Class moved to 305"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msg3 = "Claim your prize"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inbox = [msg1, msg2, msg3]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print(inbox)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print(len(inbox))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440680" y="4023360"/>
            <a:ext cx="6172200" cy="923544"/>
          </a:xfrm>
          <a:prstGeom prst="roundRect">
            <a:avLst>
              <a:gd name="adj" fmla="val 7921"/>
            </a:avLst>
          </a:prstGeom>
          <a:solidFill>
            <a:srgbClr val="EEF2F8"/>
          </a:solidFill>
          <a:ln w="9525">
            <a:solidFill>
              <a:srgbClr val="D5DBE6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5623560" y="41148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5623560" y="4370832"/>
            <a:ext cx="5897880" cy="46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2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['Win a free phone', 'Class moved to 305', 'Claim your prize']</a:t>
            </a:r>
            <a:endParaRPr lang="en-US" sz="12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2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3.2: Lists and tuples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29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Anatomy of a list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6583680" cy="1298448"/>
          </a:xfrm>
          <a:prstGeom prst="roundRect">
            <a:avLst>
              <a:gd name="adj" fmla="val 5634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31520" y="14630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719072"/>
            <a:ext cx="6309360" cy="8412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24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scores = [72, 85, 90]</a:t>
            </a:r>
            <a:endParaRPr lang="en-US" sz="24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4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print(scores)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48640" y="2898648"/>
            <a:ext cx="6583680" cy="829818"/>
          </a:xfrm>
          <a:prstGeom prst="roundRect">
            <a:avLst>
              <a:gd name="adj" fmla="val 8815"/>
            </a:avLst>
          </a:prstGeom>
          <a:solidFill>
            <a:srgbClr val="EEF2F8"/>
          </a:solidFill>
          <a:ln w="9525">
            <a:solidFill>
              <a:srgbClr val="D5DBE6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731520" y="2990088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3246120"/>
            <a:ext cx="6309360" cy="3726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[72, 85, 90]</a:t>
            </a:r>
            <a:endParaRPr lang="en-US" sz="1800" dirty="0"/>
          </a:p>
        </p:txBody>
      </p:sp>
      <p:sp>
        <p:nvSpPr>
          <p:cNvPr id="9" name="anim_1_0"/>
          <p:cNvSpPr/>
          <p:nvPr/>
        </p:nvSpPr>
        <p:spPr>
          <a:xfrm>
            <a:off x="731520" y="2066544"/>
            <a:ext cx="1097280" cy="45720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0" name="anim_2_1"/>
          <p:cNvSpPr/>
          <p:nvPr/>
        </p:nvSpPr>
        <p:spPr>
          <a:xfrm>
            <a:off x="2377440" y="2066544"/>
            <a:ext cx="182880" cy="45720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1" name="anim_3_2"/>
          <p:cNvSpPr/>
          <p:nvPr/>
        </p:nvSpPr>
        <p:spPr>
          <a:xfrm>
            <a:off x="2560320" y="2066544"/>
            <a:ext cx="365760" cy="45720"/>
          </a:xfrm>
          <a:prstGeom prst="rect">
            <a:avLst/>
          </a:prstGeom>
          <a:solidFill>
            <a:srgbClr val="1F8A7A"/>
          </a:solidFill>
          <a:ln w="12700">
            <a:solidFill>
              <a:srgbClr val="1F8A7A"/>
            </a:solidFill>
            <a:prstDash val="solid"/>
          </a:ln>
        </p:spPr>
        <p:txBody>
          <a:bodyPr/>
          <a:p/>
        </p:txBody>
      </p:sp>
      <p:sp>
        <p:nvSpPr>
          <p:cNvPr id="12" name="anim_4_3"/>
          <p:cNvSpPr/>
          <p:nvPr/>
        </p:nvSpPr>
        <p:spPr>
          <a:xfrm>
            <a:off x="2926080" y="2066544"/>
            <a:ext cx="182880" cy="45720"/>
          </a:xfrm>
          <a:prstGeom prst="rect">
            <a:avLst/>
          </a:prstGeom>
          <a:solidFill>
            <a:srgbClr val="8E44AD"/>
          </a:solidFill>
          <a:ln w="12700">
            <a:solidFill>
              <a:srgbClr val="8E44AD"/>
            </a:solidFill>
            <a:prstDash val="solid"/>
          </a:ln>
        </p:spPr>
        <p:txBody>
          <a:bodyPr/>
          <a:p/>
        </p:txBody>
      </p:sp>
      <p:sp>
        <p:nvSpPr>
          <p:cNvPr id="13" name="anim_5_4"/>
          <p:cNvSpPr/>
          <p:nvPr/>
        </p:nvSpPr>
        <p:spPr>
          <a:xfrm>
            <a:off x="4389120" y="2066544"/>
            <a:ext cx="182880" cy="45720"/>
          </a:xfrm>
          <a:prstGeom prst="rect">
            <a:avLst/>
          </a:prstGeom>
          <a:solidFill>
            <a:srgbClr val="B4432A"/>
          </a:solidFill>
          <a:ln w="12700">
            <a:solidFill>
              <a:srgbClr val="B4432A"/>
            </a:solidFill>
            <a:prstDash val="solid"/>
          </a:ln>
        </p:spPr>
        <p:txBody>
          <a:bodyPr/>
          <a:p/>
        </p:txBody>
      </p:sp>
      <p:sp>
        <p:nvSpPr>
          <p:cNvPr id="14" name="anim_1_5"/>
          <p:cNvSpPr/>
          <p:nvPr/>
        </p:nvSpPr>
        <p:spPr>
          <a:xfrm>
            <a:off x="7013448" y="1842516"/>
            <a:ext cx="128016" cy="128016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5" name="anim_1_6"/>
          <p:cNvSpPr/>
          <p:nvPr/>
        </p:nvSpPr>
        <p:spPr>
          <a:xfrm>
            <a:off x="7132320" y="1906524"/>
            <a:ext cx="502920" cy="914"/>
          </a:xfrm>
          <a:prstGeom prst="line">
            <a:avLst/>
          </a:prstGeom>
          <a:noFill/>
          <a:ln w="15875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6" name="anim_1_7"/>
          <p:cNvSpPr/>
          <p:nvPr/>
        </p:nvSpPr>
        <p:spPr>
          <a:xfrm>
            <a:off x="7635240" y="1728216"/>
            <a:ext cx="4023360" cy="356616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5875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7" name="anim_1_8"/>
          <p:cNvSpPr txBox="1"/>
          <p:nvPr/>
        </p:nvSpPr>
        <p:spPr>
          <a:xfrm>
            <a:off x="7772400" y="1728216"/>
            <a:ext cx="37947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name of the list</a:t>
            </a:r>
            <a:endParaRPr lang="en-US" sz="1500" dirty="0"/>
          </a:p>
        </p:txBody>
      </p:sp>
      <p:sp>
        <p:nvSpPr>
          <p:cNvPr id="18" name="anim_2_9"/>
          <p:cNvSpPr/>
          <p:nvPr/>
        </p:nvSpPr>
        <p:spPr>
          <a:xfrm>
            <a:off x="7013448" y="1842516"/>
            <a:ext cx="128016" cy="128016"/>
          </a:xfrm>
          <a:prstGeom prst="ellipse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9" name="anim_2_10"/>
          <p:cNvSpPr/>
          <p:nvPr/>
        </p:nvSpPr>
        <p:spPr>
          <a:xfrm>
            <a:off x="7132320" y="1906524"/>
            <a:ext cx="502920" cy="466344"/>
          </a:xfrm>
          <a:prstGeom prst="line">
            <a:avLst/>
          </a:prstGeom>
          <a:noFill/>
          <a:ln w="15875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20" name="anim_2_11"/>
          <p:cNvSpPr/>
          <p:nvPr/>
        </p:nvSpPr>
        <p:spPr>
          <a:xfrm>
            <a:off x="7635240" y="2194560"/>
            <a:ext cx="4023360" cy="356616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5875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21" name="anim_2_12"/>
          <p:cNvSpPr txBox="1"/>
          <p:nvPr/>
        </p:nvSpPr>
        <p:spPr>
          <a:xfrm>
            <a:off x="7772400" y="2194560"/>
            <a:ext cx="37947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</a:t>
            </a:r>
            <a:pPr indent="0" marL="0">
              <a:buNone/>
            </a:pPr>
            <a:r>
              <a:rPr lang="en-US" sz="15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opens the list</a:t>
            </a:r>
            <a:endParaRPr lang="en-US" sz="1500" dirty="0"/>
          </a:p>
        </p:txBody>
      </p:sp>
      <p:sp>
        <p:nvSpPr>
          <p:cNvPr id="22" name="anim_3_13"/>
          <p:cNvSpPr/>
          <p:nvPr/>
        </p:nvSpPr>
        <p:spPr>
          <a:xfrm>
            <a:off x="7013448" y="1842516"/>
            <a:ext cx="128016" cy="128016"/>
          </a:xfrm>
          <a:prstGeom prst="ellipse">
            <a:avLst/>
          </a:prstGeom>
          <a:solidFill>
            <a:srgbClr val="1F8A7A"/>
          </a:solidFill>
          <a:ln w="12700">
            <a:solidFill>
              <a:srgbClr val="1F8A7A"/>
            </a:solidFill>
            <a:prstDash val="solid"/>
          </a:ln>
        </p:spPr>
        <p:txBody>
          <a:bodyPr/>
          <a:p/>
        </p:txBody>
      </p:sp>
      <p:sp>
        <p:nvSpPr>
          <p:cNvPr id="23" name="anim_3_14"/>
          <p:cNvSpPr/>
          <p:nvPr/>
        </p:nvSpPr>
        <p:spPr>
          <a:xfrm>
            <a:off x="7132320" y="1906524"/>
            <a:ext cx="502920" cy="932688"/>
          </a:xfrm>
          <a:prstGeom prst="line">
            <a:avLst/>
          </a:prstGeom>
          <a:noFill/>
          <a:ln w="15875">
            <a:solidFill>
              <a:srgbClr val="1F8A7A"/>
            </a:solidFill>
            <a:prstDash val="solid"/>
          </a:ln>
        </p:spPr>
        <p:txBody>
          <a:bodyPr/>
          <a:p/>
        </p:txBody>
      </p:sp>
      <p:sp>
        <p:nvSpPr>
          <p:cNvPr id="24" name="anim_3_15"/>
          <p:cNvSpPr/>
          <p:nvPr/>
        </p:nvSpPr>
        <p:spPr>
          <a:xfrm>
            <a:off x="7635240" y="2660904"/>
            <a:ext cx="4023360" cy="356616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5875">
            <a:solidFill>
              <a:srgbClr val="1F8A7A"/>
            </a:solidFill>
            <a:prstDash val="solid"/>
          </a:ln>
        </p:spPr>
        <p:txBody>
          <a:bodyPr/>
          <a:p/>
        </p:txBody>
      </p:sp>
      <p:sp>
        <p:nvSpPr>
          <p:cNvPr id="25" name="anim_3_16"/>
          <p:cNvSpPr txBox="1"/>
          <p:nvPr/>
        </p:nvSpPr>
        <p:spPr>
          <a:xfrm>
            <a:off x="7772400" y="2660904"/>
            <a:ext cx="37947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Items: any values, here numbers</a:t>
            </a:r>
            <a:endParaRPr lang="en-US" sz="1500" dirty="0"/>
          </a:p>
        </p:txBody>
      </p:sp>
      <p:sp>
        <p:nvSpPr>
          <p:cNvPr id="26" name="anim_4_17"/>
          <p:cNvSpPr/>
          <p:nvPr/>
        </p:nvSpPr>
        <p:spPr>
          <a:xfrm>
            <a:off x="7013448" y="1842516"/>
            <a:ext cx="128016" cy="128016"/>
          </a:xfrm>
          <a:prstGeom prst="ellipse">
            <a:avLst/>
          </a:prstGeom>
          <a:solidFill>
            <a:srgbClr val="8E44AD"/>
          </a:solidFill>
          <a:ln w="12700">
            <a:solidFill>
              <a:srgbClr val="8E44AD"/>
            </a:solidFill>
            <a:prstDash val="solid"/>
          </a:ln>
        </p:spPr>
        <p:txBody>
          <a:bodyPr/>
          <a:p/>
        </p:txBody>
      </p:sp>
      <p:sp>
        <p:nvSpPr>
          <p:cNvPr id="27" name="anim_4_18"/>
          <p:cNvSpPr/>
          <p:nvPr/>
        </p:nvSpPr>
        <p:spPr>
          <a:xfrm>
            <a:off x="7132320" y="1906524"/>
            <a:ext cx="502920" cy="1399032"/>
          </a:xfrm>
          <a:prstGeom prst="line">
            <a:avLst/>
          </a:prstGeom>
          <a:noFill/>
          <a:ln w="15875">
            <a:solidFill>
              <a:srgbClr val="8E44AD"/>
            </a:solidFill>
            <a:prstDash val="solid"/>
          </a:ln>
        </p:spPr>
        <p:txBody>
          <a:bodyPr/>
          <a:p/>
        </p:txBody>
      </p:sp>
      <p:sp>
        <p:nvSpPr>
          <p:cNvPr id="28" name="anim_4_19"/>
          <p:cNvSpPr/>
          <p:nvPr/>
        </p:nvSpPr>
        <p:spPr>
          <a:xfrm>
            <a:off x="7635240" y="3127248"/>
            <a:ext cx="4023360" cy="356616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5875">
            <a:solidFill>
              <a:srgbClr val="8E44AD"/>
            </a:solidFill>
            <a:prstDash val="solid"/>
          </a:ln>
        </p:spPr>
        <p:txBody>
          <a:bodyPr/>
          <a:p/>
        </p:txBody>
      </p:sp>
      <p:sp>
        <p:nvSpPr>
          <p:cNvPr id="29" name="anim_4_20"/>
          <p:cNvSpPr txBox="1"/>
          <p:nvPr/>
        </p:nvSpPr>
        <p:spPr>
          <a:xfrm>
            <a:off x="7772400" y="3127248"/>
            <a:ext cx="37947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Commas separate the items</a:t>
            </a:r>
            <a:endParaRPr lang="en-US" sz="1500" dirty="0"/>
          </a:p>
        </p:txBody>
      </p:sp>
      <p:sp>
        <p:nvSpPr>
          <p:cNvPr id="30" name="anim_5_21"/>
          <p:cNvSpPr/>
          <p:nvPr/>
        </p:nvSpPr>
        <p:spPr>
          <a:xfrm>
            <a:off x="7013448" y="1842516"/>
            <a:ext cx="128016" cy="128016"/>
          </a:xfrm>
          <a:prstGeom prst="ellipse">
            <a:avLst/>
          </a:prstGeom>
          <a:solidFill>
            <a:srgbClr val="B4432A"/>
          </a:solidFill>
          <a:ln w="12700">
            <a:solidFill>
              <a:srgbClr val="B4432A"/>
            </a:solidFill>
            <a:prstDash val="solid"/>
          </a:ln>
        </p:spPr>
        <p:txBody>
          <a:bodyPr/>
          <a:p/>
        </p:txBody>
      </p:sp>
      <p:sp>
        <p:nvSpPr>
          <p:cNvPr id="31" name="anim_5_22"/>
          <p:cNvSpPr/>
          <p:nvPr/>
        </p:nvSpPr>
        <p:spPr>
          <a:xfrm>
            <a:off x="7132320" y="1906524"/>
            <a:ext cx="502920" cy="1865376"/>
          </a:xfrm>
          <a:prstGeom prst="line">
            <a:avLst/>
          </a:prstGeom>
          <a:noFill/>
          <a:ln w="15875">
            <a:solidFill>
              <a:srgbClr val="B4432A"/>
            </a:solidFill>
            <a:prstDash val="solid"/>
          </a:ln>
        </p:spPr>
        <p:txBody>
          <a:bodyPr/>
          <a:p/>
        </p:txBody>
      </p:sp>
      <p:sp>
        <p:nvSpPr>
          <p:cNvPr id="32" name="anim_5_23"/>
          <p:cNvSpPr/>
          <p:nvPr/>
        </p:nvSpPr>
        <p:spPr>
          <a:xfrm>
            <a:off x="7635240" y="3593592"/>
            <a:ext cx="4023360" cy="356616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5875">
            <a:solidFill>
              <a:srgbClr val="B4432A"/>
            </a:solidFill>
            <a:prstDash val="solid"/>
          </a:ln>
        </p:spPr>
        <p:txBody>
          <a:bodyPr/>
          <a:p/>
        </p:txBody>
      </p:sp>
      <p:sp>
        <p:nvSpPr>
          <p:cNvPr id="33" name="anim_5_24"/>
          <p:cNvSpPr txBox="1"/>
          <p:nvPr/>
        </p:nvSpPr>
        <p:spPr>
          <a:xfrm>
            <a:off x="7772400" y="3593592"/>
            <a:ext cx="37947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]</a:t>
            </a:r>
            <a:pPr indent="0" marL="0">
              <a:buNone/>
            </a:pPr>
            <a:r>
              <a:rPr lang="en-US" sz="15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closes the list</a:t>
            </a:r>
            <a:endParaRPr lang="en-US" sz="1500" dirty="0"/>
          </a:p>
        </p:txBody>
      </p:sp>
      <p:sp>
        <p:nvSpPr>
          <p:cNvPr id="34" name="Shape 32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35" name="Text 33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37" name="Text 35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3.2: Lists and tuples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39" name="Text 37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41" name="Text 39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1" grpId="0" animBg="1"/>
      <p:bldP spid="25" grpId="0" animBg="1"/>
      <p:bldP spid="29" grpId="0" animBg="1"/>
      <p:bldP spid="3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Positions start at 0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4300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45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index from the start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8803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452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index from the end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1325880" y="137160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459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1325880" y="1783080"/>
            <a:ext cx="2377440" cy="685800"/>
          </a:xfrm>
          <a:prstGeom prst="rect">
            <a:avLst/>
          </a:prstGeom>
          <a:solidFill>
            <a:srgbClr val="F3F5F9"/>
          </a:solidFill>
          <a:ln w="12700">
            <a:solidFill>
              <a:srgbClr val="D5DBE6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783080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"Win cash"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1325880" y="251460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-4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3703320" y="137160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459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3703320" y="1783080"/>
            <a:ext cx="2377440" cy="685800"/>
          </a:xfrm>
          <a:prstGeom prst="rect">
            <a:avLst/>
          </a:prstGeom>
          <a:solidFill>
            <a:srgbClr val="F3F5F9"/>
          </a:solidFill>
          <a:ln w="12700">
            <a:solidFill>
              <a:srgbClr val="D5DBE6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3749040" y="1783080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"Class 305"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703320" y="251460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-3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6080760" y="137160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459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6080760" y="1783080"/>
            <a:ext cx="2377440" cy="685800"/>
          </a:xfrm>
          <a:prstGeom prst="rect">
            <a:avLst/>
          </a:prstGeom>
          <a:solidFill>
            <a:srgbClr val="F3F5F9"/>
          </a:solidFill>
          <a:ln w="12700">
            <a:solidFill>
              <a:srgbClr val="D5DBE6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6126480" y="1783080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"Claim prize"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080760" y="251460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-2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8458200" y="137160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459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8458200" y="1783080"/>
            <a:ext cx="2377440" cy="685800"/>
          </a:xfrm>
          <a:prstGeom prst="rect">
            <a:avLst/>
          </a:prstGeom>
          <a:solidFill>
            <a:srgbClr val="F3F5F9"/>
          </a:solidFill>
          <a:ln w="12700">
            <a:solidFill>
              <a:srgbClr val="D5DBE6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8503920" y="1783080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"See you"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8458200" y="251460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-1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548640" y="3337560"/>
            <a:ext cx="6400800" cy="2235708"/>
          </a:xfrm>
          <a:prstGeom prst="roundRect">
            <a:avLst>
              <a:gd name="adj" fmla="val 3272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731520" y="34290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23" name="Text 21"/>
          <p:cNvSpPr txBox="1"/>
          <p:nvPr/>
        </p:nvSpPr>
        <p:spPr>
          <a:xfrm>
            <a:off x="731520" y="3685032"/>
            <a:ext cx="6126480" cy="17785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inbox = ["Win cash", "Class 305",</a:t>
            </a:r>
            <a:endParaRPr lang="en-US" sz="18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 "Claim prize", "See you"]</a:t>
            </a:r>
            <a:endParaRPr lang="en-US" sz="18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print(inbox[0])</a:t>
            </a:r>
            <a:endParaRPr lang="en-US" sz="18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print(inbox[2])</a:t>
            </a:r>
            <a:endParaRPr lang="en-US" sz="18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print(inbox[-1])</a:t>
            </a:r>
            <a:endParaRPr lang="en-US" sz="18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print(inbox[-2])</a:t>
            </a:r>
            <a:endParaRPr lang="en-US" sz="1800" dirty="0"/>
          </a:p>
        </p:txBody>
      </p:sp>
      <p:sp>
        <p:nvSpPr>
          <p:cNvPr id="24" name="Shape 22"/>
          <p:cNvSpPr/>
          <p:nvPr/>
        </p:nvSpPr>
        <p:spPr>
          <a:xfrm>
            <a:off x="7223760" y="3337560"/>
            <a:ext cx="4389120" cy="1673352"/>
          </a:xfrm>
          <a:prstGeom prst="roundRect">
            <a:avLst>
              <a:gd name="adj" fmla="val 4372"/>
            </a:avLst>
          </a:prstGeom>
          <a:solidFill>
            <a:srgbClr val="EEF2F8"/>
          </a:solidFill>
          <a:ln w="9525">
            <a:solidFill>
              <a:srgbClr val="D5DBE6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7406640" y="34290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000" dirty="0"/>
          </a:p>
        </p:txBody>
      </p:sp>
      <p:sp>
        <p:nvSpPr>
          <p:cNvPr id="26" name="Text 24"/>
          <p:cNvSpPr txBox="1"/>
          <p:nvPr/>
        </p:nvSpPr>
        <p:spPr>
          <a:xfrm>
            <a:off x="7406640" y="3685032"/>
            <a:ext cx="4114800" cy="12161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Win cash</a:t>
            </a:r>
            <a:endParaRPr lang="en-US" sz="18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Claim prize</a:t>
            </a:r>
            <a:endParaRPr lang="en-US" sz="18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See you</a:t>
            </a:r>
            <a:endParaRPr lang="en-US" sz="18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Claim prize</a:t>
            </a:r>
            <a:endParaRPr lang="en-US" sz="1800" dirty="0"/>
          </a:p>
        </p:txBody>
      </p:sp>
      <p:sp>
        <p:nvSpPr>
          <p:cNvPr id="27" name="Shape 25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3.2: Lists and tuples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32" name="Text 30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34" name="Text 32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29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Slicing: take a part of a list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4300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45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index from the start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8803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452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index from the end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1325880" y="137160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459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1325880" y="1783080"/>
            <a:ext cx="2377440" cy="685800"/>
          </a:xfrm>
          <a:prstGeom prst="rect">
            <a:avLst/>
          </a:prstGeom>
          <a:solidFill>
            <a:srgbClr val="F3F5F9"/>
          </a:solidFill>
          <a:ln w="12700">
            <a:solidFill>
              <a:srgbClr val="D5DBE6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783080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"Win cash"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1325880" y="251460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-4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3703320" y="137160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459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3703320" y="1783080"/>
            <a:ext cx="2377440" cy="685800"/>
          </a:xfrm>
          <a:prstGeom prst="rect">
            <a:avLst/>
          </a:prstGeom>
          <a:solidFill>
            <a:srgbClr val="FBE3CC"/>
          </a:solidFill>
          <a:ln w="254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3749040" y="1783080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"Class 305"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703320" y="251460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-3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6080760" y="137160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459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6080760" y="1783080"/>
            <a:ext cx="2377440" cy="685800"/>
          </a:xfrm>
          <a:prstGeom prst="rect">
            <a:avLst/>
          </a:prstGeom>
          <a:solidFill>
            <a:srgbClr val="FBE3CC"/>
          </a:solidFill>
          <a:ln w="254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6126480" y="1783080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"Claim prize"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080760" y="251460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-2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8458200" y="137160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459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8458200" y="1783080"/>
            <a:ext cx="2377440" cy="685800"/>
          </a:xfrm>
          <a:prstGeom prst="rect">
            <a:avLst/>
          </a:prstGeom>
          <a:solidFill>
            <a:srgbClr val="F3F5F9"/>
          </a:solidFill>
          <a:ln w="12700">
            <a:solidFill>
              <a:srgbClr val="D5DBE6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8503920" y="1783080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"See you"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8458200" y="251460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-1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3703320" y="100584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A452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inbox[1:3]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548640" y="3337560"/>
            <a:ext cx="6400800" cy="1392174"/>
          </a:xfrm>
          <a:prstGeom prst="roundRect">
            <a:avLst>
              <a:gd name="adj" fmla="val 5255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731520" y="34290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731520" y="3685032"/>
            <a:ext cx="6126480" cy="9349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print(inbox[1:3])</a:t>
            </a:r>
            <a:endParaRPr lang="en-US" sz="18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print(inbox[:2])</a:t>
            </a:r>
            <a:endParaRPr lang="en-US" sz="18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print(inbox[2:])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7223760" y="3337560"/>
            <a:ext cx="4389120" cy="1392174"/>
          </a:xfrm>
          <a:prstGeom prst="roundRect">
            <a:avLst>
              <a:gd name="adj" fmla="val 5255"/>
            </a:avLst>
          </a:prstGeom>
          <a:solidFill>
            <a:srgbClr val="EEF2F8"/>
          </a:solidFill>
          <a:ln w="9525">
            <a:solidFill>
              <a:srgbClr val="D5DBE6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7406640" y="34290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000" dirty="0"/>
          </a:p>
        </p:txBody>
      </p:sp>
      <p:sp>
        <p:nvSpPr>
          <p:cNvPr id="27" name="Text 25"/>
          <p:cNvSpPr txBox="1"/>
          <p:nvPr/>
        </p:nvSpPr>
        <p:spPr>
          <a:xfrm>
            <a:off x="7406640" y="3685032"/>
            <a:ext cx="4114800" cy="9349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['Class 305', 'Claim prize']</a:t>
            </a:r>
            <a:endParaRPr lang="en-US" sz="18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['Win cash', 'Class 305']</a:t>
            </a:r>
            <a:endParaRPr lang="en-US" sz="18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['Claim prize', 'See you']</a:t>
            </a:r>
            <a:endParaRPr lang="en-US" sz="1800" dirty="0"/>
          </a:p>
        </p:txBody>
      </p:sp>
      <p:sp>
        <p:nvSpPr>
          <p:cNvPr id="28" name="Shape 26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3.2: Lists and tuples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33" name="Text 31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35" name="Text 33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29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 the slices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097280"/>
            <a:ext cx="2103120" cy="384048"/>
          </a:xfrm>
          <a:prstGeom prst="roundRect">
            <a:avLst>
              <a:gd name="adj" fmla="val 47619"/>
            </a:avLst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548640" y="109728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 first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6400800" cy="1923288"/>
          </a:xfrm>
          <a:prstGeom prst="roundRect">
            <a:avLst>
              <a:gd name="adj" fmla="val 3803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731520" y="178308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039112"/>
            <a:ext cx="6126480" cy="1466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22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nums = [10, 20, 30, 40, 50]</a:t>
            </a:r>
            <a:endParaRPr lang="en-US" sz="22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2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print(nums[1:4])</a:t>
            </a:r>
            <a:endParaRPr lang="en-US" sz="22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2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print(nums[-3:])</a:t>
            </a:r>
            <a:endParaRPr lang="en-US" sz="22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2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print(len(nums[2:]))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7315200" y="1691640"/>
            <a:ext cx="4297680" cy="4206240"/>
          </a:xfrm>
          <a:prstGeom prst="roundRect">
            <a:avLst>
              <a:gd name="adj" fmla="val 2174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7315200" y="1828800"/>
            <a:ext cx="4297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0" b="1" dirty="0">
                <a:solidFill>
                  <a:srgbClr val="E07A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1000" dirty="0"/>
          </a:p>
        </p:txBody>
      </p:sp>
      <p:sp>
        <p:nvSpPr>
          <p:cNvPr id="10" name="Text 8"/>
          <p:cNvSpPr txBox="1"/>
          <p:nvPr/>
        </p:nvSpPr>
        <p:spPr>
          <a:xfrm>
            <a:off x="7635240" y="3749040"/>
            <a:ext cx="36576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will this print? Write your prediction as a comment before you run the cell.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3.2: Lists and tuples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29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Predict the slices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6400800" cy="1798320"/>
          </a:xfrm>
          <a:prstGeom prst="roundRect">
            <a:avLst>
              <a:gd name="adj" fmla="val 4068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31520" y="14630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719072"/>
            <a:ext cx="6126480" cy="1341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nums = [10, 20, 30, 40, 50]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print(nums[1:4])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print(nums[-3:])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print(len(nums[2:]))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548640" y="3398520"/>
            <a:ext cx="6400800" cy="1485900"/>
          </a:xfrm>
          <a:prstGeom prst="roundRect">
            <a:avLst>
              <a:gd name="adj" fmla="val 4923"/>
            </a:avLst>
          </a:prstGeom>
          <a:solidFill>
            <a:srgbClr val="EEF2F8"/>
          </a:solidFill>
          <a:ln w="9525">
            <a:solidFill>
              <a:srgbClr val="D5DBE6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731520" y="348996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3745992"/>
            <a:ext cx="6126480" cy="1028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[20, 30, 40]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[30, 40, 50]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315200" y="1559052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589520" y="1463040"/>
            <a:ext cx="4023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[1:4]</a:t>
            </a:r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takes positions 1, 2, 3: stop before 4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7315200" y="2356612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7589520" y="2260600"/>
            <a:ext cx="402336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[-3:]</a:t>
            </a:r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means the last three items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7315200" y="2875280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7589520" y="2779268"/>
            <a:ext cx="4023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slice is itself a list, so </a:t>
            </a:r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len()</a:t>
            </a:r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works on it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3.2: Lists and tuples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29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Changing a list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69720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822960" y="1463040"/>
            <a:ext cx="4297680" cy="346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append(x)</a:t>
            </a:r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adds to the end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48640" y="2170176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22960" y="2063496"/>
            <a:ext cx="4297680" cy="346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insert(i, x)</a:t>
            </a:r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adds at position i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48640" y="2770632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822960" y="2663952"/>
            <a:ext cx="4297680" cy="346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list[i] = x</a:t>
            </a:r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replaces an item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48640" y="3371088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822960" y="3264408"/>
            <a:ext cx="4297680" cy="346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remove(x)</a:t>
            </a:r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deletes the first x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548640" y="3971544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822960" y="3864864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pop()</a:t>
            </a:r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removes and returns the last item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5440680" y="1371600"/>
            <a:ext cx="6172200" cy="3048000"/>
          </a:xfrm>
          <a:prstGeom prst="roundRect">
            <a:avLst>
              <a:gd name="adj" fmla="val 2400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5623560" y="14630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15" name="Text 13"/>
          <p:cNvSpPr txBox="1"/>
          <p:nvPr/>
        </p:nvSpPr>
        <p:spPr>
          <a:xfrm>
            <a:off x="5623560" y="1719072"/>
            <a:ext cx="5897880" cy="2590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tasks = ["read", "code"]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tasks.append("sleep")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tasks.insert(0, "eat")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tasks[1] = "study"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tasks.remove("code")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last = tasks.pop()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print(tasks)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print(last)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5440680" y="4648200"/>
            <a:ext cx="6172200" cy="1173480"/>
          </a:xfrm>
          <a:prstGeom prst="roundRect">
            <a:avLst>
              <a:gd name="adj" fmla="val 6234"/>
            </a:avLst>
          </a:prstGeom>
          <a:solidFill>
            <a:srgbClr val="EEF2F8"/>
          </a:solidFill>
          <a:ln w="9525">
            <a:solidFill>
              <a:srgbClr val="D5DBE6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5623560" y="47396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000" dirty="0"/>
          </a:p>
        </p:txBody>
      </p:sp>
      <p:sp>
        <p:nvSpPr>
          <p:cNvPr id="18" name="Text 16"/>
          <p:cNvSpPr txBox="1"/>
          <p:nvPr/>
        </p:nvSpPr>
        <p:spPr>
          <a:xfrm>
            <a:off x="5623560" y="4995672"/>
            <a:ext cx="5897880" cy="716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['eat', 'study']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sleep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3.2: Lists and tuples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29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Watching the list change, step by step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4300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row runs one line. Follow how the list looks after it.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4206240" cy="2235708"/>
          </a:xfrm>
          <a:prstGeom prst="roundRect">
            <a:avLst>
              <a:gd name="adj" fmla="val 3272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9202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176272"/>
            <a:ext cx="3931920" cy="17785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tasks = ["read", "code"]</a:t>
            </a:r>
            <a:endParaRPr lang="en-US" sz="18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tasks.append("sleep")</a:t>
            </a:r>
            <a:endParaRPr lang="en-US" sz="18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tasks.insert(0, "eat")</a:t>
            </a:r>
            <a:endParaRPr lang="en-US" sz="18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tasks[1] = "study"</a:t>
            </a:r>
            <a:endParaRPr lang="en-US" sz="18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tasks.remove("code")</a:t>
            </a:r>
            <a:endParaRPr lang="en-US" sz="18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last = tasks.pop()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5074920" y="1828800"/>
            <a:ext cx="731520" cy="384048"/>
          </a:xfrm>
          <a:prstGeom prst="rect">
            <a:avLst/>
          </a:prstGeom>
          <a:solidFill>
            <a:srgbClr val="15213A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5806440" y="1828800"/>
            <a:ext cx="1737360" cy="384048"/>
          </a:xfrm>
          <a:prstGeom prst="rect">
            <a:avLst/>
          </a:prstGeom>
          <a:solidFill>
            <a:srgbClr val="15213A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7543800" y="1828800"/>
            <a:ext cx="4069080" cy="384048"/>
          </a:xfrm>
          <a:prstGeom prst="rect">
            <a:avLst/>
          </a:prstGeom>
          <a:solidFill>
            <a:srgbClr val="15213A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tasks after this line</a:t>
            </a:r>
            <a:endParaRPr lang="en-US" sz="1600" dirty="0"/>
          </a:p>
        </p:txBody>
      </p:sp>
      <p:sp>
        <p:nvSpPr>
          <p:cNvPr id="10" name="anim_1_0"/>
          <p:cNvSpPr txBox="1"/>
          <p:nvPr/>
        </p:nvSpPr>
        <p:spPr>
          <a:xfrm>
            <a:off x="5074920" y="2212848"/>
            <a:ext cx="73152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1600" dirty="0"/>
          </a:p>
        </p:txBody>
      </p:sp>
      <p:sp>
        <p:nvSpPr>
          <p:cNvPr id="11" name="anim_1_1"/>
          <p:cNvSpPr txBox="1"/>
          <p:nvPr/>
        </p:nvSpPr>
        <p:spPr>
          <a:xfrm>
            <a:off x="5806440" y="2212848"/>
            <a:ext cx="173736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create</a:t>
            </a:r>
            <a:endParaRPr lang="en-US" sz="1600" dirty="0"/>
          </a:p>
        </p:txBody>
      </p:sp>
      <p:sp>
        <p:nvSpPr>
          <p:cNvPr id="12" name="anim_1_2"/>
          <p:cNvSpPr txBox="1"/>
          <p:nvPr/>
        </p:nvSpPr>
        <p:spPr>
          <a:xfrm>
            <a:off x="7543800" y="2212848"/>
            <a:ext cx="406908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['read', 'code']</a:t>
            </a:r>
            <a:endParaRPr lang="en-US" sz="1600" dirty="0"/>
          </a:p>
        </p:txBody>
      </p:sp>
      <p:sp>
        <p:nvSpPr>
          <p:cNvPr id="13" name="anim_2_3"/>
          <p:cNvSpPr txBox="1"/>
          <p:nvPr/>
        </p:nvSpPr>
        <p:spPr>
          <a:xfrm>
            <a:off x="5074920" y="2670048"/>
            <a:ext cx="731520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1600" dirty="0"/>
          </a:p>
        </p:txBody>
      </p:sp>
      <p:sp>
        <p:nvSpPr>
          <p:cNvPr id="14" name="anim_2_4"/>
          <p:cNvSpPr txBox="1"/>
          <p:nvPr/>
        </p:nvSpPr>
        <p:spPr>
          <a:xfrm>
            <a:off x="5806440" y="2670048"/>
            <a:ext cx="1737360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append</a:t>
            </a:r>
            <a:endParaRPr lang="en-US" sz="1600" dirty="0"/>
          </a:p>
        </p:txBody>
      </p:sp>
      <p:sp>
        <p:nvSpPr>
          <p:cNvPr id="15" name="anim_2_5"/>
          <p:cNvSpPr txBox="1"/>
          <p:nvPr/>
        </p:nvSpPr>
        <p:spPr>
          <a:xfrm>
            <a:off x="7543800" y="2670048"/>
            <a:ext cx="4069080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['read', 'code', 'sleep']</a:t>
            </a:r>
            <a:endParaRPr lang="en-US" sz="1600" dirty="0"/>
          </a:p>
        </p:txBody>
      </p:sp>
      <p:sp>
        <p:nvSpPr>
          <p:cNvPr id="16" name="anim_3_6"/>
          <p:cNvSpPr txBox="1"/>
          <p:nvPr/>
        </p:nvSpPr>
        <p:spPr>
          <a:xfrm>
            <a:off x="5074920" y="3127248"/>
            <a:ext cx="73152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anim_3_7"/>
          <p:cNvSpPr txBox="1"/>
          <p:nvPr/>
        </p:nvSpPr>
        <p:spPr>
          <a:xfrm>
            <a:off x="5806440" y="3127248"/>
            <a:ext cx="173736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insert</a:t>
            </a:r>
            <a:endParaRPr lang="en-US" sz="1600" dirty="0"/>
          </a:p>
        </p:txBody>
      </p:sp>
      <p:sp>
        <p:nvSpPr>
          <p:cNvPr id="18" name="anim_3_8"/>
          <p:cNvSpPr txBox="1"/>
          <p:nvPr/>
        </p:nvSpPr>
        <p:spPr>
          <a:xfrm>
            <a:off x="7543800" y="3127248"/>
            <a:ext cx="406908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['eat', 'read', 'code', 'sleep']</a:t>
            </a:r>
            <a:endParaRPr lang="en-US" sz="1600" dirty="0"/>
          </a:p>
        </p:txBody>
      </p:sp>
      <p:sp>
        <p:nvSpPr>
          <p:cNvPr id="19" name="anim_4_9"/>
          <p:cNvSpPr txBox="1"/>
          <p:nvPr/>
        </p:nvSpPr>
        <p:spPr>
          <a:xfrm>
            <a:off x="5074920" y="3584448"/>
            <a:ext cx="731520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</a:t>
            </a:r>
            <a:endParaRPr lang="en-US" sz="1600" dirty="0"/>
          </a:p>
        </p:txBody>
      </p:sp>
      <p:sp>
        <p:nvSpPr>
          <p:cNvPr id="20" name="anim_4_10"/>
          <p:cNvSpPr txBox="1"/>
          <p:nvPr/>
        </p:nvSpPr>
        <p:spPr>
          <a:xfrm>
            <a:off x="5806440" y="3584448"/>
            <a:ext cx="1737360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replace [1]</a:t>
            </a:r>
            <a:endParaRPr lang="en-US" sz="1600" dirty="0"/>
          </a:p>
        </p:txBody>
      </p:sp>
      <p:sp>
        <p:nvSpPr>
          <p:cNvPr id="21" name="anim_4_11"/>
          <p:cNvSpPr txBox="1"/>
          <p:nvPr/>
        </p:nvSpPr>
        <p:spPr>
          <a:xfrm>
            <a:off x="7543800" y="3584448"/>
            <a:ext cx="4069080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['eat', 'study', 'code', 'sleep']</a:t>
            </a:r>
            <a:endParaRPr lang="en-US" sz="1600" dirty="0"/>
          </a:p>
        </p:txBody>
      </p:sp>
      <p:sp>
        <p:nvSpPr>
          <p:cNvPr id="22" name="anim_5_12"/>
          <p:cNvSpPr txBox="1"/>
          <p:nvPr/>
        </p:nvSpPr>
        <p:spPr>
          <a:xfrm>
            <a:off x="5074920" y="4041648"/>
            <a:ext cx="73152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</a:t>
            </a:r>
            <a:endParaRPr lang="en-US" sz="1600" dirty="0"/>
          </a:p>
        </p:txBody>
      </p:sp>
      <p:sp>
        <p:nvSpPr>
          <p:cNvPr id="23" name="anim_5_13"/>
          <p:cNvSpPr txBox="1"/>
          <p:nvPr/>
        </p:nvSpPr>
        <p:spPr>
          <a:xfrm>
            <a:off x="5806440" y="4041648"/>
            <a:ext cx="173736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remove</a:t>
            </a:r>
            <a:endParaRPr lang="en-US" sz="1600" dirty="0"/>
          </a:p>
        </p:txBody>
      </p:sp>
      <p:sp>
        <p:nvSpPr>
          <p:cNvPr id="24" name="anim_5_14"/>
          <p:cNvSpPr txBox="1"/>
          <p:nvPr/>
        </p:nvSpPr>
        <p:spPr>
          <a:xfrm>
            <a:off x="7543800" y="4041648"/>
            <a:ext cx="406908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['eat', 'study', 'sleep']</a:t>
            </a:r>
            <a:endParaRPr lang="en-US" sz="1600" dirty="0"/>
          </a:p>
        </p:txBody>
      </p:sp>
      <p:sp>
        <p:nvSpPr>
          <p:cNvPr id="25" name="anim_6_15"/>
          <p:cNvSpPr txBox="1"/>
          <p:nvPr/>
        </p:nvSpPr>
        <p:spPr>
          <a:xfrm>
            <a:off x="5074920" y="4498848"/>
            <a:ext cx="731520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</a:t>
            </a:r>
            <a:endParaRPr lang="en-US" sz="1600" dirty="0"/>
          </a:p>
        </p:txBody>
      </p:sp>
      <p:sp>
        <p:nvSpPr>
          <p:cNvPr id="26" name="anim_6_16"/>
          <p:cNvSpPr txBox="1"/>
          <p:nvPr/>
        </p:nvSpPr>
        <p:spPr>
          <a:xfrm>
            <a:off x="5806440" y="4498848"/>
            <a:ext cx="1737360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pop -&gt; 'sleep'</a:t>
            </a:r>
            <a:endParaRPr lang="en-US" sz="1600" dirty="0"/>
          </a:p>
        </p:txBody>
      </p:sp>
      <p:sp>
        <p:nvSpPr>
          <p:cNvPr id="27" name="anim_6_17"/>
          <p:cNvSpPr txBox="1"/>
          <p:nvPr/>
        </p:nvSpPr>
        <p:spPr>
          <a:xfrm>
            <a:off x="7543800" y="4498848"/>
            <a:ext cx="4069080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['eat', 'study']</a:t>
            </a:r>
            <a:endParaRPr lang="en-US" sz="1600" dirty="0"/>
          </a:p>
        </p:txBody>
      </p:sp>
      <p:sp>
        <p:nvSpPr>
          <p:cNvPr id="28" name="Text 26"/>
          <p:cNvSpPr txBox="1"/>
          <p:nvPr/>
        </p:nvSpPr>
        <p:spPr>
          <a:xfrm>
            <a:off x="5074920" y="5047488"/>
            <a:ext cx="6537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to reveal the next row. Predict it first!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32" name="Text 30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3.2: Lists and tuples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34" name="Text 32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36" name="Text 34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Asking questions about a list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69720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822960" y="1463040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len</a:t>
            </a:r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max</a:t>
            </a:r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min</a:t>
            </a:r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sum</a:t>
            </a:r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work on whole lists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48640" y="2480056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22960" y="2373376"/>
            <a:ext cx="4297680" cy="346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in list</a:t>
            </a:r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checks membership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48640" y="3080512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822960" y="2973832"/>
            <a:ext cx="4297680" cy="346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count(x)</a:t>
            </a:r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and </a:t>
            </a:r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index(x)</a:t>
            </a:r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find items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48640" y="3680968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822960" y="3574288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sorted(list)</a:t>
            </a:r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gives a new sorted list; the original stays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5440680" y="1371600"/>
            <a:ext cx="6172200" cy="2243519"/>
          </a:xfrm>
          <a:prstGeom prst="roundRect">
            <a:avLst>
              <a:gd name="adj" fmla="val 3261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5623560" y="14630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5623560" y="1719072"/>
            <a:ext cx="5897880" cy="17863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nums = [5, 3, 8, 3, 1]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print(len(nums), max(nums), min(nums), sum(nums))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print(8 in nums)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print(nums.count(3))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print(nums.index(8))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print(sorted(nums))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print(nums)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5440680" y="3843719"/>
            <a:ext cx="6172200" cy="2001393"/>
          </a:xfrm>
          <a:prstGeom prst="roundRect">
            <a:avLst>
              <a:gd name="adj" fmla="val 3655"/>
            </a:avLst>
          </a:prstGeom>
          <a:solidFill>
            <a:srgbClr val="EEF2F8"/>
          </a:solidFill>
          <a:ln w="9525">
            <a:solidFill>
              <a:srgbClr val="D5DBE6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5623560" y="3935159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5623560" y="4191191"/>
            <a:ext cx="5897880" cy="1544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5 8 1 20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True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[1, 3, 3, 5, 8]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[5, 3, 8, 3, 1]</a:t>
            </a:r>
            <a:endParaRPr lang="en-US" sz="1550" dirty="0"/>
          </a:p>
        </p:txBody>
      </p:sp>
      <p:sp>
        <p:nvSpPr>
          <p:cNvPr id="17" name="Shape 15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3.2: Lists and tuples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29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sort() versus sorted()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097280"/>
            <a:ext cx="2103120" cy="384048"/>
          </a:xfrm>
          <a:prstGeom prst="roundRect">
            <a:avLst>
              <a:gd name="adj" fmla="val 47619"/>
            </a:avLst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548640" y="109728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 first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6400800" cy="1923288"/>
          </a:xfrm>
          <a:prstGeom prst="roundRect">
            <a:avLst>
              <a:gd name="adj" fmla="val 3803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731520" y="178308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039112"/>
            <a:ext cx="6126480" cy="1466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22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nums = [5, 3, 8]</a:t>
            </a:r>
            <a:endParaRPr lang="en-US" sz="22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2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result = nums.sort()</a:t>
            </a:r>
            <a:endParaRPr lang="en-US" sz="22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2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print(nums)</a:t>
            </a:r>
            <a:endParaRPr lang="en-US" sz="22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2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print(result)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7315200" y="1691640"/>
            <a:ext cx="4297680" cy="4206240"/>
          </a:xfrm>
          <a:prstGeom prst="roundRect">
            <a:avLst>
              <a:gd name="adj" fmla="val 2174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7315200" y="1828800"/>
            <a:ext cx="4297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0" b="1" dirty="0">
                <a:solidFill>
                  <a:srgbClr val="E07A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1000" dirty="0"/>
          </a:p>
        </p:txBody>
      </p:sp>
      <p:sp>
        <p:nvSpPr>
          <p:cNvPr id="10" name="Text 8"/>
          <p:cNvSpPr txBox="1"/>
          <p:nvPr/>
        </p:nvSpPr>
        <p:spPr>
          <a:xfrm>
            <a:off x="7635240" y="3749040"/>
            <a:ext cx="36576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will this print? Write your prediction as a comment before you run the cell.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3.2: Lists and tuples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29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sort() versus sorted()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6400800" cy="1798320"/>
          </a:xfrm>
          <a:prstGeom prst="roundRect">
            <a:avLst>
              <a:gd name="adj" fmla="val 4068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31520" y="14630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719072"/>
            <a:ext cx="6126480" cy="1341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nums = [5, 3, 8]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result = nums.sort()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print(nums)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print(result)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548640" y="3398520"/>
            <a:ext cx="6400800" cy="1173480"/>
          </a:xfrm>
          <a:prstGeom prst="roundRect">
            <a:avLst>
              <a:gd name="adj" fmla="val 6234"/>
            </a:avLst>
          </a:prstGeom>
          <a:solidFill>
            <a:srgbClr val="EEF2F8"/>
          </a:solidFill>
          <a:ln w="9525">
            <a:solidFill>
              <a:srgbClr val="D5DBE6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731520" y="348996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3745992"/>
            <a:ext cx="6126480" cy="716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[3, 5, 8]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None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315200" y="1559052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589520" y="1463040"/>
            <a:ext cx="4023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.sort()</a:t>
            </a:r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sorts the list itself, in place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7315200" y="2356612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7589520" y="2260600"/>
            <a:ext cx="4023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returns nothing, which Python shows as </a:t>
            </a:r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None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7315200" y="3154172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7589520" y="3058160"/>
            <a:ext cx="4023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sorted(nums)</a:t>
            </a:r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returns a new sorted list instead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7315200" y="3951732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7589520" y="3855720"/>
            <a:ext cx="4023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write </a:t>
            </a:r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nums = nums.sort()</a:t>
            </a:r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you lose the list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3.2: Lists and tuples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/ 29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Strings behave like lists, almost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69720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822960" y="1463040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Strings have positions and slices too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48640" y="2480056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22960" y="2373376"/>
            <a:ext cx="4297680" cy="346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len()</a:t>
            </a:r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counts characters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48640" y="3080512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822960" y="2973832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 strings cannot be changed in place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48640" y="3990848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822960" y="3884168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word[0] = "J"</a:t>
            </a:r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gives an error (see the mistakes slide)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5440680" y="1371600"/>
            <a:ext cx="6172200" cy="1798320"/>
          </a:xfrm>
          <a:prstGeom prst="roundRect">
            <a:avLst>
              <a:gd name="adj" fmla="val 4068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5623560" y="14630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5623560" y="1719072"/>
            <a:ext cx="5897880" cy="1341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word = "PYTHON"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print(word[0], word[-1])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print(word[1:4])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print(len(word))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440680" y="3398520"/>
            <a:ext cx="6172200" cy="1485900"/>
          </a:xfrm>
          <a:prstGeom prst="roundRect">
            <a:avLst>
              <a:gd name="adj" fmla="val 4923"/>
            </a:avLst>
          </a:prstGeom>
          <a:solidFill>
            <a:srgbClr val="EEF2F8"/>
          </a:solidFill>
          <a:ln w="9525">
            <a:solidFill>
              <a:srgbClr val="D5DBE6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5623560" y="348996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5623560" y="3745992"/>
            <a:ext cx="5897880" cy="1028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 N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YTH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3.2: Lists and tuples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/ 29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Anatomy of a tuple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6583680" cy="1673352"/>
          </a:xfrm>
          <a:prstGeom prst="roundRect">
            <a:avLst>
              <a:gd name="adj" fmla="val 4372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31520" y="14630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719072"/>
            <a:ext cx="6309360" cy="12161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24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student = ("Nadia", 21, "CSE")</a:t>
            </a:r>
            <a:endParaRPr lang="en-US" sz="24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4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print(student[0])</a:t>
            </a:r>
            <a:endParaRPr lang="en-US" sz="24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4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print(len(student))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48640" y="3273552"/>
            <a:ext cx="6583680" cy="1110996"/>
          </a:xfrm>
          <a:prstGeom prst="roundRect">
            <a:avLst>
              <a:gd name="adj" fmla="val 6584"/>
            </a:avLst>
          </a:prstGeom>
          <a:solidFill>
            <a:srgbClr val="EEF2F8"/>
          </a:solidFill>
          <a:ln w="9525">
            <a:solidFill>
              <a:srgbClr val="D5DBE6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731520" y="336499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3621024"/>
            <a:ext cx="6309360" cy="653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Nadia</a:t>
            </a:r>
            <a:endParaRPr lang="en-US" sz="18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anim_1_0"/>
          <p:cNvSpPr/>
          <p:nvPr/>
        </p:nvSpPr>
        <p:spPr>
          <a:xfrm>
            <a:off x="2560320" y="2066544"/>
            <a:ext cx="182880" cy="45720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0" name="anim_2_1"/>
          <p:cNvSpPr/>
          <p:nvPr/>
        </p:nvSpPr>
        <p:spPr>
          <a:xfrm>
            <a:off x="2743200" y="2066544"/>
            <a:ext cx="1280160" cy="45720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1" name="anim_3_2"/>
          <p:cNvSpPr/>
          <p:nvPr/>
        </p:nvSpPr>
        <p:spPr>
          <a:xfrm>
            <a:off x="4023360" y="2066544"/>
            <a:ext cx="182880" cy="45720"/>
          </a:xfrm>
          <a:prstGeom prst="rect">
            <a:avLst/>
          </a:prstGeom>
          <a:solidFill>
            <a:srgbClr val="1F8A7A"/>
          </a:solidFill>
          <a:ln w="12700">
            <a:solidFill>
              <a:srgbClr val="1F8A7A"/>
            </a:solidFill>
            <a:prstDash val="solid"/>
          </a:ln>
        </p:spPr>
        <p:txBody>
          <a:bodyPr/>
          <a:p/>
        </p:txBody>
      </p:sp>
      <p:sp>
        <p:nvSpPr>
          <p:cNvPr id="12" name="anim_4_3"/>
          <p:cNvSpPr/>
          <p:nvPr/>
        </p:nvSpPr>
        <p:spPr>
          <a:xfrm>
            <a:off x="1828800" y="2441448"/>
            <a:ext cx="1828800" cy="45720"/>
          </a:xfrm>
          <a:prstGeom prst="rect">
            <a:avLst/>
          </a:prstGeom>
          <a:solidFill>
            <a:srgbClr val="8E44AD"/>
          </a:solidFill>
          <a:ln w="12700">
            <a:solidFill>
              <a:srgbClr val="8E44AD"/>
            </a:solidFill>
            <a:prstDash val="solid"/>
          </a:ln>
        </p:spPr>
        <p:txBody>
          <a:bodyPr/>
          <a:p/>
        </p:txBody>
      </p:sp>
      <p:sp>
        <p:nvSpPr>
          <p:cNvPr id="13" name="anim_1_4"/>
          <p:cNvSpPr/>
          <p:nvPr/>
        </p:nvSpPr>
        <p:spPr>
          <a:xfrm>
            <a:off x="7013448" y="1842516"/>
            <a:ext cx="128016" cy="128016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4" name="anim_1_5"/>
          <p:cNvSpPr/>
          <p:nvPr/>
        </p:nvSpPr>
        <p:spPr>
          <a:xfrm>
            <a:off x="7132320" y="1906524"/>
            <a:ext cx="502920" cy="914"/>
          </a:xfrm>
          <a:prstGeom prst="line">
            <a:avLst/>
          </a:prstGeom>
          <a:noFill/>
          <a:ln w="15875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5" name="anim_1_6"/>
          <p:cNvSpPr/>
          <p:nvPr/>
        </p:nvSpPr>
        <p:spPr>
          <a:xfrm>
            <a:off x="7635240" y="1728216"/>
            <a:ext cx="4023360" cy="356616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5875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6" name="anim_1_7"/>
          <p:cNvSpPr txBox="1"/>
          <p:nvPr/>
        </p:nvSpPr>
        <p:spPr>
          <a:xfrm>
            <a:off x="7772400" y="1728216"/>
            <a:ext cx="37947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Round brackets make a tuple</a:t>
            </a:r>
            <a:endParaRPr lang="en-US" sz="1500" dirty="0"/>
          </a:p>
        </p:txBody>
      </p:sp>
      <p:sp>
        <p:nvSpPr>
          <p:cNvPr id="17" name="anim_2_8"/>
          <p:cNvSpPr/>
          <p:nvPr/>
        </p:nvSpPr>
        <p:spPr>
          <a:xfrm>
            <a:off x="7013448" y="1842516"/>
            <a:ext cx="128016" cy="128016"/>
          </a:xfrm>
          <a:prstGeom prst="ellipse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8" name="anim_2_9"/>
          <p:cNvSpPr/>
          <p:nvPr/>
        </p:nvSpPr>
        <p:spPr>
          <a:xfrm>
            <a:off x="7132320" y="1906524"/>
            <a:ext cx="502920" cy="466344"/>
          </a:xfrm>
          <a:prstGeom prst="line">
            <a:avLst/>
          </a:prstGeom>
          <a:noFill/>
          <a:ln w="15875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9" name="anim_2_10"/>
          <p:cNvSpPr/>
          <p:nvPr/>
        </p:nvSpPr>
        <p:spPr>
          <a:xfrm>
            <a:off x="7635240" y="2194560"/>
            <a:ext cx="4023360" cy="356616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5875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20" name="anim_2_11"/>
          <p:cNvSpPr txBox="1"/>
          <p:nvPr/>
        </p:nvSpPr>
        <p:spPr>
          <a:xfrm>
            <a:off x="7772400" y="2194560"/>
            <a:ext cx="37947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Items, read with positions like a list</a:t>
            </a:r>
            <a:endParaRPr lang="en-US" sz="1500" dirty="0"/>
          </a:p>
        </p:txBody>
      </p:sp>
      <p:sp>
        <p:nvSpPr>
          <p:cNvPr id="21" name="anim_3_12"/>
          <p:cNvSpPr/>
          <p:nvPr/>
        </p:nvSpPr>
        <p:spPr>
          <a:xfrm>
            <a:off x="7013448" y="1842516"/>
            <a:ext cx="128016" cy="128016"/>
          </a:xfrm>
          <a:prstGeom prst="ellipse">
            <a:avLst/>
          </a:prstGeom>
          <a:solidFill>
            <a:srgbClr val="1F8A7A"/>
          </a:solidFill>
          <a:ln w="12700">
            <a:solidFill>
              <a:srgbClr val="1F8A7A"/>
            </a:solidFill>
            <a:prstDash val="solid"/>
          </a:ln>
        </p:spPr>
        <p:txBody>
          <a:bodyPr/>
          <a:p/>
        </p:txBody>
      </p:sp>
      <p:sp>
        <p:nvSpPr>
          <p:cNvPr id="22" name="anim_3_13"/>
          <p:cNvSpPr/>
          <p:nvPr/>
        </p:nvSpPr>
        <p:spPr>
          <a:xfrm>
            <a:off x="7132320" y="1906524"/>
            <a:ext cx="502920" cy="932688"/>
          </a:xfrm>
          <a:prstGeom prst="line">
            <a:avLst/>
          </a:prstGeom>
          <a:noFill/>
          <a:ln w="15875">
            <a:solidFill>
              <a:srgbClr val="1F8A7A"/>
            </a:solidFill>
            <a:prstDash val="solid"/>
          </a:ln>
        </p:spPr>
        <p:txBody>
          <a:bodyPr/>
          <a:p/>
        </p:txBody>
      </p:sp>
      <p:sp>
        <p:nvSpPr>
          <p:cNvPr id="23" name="anim_3_14"/>
          <p:cNvSpPr/>
          <p:nvPr/>
        </p:nvSpPr>
        <p:spPr>
          <a:xfrm>
            <a:off x="7635240" y="2660904"/>
            <a:ext cx="4023360" cy="356616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5875">
            <a:solidFill>
              <a:srgbClr val="1F8A7A"/>
            </a:solidFill>
            <a:prstDash val="solid"/>
          </a:ln>
        </p:spPr>
        <p:txBody>
          <a:bodyPr/>
          <a:p/>
        </p:txBody>
      </p:sp>
      <p:sp>
        <p:nvSpPr>
          <p:cNvPr id="24" name="anim_3_15"/>
          <p:cNvSpPr txBox="1"/>
          <p:nvPr/>
        </p:nvSpPr>
        <p:spPr>
          <a:xfrm>
            <a:off x="7772400" y="2660904"/>
            <a:ext cx="37947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Commas separate items</a:t>
            </a:r>
            <a:endParaRPr lang="en-US" sz="1500" dirty="0"/>
          </a:p>
        </p:txBody>
      </p:sp>
      <p:sp>
        <p:nvSpPr>
          <p:cNvPr id="25" name="anim_4_16"/>
          <p:cNvSpPr/>
          <p:nvPr/>
        </p:nvSpPr>
        <p:spPr>
          <a:xfrm>
            <a:off x="7013448" y="2217420"/>
            <a:ext cx="128016" cy="128016"/>
          </a:xfrm>
          <a:prstGeom prst="ellipse">
            <a:avLst/>
          </a:prstGeom>
          <a:solidFill>
            <a:srgbClr val="8E44AD"/>
          </a:solidFill>
          <a:ln w="12700">
            <a:solidFill>
              <a:srgbClr val="8E44AD"/>
            </a:solidFill>
            <a:prstDash val="solid"/>
          </a:ln>
        </p:spPr>
        <p:txBody>
          <a:bodyPr/>
          <a:p/>
        </p:txBody>
      </p:sp>
      <p:sp>
        <p:nvSpPr>
          <p:cNvPr id="26" name="anim_4_17"/>
          <p:cNvSpPr/>
          <p:nvPr/>
        </p:nvSpPr>
        <p:spPr>
          <a:xfrm>
            <a:off x="7132320" y="2281428"/>
            <a:ext cx="502920" cy="1024128"/>
          </a:xfrm>
          <a:prstGeom prst="line">
            <a:avLst/>
          </a:prstGeom>
          <a:noFill/>
          <a:ln w="15875">
            <a:solidFill>
              <a:srgbClr val="8E44AD"/>
            </a:solidFill>
            <a:prstDash val="solid"/>
          </a:ln>
        </p:spPr>
        <p:txBody>
          <a:bodyPr/>
          <a:p/>
        </p:txBody>
      </p:sp>
      <p:sp>
        <p:nvSpPr>
          <p:cNvPr id="27" name="anim_4_18"/>
          <p:cNvSpPr/>
          <p:nvPr/>
        </p:nvSpPr>
        <p:spPr>
          <a:xfrm>
            <a:off x="7635240" y="3127248"/>
            <a:ext cx="4023360" cy="356616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5875">
            <a:solidFill>
              <a:srgbClr val="8E44AD"/>
            </a:solidFill>
            <a:prstDash val="solid"/>
          </a:ln>
        </p:spPr>
        <p:txBody>
          <a:bodyPr/>
          <a:p/>
        </p:txBody>
      </p:sp>
      <p:sp>
        <p:nvSpPr>
          <p:cNvPr id="28" name="anim_4_19"/>
          <p:cNvSpPr txBox="1"/>
          <p:nvPr/>
        </p:nvSpPr>
        <p:spPr>
          <a:xfrm>
            <a:off x="7772400" y="3127248"/>
            <a:ext cx="37947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Indexing works the same as lists</a:t>
            </a:r>
            <a:endParaRPr lang="en-US" sz="1500" dirty="0"/>
          </a:p>
        </p:txBody>
      </p:sp>
      <p:sp>
        <p:nvSpPr>
          <p:cNvPr id="29" name="Shape 27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32" name="Text 30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3.2: Lists and tuples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34" name="Text 32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36" name="Text 34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  <p:bldP spid="24" grpId="0" animBg="1"/>
      <p:bldP spid="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Tuples cannot be changed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69720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822960" y="1463040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works; changing gives a TypeError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48640" y="2480056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22960" y="2373376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tuples for fixed records: a student, a date, a coordinate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48640" y="3390392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822960" y="3283712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Fixed means safe: no code can change it by accident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48640" y="4300728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822960" y="4194048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Functions use tuples to return several values (Lecture 4.1)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5440680" y="1371600"/>
            <a:ext cx="6172200" cy="1485900"/>
          </a:xfrm>
          <a:prstGeom prst="roundRect">
            <a:avLst>
              <a:gd name="adj" fmla="val 4923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5623560" y="14630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5623560" y="1719072"/>
            <a:ext cx="5897880" cy="1028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student = ("Nadia", 21, "CSE")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print(student[1])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student[1] = 22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440680" y="3086100"/>
            <a:ext cx="6172200" cy="954786"/>
          </a:xfrm>
          <a:prstGeom prst="roundRect">
            <a:avLst>
              <a:gd name="adj" fmla="val 7662"/>
            </a:avLst>
          </a:prstGeom>
          <a:solidFill>
            <a:srgbClr val="EEF2F8"/>
          </a:solidFill>
          <a:ln w="9525">
            <a:solidFill>
              <a:srgbClr val="D5DBE6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5623560" y="31775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5623560" y="3433572"/>
            <a:ext cx="5897880" cy="4975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3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21</a:t>
            </a:r>
            <a:endParaRPr lang="en-US" sz="13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3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TypeError: 'tuple' object does not support item assignment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3.2: Lists and tuples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/ 29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Unpacking: one tuple, several names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69720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822960" y="1463040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name, age, dept = student</a:t>
            </a:r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gives each item a name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48640" y="2480056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22960" y="2373376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number of names must match the number of items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48640" y="3390392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822960" y="3283712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a, b = b, a</a:t>
            </a:r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swaps two values in one line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48640" y="4300728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822960" y="4194048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will use this constantly with functions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5440680" y="1371600"/>
            <a:ext cx="6172200" cy="2423160"/>
          </a:xfrm>
          <a:prstGeom prst="roundRect">
            <a:avLst>
              <a:gd name="adj" fmla="val 3019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5623560" y="14630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5623560" y="1719072"/>
            <a:ext cx="5897880" cy="1965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name, age, dept = student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print(name)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print(age)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a, b = 1, 2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a, b = b, a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print(a, b)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440680" y="4023360"/>
            <a:ext cx="6172200" cy="1485900"/>
          </a:xfrm>
          <a:prstGeom prst="roundRect">
            <a:avLst>
              <a:gd name="adj" fmla="val 4923"/>
            </a:avLst>
          </a:prstGeom>
          <a:solidFill>
            <a:srgbClr val="EEF2F8"/>
          </a:solidFill>
          <a:ln w="9525">
            <a:solidFill>
              <a:srgbClr val="D5DBE6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5623560" y="41148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5623560" y="4370832"/>
            <a:ext cx="5897880" cy="1028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Nadia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21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2 1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3.2: Lists and tuples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 / 29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 or tuple?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5120640" cy="4480560"/>
          </a:xfrm>
          <a:prstGeom prst="roundRect">
            <a:avLst>
              <a:gd name="adj" fmla="val 2041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914400" y="173736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  [ ]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914400" y="2564892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1188720" y="2468880"/>
            <a:ext cx="411480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Square brackets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3083560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1188720" y="2987548"/>
            <a:ext cx="411480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change: append, remove, replace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914400" y="3602228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1188720" y="3506216"/>
            <a:ext cx="4114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collections that grow: messages, scores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914400" y="4399788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1188720" y="4303776"/>
            <a:ext cx="411480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an inbox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492240" y="1463040"/>
            <a:ext cx="5120640" cy="4480560"/>
          </a:xfrm>
          <a:prstGeom prst="roundRect">
            <a:avLst>
              <a:gd name="adj" fmla="val 2041"/>
            </a:avLst>
          </a:prstGeom>
          <a:solidFill>
            <a:srgbClr val="E3EAF8"/>
          </a:solidFill>
          <a:ln w="12700">
            <a:solidFill>
              <a:srgbClr val="E3EAF8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6858000" y="173736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459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Tuple  ( )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6858000" y="2564892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7132320" y="2468880"/>
            <a:ext cx="411480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Round brackets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6858000" y="3083560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7132320" y="2987548"/>
            <a:ext cx="411480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Fixed once created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6858000" y="3602228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132320" y="3506216"/>
            <a:ext cx="411480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records: a student, a coordinate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6858000" y="4120896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7132320" y="4024884"/>
            <a:ext cx="4114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several values returned by a function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3.2: Lists and tuples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 / 29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Careful: two names, one list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69720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822960" y="1463040"/>
            <a:ext cx="4297680" cy="346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 = a</a:t>
            </a:r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does not copy the list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48640" y="2170176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22960" y="2063496"/>
            <a:ext cx="4297680" cy="346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names point to the same list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48640" y="2770632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822960" y="2663952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it through b, and a sees the change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48640" y="3680968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822960" y="3574288"/>
            <a:ext cx="4297680" cy="346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</a:t>
            </a:r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a.copy()</a:t>
            </a:r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for a real copy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5440680" y="1371600"/>
            <a:ext cx="6172200" cy="3048000"/>
          </a:xfrm>
          <a:prstGeom prst="roundRect">
            <a:avLst>
              <a:gd name="adj" fmla="val 2400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5623560" y="14630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5623560" y="1719072"/>
            <a:ext cx="5897880" cy="2590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 = [1, 2, 3]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 = a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b.append(4)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print(a)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 = a.copy()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c.append(5)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print(a)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print(c)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440680" y="4648200"/>
            <a:ext cx="6172200" cy="1485900"/>
          </a:xfrm>
          <a:prstGeom prst="roundRect">
            <a:avLst>
              <a:gd name="adj" fmla="val 4923"/>
            </a:avLst>
          </a:prstGeom>
          <a:solidFill>
            <a:srgbClr val="EEF2F8"/>
          </a:solidFill>
          <a:ln w="9525">
            <a:solidFill>
              <a:srgbClr val="D5DBE6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5623560" y="47396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5623560" y="4995672"/>
            <a:ext cx="5897880" cy="1028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[1, 2, 3, 4]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[1, 2, 3, 4]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[1, 2, 3, 4, 5]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3.2: Lists and tuples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 / 29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it run: changing a list, and two names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A452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FOR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873758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822960" y="1783080"/>
            <a:ext cx="3108960" cy="563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append, replace and pop change the list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548640" y="2614930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822960" y="2524252"/>
            <a:ext cx="3108960" cy="563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 hands the removed item back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548640" y="3356102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822960" y="3265424"/>
            <a:ext cx="3108960" cy="563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= tasks: the note says 'same object'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548640" y="4097274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822960" y="4006596"/>
            <a:ext cx="3108960" cy="563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b.append changes what tasks shows too</a:t>
            </a:r>
            <a:endParaRPr lang="en-US" sz="1700" dirty="0"/>
          </a:p>
        </p:txBody>
      </p:sp>
      <p:pic>
        <p:nvPicPr>
          <p:cNvPr id="12" name="video_main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251960" y="1280160"/>
            <a:ext cx="7360920" cy="4142232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4251960" y="5532120"/>
            <a:ext cx="7360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the video to play, click again to pause. Silent: talk the class through it.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3.2: Lists and tuples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21" name="Text 18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with lists and tuples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4300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the last line of an error first. It names the problem.</a:t>
            </a:r>
            <a:endParaRPr lang="en-US" sz="17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3543198"/>
        </p:xfrm>
        <a:graphic>
          <a:graphicData uri="http://schemas.openxmlformats.org/drawingml/2006/table">
            <a:tbl>
              <a:tblPr/>
              <a:tblGrid>
                <a:gridCol w="3566160"/>
                <a:gridCol w="3931920"/>
                <a:gridCol w="3566160"/>
              </a:tblGrid>
              <a:tr h="47162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you typed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1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Python says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1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means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13A"/>
                    </a:solidFill>
                  </a:tcPr>
                </a:tc>
              </a:tr>
              <a:tr h="7678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print(inbox[10])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B4432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IndexError: list index out of range</a:t>
                      </a:r>
                      <a:endParaRPr lang="en-US" sz="135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position 10. Valid positions: 0 to len(inbox) - 1.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78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student[1] = 22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B4432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TypeError: 'tuple' object does not support item assignment</a:t>
                      </a:r>
                      <a:endParaRPr lang="en-US" sz="135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Tuples cannot be changed. Use a list, or build a new tuple.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78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nums.remove(99)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B4432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ValueError: list.remove(x): x not in list</a:t>
                      </a:r>
                      <a:endParaRPr lang="en-US" sz="135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99 is not in the list. Check with 99 in nums first.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78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word[0] = "J"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B4432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TypeError: 'str' object does not support item assignment</a:t>
                      </a:r>
                      <a:endParaRPr lang="en-US" sz="135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Strings cannot be changed. Build a new one: "J" + word[1:].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3.2: Lists and tuples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2" name="Text 9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 / 29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DF0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In-class exercises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in pairs. 15 minutes. No loops yet: use indexing, slicing and list functions.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5394960" cy="2125980"/>
          </a:xfrm>
          <a:prstGeom prst="roundRect">
            <a:avLst>
              <a:gd name="adj" fmla="val 3441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731520" y="1828800"/>
            <a:ext cx="384048" cy="384048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731520" y="18288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234440" y="1828800"/>
            <a:ext cx="4526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 largest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2359152"/>
            <a:ext cx="4992624" cy="1303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</a:t>
            </a:r>
            <a:pPr indent="0" marL="0">
              <a:buNone/>
            </a:pPr>
            <a:r>
              <a:rPr lang="en-US" sz="1600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sorted()</a:t>
            </a:r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print the second largest of [4, 9, 2, 7]. Expected: 7. Bonus: what goes wrong with [4, 9, 9, 2]?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6217920" y="1645920"/>
            <a:ext cx="5394960" cy="2125980"/>
          </a:xfrm>
          <a:prstGeom prst="roundRect">
            <a:avLst>
              <a:gd name="adj" fmla="val 3441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400800" y="1828800"/>
            <a:ext cx="384048" cy="384048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6400800" y="18288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903720" y="1828800"/>
            <a:ext cx="4526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Ends of the inbox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6419088" y="2359152"/>
            <a:ext cx="4992624" cy="1303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Print the first two and the last two messages of a 6-message list, using slices.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548640" y="4046220"/>
            <a:ext cx="5394960" cy="2125980"/>
          </a:xfrm>
          <a:prstGeom prst="roundRect">
            <a:avLst>
              <a:gd name="adj" fmla="val 3441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731520" y="4229100"/>
            <a:ext cx="384048" cy="384048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731520" y="42291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1234440" y="4229100"/>
            <a:ext cx="4526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Swap ends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749808" y="4759452"/>
            <a:ext cx="4992624" cy="1303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Swap the first and last items of a list. Test: [1, 2, 3, 4] becomes [4, 2, 3, 1].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6217920" y="4046220"/>
            <a:ext cx="5394960" cy="2125980"/>
          </a:xfrm>
          <a:prstGeom prst="roundRect">
            <a:avLst>
              <a:gd name="adj" fmla="val 3441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6400800" y="4229100"/>
            <a:ext cx="384048" cy="384048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6400800" y="42291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6903720" y="4229100"/>
            <a:ext cx="4526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record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6419088" y="4759452"/>
            <a:ext cx="4992624" cy="1303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 (name, roll, cgpa) as a tuple, unpack it, and print one f-string sentence.</a:t>
            </a:r>
            <a:endParaRPr lang="en-US" sz="1700" dirty="0"/>
          </a:p>
        </p:txBody>
      </p:sp>
      <p:sp>
        <p:nvSpPr>
          <p:cNvPr id="24" name="Shape 22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3.2: Lists and tuples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 / 29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521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Solutions</a:t>
            </a:r>
            <a:endParaRPr lang="en-US" sz="4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3474720"/>
            <a:ext cx="1069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D9DE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these after students have tried the exercises.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3.2: Lists and tuples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 / 29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Solutions 1 and 2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bonus shows a real limitation: with a repeated maximum, </a:t>
            </a:r>
            <a:pPr indent="0" marL="0">
              <a:buNone/>
            </a:pPr>
            <a:r>
              <a:rPr lang="en-US" sz="1600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[-2]</a:t>
            </a:r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returns the maximum again.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6766560" cy="2626233"/>
          </a:xfrm>
          <a:prstGeom prst="roundRect">
            <a:avLst>
              <a:gd name="adj" fmla="val 2785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201168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267712"/>
            <a:ext cx="6492240" cy="2169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9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nums = [4, 9, 2, 7]</a:t>
            </a:r>
            <a:endParaRPr lang="en-US" sz="19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9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print(sorted(nums)[-2])</a:t>
            </a:r>
            <a:endParaRPr lang="en-US" sz="19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9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print(sorted([4, 9, 9, 2])[-2])</a:t>
            </a:r>
            <a:endParaRPr lang="en-US" sz="1900" dirty="0"/>
          </a:p>
          <a:p>
            <a:pPr indent="0" marL="0">
              <a:lnSpc>
                <a:spcPct val="98000"/>
              </a:lnSpc>
              <a:buNone/>
            </a:pPr>
            <a:endParaRPr lang="en-US" sz="19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9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inbox = ["m1", "m2", "m3", "m4", "m5", "m6"]</a:t>
            </a:r>
            <a:endParaRPr lang="en-US" sz="19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9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print(inbox[:2])</a:t>
            </a:r>
            <a:endParaRPr lang="en-US" sz="19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9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print(inbox[-2:])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7543800" y="1920240"/>
            <a:ext cx="4069080" cy="1735836"/>
          </a:xfrm>
          <a:prstGeom prst="roundRect">
            <a:avLst>
              <a:gd name="adj" fmla="val 4214"/>
            </a:avLst>
          </a:prstGeom>
          <a:solidFill>
            <a:srgbClr val="EEF2F8"/>
          </a:solidFill>
          <a:ln w="9525">
            <a:solidFill>
              <a:srgbClr val="D5DBE6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7726680" y="201168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7726680" y="2267712"/>
            <a:ext cx="3794760" cy="1278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9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</a:t>
            </a:r>
            <a:endParaRPr lang="en-US" sz="19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9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</a:t>
            </a:r>
            <a:endParaRPr lang="en-US" sz="19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9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['m1', 'm2']</a:t>
            </a:r>
            <a:endParaRPr lang="en-US" sz="19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9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['m5', 'm6']</a:t>
            </a:r>
            <a:endParaRPr lang="en-US" sz="1900" dirty="0"/>
          </a:p>
        </p:txBody>
      </p:sp>
      <p:sp>
        <p:nvSpPr>
          <p:cNvPr id="10" name="Shape 8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3.2: Lists and tuples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 / 29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Solutions 3 and 4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Swapping uses tuple unpacking. Unpacking gives each field of a record its own name.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11064240" cy="2735580"/>
          </a:xfrm>
          <a:prstGeom prst="roundRect">
            <a:avLst>
              <a:gd name="adj" fmla="val 2674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201168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267712"/>
            <a:ext cx="10789920" cy="22783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items = [1, 2, 3, 4]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items[0], items[-1] = items[-1], items[0]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print(items)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record = ("Nadia", 1042, 3.71)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name, roll, cgpa = record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print(f"{name} (roll {roll}) has CGPA {cgpa}")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48640" y="4884420"/>
            <a:ext cx="11064240" cy="1173480"/>
          </a:xfrm>
          <a:prstGeom prst="roundRect">
            <a:avLst>
              <a:gd name="adj" fmla="val 6234"/>
            </a:avLst>
          </a:prstGeom>
          <a:solidFill>
            <a:srgbClr val="EEF2F8"/>
          </a:solidFill>
          <a:ln w="9525">
            <a:solidFill>
              <a:srgbClr val="D5DBE6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731520" y="497586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5231892"/>
            <a:ext cx="10789920" cy="716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[4, 2, 3, 1]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Nadia (roll 1042) has CGPA 3.71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3.2: Lists and tuples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/ 29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Today's toolkit</a:t>
            </a:r>
            <a:endParaRPr lang="en-US" sz="30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17320"/>
          <a:ext cx="5394959" cy="3657600"/>
        </p:xfrm>
        <a:graphic>
          <a:graphicData uri="http://schemas.openxmlformats.org/drawingml/2006/table">
            <a:tbl>
              <a:tblPr/>
              <a:tblGrid>
                <a:gridCol w="3108960"/>
                <a:gridCol w="2286000"/>
              </a:tblGrid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A4520C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[a, b, c]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Make a list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A4520C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x[0], x[-1]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First item, last item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A4520C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x[1:3]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Items 1 and 2 (stop before 3)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A4520C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append / insert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Add items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A4520C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remove / pop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Delete items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217920" y="1417320"/>
          <a:ext cx="5394959" cy="2926080"/>
        </p:xfrm>
        <a:graphic>
          <a:graphicData uri="http://schemas.openxmlformats.org/drawingml/2006/table">
            <a:tbl>
              <a:tblPr/>
              <a:tblGrid>
                <a:gridCol w="3108960"/>
                <a:gridCol w="2286000"/>
              </a:tblGrid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A4520C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sorted(x) / x.sort()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New sorted list / sort in place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A4520C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(a, b, c)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Make a tuple (fixed)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A4520C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n, a, d = t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Unpack a tuple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A4520C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x.copy()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real, separate copy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hape 1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6" name="Text 2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7" name="Shape 3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8" name="Text 4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3.2: Lists and tuples</a:t>
            </a:r>
            <a:endParaRPr lang="en-US" sz="1100" dirty="0"/>
          </a:p>
        </p:txBody>
      </p:sp>
      <p:sp>
        <p:nvSpPr>
          <p:cNvPr id="9" name="Shape 5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0" name="Text 6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1" name="Shape 7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2" name="Text 8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 / 29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Homework 3.2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A452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Due before Lecture 3.3  ·  [date]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3505200" cy="1851660"/>
          </a:xfrm>
          <a:prstGeom prst="roundRect">
            <a:avLst>
              <a:gd name="adj" fmla="val 3951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731520" y="1737360"/>
            <a:ext cx="384048" cy="384048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731520" y="17373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234440" y="1737360"/>
            <a:ext cx="263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Predict, then run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240280"/>
            <a:ext cx="313944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 first: x = [3, 1, 2]; print(x[::-1]); print(x[5:]); print(sorted(x) == x).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328160" y="1554480"/>
            <a:ext cx="3505200" cy="1851660"/>
          </a:xfrm>
          <a:prstGeom prst="roundRect">
            <a:avLst>
              <a:gd name="adj" fmla="val 3951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4511040" y="1737360"/>
            <a:ext cx="384048" cy="384048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4511040" y="17373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013960" y="1737360"/>
            <a:ext cx="263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Grade book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511040" y="2240280"/>
            <a:ext cx="313944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a list of 5 marks. Print the highest, lowest, average (sum / len) and the marks sorted.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8107680" y="1554480"/>
            <a:ext cx="3505200" cy="1851660"/>
          </a:xfrm>
          <a:prstGeom prst="roundRect">
            <a:avLst>
              <a:gd name="adj" fmla="val 3951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8290560" y="1737360"/>
            <a:ext cx="384048" cy="384048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8290560" y="17373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793480" y="1737360"/>
            <a:ext cx="263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Inbox editor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8290560" y="2240280"/>
            <a:ext cx="313944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with 3 messages. Add 2, replace the second, remove one by value, and print the list after each step.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548640" y="3680460"/>
            <a:ext cx="3505200" cy="1851660"/>
          </a:xfrm>
          <a:prstGeom prst="roundRect">
            <a:avLst>
              <a:gd name="adj" fmla="val 3951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31520" y="3863340"/>
            <a:ext cx="384048" cy="384048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31520" y="38633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1234440" y="3863340"/>
            <a:ext cx="263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Trace it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731520" y="4366260"/>
            <a:ext cx="313944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 a trace table (step, list after) for the Inbox editor code by hand, then check it by printing.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4328160" y="3680460"/>
            <a:ext cx="3505200" cy="1851660"/>
          </a:xfrm>
          <a:prstGeom prst="roundRect">
            <a:avLst>
              <a:gd name="adj" fmla="val 3951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4511040" y="3863340"/>
            <a:ext cx="384048" cy="384048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4511040" y="38633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5013960" y="3863340"/>
            <a:ext cx="263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</a:t>
            </a:r>
            <a:endParaRPr lang="en-US" sz="1500" dirty="0"/>
          </a:p>
        </p:txBody>
      </p:sp>
      <p:sp>
        <p:nvSpPr>
          <p:cNvPr id="28" name="Text 26"/>
          <p:cNvSpPr txBox="1"/>
          <p:nvPr/>
        </p:nvSpPr>
        <p:spPr>
          <a:xfrm>
            <a:off x="4511040" y="4366260"/>
            <a:ext cx="313944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2 sentences: why does b = a followed by b.append(4) change a?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548640" y="5669280"/>
            <a:ext cx="11064240" cy="548640"/>
          </a:xfrm>
          <a:prstGeom prst="roundRect">
            <a:avLst>
              <a:gd name="adj" fmla="val 13333"/>
            </a:avLst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777240" y="566928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Submit on [LMS / Google Classroom]: your notebook file HW3_2_&lt;your ID&gt;.ipynb, or a Colab link set to “Anyone with the link can view”.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32" name="Text 30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34" name="Text 32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3.2: Lists and tuples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36" name="Text 34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38" name="Text 36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 / 29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521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Recap: Lecture 3.2 in 90 seconds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1627632" y="1051560"/>
            <a:ext cx="8933688" cy="5065776"/>
          </a:xfrm>
          <a:prstGeom prst="rect">
            <a:avLst/>
          </a:prstGeom>
          <a:solidFill>
            <a:srgbClr val="3B4D75"/>
          </a:solidFill>
          <a:ln w="12700">
            <a:solidFill>
              <a:srgbClr val="5B6A8A"/>
            </a:solidFill>
            <a:prstDash val="solid"/>
          </a:ln>
        </p:spPr>
        <p:txBody>
          <a:bodyPr/>
          <a:p/>
        </p:txBody>
      </p:sp>
      <p:pic>
        <p:nvPicPr>
          <p:cNvPr id="4" name="video_main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673352" y="1097280"/>
            <a:ext cx="8842248" cy="497433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673352" y="6163056"/>
            <a:ext cx="88422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B9C1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to play or pause. Watch it again at home to revise.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7" name="Text 4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3.2: Lists and tuples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/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Interactive lab: Lists Lab</a:t>
            </a:r>
            <a:endParaRPr lang="en-US" sz="3000" dirty="0"/>
          </a:p>
        </p:txBody>
      </p:sp>
      <p:sp>
        <p:nvSpPr>
          <p:cNvPr id="5" name="Shape 1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6" name="Text 2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7" name="Shape 3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8" name="Text 4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3.2: Lists and tuples</a:t>
            </a:r>
            <a:endParaRPr lang="en-US" sz="1100" dirty="0"/>
          </a:p>
        </p:txBody>
      </p:sp>
      <p:sp>
        <p:nvSpPr>
          <p:cNvPr id="9" name="Shape 5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0" name="Text 6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1" name="Shape 7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2" name="Text 8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 / 29</a:t>
            </a:r>
            <a:endParaRPr lang="en-US" sz="1100" dirty="0"/>
          </a:p>
        </p:txBody>
      </p:sp>
      <p:sp>
        <p:nvSpPr>
          <p:cNvPr id="13" name="TextBox 12"/>
          <p:cNvSpPr txBox="1"/>
          <p:nvPr/>
        </p:nvSpPr>
        <p:spPr>
          <a:xfrm>
            <a:off x="548640" y="1325880"/>
            <a:ext cx="4846320" cy="3840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</a:pPr>
            <a:r>
              <a:rPr sz="1600" b="1">
                <a:solidFill>
                  <a:srgbClr val="5D6573"/>
                </a:solidFill>
                <a:latin typeface="Calibri"/>
              </a:rPr>
              <a:t>In the lab you can</a:t>
            </a:r>
          </a:p>
          <a:p>
            <a:pPr>
              <a:spcBef>
                <a:spcPts val="500"/>
              </a:spcBef>
            </a:pPr>
            <a:r>
              <a:rPr sz="1800" b="1">
                <a:solidFill>
                  <a:srgbClr val="E07A1F"/>
                </a:solidFill>
                <a:latin typeface="Arial"/>
              </a:rPr>
              <a:t>1  </a:t>
            </a:r>
            <a:r>
              <a:rPr sz="1800" b="1">
                <a:solidFill>
                  <a:srgbClr val="15213A"/>
                </a:solidFill>
                <a:latin typeface="Arial"/>
              </a:rPr>
              <a:t>List playground</a:t>
            </a:r>
          </a:p>
          <a:p>
            <a:pPr>
              <a:spcAft>
                <a:spcPts val="200"/>
              </a:spcAft>
            </a:pPr>
            <a:r>
              <a:rPr sz="1500" b="0">
                <a:solidFill>
                  <a:srgbClr val="15213A"/>
                </a:solidFill>
                <a:latin typeface="Calibri"/>
              </a:rPr>
              <a:t>Append, insert, remove and pop: see each box change.</a:t>
            </a:r>
          </a:p>
          <a:p>
            <a:pPr>
              <a:spcBef>
                <a:spcPts val="500"/>
              </a:spcBef>
            </a:pPr>
            <a:r>
              <a:rPr sz="1800" b="1">
                <a:solidFill>
                  <a:srgbClr val="E07A1F"/>
                </a:solidFill>
                <a:latin typeface="Arial"/>
              </a:rPr>
              <a:t>2  </a:t>
            </a:r>
            <a:r>
              <a:rPr sz="1800" b="1">
                <a:solidFill>
                  <a:srgbClr val="15213A"/>
                </a:solidFill>
                <a:latin typeface="Arial"/>
              </a:rPr>
              <a:t>Slicing</a:t>
            </a:r>
          </a:p>
          <a:p>
            <a:pPr>
              <a:spcAft>
                <a:spcPts val="200"/>
              </a:spcAft>
            </a:pPr>
            <a:r>
              <a:rPr sz="1500" b="0">
                <a:solidFill>
                  <a:srgbClr val="15213A"/>
                </a:solidFill>
                <a:latin typeface="Calibri"/>
              </a:rPr>
              <a:t>Drag start, stop and step and watch which items are taken.</a:t>
            </a:r>
          </a:p>
          <a:p>
            <a:pPr>
              <a:spcBef>
                <a:spcPts val="500"/>
              </a:spcBef>
            </a:pPr>
            <a:r>
              <a:rPr sz="1800" b="1">
                <a:solidFill>
                  <a:srgbClr val="E07A1F"/>
                </a:solidFill>
                <a:latin typeface="Arial"/>
              </a:rPr>
              <a:t>3  </a:t>
            </a:r>
            <a:r>
              <a:rPr sz="1800" b="1">
                <a:solidFill>
                  <a:srgbClr val="15213A"/>
                </a:solidFill>
                <a:latin typeface="Arial"/>
              </a:rPr>
              <a:t>Ask the list</a:t>
            </a:r>
          </a:p>
          <a:p>
            <a:pPr>
              <a:spcAft>
                <a:spcPts val="200"/>
              </a:spcAft>
            </a:pPr>
            <a:r>
              <a:rPr sz="1500" b="0">
                <a:solidFill>
                  <a:srgbClr val="15213A"/>
                </a:solidFill>
                <a:latin typeface="Calibri"/>
              </a:rPr>
              <a:t>Edit marks: len, max, sum, sorted and a live chart.</a:t>
            </a:r>
          </a:p>
          <a:p>
            <a:pPr>
              <a:spcBef>
                <a:spcPts val="500"/>
              </a:spcBef>
            </a:pPr>
            <a:r>
              <a:rPr sz="1800" b="1">
                <a:solidFill>
                  <a:srgbClr val="E07A1F"/>
                </a:solidFill>
                <a:latin typeface="Arial"/>
              </a:rPr>
              <a:t>4  </a:t>
            </a:r>
            <a:r>
              <a:rPr sz="1800" b="1">
                <a:solidFill>
                  <a:srgbClr val="15213A"/>
                </a:solidFill>
                <a:latin typeface="Arial"/>
              </a:rPr>
              <a:t>Two names, one list</a:t>
            </a:r>
          </a:p>
          <a:p>
            <a:pPr>
              <a:spcAft>
                <a:spcPts val="200"/>
              </a:spcAft>
            </a:pPr>
            <a:r>
              <a:rPr sz="1500" b="0">
                <a:solidFill>
                  <a:srgbClr val="15213A"/>
                </a:solidFill>
                <a:latin typeface="Calibri"/>
              </a:rPr>
              <a:t>Arrows show when b = a shares one list.</a:t>
            </a:r>
          </a:p>
        </p:txBody>
      </p:sp>
      <p:pic>
        <p:nvPicPr>
          <p:cNvPr id="14" name="Picture 13" descr="3.2.pn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325880"/>
            <a:ext cx="5897880" cy="3454102"/>
          </a:xfrm>
          <a:prstGeom prst="rect">
            <a:avLst/>
          </a:prstGeom>
          <a:ln w="12700">
            <a:solidFill>
              <a:srgbClr val="D5DBE6"/>
            </a:solidFill>
          </a:ln>
        </p:spPr>
      </p:pic>
      <p:sp>
        <p:nvSpPr>
          <p:cNvPr id="15" name="Rounded Rectangle 14">
            <a:hlinkClick r:id="rId3"/>
          </p:cNvPr>
          <p:cNvSpPr/>
          <p:nvPr/>
        </p:nvSpPr>
        <p:spPr>
          <a:xfrm>
            <a:off x="548640" y="5212080"/>
            <a:ext cx="2834640" cy="566928"/>
          </a:xfrm>
          <a:prstGeom prst="roundRect">
            <a:avLst/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5213A"/>
                </a:solidFill>
                <a:latin typeface="Arial"/>
              </a:rPr>
              <a:t>Open the lab  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66160" y="5175504"/>
            <a:ext cx="205740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200" b="1">
                <a:solidFill>
                  <a:srgbClr val="5D6573"/>
                </a:solidFill>
                <a:latin typeface="Calibri"/>
              </a:rPr>
              <a:t>Works offline in any browser</a:t>
            </a:r>
          </a:p>
          <a:p>
            <a:r>
              <a:rPr sz="1000" b="0">
                <a:solidFill>
                  <a:srgbClr val="5D6573"/>
                </a:solidFill>
                <a:latin typeface="Courier New"/>
              </a:rPr>
              <a:t>Labs_open_in_browser/</a:t>
            </a:r>
          </a:p>
          <a:p>
            <a:r>
              <a:rPr sz="1000" b="0">
                <a:solidFill>
                  <a:srgbClr val="5D6573"/>
                </a:solidFill>
                <a:latin typeface="Courier New"/>
              </a:rPr>
              <a:t>L3.2_Lists_Lab.html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3.2: Lists and tuples</dc:title>
  <dc:subject>PptxGenJS Presentation</dc:subject>
  <dc:creator>Md Mahbub E Noor</dc:creator>
  <cp:lastModifiedBy>Md Mahbub E Noor</cp:lastModifiedBy>
  <cp:revision>1</cp:revision>
  <dcterms:created xsi:type="dcterms:W3CDTF">2026-10-07T02:12:06Z</dcterms:created>
  <dcterms:modified xsi:type="dcterms:W3CDTF">2026-10-07T02:12:06Z</dcterms:modified>
</cp:coreProperties>
</file>