
<file path=[Content_Types].xml><?xml version="1.0" encoding="utf-8"?>
<Types xmlns="http://schemas.openxmlformats.org/package/2006/content-types">
  <Default Extension="mp4" ContentType="video/mp4"/>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extended-properties" Target="docProps/app.xml"/><Relationship Id="rId2" Type="http://schemas.openxmlformats.org/package/2006/relationships/metadata/core-properties" Target="docProps/core.xml"/><Relationship Id="rId3"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3" r:id="rId34"/>
    <p:sldId id="280" r:id="rId26"/>
    <p:sldId id="281" r:id="rId27"/>
    <p:sldId id="282" r:id="rId28"/>
  </p:sldIdLst>
  <p:notesMasterIdLst>
    <p:notesMasterId r:id="rId29"/>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notesMaster" Target="notesMasters/notesMaster1.xml"/><Relationship Id="rId30" Type="http://schemas.openxmlformats.org/officeDocument/2006/relationships/presProps" Target="presProps.xml"/><Relationship Id="rId31" Type="http://schemas.openxmlformats.org/officeDocument/2006/relationships/viewProps" Target="viewProps.xml"/><Relationship Id="rId32" Type="http://schemas.openxmlformats.org/officeDocument/2006/relationships/theme" Target="theme/theme1.xml"/><Relationship Id="rId33" Type="http://schemas.openxmlformats.org/officeDocument/2006/relationships/tableStyles" Target="tableStyles.xml"/><Relationship Id="rId34" Type="http://schemas.openxmlformats.org/officeDocument/2006/relationships/slide" Target="slides/slide2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5.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6.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7.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8.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Welcome to Lecture 3, part 1. Lecture 3 is split into three parts because it contains the three ideas beginners find hardest: decisions today, lists and tuples in part 2, and loops in part 3. Today we go slowly and look at every piece of an if statement. New Colab notebook: Lecture3_1.</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Here is where we are. Programs so far ran every line from top to bottom. Today they start choosing which lines to run. That is the first step towards a spam filter: a filter is just a program that decides.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Six comparison operators. Read each row aloud with the class. The last row surprises people: 'free' and 'Free' are different, because a small f and a capital F are different characters. Remember this for spam filtering.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Ask everyone to write down both outputs before I reveal. [Pause.] Most people get the first one. The second: after x = 10, the question 'is x equal to 5?' is False.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True, then False. One equals sign stores; two equals signs ask. If you remember one thing from today, remember this.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Let's name every part, because students who can name the parts can debug them. The keyword if. The condition, a True or False question. The colon, which Python requires. The indentation, four spaces, which tells Python which lines belong to the if. And the last line, not indented, is outside the if: it always runs.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Same code, different marks. Only one line prints, because the condition is False and Python jumps over the indented block. Ask students to change the value and re-run; they should see two lines again.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flowchart on the right is the same program as a picture. Python checks the condition in the diamond. True goes right, False goes down to else. Exactly one of the two prints will run, never both, never neither. Note: else has no condition of its own, and it also needs a colon.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elif is short for 'else if'. Follow the flowchart for 72: is it at least 80? False, go down. At least 65? True, go right, print B, and we are done. Python never looks at the remaining conditions once one is True.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trace table follows the program by hand. Each row is one score. For 95, the first check is True, so the other checks say 'not checked'. For 20, every check is False, so else prints F. Ask students to add a row for 65 exactly. [Answer: False, True, not checked, prints B.] Boundary values like 65 are where bugs hide.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Short video. After it, ask: what would change if score were 85? Then 40? Students should be able to say which lines would be highlighted.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Same conditions, different order. Predict the output for 92. [Pause.]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It prints C for a student who scored 92. There is no error message: this is a silent bug, and silent bugs are the dangerous ones. Always put the most specific or strictest condition first.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is the whole truth table you need. A trick for remembering: and is strict, it needs everyone to agree; or is generous, one yes is enough.</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common mistake is writing half a condition after and. Python needs a full question on each side. Also note has_id is already True or False, so we do not need to write has_id == True.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Nested ifs are just ifs inside ifs. The indentation tells you which else belongs to which if: each else lines up with its own if. Ask: what prints if marks is 40? [Fail: the inner if is never reached.]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Here is our spam-detection thread again. One message, one decision. In part 3 we will run the same decision over every message in an inbox using a loop.</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When you compare one value against many exact options, match-case is tidier than a long elif chain. Each case is tried from the top; the underscore case catches anything else. You could write the same with if and elif, and it would be just as correct. Note: match cannot check ranges like score &gt;= 80 in this simple form; for ranges, use if and elif.</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Four errors you will meet this week. Notice that Python's message for the second one even suggests the fix: maybe you meant ==. Read the last line of the error first.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Fifteen minutes in pairs. Walk around. For the largest-of-three task, watch for students writing a &gt;= b only and forgetting c. For leap year, the brackets matter: test 1900 and 2000 specifically. Solutions follow on the next slides; show them only after the attempt.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Solutions. Ask one pair to present their answer first, then compare with these.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Why does the elif only compare b and c? Because if we reach it, we already know a is not the largest. That reasoning, what do I already know at this point, is how you design elif chains.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1900 is divisible by 4 but also by 100, and not by 400, so it is not a leap year. 2000 is divisible by 400, so it is. Have students change the year to 2000 and 2024 and re-run.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test number has only 10 digits, so it prints INV. Point out the design: we check the length first and only look at the prefix when the length is valid. A version without else would print two answers for a wrong-length number that starts with a valid prefix. A stricter version would also check that every character is a digit; we will meet the tools for that later.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Today's toolkit on one slide. Next part: lists and tuples, so we can store a whole inbox instead of one message.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Homework 3.1. Key for task 1: False; True; False ('a' is in 'Data', but 2 &lt; 1 is False). Task 2 is about boundaries: 15 and 27 must print Pleasant, so the conditions are temp &lt; 15, then temp &lt;= 27. Task 3: if age &lt; 12 or is_student: 50, else 100. Task 5: reorder to &gt;= 80, &gt;= 65, &gt;= 50.</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Play this at the end of class, or leave it for students to revise at home. It is silent: pause on each card and ask the class for an example.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Open the Decisions Lab (double-click; works offline). Grade machine: drag the score to 65 and 64, then switch to 'Loosest first' and point at the colour strip: A and B vanish. Spam rule tester: start with free and prize, add words one by one and ask what happens to false alarms. This previews Lecture 6, where the model learns the rule from data instead of us choosing words.</a:t>
            </a:r>
          </a:p>
        </p:txBody>
      </p:sp>
      <p:sp>
        <p:nvSpPr>
          <p:cNvPr id="4" name="Slide Number Placeholder 3"/>
          <p:cNvSpPr>
            <a:spLocks noGrp="1"/>
          </p:cNvSpPr>
          <p:nvPr>
            <p:ph type="sldNum" idx="5" sz="quarter"/>
          </p:nvPr>
        </p:nvSpPr>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video" Target="../media/media-11-1.mp4"/><Relationship Id="rId2" Type="http://schemas.microsoft.com/office/2007/relationships/media" Target="../media/media-11-1.mp4"/><Relationship Id="rId3" Type="http://schemas.openxmlformats.org/officeDocument/2006/relationships/image" Target="../media/image-11-3.png"/><Relationship Id="rId4" Type="http://schemas.openxmlformats.org/officeDocument/2006/relationships/slideLayout" Target="../slideLayouts/slideLayout1.xml"/><Relationship Id="rId5"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video" Target="../media/media-27-1.mp4"/><Relationship Id="rId2" Type="http://schemas.microsoft.com/office/2007/relationships/media" Target="../media/media-27-1.mp4"/><Relationship Id="rId3" Type="http://schemas.openxmlformats.org/officeDocument/2006/relationships/image" Target="../media/image-27-3.png"/><Relationship Id="rId4" Type="http://schemas.openxmlformats.org/officeDocument/2006/relationships/slideLayout" Target="../slideLayouts/slideLayout1.xml"/><Relationship Id="rId5"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png"/><Relationship Id="rId3" Type="http://schemas.openxmlformats.org/officeDocument/2006/relationships/hyperlink" Target="Labs_open_in_browser/L3.1_Decisions_Lab.html" TargetMode="External"/><Relationship Id="rId4" Type="http://schemas.openxmlformats.org/officeDocument/2006/relationships/notesSlide" Target="../notesSlides/notesSlide28.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15213A"/>
        </a:solidFill>
      </p:bgPr>
    </p:bg>
    <p:spTree>
      <p:nvGrpSpPr>
        <p:cNvPr id="1" name=""/>
        <p:cNvGrpSpPr/>
        <p:nvPr/>
      </p:nvGrpSpPr>
      <p:grpSpPr>
        <a:xfrm>
          <a:off x="0" y="0"/>
          <a:ext cx="0" cy="0"/>
          <a:chOff x="0" y="0"/>
          <a:chExt cx="0" cy="0"/>
        </a:xfrm>
      </p:grpSpPr>
      <p:sp>
        <p:nvSpPr>
          <p:cNvPr id="2" name="Text 0"/>
          <p:cNvSpPr txBox="1"/>
          <p:nvPr/>
        </p:nvSpPr>
        <p:spPr>
          <a:xfrm>
            <a:off x="731520" y="1188720"/>
            <a:ext cx="5486400" cy="365760"/>
          </a:xfrm>
          <a:prstGeom prst="rect">
            <a:avLst/>
          </a:prstGeom>
          <a:noFill/>
          <a:ln/>
        </p:spPr>
        <p:txBody>
          <a:bodyPr wrap="square" lIns="0" tIns="0" rIns="0" bIns="0" rtlCol="0" anchor="ctr"/>
          <a:lstStyle/>
          <a:p>
            <a:pPr indent="0" marL="0">
              <a:buNone/>
            </a:pPr>
            <a:r>
              <a:rPr lang="en-US" sz="1600" b="1" spc="300" kern="0" dirty="0">
                <a:solidFill>
                  <a:srgbClr val="E07A1F"/>
                </a:solidFill>
                <a:latin typeface="Arial" pitchFamily="34" charset="0"/>
                <a:ea typeface="Arial" pitchFamily="34" charset="-122"/>
                <a:cs typeface="Arial" pitchFamily="34" charset="-120"/>
              </a:rPr>
              <a:t>LECTURE 3.1</a:t>
            </a:r>
            <a:endParaRPr lang="en-US" sz="1600" dirty="0"/>
          </a:p>
        </p:txBody>
      </p:sp>
      <p:sp>
        <p:nvSpPr>
          <p:cNvPr id="3" name="Text 1"/>
          <p:cNvSpPr txBox="1"/>
          <p:nvPr/>
        </p:nvSpPr>
        <p:spPr>
          <a:xfrm>
            <a:off x="731520" y="1691640"/>
            <a:ext cx="6217920" cy="1737360"/>
          </a:xfrm>
          <a:prstGeom prst="rect">
            <a:avLst/>
          </a:prstGeom>
          <a:noFill/>
          <a:ln/>
        </p:spPr>
        <p:txBody>
          <a:bodyPr wrap="square" lIns="0" tIns="0" rIns="0" bIns="0" rtlCol="0" anchor="t"/>
          <a:lstStyle/>
          <a:p>
            <a:pPr indent="0" marL="0">
              <a:buNone/>
            </a:pPr>
            <a:r>
              <a:rPr lang="en-US" sz="4400" b="1" dirty="0">
                <a:solidFill>
                  <a:srgbClr val="FFFFFF"/>
                </a:solidFill>
                <a:latin typeface="Arial" pitchFamily="34" charset="0"/>
                <a:ea typeface="Arial" pitchFamily="34" charset="-122"/>
                <a:cs typeface="Arial" pitchFamily="34" charset="-120"/>
              </a:rPr>
              <a:t>Making decisions</a:t>
            </a:r>
            <a:endParaRPr lang="en-US" sz="4400" dirty="0"/>
          </a:p>
        </p:txBody>
      </p:sp>
      <p:sp>
        <p:nvSpPr>
          <p:cNvPr id="4" name="Text 2"/>
          <p:cNvSpPr txBox="1"/>
          <p:nvPr/>
        </p:nvSpPr>
        <p:spPr>
          <a:xfrm>
            <a:off x="731520" y="3520440"/>
            <a:ext cx="6035040" cy="914400"/>
          </a:xfrm>
          <a:prstGeom prst="rect">
            <a:avLst/>
          </a:prstGeom>
          <a:noFill/>
          <a:ln/>
        </p:spPr>
        <p:txBody>
          <a:bodyPr wrap="square" lIns="0" tIns="0" rIns="0" bIns="0" rtlCol="0" anchor="t"/>
          <a:lstStyle/>
          <a:p>
            <a:pPr indent="0" marL="0">
              <a:buNone/>
            </a:pPr>
            <a:r>
              <a:rPr lang="en-US" sz="2000" dirty="0">
                <a:solidFill>
                  <a:srgbClr val="D9DEE8"/>
                </a:solidFill>
                <a:latin typeface="Calibri" pitchFamily="34" charset="0"/>
                <a:ea typeface="Calibri" pitchFamily="34" charset="-122"/>
                <a:cs typeface="Calibri" pitchFamily="34" charset="-120"/>
              </a:rPr>
              <a:t>if, elif, else, and match: teaching Python to choose</a:t>
            </a:r>
            <a:endParaRPr lang="en-US" sz="2000" dirty="0"/>
          </a:p>
        </p:txBody>
      </p:sp>
      <p:sp>
        <p:nvSpPr>
          <p:cNvPr id="5" name="Text 3"/>
          <p:cNvSpPr txBox="1"/>
          <p:nvPr/>
        </p:nvSpPr>
        <p:spPr>
          <a:xfrm>
            <a:off x="731520" y="5852160"/>
            <a:ext cx="7315200" cy="320040"/>
          </a:xfrm>
          <a:prstGeom prst="rect">
            <a:avLst/>
          </a:prstGeom>
          <a:noFill/>
          <a:ln/>
        </p:spPr>
        <p:txBody>
          <a:bodyPr wrap="square" lIns="0" tIns="0" rIns="0" bIns="0" rtlCol="0" anchor="ctr"/>
          <a:lstStyle/>
          <a:p>
            <a:pPr indent="0" marL="0">
              <a:buNone/>
            </a:pPr>
            <a:r>
              <a:rPr lang="en-US" sz="1300" dirty="0">
                <a:solidFill>
                  <a:srgbClr val="B9C1D0"/>
                </a:solidFill>
                <a:latin typeface="Calibri" pitchFamily="34" charset="0"/>
                <a:ea typeface="Calibri" pitchFamily="34" charset="-122"/>
                <a:cs typeface="Calibri" pitchFamily="34" charset="-120"/>
              </a:rPr>
              <a:t>Introduction to Data Science  ·  Md Mahbub E Noor  ·  University of Barishal</a:t>
            </a:r>
            <a:endParaRPr lang="en-US" sz="1300" dirty="0"/>
          </a:p>
        </p:txBody>
      </p:sp>
      <p:sp>
        <p:nvSpPr>
          <p:cNvPr id="6" name="Shape 4"/>
          <p:cNvSpPr/>
          <p:nvPr/>
        </p:nvSpPr>
        <p:spPr>
          <a:xfrm>
            <a:off x="7223760" y="2157984"/>
            <a:ext cx="4480560" cy="2084832"/>
          </a:xfrm>
          <a:prstGeom prst="roundRect">
            <a:avLst>
              <a:gd name="adj" fmla="val 4386"/>
            </a:avLst>
          </a:prstGeom>
          <a:solidFill>
            <a:srgbClr val="22335A"/>
          </a:solidFill>
          <a:ln w="12700">
            <a:solidFill>
              <a:srgbClr val="33477A"/>
            </a:solidFill>
            <a:prstDash val="solid"/>
          </a:ln>
        </p:spPr>
        <p:txBody>
          <a:bodyPr/>
          <a:p/>
        </p:txBody>
      </p:sp>
      <p:sp>
        <p:nvSpPr>
          <p:cNvPr id="7" name="Text 5"/>
          <p:cNvSpPr txBox="1"/>
          <p:nvPr/>
        </p:nvSpPr>
        <p:spPr>
          <a:xfrm>
            <a:off x="7452360" y="2322576"/>
            <a:ext cx="4023360" cy="274320"/>
          </a:xfrm>
          <a:prstGeom prst="rect">
            <a:avLst/>
          </a:prstGeom>
          <a:noFill/>
          <a:ln/>
        </p:spPr>
        <p:txBody>
          <a:bodyPr wrap="square" lIns="0" tIns="0" rIns="0" bIns="0" rtlCol="0" anchor="ctr"/>
          <a:lstStyle/>
          <a:p>
            <a:pPr indent="0" marL="0">
              <a:buNone/>
            </a:pPr>
            <a:r>
              <a:rPr lang="en-US" sz="1200" dirty="0">
                <a:solidFill>
                  <a:srgbClr val="8FA0C0"/>
                </a:solidFill>
                <a:latin typeface="Calibri" pitchFamily="34" charset="0"/>
                <a:ea typeface="Calibri" pitchFamily="34" charset="-122"/>
                <a:cs typeface="Calibri" pitchFamily="34" charset="-120"/>
              </a:rPr>
              <a:t>Today's key line of code</a:t>
            </a:r>
            <a:endParaRPr lang="en-US" sz="1200" dirty="0"/>
          </a:p>
        </p:txBody>
      </p:sp>
      <p:sp>
        <p:nvSpPr>
          <p:cNvPr id="8" name="Text 6"/>
          <p:cNvSpPr txBox="1"/>
          <p:nvPr/>
        </p:nvSpPr>
        <p:spPr>
          <a:xfrm>
            <a:off x="7452360" y="2706624"/>
            <a:ext cx="4206240" cy="1216152"/>
          </a:xfrm>
          <a:prstGeom prst="rect">
            <a:avLst/>
          </a:prstGeom>
          <a:noFill/>
          <a:ln/>
        </p:spPr>
        <p:txBody>
          <a:bodyPr wrap="none" lIns="0" tIns="0" rIns="0" bIns="0" rtlCol="0" anchor="t"/>
          <a:lstStyle/>
          <a:p>
            <a:pPr indent="0" marL="0">
              <a:buNone/>
            </a:pPr>
            <a:r>
              <a:rPr lang="en-US" sz="1800" dirty="0">
                <a:solidFill>
                  <a:srgbClr val="E8ECF4"/>
                </a:solidFill>
                <a:latin typeface="Courier New" pitchFamily="34" charset="0"/>
                <a:ea typeface="Courier New" pitchFamily="34" charset="-122"/>
                <a:cs typeface="Courier New" pitchFamily="34" charset="-120"/>
              </a:rPr>
              <a:t>if marks &gt;= 50:</a:t>
            </a:r>
            <a:endParaRPr lang="en-US" sz="1800" dirty="0"/>
          </a:p>
          <a:p>
            <a:pPr indent="0" marL="0">
              <a:buNone/>
            </a:pPr>
            <a:r>
              <a:rPr lang="en-US" sz="1800" dirty="0">
                <a:solidFill>
                  <a:srgbClr val="E8ECF4"/>
                </a:solidFill>
                <a:latin typeface="Courier New" pitchFamily="34" charset="0"/>
                <a:ea typeface="Courier New" pitchFamily="34" charset="-122"/>
                <a:cs typeface="Courier New" pitchFamily="34" charset="-120"/>
              </a:rPr>
              <a:t>    print("Pass")</a:t>
            </a:r>
            <a:endParaRPr lang="en-US" sz="1800" dirty="0"/>
          </a:p>
          <a:p>
            <a:pPr indent="0" marL="0">
              <a:buNone/>
            </a:pPr>
            <a:r>
              <a:rPr lang="en-US" sz="1800" dirty="0">
                <a:solidFill>
                  <a:srgbClr val="E8ECF4"/>
                </a:solidFill>
                <a:latin typeface="Courier New" pitchFamily="34" charset="0"/>
                <a:ea typeface="Courier New" pitchFamily="34" charset="-122"/>
                <a:cs typeface="Courier New" pitchFamily="34" charset="-120"/>
              </a:rPr>
              <a:t>else:</a:t>
            </a:r>
            <a:endParaRPr lang="en-US" sz="1800" dirty="0"/>
          </a:p>
          <a:p>
            <a:pPr indent="0" marL="0">
              <a:buNone/>
            </a:pPr>
            <a:r>
              <a:rPr lang="en-US" sz="1800" dirty="0">
                <a:solidFill>
                  <a:srgbClr val="E8ECF4"/>
                </a:solidFill>
                <a:latin typeface="Courier New" pitchFamily="34" charset="0"/>
                <a:ea typeface="Courier New" pitchFamily="34" charset="-122"/>
                <a:cs typeface="Courier New" pitchFamily="34" charset="-120"/>
              </a:rPr>
              <a:t>    print("Try again")</a:t>
            </a:r>
            <a:endParaRPr lang="en-US" sz="18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548640" y="365760"/>
            <a:ext cx="11064240" cy="731520"/>
          </a:xfrm>
          <a:prstGeom prst="rect">
            <a:avLst/>
          </a:prstGeom>
          <a:noFill/>
          <a:ln/>
        </p:spPr>
        <p:txBody>
          <a:bodyPr wrap="square" lIns="0" tIns="0" rIns="0" bIns="0" rtlCol="0" anchor="t"/>
          <a:lstStyle/>
          <a:p>
            <a:pPr indent="0" marL="0">
              <a:buNone/>
            </a:pPr>
            <a:r>
              <a:rPr lang="en-US" sz="3000" b="1" dirty="0">
                <a:solidFill>
                  <a:srgbClr val="15213A"/>
                </a:solidFill>
                <a:latin typeface="Arial" pitchFamily="34" charset="0"/>
                <a:ea typeface="Arial" pitchFamily="34" charset="-122"/>
                <a:cs typeface="Arial" pitchFamily="34" charset="-120"/>
              </a:rPr>
              <a:t>Where we are: Lecture 3, part 1 of 3</a:t>
            </a:r>
            <a:endParaRPr lang="en-US" sz="3000" dirty="0"/>
          </a:p>
        </p:txBody>
      </p:sp>
      <p:sp>
        <p:nvSpPr>
          <p:cNvPr id="3" name="Shape 1"/>
          <p:cNvSpPr/>
          <p:nvPr/>
        </p:nvSpPr>
        <p:spPr>
          <a:xfrm>
            <a:off x="1097280" y="1828800"/>
            <a:ext cx="9966960" cy="0"/>
          </a:xfrm>
          <a:prstGeom prst="line">
            <a:avLst/>
          </a:prstGeom>
          <a:noFill/>
          <a:ln w="38100">
            <a:solidFill>
              <a:srgbClr val="D5DBE6"/>
            </a:solidFill>
            <a:prstDash val="solid"/>
          </a:ln>
        </p:spPr>
        <p:txBody>
          <a:bodyPr/>
          <a:p/>
        </p:txBody>
      </p:sp>
      <p:sp>
        <p:nvSpPr>
          <p:cNvPr id="4" name="Shape 2"/>
          <p:cNvSpPr/>
          <p:nvPr/>
        </p:nvSpPr>
        <p:spPr>
          <a:xfrm>
            <a:off x="841248" y="1572768"/>
            <a:ext cx="512064" cy="512064"/>
          </a:xfrm>
          <a:prstGeom prst="ellipse">
            <a:avLst/>
          </a:prstGeom>
          <a:solidFill>
            <a:srgbClr val="1F8A7A"/>
          </a:solidFill>
          <a:ln w="19050">
            <a:solidFill>
              <a:srgbClr val="1F8A7A"/>
            </a:solidFill>
            <a:prstDash val="solid"/>
          </a:ln>
        </p:spPr>
        <p:txBody>
          <a:bodyPr/>
          <a:p/>
        </p:txBody>
      </p:sp>
      <p:sp>
        <p:nvSpPr>
          <p:cNvPr id="5" name="Text 3"/>
          <p:cNvSpPr txBox="1"/>
          <p:nvPr/>
        </p:nvSpPr>
        <p:spPr>
          <a:xfrm>
            <a:off x="841248" y="1572768"/>
            <a:ext cx="512064" cy="512064"/>
          </a:xfrm>
          <a:prstGeom prst="rect">
            <a:avLst/>
          </a:prstGeom>
          <a:noFill/>
          <a:ln/>
        </p:spPr>
        <p:txBody>
          <a:bodyPr wrap="square" lIns="0" tIns="0" rIns="0" bIns="0" rtlCol="0" anchor="ctr"/>
          <a:lstStyle/>
          <a:p>
            <a:pPr algn="ctr" indent="0" marL="0">
              <a:buNone/>
            </a:pPr>
            <a:r>
              <a:rPr lang="en-US" sz="1300" b="1" dirty="0">
                <a:solidFill>
                  <a:srgbClr val="FFFFFF"/>
                </a:solidFill>
                <a:latin typeface="Arial" pitchFamily="34" charset="0"/>
                <a:ea typeface="Arial" pitchFamily="34" charset="-122"/>
                <a:cs typeface="Arial" pitchFamily="34" charset="-120"/>
              </a:rPr>
              <a:t>L2</a:t>
            </a:r>
            <a:endParaRPr lang="en-US" sz="1300" dirty="0"/>
          </a:p>
        </p:txBody>
      </p:sp>
      <p:sp>
        <p:nvSpPr>
          <p:cNvPr id="6" name="Text 4"/>
          <p:cNvSpPr txBox="1"/>
          <p:nvPr/>
        </p:nvSpPr>
        <p:spPr>
          <a:xfrm>
            <a:off x="365760" y="2286000"/>
            <a:ext cx="1463040" cy="548640"/>
          </a:xfrm>
          <a:prstGeom prst="rect">
            <a:avLst/>
          </a:prstGeom>
          <a:noFill/>
          <a:ln/>
        </p:spPr>
        <p:txBody>
          <a:bodyPr wrap="square" lIns="0" tIns="0" rIns="0" bIns="0" rtlCol="0" anchor="t"/>
          <a:lstStyle/>
          <a:p>
            <a:pPr algn="ctr" indent="0" marL="0">
              <a:buNone/>
            </a:pPr>
            <a:r>
              <a:rPr lang="en-US" sz="1400" dirty="0">
                <a:solidFill>
                  <a:srgbClr val="5D6573"/>
                </a:solidFill>
                <a:latin typeface="Calibri" pitchFamily="34" charset="0"/>
                <a:ea typeface="Calibri" pitchFamily="34" charset="-122"/>
                <a:cs typeface="Calibri" pitchFamily="34" charset="-120"/>
              </a:rPr>
              <a:t>Python basics</a:t>
            </a:r>
            <a:endParaRPr lang="en-US" sz="1400" dirty="0"/>
          </a:p>
        </p:txBody>
      </p:sp>
      <p:sp>
        <p:nvSpPr>
          <p:cNvPr id="7" name="Text 5"/>
          <p:cNvSpPr txBox="1"/>
          <p:nvPr/>
        </p:nvSpPr>
        <p:spPr>
          <a:xfrm>
            <a:off x="2674620" y="1005840"/>
            <a:ext cx="1828800" cy="274320"/>
          </a:xfrm>
          <a:prstGeom prst="rect">
            <a:avLst/>
          </a:prstGeom>
          <a:noFill/>
          <a:ln/>
        </p:spPr>
        <p:txBody>
          <a:bodyPr wrap="square" lIns="0" tIns="0" rIns="0" bIns="0" rtlCol="0" anchor="ctr"/>
          <a:lstStyle/>
          <a:p>
            <a:pPr algn="ctr" indent="0" marL="0">
              <a:buNone/>
            </a:pPr>
            <a:r>
              <a:rPr lang="en-US" sz="1300" b="1" dirty="0">
                <a:solidFill>
                  <a:srgbClr val="A4520C"/>
                </a:solidFill>
                <a:latin typeface="Calibri" pitchFamily="34" charset="0"/>
                <a:ea typeface="Calibri" pitchFamily="34" charset="-122"/>
                <a:cs typeface="Calibri" pitchFamily="34" charset="-120"/>
              </a:rPr>
              <a:t>Part 1 of 3</a:t>
            </a:r>
            <a:endParaRPr lang="en-US" sz="1300" dirty="0"/>
          </a:p>
        </p:txBody>
      </p:sp>
      <p:sp>
        <p:nvSpPr>
          <p:cNvPr id="8" name="Shape 6"/>
          <p:cNvSpPr/>
          <p:nvPr/>
        </p:nvSpPr>
        <p:spPr>
          <a:xfrm>
            <a:off x="3232404" y="1472184"/>
            <a:ext cx="713232" cy="713232"/>
          </a:xfrm>
          <a:prstGeom prst="ellipse">
            <a:avLst/>
          </a:prstGeom>
          <a:solidFill>
            <a:srgbClr val="E07A1F"/>
          </a:solidFill>
          <a:ln w="19050">
            <a:solidFill>
              <a:srgbClr val="E07A1F"/>
            </a:solidFill>
            <a:prstDash val="solid"/>
          </a:ln>
        </p:spPr>
        <p:txBody>
          <a:bodyPr/>
          <a:p/>
        </p:txBody>
      </p:sp>
      <p:sp>
        <p:nvSpPr>
          <p:cNvPr id="9" name="Text 7"/>
          <p:cNvSpPr txBox="1"/>
          <p:nvPr/>
        </p:nvSpPr>
        <p:spPr>
          <a:xfrm>
            <a:off x="3232404" y="1472184"/>
            <a:ext cx="713232" cy="713232"/>
          </a:xfrm>
          <a:prstGeom prst="rect">
            <a:avLst/>
          </a:prstGeom>
          <a:noFill/>
          <a:ln/>
        </p:spPr>
        <p:txBody>
          <a:bodyPr wrap="square" lIns="0" tIns="0" rIns="0" bIns="0" rtlCol="0" anchor="ctr"/>
          <a:lstStyle/>
          <a:p>
            <a:pPr algn="ctr" indent="0" marL="0">
              <a:buNone/>
            </a:pPr>
            <a:r>
              <a:rPr lang="en-US" sz="1600" b="1" dirty="0">
                <a:solidFill>
                  <a:srgbClr val="FFFFFF"/>
                </a:solidFill>
                <a:latin typeface="Arial" pitchFamily="34" charset="0"/>
                <a:ea typeface="Arial" pitchFamily="34" charset="-122"/>
                <a:cs typeface="Arial" pitchFamily="34" charset="-120"/>
              </a:rPr>
              <a:t>L3</a:t>
            </a:r>
            <a:endParaRPr lang="en-US" sz="1600" dirty="0"/>
          </a:p>
        </p:txBody>
      </p:sp>
      <p:sp>
        <p:nvSpPr>
          <p:cNvPr id="10" name="Text 8"/>
          <p:cNvSpPr txBox="1"/>
          <p:nvPr/>
        </p:nvSpPr>
        <p:spPr>
          <a:xfrm>
            <a:off x="2857500" y="2286000"/>
            <a:ext cx="1463040" cy="548640"/>
          </a:xfrm>
          <a:prstGeom prst="rect">
            <a:avLst/>
          </a:prstGeom>
          <a:noFill/>
          <a:ln/>
        </p:spPr>
        <p:txBody>
          <a:bodyPr wrap="square" lIns="0" tIns="0" rIns="0" bIns="0" rtlCol="0" anchor="t"/>
          <a:lstStyle/>
          <a:p>
            <a:pPr algn="ctr" indent="0" marL="0">
              <a:buNone/>
            </a:pPr>
            <a:r>
              <a:rPr lang="en-US" sz="1400" b="1" dirty="0">
                <a:solidFill>
                  <a:srgbClr val="15213A"/>
                </a:solidFill>
                <a:latin typeface="Calibri" pitchFamily="34" charset="0"/>
                <a:ea typeface="Calibri" pitchFamily="34" charset="-122"/>
                <a:cs typeface="Calibri" pitchFamily="34" charset="-120"/>
              </a:rPr>
              <a:t>Decisions and loops</a:t>
            </a:r>
            <a:endParaRPr lang="en-US" sz="1400" dirty="0"/>
          </a:p>
        </p:txBody>
      </p:sp>
      <p:sp>
        <p:nvSpPr>
          <p:cNvPr id="11" name="Shape 9"/>
          <p:cNvSpPr/>
          <p:nvPr/>
        </p:nvSpPr>
        <p:spPr>
          <a:xfrm>
            <a:off x="5824728" y="1572768"/>
            <a:ext cx="512064" cy="512064"/>
          </a:xfrm>
          <a:prstGeom prst="ellipse">
            <a:avLst/>
          </a:prstGeom>
          <a:solidFill>
            <a:srgbClr val="FFFFFF"/>
          </a:solidFill>
          <a:ln w="19050">
            <a:solidFill>
              <a:srgbClr val="15213A"/>
            </a:solidFill>
            <a:prstDash val="solid"/>
          </a:ln>
        </p:spPr>
        <p:txBody>
          <a:bodyPr/>
          <a:p/>
        </p:txBody>
      </p:sp>
      <p:sp>
        <p:nvSpPr>
          <p:cNvPr id="12" name="Text 10"/>
          <p:cNvSpPr txBox="1"/>
          <p:nvPr/>
        </p:nvSpPr>
        <p:spPr>
          <a:xfrm>
            <a:off x="5824728" y="1572768"/>
            <a:ext cx="512064" cy="512064"/>
          </a:xfrm>
          <a:prstGeom prst="rect">
            <a:avLst/>
          </a:prstGeom>
          <a:noFill/>
          <a:ln/>
        </p:spPr>
        <p:txBody>
          <a:bodyPr wrap="square" lIns="0" tIns="0" rIns="0" bIns="0" rtlCol="0" anchor="ctr"/>
          <a:lstStyle/>
          <a:p>
            <a:pPr algn="ctr" indent="0" marL="0">
              <a:buNone/>
            </a:pPr>
            <a:r>
              <a:rPr lang="en-US" sz="1300" b="1" dirty="0">
                <a:solidFill>
                  <a:srgbClr val="15213A"/>
                </a:solidFill>
                <a:latin typeface="Arial" pitchFamily="34" charset="0"/>
                <a:ea typeface="Arial" pitchFamily="34" charset="-122"/>
                <a:cs typeface="Arial" pitchFamily="34" charset="-120"/>
              </a:rPr>
              <a:t>L4</a:t>
            </a:r>
            <a:endParaRPr lang="en-US" sz="1300" dirty="0"/>
          </a:p>
        </p:txBody>
      </p:sp>
      <p:sp>
        <p:nvSpPr>
          <p:cNvPr id="13" name="Text 11"/>
          <p:cNvSpPr txBox="1"/>
          <p:nvPr/>
        </p:nvSpPr>
        <p:spPr>
          <a:xfrm>
            <a:off x="5349240" y="2286000"/>
            <a:ext cx="1463040" cy="548640"/>
          </a:xfrm>
          <a:prstGeom prst="rect">
            <a:avLst/>
          </a:prstGeom>
          <a:noFill/>
          <a:ln/>
        </p:spPr>
        <p:txBody>
          <a:bodyPr wrap="square" lIns="0" tIns="0" rIns="0" bIns="0" rtlCol="0" anchor="t"/>
          <a:lstStyle/>
          <a:p>
            <a:pPr algn="ctr" indent="0" marL="0">
              <a:buNone/>
            </a:pPr>
            <a:r>
              <a:rPr lang="en-US" sz="1400" dirty="0">
                <a:solidFill>
                  <a:srgbClr val="5D6573"/>
                </a:solidFill>
                <a:latin typeface="Calibri" pitchFamily="34" charset="0"/>
                <a:ea typeface="Calibri" pitchFamily="34" charset="-122"/>
                <a:cs typeface="Calibri" pitchFamily="34" charset="-120"/>
              </a:rPr>
              <a:t>Counting words</a:t>
            </a:r>
            <a:endParaRPr lang="en-US" sz="1400" dirty="0"/>
          </a:p>
        </p:txBody>
      </p:sp>
      <p:sp>
        <p:nvSpPr>
          <p:cNvPr id="14" name="Shape 12"/>
          <p:cNvSpPr/>
          <p:nvPr/>
        </p:nvSpPr>
        <p:spPr>
          <a:xfrm>
            <a:off x="8316468" y="1572768"/>
            <a:ext cx="512064" cy="512064"/>
          </a:xfrm>
          <a:prstGeom prst="ellipse">
            <a:avLst/>
          </a:prstGeom>
          <a:solidFill>
            <a:srgbClr val="FFFFFF"/>
          </a:solidFill>
          <a:ln w="19050">
            <a:solidFill>
              <a:srgbClr val="15213A"/>
            </a:solidFill>
            <a:prstDash val="solid"/>
          </a:ln>
        </p:spPr>
        <p:txBody>
          <a:bodyPr/>
          <a:p/>
        </p:txBody>
      </p:sp>
      <p:sp>
        <p:nvSpPr>
          <p:cNvPr id="15" name="Text 13"/>
          <p:cNvSpPr txBox="1"/>
          <p:nvPr/>
        </p:nvSpPr>
        <p:spPr>
          <a:xfrm>
            <a:off x="8316468" y="1572768"/>
            <a:ext cx="512064" cy="512064"/>
          </a:xfrm>
          <a:prstGeom prst="rect">
            <a:avLst/>
          </a:prstGeom>
          <a:noFill/>
          <a:ln/>
        </p:spPr>
        <p:txBody>
          <a:bodyPr wrap="square" lIns="0" tIns="0" rIns="0" bIns="0" rtlCol="0" anchor="ctr"/>
          <a:lstStyle/>
          <a:p>
            <a:pPr algn="ctr" indent="0" marL="0">
              <a:buNone/>
            </a:pPr>
            <a:r>
              <a:rPr lang="en-US" sz="1300" b="1" dirty="0">
                <a:solidFill>
                  <a:srgbClr val="15213A"/>
                </a:solidFill>
                <a:latin typeface="Arial" pitchFamily="34" charset="0"/>
                <a:ea typeface="Arial" pitchFamily="34" charset="-122"/>
                <a:cs typeface="Arial" pitchFamily="34" charset="-120"/>
              </a:rPr>
              <a:t>L5</a:t>
            </a:r>
            <a:endParaRPr lang="en-US" sz="1300" dirty="0"/>
          </a:p>
        </p:txBody>
      </p:sp>
      <p:sp>
        <p:nvSpPr>
          <p:cNvPr id="16" name="Text 14"/>
          <p:cNvSpPr txBox="1"/>
          <p:nvPr/>
        </p:nvSpPr>
        <p:spPr>
          <a:xfrm>
            <a:off x="7840980" y="2286000"/>
            <a:ext cx="1463040" cy="548640"/>
          </a:xfrm>
          <a:prstGeom prst="rect">
            <a:avLst/>
          </a:prstGeom>
          <a:noFill/>
          <a:ln/>
        </p:spPr>
        <p:txBody>
          <a:bodyPr wrap="square" lIns="0" tIns="0" rIns="0" bIns="0" rtlCol="0" anchor="t"/>
          <a:lstStyle/>
          <a:p>
            <a:pPr algn="ctr" indent="0" marL="0">
              <a:buNone/>
            </a:pPr>
            <a:r>
              <a:rPr lang="en-US" sz="1400" dirty="0">
                <a:solidFill>
                  <a:srgbClr val="5D6573"/>
                </a:solidFill>
                <a:latin typeface="Calibri" pitchFamily="34" charset="0"/>
                <a:ea typeface="Calibri" pitchFamily="34" charset="-122"/>
                <a:cs typeface="Calibri" pitchFamily="34" charset="-120"/>
              </a:rPr>
              <a:t>Real data</a:t>
            </a:r>
            <a:endParaRPr lang="en-US" sz="1400" dirty="0"/>
          </a:p>
        </p:txBody>
      </p:sp>
      <p:sp>
        <p:nvSpPr>
          <p:cNvPr id="17" name="Shape 15"/>
          <p:cNvSpPr/>
          <p:nvPr/>
        </p:nvSpPr>
        <p:spPr>
          <a:xfrm>
            <a:off x="10808208" y="1572768"/>
            <a:ext cx="512064" cy="512064"/>
          </a:xfrm>
          <a:prstGeom prst="ellipse">
            <a:avLst/>
          </a:prstGeom>
          <a:solidFill>
            <a:srgbClr val="FFFFFF"/>
          </a:solidFill>
          <a:ln w="19050">
            <a:solidFill>
              <a:srgbClr val="15213A"/>
            </a:solidFill>
            <a:prstDash val="solid"/>
          </a:ln>
        </p:spPr>
        <p:txBody>
          <a:bodyPr/>
          <a:p/>
        </p:txBody>
      </p:sp>
      <p:sp>
        <p:nvSpPr>
          <p:cNvPr id="18" name="Text 16"/>
          <p:cNvSpPr txBox="1"/>
          <p:nvPr/>
        </p:nvSpPr>
        <p:spPr>
          <a:xfrm>
            <a:off x="10808208" y="1572768"/>
            <a:ext cx="512064" cy="512064"/>
          </a:xfrm>
          <a:prstGeom prst="rect">
            <a:avLst/>
          </a:prstGeom>
          <a:noFill/>
          <a:ln/>
        </p:spPr>
        <p:txBody>
          <a:bodyPr wrap="square" lIns="0" tIns="0" rIns="0" bIns="0" rtlCol="0" anchor="ctr"/>
          <a:lstStyle/>
          <a:p>
            <a:pPr algn="ctr" indent="0" marL="0">
              <a:buNone/>
            </a:pPr>
            <a:r>
              <a:rPr lang="en-US" sz="1300" b="1" dirty="0">
                <a:solidFill>
                  <a:srgbClr val="15213A"/>
                </a:solidFill>
                <a:latin typeface="Arial" pitchFamily="34" charset="0"/>
                <a:ea typeface="Arial" pitchFamily="34" charset="-122"/>
                <a:cs typeface="Arial" pitchFamily="34" charset="-120"/>
              </a:rPr>
              <a:t>L6</a:t>
            </a:r>
            <a:endParaRPr lang="en-US" sz="1300" dirty="0"/>
          </a:p>
        </p:txBody>
      </p:sp>
      <p:sp>
        <p:nvSpPr>
          <p:cNvPr id="19" name="Text 17"/>
          <p:cNvSpPr txBox="1"/>
          <p:nvPr/>
        </p:nvSpPr>
        <p:spPr>
          <a:xfrm>
            <a:off x="10332720" y="2286000"/>
            <a:ext cx="1463040" cy="548640"/>
          </a:xfrm>
          <a:prstGeom prst="rect">
            <a:avLst/>
          </a:prstGeom>
          <a:noFill/>
          <a:ln/>
        </p:spPr>
        <p:txBody>
          <a:bodyPr wrap="square" lIns="0" tIns="0" rIns="0" bIns="0" rtlCol="0" anchor="t"/>
          <a:lstStyle/>
          <a:p>
            <a:pPr algn="ctr" indent="0" marL="0">
              <a:buNone/>
            </a:pPr>
            <a:r>
              <a:rPr lang="en-US" sz="1400" dirty="0">
                <a:solidFill>
                  <a:srgbClr val="5D6573"/>
                </a:solidFill>
                <a:latin typeface="Calibri" pitchFamily="34" charset="0"/>
                <a:ea typeface="Calibri" pitchFamily="34" charset="-122"/>
                <a:cs typeface="Calibri" pitchFamily="34" charset="-120"/>
              </a:rPr>
              <a:t>Build the model</a:t>
            </a:r>
            <a:endParaRPr lang="en-US" sz="1400" dirty="0"/>
          </a:p>
        </p:txBody>
      </p:sp>
      <p:sp>
        <p:nvSpPr>
          <p:cNvPr id="20" name="Shape 18"/>
          <p:cNvSpPr/>
          <p:nvPr/>
        </p:nvSpPr>
        <p:spPr>
          <a:xfrm>
            <a:off x="548640" y="3017520"/>
            <a:ext cx="11064240" cy="3108960"/>
          </a:xfrm>
          <a:prstGeom prst="roundRect">
            <a:avLst>
              <a:gd name="adj" fmla="val 2941"/>
            </a:avLst>
          </a:prstGeom>
          <a:solidFill>
            <a:srgbClr val="F3F5F9"/>
          </a:solidFill>
          <a:ln w="12700">
            <a:solidFill>
              <a:srgbClr val="F3F5F9"/>
            </a:solidFill>
            <a:prstDash val="solid"/>
          </a:ln>
        </p:spPr>
        <p:txBody>
          <a:bodyPr/>
          <a:p/>
        </p:txBody>
      </p:sp>
      <p:sp>
        <p:nvSpPr>
          <p:cNvPr id="21" name="Text 19"/>
          <p:cNvSpPr txBox="1"/>
          <p:nvPr/>
        </p:nvSpPr>
        <p:spPr>
          <a:xfrm>
            <a:off x="914400" y="3246120"/>
            <a:ext cx="5486400" cy="365760"/>
          </a:xfrm>
          <a:prstGeom prst="rect">
            <a:avLst/>
          </a:prstGeom>
          <a:noFill/>
          <a:ln/>
        </p:spPr>
        <p:txBody>
          <a:bodyPr wrap="square" lIns="0" tIns="0" rIns="0" bIns="0" rtlCol="0" anchor="ctr"/>
          <a:lstStyle/>
          <a:p>
            <a:pPr indent="0" marL="0">
              <a:buNone/>
            </a:pPr>
            <a:r>
              <a:rPr lang="en-US" sz="1800" b="1" dirty="0">
                <a:solidFill>
                  <a:srgbClr val="15213A"/>
                </a:solidFill>
                <a:latin typeface="Arial" pitchFamily="34" charset="0"/>
                <a:ea typeface="Arial" pitchFamily="34" charset="-122"/>
                <a:cs typeface="Arial" pitchFamily="34" charset="-120"/>
              </a:rPr>
              <a:t>Today you will</a:t>
            </a:r>
            <a:endParaRPr lang="en-US" sz="1800" dirty="0"/>
          </a:p>
        </p:txBody>
      </p:sp>
      <p:sp>
        <p:nvSpPr>
          <p:cNvPr id="22" name="Shape 20"/>
          <p:cNvSpPr/>
          <p:nvPr/>
        </p:nvSpPr>
        <p:spPr>
          <a:xfrm>
            <a:off x="914400" y="3794760"/>
            <a:ext cx="310896" cy="310896"/>
          </a:xfrm>
          <a:prstGeom prst="ellipse">
            <a:avLst/>
          </a:prstGeom>
          <a:solidFill>
            <a:srgbClr val="E07A1F"/>
          </a:solidFill>
          <a:ln w="12700">
            <a:solidFill>
              <a:srgbClr val="E07A1F"/>
            </a:solidFill>
            <a:prstDash val="solid"/>
          </a:ln>
        </p:spPr>
        <p:txBody>
          <a:bodyPr/>
          <a:p/>
        </p:txBody>
      </p:sp>
      <p:sp>
        <p:nvSpPr>
          <p:cNvPr id="23" name="Text 21"/>
          <p:cNvSpPr txBox="1"/>
          <p:nvPr/>
        </p:nvSpPr>
        <p:spPr>
          <a:xfrm>
            <a:off x="914400" y="3794760"/>
            <a:ext cx="310896" cy="310896"/>
          </a:xfrm>
          <a:prstGeom prst="rect">
            <a:avLst/>
          </a:prstGeom>
          <a:noFill/>
          <a:ln/>
        </p:spPr>
        <p:txBody>
          <a:bodyPr wrap="square" lIns="0" tIns="0" rIns="0" bIns="0" rtlCol="0" anchor="ctr"/>
          <a:lstStyle/>
          <a:p>
            <a:pPr algn="ctr" indent="0" marL="0">
              <a:buNone/>
            </a:pPr>
            <a:r>
              <a:rPr lang="en-US" sz="1100" b="1" dirty="0">
                <a:solidFill>
                  <a:srgbClr val="FFFFFF"/>
                </a:solidFill>
                <a:latin typeface="Arial" pitchFamily="34" charset="0"/>
                <a:ea typeface="Arial" pitchFamily="34" charset="-122"/>
                <a:cs typeface="Arial" pitchFamily="34" charset="-120"/>
              </a:rPr>
              <a:t>1</a:t>
            </a:r>
            <a:endParaRPr lang="en-US" sz="1100" dirty="0"/>
          </a:p>
        </p:txBody>
      </p:sp>
      <p:sp>
        <p:nvSpPr>
          <p:cNvPr id="24" name="Text 22"/>
          <p:cNvSpPr txBox="1"/>
          <p:nvPr/>
        </p:nvSpPr>
        <p:spPr>
          <a:xfrm>
            <a:off x="1371600" y="3767328"/>
            <a:ext cx="9966960" cy="365760"/>
          </a:xfrm>
          <a:prstGeom prst="rect">
            <a:avLst/>
          </a:prstGeom>
          <a:noFill/>
          <a:ln/>
        </p:spPr>
        <p:txBody>
          <a:bodyPr wrap="square" lIns="0" tIns="0" rIns="0" bIns="0" rtlCol="0" anchor="ctr"/>
          <a:lstStyle/>
          <a:p>
            <a:pPr indent="0" marL="0">
              <a:buNone/>
            </a:pPr>
            <a:r>
              <a:rPr lang="en-US" sz="1600" dirty="0">
                <a:solidFill>
                  <a:srgbClr val="15213A"/>
                </a:solidFill>
                <a:latin typeface="Calibri" pitchFamily="34" charset="0"/>
                <a:ea typeface="Calibri" pitchFamily="34" charset="-122"/>
                <a:cs typeface="Calibri" pitchFamily="34" charset="-120"/>
              </a:rPr>
              <a:t>Ask True/False questions with comparison operators</a:t>
            </a:r>
            <a:endParaRPr lang="en-US" sz="1600" dirty="0"/>
          </a:p>
        </p:txBody>
      </p:sp>
      <p:sp>
        <p:nvSpPr>
          <p:cNvPr id="25" name="Shape 23"/>
          <p:cNvSpPr/>
          <p:nvPr/>
        </p:nvSpPr>
        <p:spPr>
          <a:xfrm>
            <a:off x="914400" y="4251960"/>
            <a:ext cx="310896" cy="310896"/>
          </a:xfrm>
          <a:prstGeom prst="ellipse">
            <a:avLst/>
          </a:prstGeom>
          <a:solidFill>
            <a:srgbClr val="E07A1F"/>
          </a:solidFill>
          <a:ln w="12700">
            <a:solidFill>
              <a:srgbClr val="E07A1F"/>
            </a:solidFill>
            <a:prstDash val="solid"/>
          </a:ln>
        </p:spPr>
        <p:txBody>
          <a:bodyPr/>
          <a:p/>
        </p:txBody>
      </p:sp>
      <p:sp>
        <p:nvSpPr>
          <p:cNvPr id="26" name="Text 24"/>
          <p:cNvSpPr txBox="1"/>
          <p:nvPr/>
        </p:nvSpPr>
        <p:spPr>
          <a:xfrm>
            <a:off x="914400" y="4251960"/>
            <a:ext cx="310896" cy="310896"/>
          </a:xfrm>
          <a:prstGeom prst="rect">
            <a:avLst/>
          </a:prstGeom>
          <a:noFill/>
          <a:ln/>
        </p:spPr>
        <p:txBody>
          <a:bodyPr wrap="square" lIns="0" tIns="0" rIns="0" bIns="0" rtlCol="0" anchor="ctr"/>
          <a:lstStyle/>
          <a:p>
            <a:pPr algn="ctr" indent="0" marL="0">
              <a:buNone/>
            </a:pPr>
            <a:r>
              <a:rPr lang="en-US" sz="1100" b="1" dirty="0">
                <a:solidFill>
                  <a:srgbClr val="FFFFFF"/>
                </a:solidFill>
                <a:latin typeface="Arial" pitchFamily="34" charset="0"/>
                <a:ea typeface="Arial" pitchFamily="34" charset="-122"/>
                <a:cs typeface="Arial" pitchFamily="34" charset="-120"/>
              </a:rPr>
              <a:t>2</a:t>
            </a:r>
            <a:endParaRPr lang="en-US" sz="1100" dirty="0"/>
          </a:p>
        </p:txBody>
      </p:sp>
      <p:sp>
        <p:nvSpPr>
          <p:cNvPr id="27" name="Text 25"/>
          <p:cNvSpPr txBox="1"/>
          <p:nvPr/>
        </p:nvSpPr>
        <p:spPr>
          <a:xfrm>
            <a:off x="1371600" y="4224528"/>
            <a:ext cx="9966960" cy="365760"/>
          </a:xfrm>
          <a:prstGeom prst="rect">
            <a:avLst/>
          </a:prstGeom>
          <a:noFill/>
          <a:ln/>
        </p:spPr>
        <p:txBody>
          <a:bodyPr wrap="square" lIns="0" tIns="0" rIns="0" bIns="0" rtlCol="0" anchor="ctr"/>
          <a:lstStyle/>
          <a:p>
            <a:pPr indent="0" marL="0">
              <a:buNone/>
            </a:pPr>
            <a:r>
              <a:rPr lang="en-US" sz="1600" dirty="0">
                <a:solidFill>
                  <a:srgbClr val="15213A"/>
                </a:solidFill>
                <a:latin typeface="Calibri" pitchFamily="34" charset="0"/>
                <a:ea typeface="Calibri" pitchFamily="34" charset="-122"/>
                <a:cs typeface="Calibri" pitchFamily="34" charset="-120"/>
              </a:rPr>
              <a:t>Read every part of an if statement</a:t>
            </a:r>
            <a:endParaRPr lang="en-US" sz="1600" dirty="0"/>
          </a:p>
        </p:txBody>
      </p:sp>
      <p:sp>
        <p:nvSpPr>
          <p:cNvPr id="28" name="Shape 26"/>
          <p:cNvSpPr/>
          <p:nvPr/>
        </p:nvSpPr>
        <p:spPr>
          <a:xfrm>
            <a:off x="914400" y="4709160"/>
            <a:ext cx="310896" cy="310896"/>
          </a:xfrm>
          <a:prstGeom prst="ellipse">
            <a:avLst/>
          </a:prstGeom>
          <a:solidFill>
            <a:srgbClr val="E07A1F"/>
          </a:solidFill>
          <a:ln w="12700">
            <a:solidFill>
              <a:srgbClr val="E07A1F"/>
            </a:solidFill>
            <a:prstDash val="solid"/>
          </a:ln>
        </p:spPr>
        <p:txBody>
          <a:bodyPr/>
          <a:p/>
        </p:txBody>
      </p:sp>
      <p:sp>
        <p:nvSpPr>
          <p:cNvPr id="29" name="Text 27"/>
          <p:cNvSpPr txBox="1"/>
          <p:nvPr/>
        </p:nvSpPr>
        <p:spPr>
          <a:xfrm>
            <a:off x="914400" y="4709160"/>
            <a:ext cx="310896" cy="310896"/>
          </a:xfrm>
          <a:prstGeom prst="rect">
            <a:avLst/>
          </a:prstGeom>
          <a:noFill/>
          <a:ln/>
        </p:spPr>
        <p:txBody>
          <a:bodyPr wrap="square" lIns="0" tIns="0" rIns="0" bIns="0" rtlCol="0" anchor="ctr"/>
          <a:lstStyle/>
          <a:p>
            <a:pPr algn="ctr" indent="0" marL="0">
              <a:buNone/>
            </a:pPr>
            <a:r>
              <a:rPr lang="en-US" sz="1100" b="1" dirty="0">
                <a:solidFill>
                  <a:srgbClr val="FFFFFF"/>
                </a:solidFill>
                <a:latin typeface="Arial" pitchFamily="34" charset="0"/>
                <a:ea typeface="Arial" pitchFamily="34" charset="-122"/>
                <a:cs typeface="Arial" pitchFamily="34" charset="-120"/>
              </a:rPr>
              <a:t>3</a:t>
            </a:r>
            <a:endParaRPr lang="en-US" sz="1100" dirty="0"/>
          </a:p>
        </p:txBody>
      </p:sp>
      <p:sp>
        <p:nvSpPr>
          <p:cNvPr id="30" name="Text 28"/>
          <p:cNvSpPr txBox="1"/>
          <p:nvPr/>
        </p:nvSpPr>
        <p:spPr>
          <a:xfrm>
            <a:off x="1371600" y="4681728"/>
            <a:ext cx="9966960" cy="365760"/>
          </a:xfrm>
          <a:prstGeom prst="rect">
            <a:avLst/>
          </a:prstGeom>
          <a:noFill/>
          <a:ln/>
        </p:spPr>
        <p:txBody>
          <a:bodyPr wrap="square" lIns="0" tIns="0" rIns="0" bIns="0" rtlCol="0" anchor="ctr"/>
          <a:lstStyle/>
          <a:p>
            <a:pPr indent="0" marL="0">
              <a:buNone/>
            </a:pPr>
            <a:r>
              <a:rPr lang="en-US" sz="1600" dirty="0">
                <a:solidFill>
                  <a:srgbClr val="15213A"/>
                </a:solidFill>
                <a:latin typeface="Calibri" pitchFamily="34" charset="0"/>
                <a:ea typeface="Calibri" pitchFamily="34" charset="-122"/>
                <a:cs typeface="Calibri" pitchFamily="34" charset="-120"/>
              </a:rPr>
              <a:t>Choose between paths with else and elif, and see why order matters</a:t>
            </a:r>
            <a:endParaRPr lang="en-US" sz="1600" dirty="0"/>
          </a:p>
        </p:txBody>
      </p:sp>
      <p:sp>
        <p:nvSpPr>
          <p:cNvPr id="31" name="Shape 29"/>
          <p:cNvSpPr/>
          <p:nvPr/>
        </p:nvSpPr>
        <p:spPr>
          <a:xfrm>
            <a:off x="914400" y="5166360"/>
            <a:ext cx="310896" cy="310896"/>
          </a:xfrm>
          <a:prstGeom prst="ellipse">
            <a:avLst/>
          </a:prstGeom>
          <a:solidFill>
            <a:srgbClr val="E07A1F"/>
          </a:solidFill>
          <a:ln w="12700">
            <a:solidFill>
              <a:srgbClr val="E07A1F"/>
            </a:solidFill>
            <a:prstDash val="solid"/>
          </a:ln>
        </p:spPr>
        <p:txBody>
          <a:bodyPr/>
          <a:p/>
        </p:txBody>
      </p:sp>
      <p:sp>
        <p:nvSpPr>
          <p:cNvPr id="32" name="Text 30"/>
          <p:cNvSpPr txBox="1"/>
          <p:nvPr/>
        </p:nvSpPr>
        <p:spPr>
          <a:xfrm>
            <a:off x="914400" y="5166360"/>
            <a:ext cx="310896" cy="310896"/>
          </a:xfrm>
          <a:prstGeom prst="rect">
            <a:avLst/>
          </a:prstGeom>
          <a:noFill/>
          <a:ln/>
        </p:spPr>
        <p:txBody>
          <a:bodyPr wrap="square" lIns="0" tIns="0" rIns="0" bIns="0" rtlCol="0" anchor="ctr"/>
          <a:lstStyle/>
          <a:p>
            <a:pPr algn="ctr" indent="0" marL="0">
              <a:buNone/>
            </a:pPr>
            <a:r>
              <a:rPr lang="en-US" sz="1100" b="1" dirty="0">
                <a:solidFill>
                  <a:srgbClr val="FFFFFF"/>
                </a:solidFill>
                <a:latin typeface="Arial" pitchFamily="34" charset="0"/>
                <a:ea typeface="Arial" pitchFamily="34" charset="-122"/>
                <a:cs typeface="Arial" pitchFamily="34" charset="-120"/>
              </a:rPr>
              <a:t>4</a:t>
            </a:r>
            <a:endParaRPr lang="en-US" sz="1100" dirty="0"/>
          </a:p>
        </p:txBody>
      </p:sp>
      <p:sp>
        <p:nvSpPr>
          <p:cNvPr id="33" name="Text 31"/>
          <p:cNvSpPr txBox="1"/>
          <p:nvPr/>
        </p:nvSpPr>
        <p:spPr>
          <a:xfrm>
            <a:off x="1371600" y="5138928"/>
            <a:ext cx="9966960" cy="365760"/>
          </a:xfrm>
          <a:prstGeom prst="rect">
            <a:avLst/>
          </a:prstGeom>
          <a:noFill/>
          <a:ln/>
        </p:spPr>
        <p:txBody>
          <a:bodyPr wrap="square" lIns="0" tIns="0" rIns="0" bIns="0" rtlCol="0" anchor="ctr"/>
          <a:lstStyle/>
          <a:p>
            <a:pPr indent="0" marL="0">
              <a:buNone/>
            </a:pPr>
            <a:r>
              <a:rPr lang="en-US" sz="1600" dirty="0">
                <a:solidFill>
                  <a:srgbClr val="15213A"/>
                </a:solidFill>
                <a:latin typeface="Calibri" pitchFamily="34" charset="0"/>
                <a:ea typeface="Calibri" pitchFamily="34" charset="-122"/>
                <a:cs typeface="Calibri" pitchFamily="34" charset="-120"/>
              </a:rPr>
              <a:t>Combine conditions with and, or, not</a:t>
            </a:r>
            <a:endParaRPr lang="en-US" sz="1600" dirty="0"/>
          </a:p>
        </p:txBody>
      </p:sp>
      <p:sp>
        <p:nvSpPr>
          <p:cNvPr id="34" name="Shape 32"/>
          <p:cNvSpPr/>
          <p:nvPr/>
        </p:nvSpPr>
        <p:spPr>
          <a:xfrm>
            <a:off x="914400" y="5623560"/>
            <a:ext cx="310896" cy="310896"/>
          </a:xfrm>
          <a:prstGeom prst="ellipse">
            <a:avLst/>
          </a:prstGeom>
          <a:solidFill>
            <a:srgbClr val="E07A1F"/>
          </a:solidFill>
          <a:ln w="12700">
            <a:solidFill>
              <a:srgbClr val="E07A1F"/>
            </a:solidFill>
            <a:prstDash val="solid"/>
          </a:ln>
        </p:spPr>
        <p:txBody>
          <a:bodyPr/>
          <a:p/>
        </p:txBody>
      </p:sp>
      <p:sp>
        <p:nvSpPr>
          <p:cNvPr id="35" name="Text 33"/>
          <p:cNvSpPr txBox="1"/>
          <p:nvPr/>
        </p:nvSpPr>
        <p:spPr>
          <a:xfrm>
            <a:off x="914400" y="5623560"/>
            <a:ext cx="310896" cy="310896"/>
          </a:xfrm>
          <a:prstGeom prst="rect">
            <a:avLst/>
          </a:prstGeom>
          <a:noFill/>
          <a:ln/>
        </p:spPr>
        <p:txBody>
          <a:bodyPr wrap="square" lIns="0" tIns="0" rIns="0" bIns="0" rtlCol="0" anchor="ctr"/>
          <a:lstStyle/>
          <a:p>
            <a:pPr algn="ctr" indent="0" marL="0">
              <a:buNone/>
            </a:pPr>
            <a:r>
              <a:rPr lang="en-US" sz="1100" b="1" dirty="0">
                <a:solidFill>
                  <a:srgbClr val="FFFFFF"/>
                </a:solidFill>
                <a:latin typeface="Arial" pitchFamily="34" charset="0"/>
                <a:ea typeface="Arial" pitchFamily="34" charset="-122"/>
                <a:cs typeface="Arial" pitchFamily="34" charset="-120"/>
              </a:rPr>
              <a:t>5</a:t>
            </a:r>
            <a:endParaRPr lang="en-US" sz="1100" dirty="0"/>
          </a:p>
        </p:txBody>
      </p:sp>
      <p:sp>
        <p:nvSpPr>
          <p:cNvPr id="36" name="Text 34"/>
          <p:cNvSpPr txBox="1"/>
          <p:nvPr/>
        </p:nvSpPr>
        <p:spPr>
          <a:xfrm>
            <a:off x="1371600" y="5596128"/>
            <a:ext cx="9966960" cy="365760"/>
          </a:xfrm>
          <a:prstGeom prst="rect">
            <a:avLst/>
          </a:prstGeom>
          <a:noFill/>
          <a:ln/>
        </p:spPr>
        <p:txBody>
          <a:bodyPr wrap="square" lIns="0" tIns="0" rIns="0" bIns="0" rtlCol="0" anchor="ctr"/>
          <a:lstStyle/>
          <a:p>
            <a:pPr indent="0" marL="0">
              <a:buNone/>
            </a:pPr>
            <a:r>
              <a:rPr lang="en-US" sz="1600" dirty="0">
                <a:solidFill>
                  <a:srgbClr val="15213A"/>
                </a:solidFill>
                <a:latin typeface="Calibri" pitchFamily="34" charset="0"/>
                <a:ea typeface="Calibri" pitchFamily="34" charset="-122"/>
                <a:cs typeface="Calibri" pitchFamily="34" charset="-120"/>
              </a:rPr>
              <a:t>Use match-case when one value has many fixed options</a:t>
            </a:r>
            <a:endParaRPr lang="en-US" sz="1600" dirty="0"/>
          </a:p>
        </p:txBody>
      </p:sp>
      <p:sp>
        <p:nvSpPr>
          <p:cNvPr id="37" name="Shape 35"/>
          <p:cNvSpPr/>
          <p:nvPr/>
        </p:nvSpPr>
        <p:spPr>
          <a:xfrm>
            <a:off x="0" y="6556248"/>
            <a:ext cx="3154680" cy="301752"/>
          </a:xfrm>
          <a:prstGeom prst="rect">
            <a:avLst/>
          </a:prstGeom>
          <a:solidFill>
            <a:srgbClr val="2459C4"/>
          </a:solidFill>
          <a:ln w="12700">
            <a:solidFill>
              <a:srgbClr val="2459C4"/>
            </a:solidFill>
            <a:prstDash val="solid"/>
          </a:ln>
        </p:spPr>
        <p:txBody>
          <a:bodyPr/>
          <a:p/>
        </p:txBody>
      </p:sp>
      <p:sp>
        <p:nvSpPr>
          <p:cNvPr id="38" name="Text 36"/>
          <p:cNvSpPr txBox="1"/>
          <p:nvPr/>
        </p:nvSpPr>
        <p:spPr>
          <a:xfrm>
            <a:off x="0" y="6556248"/>
            <a:ext cx="3154680" cy="301752"/>
          </a:xfrm>
          <a:prstGeom prst="rect">
            <a:avLst/>
          </a:prstGeom>
          <a:noFill/>
          <a:ln/>
        </p:spPr>
        <p:txBody>
          <a:bodyPr wrap="square" lIns="0" tIns="0" rIns="0" bIns="0"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Md Mahbub E Noor</a:t>
            </a:r>
            <a:endParaRPr lang="en-US" sz="1100" dirty="0"/>
          </a:p>
        </p:txBody>
      </p:sp>
      <p:sp>
        <p:nvSpPr>
          <p:cNvPr id="39" name="Shape 37"/>
          <p:cNvSpPr/>
          <p:nvPr/>
        </p:nvSpPr>
        <p:spPr>
          <a:xfrm>
            <a:off x="3154680" y="6556248"/>
            <a:ext cx="4754880" cy="301752"/>
          </a:xfrm>
          <a:prstGeom prst="rect">
            <a:avLst/>
          </a:prstGeom>
          <a:solidFill>
            <a:srgbClr val="E07A1F"/>
          </a:solidFill>
          <a:ln w="12700">
            <a:solidFill>
              <a:srgbClr val="E07A1F"/>
            </a:solidFill>
            <a:prstDash val="solid"/>
          </a:ln>
        </p:spPr>
        <p:txBody>
          <a:bodyPr/>
          <a:p/>
        </p:txBody>
      </p:sp>
      <p:sp>
        <p:nvSpPr>
          <p:cNvPr id="40" name="Text 38"/>
          <p:cNvSpPr txBox="1"/>
          <p:nvPr/>
        </p:nvSpPr>
        <p:spPr>
          <a:xfrm>
            <a:off x="3154680" y="6556248"/>
            <a:ext cx="4754880" cy="301752"/>
          </a:xfrm>
          <a:prstGeom prst="rect">
            <a:avLst/>
          </a:prstGeom>
          <a:noFill/>
          <a:ln/>
        </p:spPr>
        <p:txBody>
          <a:bodyPr wrap="square" lIns="0" tIns="0" rIns="0" bIns="0" rtlCol="0" anchor="ctr"/>
          <a:lstStyle/>
          <a:p>
            <a:pPr algn="ctr" indent="0" marL="0">
              <a:buNone/>
            </a:pPr>
            <a:r>
              <a:rPr lang="en-US" sz="1100" b="1" dirty="0">
                <a:solidFill>
                  <a:srgbClr val="15213A"/>
                </a:solidFill>
                <a:latin typeface="Calibri" pitchFamily="34" charset="0"/>
                <a:ea typeface="Calibri" pitchFamily="34" charset="-122"/>
                <a:cs typeface="Calibri" pitchFamily="34" charset="-120"/>
              </a:rPr>
              <a:t>Lecture 3.1: Making decisions</a:t>
            </a:r>
            <a:endParaRPr lang="en-US" sz="1100" dirty="0"/>
          </a:p>
        </p:txBody>
      </p:sp>
      <p:sp>
        <p:nvSpPr>
          <p:cNvPr id="41" name="Shape 39"/>
          <p:cNvSpPr/>
          <p:nvPr/>
        </p:nvSpPr>
        <p:spPr>
          <a:xfrm>
            <a:off x="7909560" y="6556248"/>
            <a:ext cx="2926080" cy="301752"/>
          </a:xfrm>
          <a:prstGeom prst="rect">
            <a:avLst/>
          </a:prstGeom>
          <a:solidFill>
            <a:srgbClr val="2459C4"/>
          </a:solidFill>
          <a:ln w="12700">
            <a:solidFill>
              <a:srgbClr val="2459C4"/>
            </a:solidFill>
            <a:prstDash val="solid"/>
          </a:ln>
        </p:spPr>
        <p:txBody>
          <a:bodyPr/>
          <a:p/>
        </p:txBody>
      </p:sp>
      <p:sp>
        <p:nvSpPr>
          <p:cNvPr id="42" name="Text 40"/>
          <p:cNvSpPr txBox="1"/>
          <p:nvPr/>
        </p:nvSpPr>
        <p:spPr>
          <a:xfrm>
            <a:off x="7909560" y="6556248"/>
            <a:ext cx="2926080" cy="301752"/>
          </a:xfrm>
          <a:prstGeom prst="rect">
            <a:avLst/>
          </a:prstGeom>
          <a:noFill/>
          <a:ln/>
        </p:spPr>
        <p:txBody>
          <a:bodyPr wrap="square" lIns="0" tIns="0" rIns="0" bIns="0"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University of Barishal</a:t>
            </a:r>
            <a:endParaRPr lang="en-US" sz="1100" dirty="0"/>
          </a:p>
        </p:txBody>
      </p:sp>
      <p:sp>
        <p:nvSpPr>
          <p:cNvPr id="43" name="Shape 41"/>
          <p:cNvSpPr/>
          <p:nvPr/>
        </p:nvSpPr>
        <p:spPr>
          <a:xfrm>
            <a:off x="10835640" y="6556248"/>
            <a:ext cx="1356055" cy="301752"/>
          </a:xfrm>
          <a:prstGeom prst="rect">
            <a:avLst/>
          </a:prstGeom>
          <a:solidFill>
            <a:srgbClr val="15213A"/>
          </a:solidFill>
          <a:ln w="12700">
            <a:solidFill>
              <a:srgbClr val="15213A"/>
            </a:solidFill>
            <a:prstDash val="solid"/>
          </a:ln>
        </p:spPr>
        <p:txBody>
          <a:bodyPr/>
          <a:p/>
        </p:txBody>
      </p:sp>
      <p:sp>
        <p:nvSpPr>
          <p:cNvPr id="44" name="Text 42"/>
          <p:cNvSpPr txBox="1"/>
          <p:nvPr/>
        </p:nvSpPr>
        <p:spPr>
          <a:xfrm>
            <a:off x="10835640" y="6556248"/>
            <a:ext cx="1356055" cy="301752"/>
          </a:xfrm>
          <a:prstGeom prst="rect">
            <a:avLst/>
          </a:prstGeom>
          <a:noFill/>
          <a:ln/>
        </p:spPr>
        <p:txBody>
          <a:bodyPr wrap="square" lIns="0" tIns="0" rIns="0" bIns="0"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2 / 28</a:t>
            </a:r>
            <a:endParaRPr lang="en-US" sz="11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548640" y="365760"/>
            <a:ext cx="11064240" cy="731520"/>
          </a:xfrm>
          <a:prstGeom prst="rect">
            <a:avLst/>
          </a:prstGeom>
          <a:noFill/>
          <a:ln/>
        </p:spPr>
        <p:txBody>
          <a:bodyPr wrap="square" lIns="0" tIns="0" rIns="0" bIns="0" rtlCol="0" anchor="t"/>
          <a:lstStyle/>
          <a:p>
            <a:pPr indent="0" marL="0">
              <a:buNone/>
            </a:pPr>
            <a:r>
              <a:rPr lang="en-US" sz="3000" b="1" dirty="0">
                <a:solidFill>
                  <a:srgbClr val="15213A"/>
                </a:solidFill>
                <a:latin typeface="Arial" pitchFamily="34" charset="0"/>
                <a:ea typeface="Arial" pitchFamily="34" charset="-122"/>
                <a:cs typeface="Arial" pitchFamily="34" charset="-120"/>
              </a:rPr>
              <a:t>Comparison operators give True or False</a:t>
            </a:r>
            <a:endParaRPr lang="en-US" sz="3000" dirty="0"/>
          </a:p>
        </p:txBody>
      </p:sp>
      <p:sp>
        <p:nvSpPr>
          <p:cNvPr id="3" name="Text 1"/>
          <p:cNvSpPr txBox="1"/>
          <p:nvPr/>
        </p:nvSpPr>
        <p:spPr>
          <a:xfrm>
            <a:off x="548640" y="1143000"/>
            <a:ext cx="11064240" cy="457200"/>
          </a:xfrm>
          <a:prstGeom prst="rect">
            <a:avLst/>
          </a:prstGeom>
          <a:noFill/>
          <a:ln/>
        </p:spPr>
        <p:txBody>
          <a:bodyPr wrap="square" lIns="0" tIns="0" rIns="0" bIns="0" rtlCol="0" anchor="ctr"/>
          <a:lstStyle/>
          <a:p>
            <a:pPr indent="0" marL="0">
              <a:buNone/>
            </a:pPr>
            <a:r>
              <a:rPr lang="en-US" sz="1700" dirty="0">
                <a:solidFill>
                  <a:srgbClr val="15213A"/>
                </a:solidFill>
                <a:latin typeface="Calibri" pitchFamily="34" charset="0"/>
                <a:ea typeface="Calibri" pitchFamily="34" charset="-122"/>
                <a:cs typeface="Calibri" pitchFamily="34" charset="-120"/>
              </a:rPr>
              <a:t>Every decision starts with a question. Python answers with </a:t>
            </a:r>
            <a:pPr indent="0" marL="0">
              <a:buNone/>
            </a:pPr>
            <a:r>
              <a:rPr lang="en-US" sz="1600" dirty="0">
                <a:solidFill>
                  <a:srgbClr val="A4520C"/>
                </a:solidFill>
                <a:latin typeface="Courier New" pitchFamily="34" charset="0"/>
                <a:ea typeface="Courier New" pitchFamily="34" charset="-122"/>
                <a:cs typeface="Courier New" pitchFamily="34" charset="-120"/>
              </a:rPr>
              <a:t>True</a:t>
            </a:r>
            <a:pPr indent="0" marL="0">
              <a:buNone/>
            </a:pPr>
            <a:r>
              <a:rPr lang="en-US" sz="1700" dirty="0">
                <a:solidFill>
                  <a:srgbClr val="15213A"/>
                </a:solidFill>
                <a:latin typeface="Calibri" pitchFamily="34" charset="0"/>
                <a:ea typeface="Calibri" pitchFamily="34" charset="-122"/>
                <a:cs typeface="Calibri" pitchFamily="34" charset="-120"/>
              </a:rPr>
              <a:t> or </a:t>
            </a:r>
            <a:pPr indent="0" marL="0">
              <a:buNone/>
            </a:pPr>
            <a:r>
              <a:rPr lang="en-US" sz="1600" dirty="0">
                <a:solidFill>
                  <a:srgbClr val="A4520C"/>
                </a:solidFill>
                <a:latin typeface="Courier New" pitchFamily="34" charset="0"/>
                <a:ea typeface="Courier New" pitchFamily="34" charset="-122"/>
                <a:cs typeface="Courier New" pitchFamily="34" charset="-120"/>
              </a:rPr>
              <a:t>False</a:t>
            </a:r>
            <a:pPr indent="0" marL="0">
              <a:buNone/>
            </a:pPr>
            <a:r>
              <a:rPr lang="en-US" sz="1700" dirty="0">
                <a:solidFill>
                  <a:srgbClr val="15213A"/>
                </a:solidFill>
                <a:latin typeface="Calibri" pitchFamily="34" charset="0"/>
                <a:ea typeface="Calibri" pitchFamily="34" charset="-122"/>
                <a:cs typeface="Calibri" pitchFamily="34" charset="-120"/>
              </a:rPr>
              <a:t> (a bool).</a:t>
            </a:r>
            <a:endParaRPr lang="en-US" sz="1700" dirty="0"/>
          </a:p>
        </p:txBody>
      </p:sp>
      <p:graphicFrame>
        <p:nvGraphicFramePr>
          <p:cNvPr id="4" name="Table 0"/>
          <p:cNvGraphicFramePr>
            <a:graphicFrameLocks noGrp="1"/>
          </p:cNvGraphicFramePr>
          <p:nvPr>
            <p:extLst>
              <p:ext uri="{D42A27DB-BD31-4B8C-83A1-F6EECF244321}">
                <p14:modId xmlns:p14="http://schemas.microsoft.com/office/powerpoint/2010/main" val="1579011935"/>
              </p:ext>
            </p:extLst>
          </p:nvPr>
        </p:nvGraphicFramePr>
        <p:xfrm>
          <a:off x="548640" y="1737360"/>
          <a:ext cx="11064240" cy="3449320"/>
        </p:xfrm>
        <a:graphic>
          <a:graphicData uri="http://schemas.openxmlformats.org/drawingml/2006/table">
            <a:tbl>
              <a:tblPr/>
              <a:tblGrid>
                <a:gridCol w="3931920"/>
                <a:gridCol w="2651760"/>
                <a:gridCol w="4480560"/>
              </a:tblGrid>
              <a:tr h="416763">
                <a:tc>
                  <a:txBody>
                    <a:bodyPr/>
                    <a:lstStyle/>
                    <a:p>
                      <a:pPr indent="0" marL="0">
                        <a:buNone/>
                      </a:pPr>
                      <a:r>
                        <a:rPr lang="en-US" sz="1600" b="1" dirty="0">
                          <a:solidFill>
                            <a:srgbClr val="FFFFFF"/>
                          </a:solidFill>
                          <a:latin typeface="Calibri" pitchFamily="34" charset="0"/>
                          <a:ea typeface="Calibri" pitchFamily="34" charset="-122"/>
                          <a:cs typeface="Calibri" pitchFamily="34" charset="-120"/>
                        </a:rPr>
                        <a:t>You type</a:t>
                      </a:r>
                      <a:endParaRPr lang="en-US" sz="1600" dirty="0">
                        <a:latin typeface="Calibri" charset="0"/>
                        <a:ea typeface="Calibri" charset="0"/>
                        <a:cs typeface="Calibri" charset="0"/>
                      </a:endParaRPr>
                    </a:p>
                  </a:txBody>
                  <a:tcPr marL="109728" marR="109728" marT="64008" marB="64008" anchor="ctr">
                    <a:lnL w="9525" cap="flat" cmpd="sng" algn="ctr">
                      <a:solidFill>
                        <a:srgbClr val="D5DBE6"/>
                      </a:solidFill>
                      <a:prstDash val="solid"/>
                      <a:round/>
                      <a:headEnd type="none" w="med" len="med"/>
                      <a:tailEnd type="none" w="med" len="med"/>
                    </a:lnL>
                    <a:lnR w="9525" cap="flat" cmpd="sng" algn="ctr">
                      <a:solidFill>
                        <a:srgbClr val="D5DBE6"/>
                      </a:solidFill>
                      <a:prstDash val="solid"/>
                      <a:round/>
                      <a:headEnd type="none" w="med" len="med"/>
                      <a:tailEnd type="none" w="med" len="med"/>
                    </a:lnR>
                    <a:lnT w="9525" cap="flat" cmpd="sng" algn="ctr">
                      <a:solidFill>
                        <a:srgbClr val="D5DBE6"/>
                      </a:solidFill>
                      <a:prstDash val="solid"/>
                      <a:round/>
                      <a:headEnd type="none" w="med" len="med"/>
                      <a:tailEnd type="none" w="med" len="med"/>
                    </a:lnT>
                    <a:lnB w="9525" cap="flat" cmpd="sng" algn="ctr">
                      <a:solidFill>
                        <a:srgbClr val="D5DBE6"/>
                      </a:solidFill>
                      <a:prstDash val="solid"/>
                      <a:round/>
                      <a:headEnd type="none" w="med" len="med"/>
                      <a:tailEnd type="none" w="med" len="med"/>
                    </a:lnB>
                    <a:solidFill>
                      <a:srgbClr val="15213A"/>
                    </a:solidFill>
                  </a:tcPr>
                </a:tc>
                <a:tc>
                  <a:txBody>
                    <a:bodyPr/>
                    <a:lstStyle/>
                    <a:p>
                      <a:pPr indent="0" marL="0">
                        <a:buNone/>
                      </a:pPr>
                      <a:r>
                        <a:rPr lang="en-US" sz="1600" b="1" dirty="0">
                          <a:solidFill>
                            <a:srgbClr val="FFFFFF"/>
                          </a:solidFill>
                          <a:latin typeface="Calibri" pitchFamily="34" charset="0"/>
                          <a:ea typeface="Calibri" pitchFamily="34" charset="-122"/>
                          <a:cs typeface="Calibri" pitchFamily="34" charset="-120"/>
                        </a:rPr>
                        <a:t>Python gives</a:t>
                      </a:r>
                      <a:endParaRPr lang="en-US" sz="1600" dirty="0">
                        <a:latin typeface="Calibri" charset="0"/>
                        <a:ea typeface="Calibri" charset="0"/>
                        <a:cs typeface="Calibri" charset="0"/>
                      </a:endParaRPr>
                    </a:p>
                  </a:txBody>
                  <a:tcPr marL="109728" marR="109728" marT="64008" marB="64008" anchor="ctr">
                    <a:lnL w="9525" cap="flat" cmpd="sng" algn="ctr">
                      <a:solidFill>
                        <a:srgbClr val="D5DBE6"/>
                      </a:solidFill>
                      <a:prstDash val="solid"/>
                      <a:round/>
                      <a:headEnd type="none" w="med" len="med"/>
                      <a:tailEnd type="none" w="med" len="med"/>
                    </a:lnL>
                    <a:lnR w="9525" cap="flat" cmpd="sng" algn="ctr">
                      <a:solidFill>
                        <a:srgbClr val="D5DBE6"/>
                      </a:solidFill>
                      <a:prstDash val="solid"/>
                      <a:round/>
                      <a:headEnd type="none" w="med" len="med"/>
                      <a:tailEnd type="none" w="med" len="med"/>
                    </a:lnR>
                    <a:lnT w="9525" cap="flat" cmpd="sng" algn="ctr">
                      <a:solidFill>
                        <a:srgbClr val="D5DBE6"/>
                      </a:solidFill>
                      <a:prstDash val="solid"/>
                      <a:round/>
                      <a:headEnd type="none" w="med" len="med"/>
                      <a:tailEnd type="none" w="med" len="med"/>
                    </a:lnT>
                    <a:lnB w="9525" cap="flat" cmpd="sng" algn="ctr">
                      <a:solidFill>
                        <a:srgbClr val="D5DBE6"/>
                      </a:solidFill>
                      <a:prstDash val="solid"/>
                      <a:round/>
                      <a:headEnd type="none" w="med" len="med"/>
                      <a:tailEnd type="none" w="med" len="med"/>
                    </a:lnB>
                    <a:solidFill>
                      <a:srgbClr val="15213A"/>
                    </a:solidFill>
                  </a:tcPr>
                </a:tc>
                <a:tc>
                  <a:txBody>
                    <a:bodyPr/>
                    <a:lstStyle/>
                    <a:p>
                      <a:pPr indent="0" marL="0">
                        <a:buNone/>
                      </a:pPr>
                      <a:r>
                        <a:rPr lang="en-US" sz="1600" b="1" dirty="0">
                          <a:solidFill>
                            <a:srgbClr val="FFFFFF"/>
                          </a:solidFill>
                          <a:latin typeface="Calibri" pitchFamily="34" charset="0"/>
                          <a:ea typeface="Calibri" pitchFamily="34" charset="-122"/>
                          <a:cs typeface="Calibri" pitchFamily="34" charset="-120"/>
                        </a:rPr>
                        <a:t>Meaning</a:t>
                      </a:r>
                      <a:endParaRPr lang="en-US" sz="1600" dirty="0">
                        <a:latin typeface="Calibri" charset="0"/>
                        <a:ea typeface="Calibri" charset="0"/>
                        <a:cs typeface="Calibri" charset="0"/>
                      </a:endParaRPr>
                    </a:p>
                  </a:txBody>
                  <a:tcPr marL="109728" marR="109728" marT="64008" marB="64008" anchor="ctr">
                    <a:lnL w="9525" cap="flat" cmpd="sng" algn="ctr">
                      <a:solidFill>
                        <a:srgbClr val="D5DBE6"/>
                      </a:solidFill>
                      <a:prstDash val="solid"/>
                      <a:round/>
                      <a:headEnd type="none" w="med" len="med"/>
                      <a:tailEnd type="none" w="med" len="med"/>
                    </a:lnL>
                    <a:lnR w="9525" cap="flat" cmpd="sng" algn="ctr">
                      <a:solidFill>
                        <a:srgbClr val="D5DBE6"/>
                      </a:solidFill>
                      <a:prstDash val="solid"/>
                      <a:round/>
                      <a:headEnd type="none" w="med" len="med"/>
                      <a:tailEnd type="none" w="med" len="med"/>
                    </a:lnR>
                    <a:lnT w="9525" cap="flat" cmpd="sng" algn="ctr">
                      <a:solidFill>
                        <a:srgbClr val="D5DBE6"/>
                      </a:solidFill>
                      <a:prstDash val="solid"/>
                      <a:round/>
                      <a:headEnd type="none" w="med" len="med"/>
                      <a:tailEnd type="none" w="med" len="med"/>
                    </a:lnT>
                    <a:lnB w="9525" cap="flat" cmpd="sng" algn="ctr">
                      <a:solidFill>
                        <a:srgbClr val="D5DBE6"/>
                      </a:solidFill>
                      <a:prstDash val="solid"/>
                      <a:round/>
                      <a:headEnd type="none" w="med" len="med"/>
                      <a:tailEnd type="none" w="med" len="med"/>
                    </a:lnB>
                    <a:solidFill>
                      <a:srgbClr val="15213A"/>
                    </a:solidFill>
                  </a:tcPr>
                </a:tc>
              </a:tr>
              <a:tr h="433222">
                <a:tc>
                  <a:txBody>
                    <a:bodyPr/>
                    <a:lstStyle/>
                    <a:p>
                      <a:pPr indent="0" marL="0">
                        <a:buNone/>
                      </a:pPr>
                      <a:r>
                        <a:rPr lang="en-US" sz="1700" dirty="0">
                          <a:solidFill>
                            <a:srgbClr val="15213A"/>
                          </a:solidFill>
                          <a:latin typeface="Courier New" pitchFamily="34" charset="0"/>
                          <a:ea typeface="Courier New" pitchFamily="34" charset="-122"/>
                          <a:cs typeface="Courier New" pitchFamily="34" charset="-120"/>
                        </a:rPr>
                        <a:t>7 == 7</a:t>
                      </a:r>
                      <a:endParaRPr lang="en-US" sz="1700" dirty="0">
                        <a:latin typeface="Courier New" charset="0"/>
                        <a:ea typeface="Courier New" charset="0"/>
                        <a:cs typeface="Courier New" charset="0"/>
                      </a:endParaRPr>
                    </a:p>
                  </a:txBody>
                  <a:tcPr marL="109728" marR="109728" marT="64008" marB="64008" anchor="ctr">
                    <a:lnL w="9525" cap="flat" cmpd="sng" algn="ctr">
                      <a:solidFill>
                        <a:srgbClr val="D5DBE6"/>
                      </a:solidFill>
                      <a:prstDash val="solid"/>
                      <a:round/>
                      <a:headEnd type="none" w="med" len="med"/>
                      <a:tailEnd type="none" w="med" len="med"/>
                    </a:lnL>
                    <a:lnR w="9525" cap="flat" cmpd="sng" algn="ctr">
                      <a:solidFill>
                        <a:srgbClr val="D5DBE6"/>
                      </a:solidFill>
                      <a:prstDash val="solid"/>
                      <a:round/>
                      <a:headEnd type="none" w="med" len="med"/>
                      <a:tailEnd type="none" w="med" len="med"/>
                    </a:lnR>
                    <a:lnT w="9525" cap="flat" cmpd="sng" algn="ctr">
                      <a:solidFill>
                        <a:srgbClr val="D5DBE6"/>
                      </a:solidFill>
                      <a:prstDash val="solid"/>
                      <a:round/>
                      <a:headEnd type="none" w="med" len="med"/>
                      <a:tailEnd type="none" w="med" len="med"/>
                    </a:lnT>
                    <a:lnB w="9525" cap="flat" cmpd="sng" algn="ctr">
                      <a:solidFill>
                        <a:srgbClr val="D5DBE6"/>
                      </a:solidFill>
                      <a:prstDash val="solid"/>
                      <a:round/>
                      <a:headEnd type="none" w="med" len="med"/>
                      <a:tailEnd type="none" w="med" len="med"/>
                    </a:lnB>
                    <a:solidFill>
                      <a:srgbClr val="F3F5F9"/>
                    </a:solidFill>
                  </a:tcPr>
                </a:tc>
                <a:tc>
                  <a:txBody>
                    <a:bodyPr/>
                    <a:lstStyle/>
                    <a:p>
                      <a:pPr indent="0" marL="0">
                        <a:buNone/>
                      </a:pPr>
                      <a:r>
                        <a:rPr lang="en-US" sz="1700" b="1" dirty="0">
                          <a:solidFill>
                            <a:srgbClr val="17695D"/>
                          </a:solidFill>
                          <a:latin typeface="Courier New" pitchFamily="34" charset="0"/>
                          <a:ea typeface="Courier New" pitchFamily="34" charset="-122"/>
                          <a:cs typeface="Courier New" pitchFamily="34" charset="-120"/>
                        </a:rPr>
                        <a:t>True</a:t>
                      </a:r>
                      <a:endParaRPr lang="en-US" sz="1700" dirty="0">
                        <a:latin typeface="Courier New" charset="0"/>
                        <a:ea typeface="Courier New" charset="0"/>
                        <a:cs typeface="Courier New" charset="0"/>
                      </a:endParaRPr>
                    </a:p>
                  </a:txBody>
                  <a:tcPr marL="109728" marR="109728" marT="64008" marB="64008" anchor="ctr">
                    <a:lnL w="9525" cap="flat" cmpd="sng" algn="ctr">
                      <a:solidFill>
                        <a:srgbClr val="D5DBE6"/>
                      </a:solidFill>
                      <a:prstDash val="solid"/>
                      <a:round/>
                      <a:headEnd type="none" w="med" len="med"/>
                      <a:tailEnd type="none" w="med" len="med"/>
                    </a:lnL>
                    <a:lnR w="9525" cap="flat" cmpd="sng" algn="ctr">
                      <a:solidFill>
                        <a:srgbClr val="D5DBE6"/>
                      </a:solidFill>
                      <a:prstDash val="solid"/>
                      <a:round/>
                      <a:headEnd type="none" w="med" len="med"/>
                      <a:tailEnd type="none" w="med" len="med"/>
                    </a:lnR>
                    <a:lnT w="9525" cap="flat" cmpd="sng" algn="ctr">
                      <a:solidFill>
                        <a:srgbClr val="D5DBE6"/>
                      </a:solidFill>
                      <a:prstDash val="solid"/>
                      <a:round/>
                      <a:headEnd type="none" w="med" len="med"/>
                      <a:tailEnd type="none" w="med" len="med"/>
                    </a:lnT>
                    <a:lnB w="9525" cap="flat" cmpd="sng" algn="ctr">
                      <a:solidFill>
                        <a:srgbClr val="D5DBE6"/>
                      </a:solidFill>
                      <a:prstDash val="solid"/>
                      <a:round/>
                      <a:headEnd type="none" w="med" len="med"/>
                      <a:tailEnd type="none" w="med" len="med"/>
                    </a:lnB>
                  </a:tcPr>
                </a:tc>
                <a:tc>
                  <a:txBody>
                    <a:bodyPr/>
                    <a:lstStyle/>
                    <a:p>
                      <a:pPr indent="0" marL="0">
                        <a:buNone/>
                      </a:pPr>
                      <a:r>
                        <a:rPr lang="en-US" sz="1700" dirty="0">
                          <a:solidFill>
                            <a:srgbClr val="15213A"/>
                          </a:solidFill>
                          <a:latin typeface="Calibri" pitchFamily="34" charset="0"/>
                          <a:ea typeface="Calibri" pitchFamily="34" charset="-122"/>
                          <a:cs typeface="Calibri" pitchFamily="34" charset="-120"/>
                        </a:rPr>
                        <a:t>equal to (two = signs)</a:t>
                      </a:r>
                      <a:endParaRPr lang="en-US" sz="1700" dirty="0">
                        <a:latin typeface="Calibri" charset="0"/>
                        <a:ea typeface="Calibri" charset="0"/>
                        <a:cs typeface="Calibri" charset="0"/>
                      </a:endParaRPr>
                    </a:p>
                  </a:txBody>
                  <a:tcPr marL="109728" marR="109728" marT="64008" marB="64008" anchor="ctr">
                    <a:lnL w="9525" cap="flat" cmpd="sng" algn="ctr">
                      <a:solidFill>
                        <a:srgbClr val="D5DBE6"/>
                      </a:solidFill>
                      <a:prstDash val="solid"/>
                      <a:round/>
                      <a:headEnd type="none" w="med" len="med"/>
                      <a:tailEnd type="none" w="med" len="med"/>
                    </a:lnL>
                    <a:lnR w="9525" cap="flat" cmpd="sng" algn="ctr">
                      <a:solidFill>
                        <a:srgbClr val="D5DBE6"/>
                      </a:solidFill>
                      <a:prstDash val="solid"/>
                      <a:round/>
                      <a:headEnd type="none" w="med" len="med"/>
                      <a:tailEnd type="none" w="med" len="med"/>
                    </a:lnR>
                    <a:lnT w="9525" cap="flat" cmpd="sng" algn="ctr">
                      <a:solidFill>
                        <a:srgbClr val="D5DBE6"/>
                      </a:solidFill>
                      <a:prstDash val="solid"/>
                      <a:round/>
                      <a:headEnd type="none" w="med" len="med"/>
                      <a:tailEnd type="none" w="med" len="med"/>
                    </a:lnT>
                    <a:lnB w="9525" cap="flat" cmpd="sng" algn="ctr">
                      <a:solidFill>
                        <a:srgbClr val="D5DBE6"/>
                      </a:solidFill>
                      <a:prstDash val="solid"/>
                      <a:round/>
                      <a:headEnd type="none" w="med" len="med"/>
                      <a:tailEnd type="none" w="med" len="med"/>
                    </a:lnB>
                  </a:tcPr>
                </a:tc>
              </a:tr>
              <a:tr h="433222">
                <a:tc>
                  <a:txBody>
                    <a:bodyPr/>
                    <a:lstStyle/>
                    <a:p>
                      <a:pPr indent="0" marL="0">
                        <a:buNone/>
                      </a:pPr>
                      <a:r>
                        <a:rPr lang="en-US" sz="1700" dirty="0">
                          <a:solidFill>
                            <a:srgbClr val="15213A"/>
                          </a:solidFill>
                          <a:latin typeface="Courier New" pitchFamily="34" charset="0"/>
                          <a:ea typeface="Courier New" pitchFamily="34" charset="-122"/>
                          <a:cs typeface="Courier New" pitchFamily="34" charset="-120"/>
                        </a:rPr>
                        <a:t>7 != 5</a:t>
                      </a:r>
                      <a:endParaRPr lang="en-US" sz="1700" dirty="0">
                        <a:latin typeface="Courier New" charset="0"/>
                        <a:ea typeface="Courier New" charset="0"/>
                        <a:cs typeface="Courier New" charset="0"/>
                      </a:endParaRPr>
                    </a:p>
                  </a:txBody>
                  <a:tcPr marL="109728" marR="109728" marT="64008" marB="64008" anchor="ctr">
                    <a:lnL w="9525" cap="flat" cmpd="sng" algn="ctr">
                      <a:solidFill>
                        <a:srgbClr val="D5DBE6"/>
                      </a:solidFill>
                      <a:prstDash val="solid"/>
                      <a:round/>
                      <a:headEnd type="none" w="med" len="med"/>
                      <a:tailEnd type="none" w="med" len="med"/>
                    </a:lnL>
                    <a:lnR w="9525" cap="flat" cmpd="sng" algn="ctr">
                      <a:solidFill>
                        <a:srgbClr val="D5DBE6"/>
                      </a:solidFill>
                      <a:prstDash val="solid"/>
                      <a:round/>
                      <a:headEnd type="none" w="med" len="med"/>
                      <a:tailEnd type="none" w="med" len="med"/>
                    </a:lnR>
                    <a:lnT w="9525" cap="flat" cmpd="sng" algn="ctr">
                      <a:solidFill>
                        <a:srgbClr val="D5DBE6"/>
                      </a:solidFill>
                      <a:prstDash val="solid"/>
                      <a:round/>
                      <a:headEnd type="none" w="med" len="med"/>
                      <a:tailEnd type="none" w="med" len="med"/>
                    </a:lnT>
                    <a:lnB w="9525" cap="flat" cmpd="sng" algn="ctr">
                      <a:solidFill>
                        <a:srgbClr val="D5DBE6"/>
                      </a:solidFill>
                      <a:prstDash val="solid"/>
                      <a:round/>
                      <a:headEnd type="none" w="med" len="med"/>
                      <a:tailEnd type="none" w="med" len="med"/>
                    </a:lnB>
                    <a:solidFill>
                      <a:srgbClr val="F3F5F9"/>
                    </a:solidFill>
                  </a:tcPr>
                </a:tc>
                <a:tc>
                  <a:txBody>
                    <a:bodyPr/>
                    <a:lstStyle/>
                    <a:p>
                      <a:pPr indent="0" marL="0">
                        <a:buNone/>
                      </a:pPr>
                      <a:r>
                        <a:rPr lang="en-US" sz="1700" b="1" dirty="0">
                          <a:solidFill>
                            <a:srgbClr val="17695D"/>
                          </a:solidFill>
                          <a:latin typeface="Courier New" pitchFamily="34" charset="0"/>
                          <a:ea typeface="Courier New" pitchFamily="34" charset="-122"/>
                          <a:cs typeface="Courier New" pitchFamily="34" charset="-120"/>
                        </a:rPr>
                        <a:t>True</a:t>
                      </a:r>
                      <a:endParaRPr lang="en-US" sz="1700" dirty="0">
                        <a:latin typeface="Courier New" charset="0"/>
                        <a:ea typeface="Courier New" charset="0"/>
                        <a:cs typeface="Courier New" charset="0"/>
                      </a:endParaRPr>
                    </a:p>
                  </a:txBody>
                  <a:tcPr marL="109728" marR="109728" marT="64008" marB="64008" anchor="ctr">
                    <a:lnL w="9525" cap="flat" cmpd="sng" algn="ctr">
                      <a:solidFill>
                        <a:srgbClr val="D5DBE6"/>
                      </a:solidFill>
                      <a:prstDash val="solid"/>
                      <a:round/>
                      <a:headEnd type="none" w="med" len="med"/>
                      <a:tailEnd type="none" w="med" len="med"/>
                    </a:lnL>
                    <a:lnR w="9525" cap="flat" cmpd="sng" algn="ctr">
                      <a:solidFill>
                        <a:srgbClr val="D5DBE6"/>
                      </a:solidFill>
                      <a:prstDash val="solid"/>
                      <a:round/>
                      <a:headEnd type="none" w="med" len="med"/>
                      <a:tailEnd type="none" w="med" len="med"/>
                    </a:lnR>
                    <a:lnT w="9525" cap="flat" cmpd="sng" algn="ctr">
                      <a:solidFill>
                        <a:srgbClr val="D5DBE6"/>
                      </a:solidFill>
                      <a:prstDash val="solid"/>
                      <a:round/>
                      <a:headEnd type="none" w="med" len="med"/>
                      <a:tailEnd type="none" w="med" len="med"/>
                    </a:lnT>
                    <a:lnB w="9525" cap="flat" cmpd="sng" algn="ctr">
                      <a:solidFill>
                        <a:srgbClr val="D5DBE6"/>
                      </a:solidFill>
                      <a:prstDash val="solid"/>
                      <a:round/>
                      <a:headEnd type="none" w="med" len="med"/>
                      <a:tailEnd type="none" w="med" len="med"/>
                    </a:lnB>
                  </a:tcPr>
                </a:tc>
                <a:tc>
                  <a:txBody>
                    <a:bodyPr/>
                    <a:lstStyle/>
                    <a:p>
                      <a:pPr indent="0" marL="0">
                        <a:buNone/>
                      </a:pPr>
                      <a:r>
                        <a:rPr lang="en-US" sz="1700" dirty="0">
                          <a:solidFill>
                            <a:srgbClr val="15213A"/>
                          </a:solidFill>
                          <a:latin typeface="Calibri" pitchFamily="34" charset="0"/>
                          <a:ea typeface="Calibri" pitchFamily="34" charset="-122"/>
                          <a:cs typeface="Calibri" pitchFamily="34" charset="-120"/>
                        </a:rPr>
                        <a:t>not equal to</a:t>
                      </a:r>
                      <a:endParaRPr lang="en-US" sz="1700" dirty="0">
                        <a:latin typeface="Calibri" charset="0"/>
                        <a:ea typeface="Calibri" charset="0"/>
                        <a:cs typeface="Calibri" charset="0"/>
                      </a:endParaRPr>
                    </a:p>
                  </a:txBody>
                  <a:tcPr marL="109728" marR="109728" marT="64008" marB="64008" anchor="ctr">
                    <a:lnL w="9525" cap="flat" cmpd="sng" algn="ctr">
                      <a:solidFill>
                        <a:srgbClr val="D5DBE6"/>
                      </a:solidFill>
                      <a:prstDash val="solid"/>
                      <a:round/>
                      <a:headEnd type="none" w="med" len="med"/>
                      <a:tailEnd type="none" w="med" len="med"/>
                    </a:lnL>
                    <a:lnR w="9525" cap="flat" cmpd="sng" algn="ctr">
                      <a:solidFill>
                        <a:srgbClr val="D5DBE6"/>
                      </a:solidFill>
                      <a:prstDash val="solid"/>
                      <a:round/>
                      <a:headEnd type="none" w="med" len="med"/>
                      <a:tailEnd type="none" w="med" len="med"/>
                    </a:lnR>
                    <a:lnT w="9525" cap="flat" cmpd="sng" algn="ctr">
                      <a:solidFill>
                        <a:srgbClr val="D5DBE6"/>
                      </a:solidFill>
                      <a:prstDash val="solid"/>
                      <a:round/>
                      <a:headEnd type="none" w="med" len="med"/>
                      <a:tailEnd type="none" w="med" len="med"/>
                    </a:lnT>
                    <a:lnB w="9525" cap="flat" cmpd="sng" algn="ctr">
                      <a:solidFill>
                        <a:srgbClr val="D5DBE6"/>
                      </a:solidFill>
                      <a:prstDash val="solid"/>
                      <a:round/>
                      <a:headEnd type="none" w="med" len="med"/>
                      <a:tailEnd type="none" w="med" len="med"/>
                    </a:lnB>
                  </a:tcPr>
                </a:tc>
              </a:tr>
              <a:tr h="433222">
                <a:tc>
                  <a:txBody>
                    <a:bodyPr/>
                    <a:lstStyle/>
                    <a:p>
                      <a:pPr indent="0" marL="0">
                        <a:buNone/>
                      </a:pPr>
                      <a:r>
                        <a:rPr lang="en-US" sz="1700" dirty="0">
                          <a:solidFill>
                            <a:srgbClr val="15213A"/>
                          </a:solidFill>
                          <a:latin typeface="Courier New" pitchFamily="34" charset="0"/>
                          <a:ea typeface="Courier New" pitchFamily="34" charset="-122"/>
                          <a:cs typeface="Courier New" pitchFamily="34" charset="-120"/>
                        </a:rPr>
                        <a:t>3 &gt; 8</a:t>
                      </a:r>
                      <a:endParaRPr lang="en-US" sz="1700" dirty="0">
                        <a:latin typeface="Courier New" charset="0"/>
                        <a:ea typeface="Courier New" charset="0"/>
                        <a:cs typeface="Courier New" charset="0"/>
                      </a:endParaRPr>
                    </a:p>
                  </a:txBody>
                  <a:tcPr marL="109728" marR="109728" marT="64008" marB="64008" anchor="ctr">
                    <a:lnL w="9525" cap="flat" cmpd="sng" algn="ctr">
                      <a:solidFill>
                        <a:srgbClr val="D5DBE6"/>
                      </a:solidFill>
                      <a:prstDash val="solid"/>
                      <a:round/>
                      <a:headEnd type="none" w="med" len="med"/>
                      <a:tailEnd type="none" w="med" len="med"/>
                    </a:lnL>
                    <a:lnR w="9525" cap="flat" cmpd="sng" algn="ctr">
                      <a:solidFill>
                        <a:srgbClr val="D5DBE6"/>
                      </a:solidFill>
                      <a:prstDash val="solid"/>
                      <a:round/>
                      <a:headEnd type="none" w="med" len="med"/>
                      <a:tailEnd type="none" w="med" len="med"/>
                    </a:lnR>
                    <a:lnT w="9525" cap="flat" cmpd="sng" algn="ctr">
                      <a:solidFill>
                        <a:srgbClr val="D5DBE6"/>
                      </a:solidFill>
                      <a:prstDash val="solid"/>
                      <a:round/>
                      <a:headEnd type="none" w="med" len="med"/>
                      <a:tailEnd type="none" w="med" len="med"/>
                    </a:lnT>
                    <a:lnB w="9525" cap="flat" cmpd="sng" algn="ctr">
                      <a:solidFill>
                        <a:srgbClr val="D5DBE6"/>
                      </a:solidFill>
                      <a:prstDash val="solid"/>
                      <a:round/>
                      <a:headEnd type="none" w="med" len="med"/>
                      <a:tailEnd type="none" w="med" len="med"/>
                    </a:lnB>
                    <a:solidFill>
                      <a:srgbClr val="F3F5F9"/>
                    </a:solidFill>
                  </a:tcPr>
                </a:tc>
                <a:tc>
                  <a:txBody>
                    <a:bodyPr/>
                    <a:lstStyle/>
                    <a:p>
                      <a:pPr indent="0" marL="0">
                        <a:buNone/>
                      </a:pPr>
                      <a:r>
                        <a:rPr lang="en-US" sz="1700" b="1" dirty="0">
                          <a:solidFill>
                            <a:srgbClr val="B4432A"/>
                          </a:solidFill>
                          <a:latin typeface="Courier New" pitchFamily="34" charset="0"/>
                          <a:ea typeface="Courier New" pitchFamily="34" charset="-122"/>
                          <a:cs typeface="Courier New" pitchFamily="34" charset="-120"/>
                        </a:rPr>
                        <a:t>False</a:t>
                      </a:r>
                      <a:endParaRPr lang="en-US" sz="1700" dirty="0">
                        <a:latin typeface="Courier New" charset="0"/>
                        <a:ea typeface="Courier New" charset="0"/>
                        <a:cs typeface="Courier New" charset="0"/>
                      </a:endParaRPr>
                    </a:p>
                  </a:txBody>
                  <a:tcPr marL="109728" marR="109728" marT="64008" marB="64008" anchor="ctr">
                    <a:lnL w="9525" cap="flat" cmpd="sng" algn="ctr">
                      <a:solidFill>
                        <a:srgbClr val="D5DBE6"/>
                      </a:solidFill>
                      <a:prstDash val="solid"/>
                      <a:round/>
                      <a:headEnd type="none" w="med" len="med"/>
                      <a:tailEnd type="none" w="med" len="med"/>
                    </a:lnL>
                    <a:lnR w="9525" cap="flat" cmpd="sng" algn="ctr">
                      <a:solidFill>
                        <a:srgbClr val="D5DBE6"/>
                      </a:solidFill>
                      <a:prstDash val="solid"/>
                      <a:round/>
                      <a:headEnd type="none" w="med" len="med"/>
                      <a:tailEnd type="none" w="med" len="med"/>
                    </a:lnR>
                    <a:lnT w="9525" cap="flat" cmpd="sng" algn="ctr">
                      <a:solidFill>
                        <a:srgbClr val="D5DBE6"/>
                      </a:solidFill>
                      <a:prstDash val="solid"/>
                      <a:round/>
                      <a:headEnd type="none" w="med" len="med"/>
                      <a:tailEnd type="none" w="med" len="med"/>
                    </a:lnT>
                    <a:lnB w="9525" cap="flat" cmpd="sng" algn="ctr">
                      <a:solidFill>
                        <a:srgbClr val="D5DBE6"/>
                      </a:solidFill>
                      <a:prstDash val="solid"/>
                      <a:round/>
                      <a:headEnd type="none" w="med" len="med"/>
                      <a:tailEnd type="none" w="med" len="med"/>
                    </a:lnB>
                  </a:tcPr>
                </a:tc>
                <a:tc>
                  <a:txBody>
                    <a:bodyPr/>
                    <a:lstStyle/>
                    <a:p>
                      <a:pPr indent="0" marL="0">
                        <a:buNone/>
                      </a:pPr>
                      <a:r>
                        <a:rPr lang="en-US" sz="1700" dirty="0">
                          <a:solidFill>
                            <a:srgbClr val="15213A"/>
                          </a:solidFill>
                          <a:latin typeface="Calibri" pitchFamily="34" charset="0"/>
                          <a:ea typeface="Calibri" pitchFamily="34" charset="-122"/>
                          <a:cs typeface="Calibri" pitchFamily="34" charset="-120"/>
                        </a:rPr>
                        <a:t>greater than</a:t>
                      </a:r>
                      <a:endParaRPr lang="en-US" sz="1700" dirty="0">
                        <a:latin typeface="Calibri" charset="0"/>
                        <a:ea typeface="Calibri" charset="0"/>
                        <a:cs typeface="Calibri" charset="0"/>
                      </a:endParaRPr>
                    </a:p>
                  </a:txBody>
                  <a:tcPr marL="109728" marR="109728" marT="64008" marB="64008" anchor="ctr">
                    <a:lnL w="9525" cap="flat" cmpd="sng" algn="ctr">
                      <a:solidFill>
                        <a:srgbClr val="D5DBE6"/>
                      </a:solidFill>
                      <a:prstDash val="solid"/>
                      <a:round/>
                      <a:headEnd type="none" w="med" len="med"/>
                      <a:tailEnd type="none" w="med" len="med"/>
                    </a:lnL>
                    <a:lnR w="9525" cap="flat" cmpd="sng" algn="ctr">
                      <a:solidFill>
                        <a:srgbClr val="D5DBE6"/>
                      </a:solidFill>
                      <a:prstDash val="solid"/>
                      <a:round/>
                      <a:headEnd type="none" w="med" len="med"/>
                      <a:tailEnd type="none" w="med" len="med"/>
                    </a:lnR>
                    <a:lnT w="9525" cap="flat" cmpd="sng" algn="ctr">
                      <a:solidFill>
                        <a:srgbClr val="D5DBE6"/>
                      </a:solidFill>
                      <a:prstDash val="solid"/>
                      <a:round/>
                      <a:headEnd type="none" w="med" len="med"/>
                      <a:tailEnd type="none" w="med" len="med"/>
                    </a:lnT>
                    <a:lnB w="9525" cap="flat" cmpd="sng" algn="ctr">
                      <a:solidFill>
                        <a:srgbClr val="D5DBE6"/>
                      </a:solidFill>
                      <a:prstDash val="solid"/>
                      <a:round/>
                      <a:headEnd type="none" w="med" len="med"/>
                      <a:tailEnd type="none" w="med" len="med"/>
                    </a:lnB>
                  </a:tcPr>
                </a:tc>
              </a:tr>
              <a:tr h="433222">
                <a:tc>
                  <a:txBody>
                    <a:bodyPr/>
                    <a:lstStyle/>
                    <a:p>
                      <a:pPr indent="0" marL="0">
                        <a:buNone/>
                      </a:pPr>
                      <a:r>
                        <a:rPr lang="en-US" sz="1700" dirty="0">
                          <a:solidFill>
                            <a:srgbClr val="15213A"/>
                          </a:solidFill>
                          <a:latin typeface="Courier New" pitchFamily="34" charset="0"/>
                          <a:ea typeface="Courier New" pitchFamily="34" charset="-122"/>
                          <a:cs typeface="Courier New" pitchFamily="34" charset="-120"/>
                        </a:rPr>
                        <a:t>3 &lt; 8</a:t>
                      </a:r>
                      <a:endParaRPr lang="en-US" sz="1700" dirty="0">
                        <a:latin typeface="Courier New" charset="0"/>
                        <a:ea typeface="Courier New" charset="0"/>
                        <a:cs typeface="Courier New" charset="0"/>
                      </a:endParaRPr>
                    </a:p>
                  </a:txBody>
                  <a:tcPr marL="109728" marR="109728" marT="64008" marB="64008" anchor="ctr">
                    <a:lnL w="9525" cap="flat" cmpd="sng" algn="ctr">
                      <a:solidFill>
                        <a:srgbClr val="D5DBE6"/>
                      </a:solidFill>
                      <a:prstDash val="solid"/>
                      <a:round/>
                      <a:headEnd type="none" w="med" len="med"/>
                      <a:tailEnd type="none" w="med" len="med"/>
                    </a:lnL>
                    <a:lnR w="9525" cap="flat" cmpd="sng" algn="ctr">
                      <a:solidFill>
                        <a:srgbClr val="D5DBE6"/>
                      </a:solidFill>
                      <a:prstDash val="solid"/>
                      <a:round/>
                      <a:headEnd type="none" w="med" len="med"/>
                      <a:tailEnd type="none" w="med" len="med"/>
                    </a:lnR>
                    <a:lnT w="9525" cap="flat" cmpd="sng" algn="ctr">
                      <a:solidFill>
                        <a:srgbClr val="D5DBE6"/>
                      </a:solidFill>
                      <a:prstDash val="solid"/>
                      <a:round/>
                      <a:headEnd type="none" w="med" len="med"/>
                      <a:tailEnd type="none" w="med" len="med"/>
                    </a:lnT>
                    <a:lnB w="9525" cap="flat" cmpd="sng" algn="ctr">
                      <a:solidFill>
                        <a:srgbClr val="D5DBE6"/>
                      </a:solidFill>
                      <a:prstDash val="solid"/>
                      <a:round/>
                      <a:headEnd type="none" w="med" len="med"/>
                      <a:tailEnd type="none" w="med" len="med"/>
                    </a:lnB>
                    <a:solidFill>
                      <a:srgbClr val="F3F5F9"/>
                    </a:solidFill>
                  </a:tcPr>
                </a:tc>
                <a:tc>
                  <a:txBody>
                    <a:bodyPr/>
                    <a:lstStyle/>
                    <a:p>
                      <a:pPr indent="0" marL="0">
                        <a:buNone/>
                      </a:pPr>
                      <a:r>
                        <a:rPr lang="en-US" sz="1700" b="1" dirty="0">
                          <a:solidFill>
                            <a:srgbClr val="17695D"/>
                          </a:solidFill>
                          <a:latin typeface="Courier New" pitchFamily="34" charset="0"/>
                          <a:ea typeface="Courier New" pitchFamily="34" charset="-122"/>
                          <a:cs typeface="Courier New" pitchFamily="34" charset="-120"/>
                        </a:rPr>
                        <a:t>True</a:t>
                      </a:r>
                      <a:endParaRPr lang="en-US" sz="1700" dirty="0">
                        <a:latin typeface="Courier New" charset="0"/>
                        <a:ea typeface="Courier New" charset="0"/>
                        <a:cs typeface="Courier New" charset="0"/>
                      </a:endParaRPr>
                    </a:p>
                  </a:txBody>
                  <a:tcPr marL="109728" marR="109728" marT="64008" marB="64008" anchor="ctr">
                    <a:lnL w="9525" cap="flat" cmpd="sng" algn="ctr">
                      <a:solidFill>
                        <a:srgbClr val="D5DBE6"/>
                      </a:solidFill>
                      <a:prstDash val="solid"/>
                      <a:round/>
                      <a:headEnd type="none" w="med" len="med"/>
                      <a:tailEnd type="none" w="med" len="med"/>
                    </a:lnL>
                    <a:lnR w="9525" cap="flat" cmpd="sng" algn="ctr">
                      <a:solidFill>
                        <a:srgbClr val="D5DBE6"/>
                      </a:solidFill>
                      <a:prstDash val="solid"/>
                      <a:round/>
                      <a:headEnd type="none" w="med" len="med"/>
                      <a:tailEnd type="none" w="med" len="med"/>
                    </a:lnR>
                    <a:lnT w="9525" cap="flat" cmpd="sng" algn="ctr">
                      <a:solidFill>
                        <a:srgbClr val="D5DBE6"/>
                      </a:solidFill>
                      <a:prstDash val="solid"/>
                      <a:round/>
                      <a:headEnd type="none" w="med" len="med"/>
                      <a:tailEnd type="none" w="med" len="med"/>
                    </a:lnT>
                    <a:lnB w="9525" cap="flat" cmpd="sng" algn="ctr">
                      <a:solidFill>
                        <a:srgbClr val="D5DBE6"/>
                      </a:solidFill>
                      <a:prstDash val="solid"/>
                      <a:round/>
                      <a:headEnd type="none" w="med" len="med"/>
                      <a:tailEnd type="none" w="med" len="med"/>
                    </a:lnB>
                  </a:tcPr>
                </a:tc>
                <a:tc>
                  <a:txBody>
                    <a:bodyPr/>
                    <a:lstStyle/>
                    <a:p>
                      <a:pPr indent="0" marL="0">
                        <a:buNone/>
                      </a:pPr>
                      <a:r>
                        <a:rPr lang="en-US" sz="1700" dirty="0">
                          <a:solidFill>
                            <a:srgbClr val="15213A"/>
                          </a:solidFill>
                          <a:latin typeface="Calibri" pitchFamily="34" charset="0"/>
                          <a:ea typeface="Calibri" pitchFamily="34" charset="-122"/>
                          <a:cs typeface="Calibri" pitchFamily="34" charset="-120"/>
                        </a:rPr>
                        <a:t>less than</a:t>
                      </a:r>
                      <a:endParaRPr lang="en-US" sz="1700" dirty="0">
                        <a:latin typeface="Calibri" charset="0"/>
                        <a:ea typeface="Calibri" charset="0"/>
                        <a:cs typeface="Calibri" charset="0"/>
                      </a:endParaRPr>
                    </a:p>
                  </a:txBody>
                  <a:tcPr marL="109728" marR="109728" marT="64008" marB="64008" anchor="ctr">
                    <a:lnL w="9525" cap="flat" cmpd="sng" algn="ctr">
                      <a:solidFill>
                        <a:srgbClr val="D5DBE6"/>
                      </a:solidFill>
                      <a:prstDash val="solid"/>
                      <a:round/>
                      <a:headEnd type="none" w="med" len="med"/>
                      <a:tailEnd type="none" w="med" len="med"/>
                    </a:lnL>
                    <a:lnR w="9525" cap="flat" cmpd="sng" algn="ctr">
                      <a:solidFill>
                        <a:srgbClr val="D5DBE6"/>
                      </a:solidFill>
                      <a:prstDash val="solid"/>
                      <a:round/>
                      <a:headEnd type="none" w="med" len="med"/>
                      <a:tailEnd type="none" w="med" len="med"/>
                    </a:lnR>
                    <a:lnT w="9525" cap="flat" cmpd="sng" algn="ctr">
                      <a:solidFill>
                        <a:srgbClr val="D5DBE6"/>
                      </a:solidFill>
                      <a:prstDash val="solid"/>
                      <a:round/>
                      <a:headEnd type="none" w="med" len="med"/>
                      <a:tailEnd type="none" w="med" len="med"/>
                    </a:lnT>
                    <a:lnB w="9525" cap="flat" cmpd="sng" algn="ctr">
                      <a:solidFill>
                        <a:srgbClr val="D5DBE6"/>
                      </a:solidFill>
                      <a:prstDash val="solid"/>
                      <a:round/>
                      <a:headEnd type="none" w="med" len="med"/>
                      <a:tailEnd type="none" w="med" len="med"/>
                    </a:lnB>
                  </a:tcPr>
                </a:tc>
              </a:tr>
              <a:tr h="433222">
                <a:tc>
                  <a:txBody>
                    <a:bodyPr/>
                    <a:lstStyle/>
                    <a:p>
                      <a:pPr indent="0" marL="0">
                        <a:buNone/>
                      </a:pPr>
                      <a:r>
                        <a:rPr lang="en-US" sz="1700" dirty="0">
                          <a:solidFill>
                            <a:srgbClr val="15213A"/>
                          </a:solidFill>
                          <a:latin typeface="Courier New" pitchFamily="34" charset="0"/>
                          <a:ea typeface="Courier New" pitchFamily="34" charset="-122"/>
                          <a:cs typeface="Courier New" pitchFamily="34" charset="-120"/>
                        </a:rPr>
                        <a:t>5 &gt;= 5</a:t>
                      </a:r>
                      <a:endParaRPr lang="en-US" sz="1700" dirty="0">
                        <a:latin typeface="Courier New" charset="0"/>
                        <a:ea typeface="Courier New" charset="0"/>
                        <a:cs typeface="Courier New" charset="0"/>
                      </a:endParaRPr>
                    </a:p>
                  </a:txBody>
                  <a:tcPr marL="109728" marR="109728" marT="64008" marB="64008" anchor="ctr">
                    <a:lnL w="9525" cap="flat" cmpd="sng" algn="ctr">
                      <a:solidFill>
                        <a:srgbClr val="D5DBE6"/>
                      </a:solidFill>
                      <a:prstDash val="solid"/>
                      <a:round/>
                      <a:headEnd type="none" w="med" len="med"/>
                      <a:tailEnd type="none" w="med" len="med"/>
                    </a:lnL>
                    <a:lnR w="9525" cap="flat" cmpd="sng" algn="ctr">
                      <a:solidFill>
                        <a:srgbClr val="D5DBE6"/>
                      </a:solidFill>
                      <a:prstDash val="solid"/>
                      <a:round/>
                      <a:headEnd type="none" w="med" len="med"/>
                      <a:tailEnd type="none" w="med" len="med"/>
                    </a:lnR>
                    <a:lnT w="9525" cap="flat" cmpd="sng" algn="ctr">
                      <a:solidFill>
                        <a:srgbClr val="D5DBE6"/>
                      </a:solidFill>
                      <a:prstDash val="solid"/>
                      <a:round/>
                      <a:headEnd type="none" w="med" len="med"/>
                      <a:tailEnd type="none" w="med" len="med"/>
                    </a:lnT>
                    <a:lnB w="9525" cap="flat" cmpd="sng" algn="ctr">
                      <a:solidFill>
                        <a:srgbClr val="D5DBE6"/>
                      </a:solidFill>
                      <a:prstDash val="solid"/>
                      <a:round/>
                      <a:headEnd type="none" w="med" len="med"/>
                      <a:tailEnd type="none" w="med" len="med"/>
                    </a:lnB>
                    <a:solidFill>
                      <a:srgbClr val="F3F5F9"/>
                    </a:solidFill>
                  </a:tcPr>
                </a:tc>
                <a:tc>
                  <a:txBody>
                    <a:bodyPr/>
                    <a:lstStyle/>
                    <a:p>
                      <a:pPr indent="0" marL="0">
                        <a:buNone/>
                      </a:pPr>
                      <a:r>
                        <a:rPr lang="en-US" sz="1700" b="1" dirty="0">
                          <a:solidFill>
                            <a:srgbClr val="17695D"/>
                          </a:solidFill>
                          <a:latin typeface="Courier New" pitchFamily="34" charset="0"/>
                          <a:ea typeface="Courier New" pitchFamily="34" charset="-122"/>
                          <a:cs typeface="Courier New" pitchFamily="34" charset="-120"/>
                        </a:rPr>
                        <a:t>True</a:t>
                      </a:r>
                      <a:endParaRPr lang="en-US" sz="1700" dirty="0">
                        <a:latin typeface="Courier New" charset="0"/>
                        <a:ea typeface="Courier New" charset="0"/>
                        <a:cs typeface="Courier New" charset="0"/>
                      </a:endParaRPr>
                    </a:p>
                  </a:txBody>
                  <a:tcPr marL="109728" marR="109728" marT="64008" marB="64008" anchor="ctr">
                    <a:lnL w="9525" cap="flat" cmpd="sng" algn="ctr">
                      <a:solidFill>
                        <a:srgbClr val="D5DBE6"/>
                      </a:solidFill>
                      <a:prstDash val="solid"/>
                      <a:round/>
                      <a:headEnd type="none" w="med" len="med"/>
                      <a:tailEnd type="none" w="med" len="med"/>
                    </a:lnL>
                    <a:lnR w="9525" cap="flat" cmpd="sng" algn="ctr">
                      <a:solidFill>
                        <a:srgbClr val="D5DBE6"/>
                      </a:solidFill>
                      <a:prstDash val="solid"/>
                      <a:round/>
                      <a:headEnd type="none" w="med" len="med"/>
                      <a:tailEnd type="none" w="med" len="med"/>
                    </a:lnR>
                    <a:lnT w="9525" cap="flat" cmpd="sng" algn="ctr">
                      <a:solidFill>
                        <a:srgbClr val="D5DBE6"/>
                      </a:solidFill>
                      <a:prstDash val="solid"/>
                      <a:round/>
                      <a:headEnd type="none" w="med" len="med"/>
                      <a:tailEnd type="none" w="med" len="med"/>
                    </a:lnT>
                    <a:lnB w="9525" cap="flat" cmpd="sng" algn="ctr">
                      <a:solidFill>
                        <a:srgbClr val="D5DBE6"/>
                      </a:solidFill>
                      <a:prstDash val="solid"/>
                      <a:round/>
                      <a:headEnd type="none" w="med" len="med"/>
                      <a:tailEnd type="none" w="med" len="med"/>
                    </a:lnB>
                  </a:tcPr>
                </a:tc>
                <a:tc>
                  <a:txBody>
                    <a:bodyPr/>
                    <a:lstStyle/>
                    <a:p>
                      <a:pPr indent="0" marL="0">
                        <a:buNone/>
                      </a:pPr>
                      <a:r>
                        <a:rPr lang="en-US" sz="1700" dirty="0">
                          <a:solidFill>
                            <a:srgbClr val="15213A"/>
                          </a:solidFill>
                          <a:latin typeface="Calibri" pitchFamily="34" charset="0"/>
                          <a:ea typeface="Calibri" pitchFamily="34" charset="-122"/>
                          <a:cs typeface="Calibri" pitchFamily="34" charset="-120"/>
                        </a:rPr>
                        <a:t>greater than or equal to</a:t>
                      </a:r>
                      <a:endParaRPr lang="en-US" sz="1700" dirty="0">
                        <a:latin typeface="Calibri" charset="0"/>
                        <a:ea typeface="Calibri" charset="0"/>
                        <a:cs typeface="Calibri" charset="0"/>
                      </a:endParaRPr>
                    </a:p>
                  </a:txBody>
                  <a:tcPr marL="109728" marR="109728" marT="64008" marB="64008" anchor="ctr">
                    <a:lnL w="9525" cap="flat" cmpd="sng" algn="ctr">
                      <a:solidFill>
                        <a:srgbClr val="D5DBE6"/>
                      </a:solidFill>
                      <a:prstDash val="solid"/>
                      <a:round/>
                      <a:headEnd type="none" w="med" len="med"/>
                      <a:tailEnd type="none" w="med" len="med"/>
                    </a:lnL>
                    <a:lnR w="9525" cap="flat" cmpd="sng" algn="ctr">
                      <a:solidFill>
                        <a:srgbClr val="D5DBE6"/>
                      </a:solidFill>
                      <a:prstDash val="solid"/>
                      <a:round/>
                      <a:headEnd type="none" w="med" len="med"/>
                      <a:tailEnd type="none" w="med" len="med"/>
                    </a:lnR>
                    <a:lnT w="9525" cap="flat" cmpd="sng" algn="ctr">
                      <a:solidFill>
                        <a:srgbClr val="D5DBE6"/>
                      </a:solidFill>
                      <a:prstDash val="solid"/>
                      <a:round/>
                      <a:headEnd type="none" w="med" len="med"/>
                      <a:tailEnd type="none" w="med" len="med"/>
                    </a:lnT>
                    <a:lnB w="9525" cap="flat" cmpd="sng" algn="ctr">
                      <a:solidFill>
                        <a:srgbClr val="D5DBE6"/>
                      </a:solidFill>
                      <a:prstDash val="solid"/>
                      <a:round/>
                      <a:headEnd type="none" w="med" len="med"/>
                      <a:tailEnd type="none" w="med" len="med"/>
                    </a:lnB>
                  </a:tcPr>
                </a:tc>
              </a:tr>
              <a:tr h="433222">
                <a:tc>
                  <a:txBody>
                    <a:bodyPr/>
                    <a:lstStyle/>
                    <a:p>
                      <a:pPr indent="0" marL="0">
                        <a:buNone/>
                      </a:pPr>
                      <a:r>
                        <a:rPr lang="en-US" sz="1700" dirty="0">
                          <a:solidFill>
                            <a:srgbClr val="15213A"/>
                          </a:solidFill>
                          <a:latin typeface="Courier New" pitchFamily="34" charset="0"/>
                          <a:ea typeface="Courier New" pitchFamily="34" charset="-122"/>
                          <a:cs typeface="Courier New" pitchFamily="34" charset="-120"/>
                        </a:rPr>
                        <a:t>4 &lt;= 2</a:t>
                      </a:r>
                      <a:endParaRPr lang="en-US" sz="1700" dirty="0">
                        <a:latin typeface="Courier New" charset="0"/>
                        <a:ea typeface="Courier New" charset="0"/>
                        <a:cs typeface="Courier New" charset="0"/>
                      </a:endParaRPr>
                    </a:p>
                  </a:txBody>
                  <a:tcPr marL="109728" marR="109728" marT="64008" marB="64008" anchor="ctr">
                    <a:lnL w="9525" cap="flat" cmpd="sng" algn="ctr">
                      <a:solidFill>
                        <a:srgbClr val="D5DBE6"/>
                      </a:solidFill>
                      <a:prstDash val="solid"/>
                      <a:round/>
                      <a:headEnd type="none" w="med" len="med"/>
                      <a:tailEnd type="none" w="med" len="med"/>
                    </a:lnL>
                    <a:lnR w="9525" cap="flat" cmpd="sng" algn="ctr">
                      <a:solidFill>
                        <a:srgbClr val="D5DBE6"/>
                      </a:solidFill>
                      <a:prstDash val="solid"/>
                      <a:round/>
                      <a:headEnd type="none" w="med" len="med"/>
                      <a:tailEnd type="none" w="med" len="med"/>
                    </a:lnR>
                    <a:lnT w="9525" cap="flat" cmpd="sng" algn="ctr">
                      <a:solidFill>
                        <a:srgbClr val="D5DBE6"/>
                      </a:solidFill>
                      <a:prstDash val="solid"/>
                      <a:round/>
                      <a:headEnd type="none" w="med" len="med"/>
                      <a:tailEnd type="none" w="med" len="med"/>
                    </a:lnT>
                    <a:lnB w="9525" cap="flat" cmpd="sng" algn="ctr">
                      <a:solidFill>
                        <a:srgbClr val="D5DBE6"/>
                      </a:solidFill>
                      <a:prstDash val="solid"/>
                      <a:round/>
                      <a:headEnd type="none" w="med" len="med"/>
                      <a:tailEnd type="none" w="med" len="med"/>
                    </a:lnB>
                    <a:solidFill>
                      <a:srgbClr val="F3F5F9"/>
                    </a:solidFill>
                  </a:tcPr>
                </a:tc>
                <a:tc>
                  <a:txBody>
                    <a:bodyPr/>
                    <a:lstStyle/>
                    <a:p>
                      <a:pPr indent="0" marL="0">
                        <a:buNone/>
                      </a:pPr>
                      <a:r>
                        <a:rPr lang="en-US" sz="1700" b="1" dirty="0">
                          <a:solidFill>
                            <a:srgbClr val="B4432A"/>
                          </a:solidFill>
                          <a:latin typeface="Courier New" pitchFamily="34" charset="0"/>
                          <a:ea typeface="Courier New" pitchFamily="34" charset="-122"/>
                          <a:cs typeface="Courier New" pitchFamily="34" charset="-120"/>
                        </a:rPr>
                        <a:t>False</a:t>
                      </a:r>
                      <a:endParaRPr lang="en-US" sz="1700" dirty="0">
                        <a:latin typeface="Courier New" charset="0"/>
                        <a:ea typeface="Courier New" charset="0"/>
                        <a:cs typeface="Courier New" charset="0"/>
                      </a:endParaRPr>
                    </a:p>
                  </a:txBody>
                  <a:tcPr marL="109728" marR="109728" marT="64008" marB="64008" anchor="ctr">
                    <a:lnL w="9525" cap="flat" cmpd="sng" algn="ctr">
                      <a:solidFill>
                        <a:srgbClr val="D5DBE6"/>
                      </a:solidFill>
                      <a:prstDash val="solid"/>
                      <a:round/>
                      <a:headEnd type="none" w="med" len="med"/>
                      <a:tailEnd type="none" w="med" len="med"/>
                    </a:lnL>
                    <a:lnR w="9525" cap="flat" cmpd="sng" algn="ctr">
                      <a:solidFill>
                        <a:srgbClr val="D5DBE6"/>
                      </a:solidFill>
                      <a:prstDash val="solid"/>
                      <a:round/>
                      <a:headEnd type="none" w="med" len="med"/>
                      <a:tailEnd type="none" w="med" len="med"/>
                    </a:lnR>
                    <a:lnT w="9525" cap="flat" cmpd="sng" algn="ctr">
                      <a:solidFill>
                        <a:srgbClr val="D5DBE6"/>
                      </a:solidFill>
                      <a:prstDash val="solid"/>
                      <a:round/>
                      <a:headEnd type="none" w="med" len="med"/>
                      <a:tailEnd type="none" w="med" len="med"/>
                    </a:lnT>
                    <a:lnB w="9525" cap="flat" cmpd="sng" algn="ctr">
                      <a:solidFill>
                        <a:srgbClr val="D5DBE6"/>
                      </a:solidFill>
                      <a:prstDash val="solid"/>
                      <a:round/>
                      <a:headEnd type="none" w="med" len="med"/>
                      <a:tailEnd type="none" w="med" len="med"/>
                    </a:lnB>
                  </a:tcPr>
                </a:tc>
                <a:tc>
                  <a:txBody>
                    <a:bodyPr/>
                    <a:lstStyle/>
                    <a:p>
                      <a:pPr indent="0" marL="0">
                        <a:buNone/>
                      </a:pPr>
                      <a:r>
                        <a:rPr lang="en-US" sz="1700" dirty="0">
                          <a:solidFill>
                            <a:srgbClr val="15213A"/>
                          </a:solidFill>
                          <a:latin typeface="Calibri" pitchFamily="34" charset="0"/>
                          <a:ea typeface="Calibri" pitchFamily="34" charset="-122"/>
                          <a:cs typeface="Calibri" pitchFamily="34" charset="-120"/>
                        </a:rPr>
                        <a:t>less than or equal to</a:t>
                      </a:r>
                      <a:endParaRPr lang="en-US" sz="1700" dirty="0">
                        <a:latin typeface="Calibri" charset="0"/>
                        <a:ea typeface="Calibri" charset="0"/>
                        <a:cs typeface="Calibri" charset="0"/>
                      </a:endParaRPr>
                    </a:p>
                  </a:txBody>
                  <a:tcPr marL="109728" marR="109728" marT="64008" marB="64008" anchor="ctr">
                    <a:lnL w="9525" cap="flat" cmpd="sng" algn="ctr">
                      <a:solidFill>
                        <a:srgbClr val="D5DBE6"/>
                      </a:solidFill>
                      <a:prstDash val="solid"/>
                      <a:round/>
                      <a:headEnd type="none" w="med" len="med"/>
                      <a:tailEnd type="none" w="med" len="med"/>
                    </a:lnL>
                    <a:lnR w="9525" cap="flat" cmpd="sng" algn="ctr">
                      <a:solidFill>
                        <a:srgbClr val="D5DBE6"/>
                      </a:solidFill>
                      <a:prstDash val="solid"/>
                      <a:round/>
                      <a:headEnd type="none" w="med" len="med"/>
                      <a:tailEnd type="none" w="med" len="med"/>
                    </a:lnR>
                    <a:lnT w="9525" cap="flat" cmpd="sng" algn="ctr">
                      <a:solidFill>
                        <a:srgbClr val="D5DBE6"/>
                      </a:solidFill>
                      <a:prstDash val="solid"/>
                      <a:round/>
                      <a:headEnd type="none" w="med" len="med"/>
                      <a:tailEnd type="none" w="med" len="med"/>
                    </a:lnT>
                    <a:lnB w="9525" cap="flat" cmpd="sng" algn="ctr">
                      <a:solidFill>
                        <a:srgbClr val="D5DBE6"/>
                      </a:solidFill>
                      <a:prstDash val="solid"/>
                      <a:round/>
                      <a:headEnd type="none" w="med" len="med"/>
                      <a:tailEnd type="none" w="med" len="med"/>
                    </a:lnB>
                  </a:tcPr>
                </a:tc>
              </a:tr>
              <a:tr h="433222">
                <a:tc>
                  <a:txBody>
                    <a:bodyPr/>
                    <a:lstStyle/>
                    <a:p>
                      <a:pPr indent="0" marL="0">
                        <a:buNone/>
                      </a:pPr>
                      <a:r>
                        <a:rPr lang="en-US" sz="1700" dirty="0">
                          <a:solidFill>
                            <a:srgbClr val="15213A"/>
                          </a:solidFill>
                          <a:latin typeface="Courier New" pitchFamily="34" charset="0"/>
                          <a:ea typeface="Courier New" pitchFamily="34" charset="-122"/>
                          <a:cs typeface="Courier New" pitchFamily="34" charset="-120"/>
                        </a:rPr>
                        <a:t>"free" == "Free"</a:t>
                      </a:r>
                      <a:endParaRPr lang="en-US" sz="1700" dirty="0">
                        <a:latin typeface="Courier New" charset="0"/>
                        <a:ea typeface="Courier New" charset="0"/>
                        <a:cs typeface="Courier New" charset="0"/>
                      </a:endParaRPr>
                    </a:p>
                  </a:txBody>
                  <a:tcPr marL="109728" marR="109728" marT="64008" marB="64008" anchor="ctr">
                    <a:lnL w="9525" cap="flat" cmpd="sng" algn="ctr">
                      <a:solidFill>
                        <a:srgbClr val="D5DBE6"/>
                      </a:solidFill>
                      <a:prstDash val="solid"/>
                      <a:round/>
                      <a:headEnd type="none" w="med" len="med"/>
                      <a:tailEnd type="none" w="med" len="med"/>
                    </a:lnL>
                    <a:lnR w="9525" cap="flat" cmpd="sng" algn="ctr">
                      <a:solidFill>
                        <a:srgbClr val="D5DBE6"/>
                      </a:solidFill>
                      <a:prstDash val="solid"/>
                      <a:round/>
                      <a:headEnd type="none" w="med" len="med"/>
                      <a:tailEnd type="none" w="med" len="med"/>
                    </a:lnR>
                    <a:lnT w="9525" cap="flat" cmpd="sng" algn="ctr">
                      <a:solidFill>
                        <a:srgbClr val="D5DBE6"/>
                      </a:solidFill>
                      <a:prstDash val="solid"/>
                      <a:round/>
                      <a:headEnd type="none" w="med" len="med"/>
                      <a:tailEnd type="none" w="med" len="med"/>
                    </a:lnT>
                    <a:lnB w="9525" cap="flat" cmpd="sng" algn="ctr">
                      <a:solidFill>
                        <a:srgbClr val="D5DBE6"/>
                      </a:solidFill>
                      <a:prstDash val="solid"/>
                      <a:round/>
                      <a:headEnd type="none" w="med" len="med"/>
                      <a:tailEnd type="none" w="med" len="med"/>
                    </a:lnB>
                    <a:solidFill>
                      <a:srgbClr val="F3F5F9"/>
                    </a:solidFill>
                  </a:tcPr>
                </a:tc>
                <a:tc>
                  <a:txBody>
                    <a:bodyPr/>
                    <a:lstStyle/>
                    <a:p>
                      <a:pPr indent="0" marL="0">
                        <a:buNone/>
                      </a:pPr>
                      <a:r>
                        <a:rPr lang="en-US" sz="1700" b="1" dirty="0">
                          <a:solidFill>
                            <a:srgbClr val="B4432A"/>
                          </a:solidFill>
                          <a:latin typeface="Courier New" pitchFamily="34" charset="0"/>
                          <a:ea typeface="Courier New" pitchFamily="34" charset="-122"/>
                          <a:cs typeface="Courier New" pitchFamily="34" charset="-120"/>
                        </a:rPr>
                        <a:t>False</a:t>
                      </a:r>
                      <a:endParaRPr lang="en-US" sz="1700" dirty="0">
                        <a:latin typeface="Courier New" charset="0"/>
                        <a:ea typeface="Courier New" charset="0"/>
                        <a:cs typeface="Courier New" charset="0"/>
                      </a:endParaRPr>
                    </a:p>
                  </a:txBody>
                  <a:tcPr marL="109728" marR="109728" marT="64008" marB="64008" anchor="ctr">
                    <a:lnL w="9525" cap="flat" cmpd="sng" algn="ctr">
                      <a:solidFill>
                        <a:srgbClr val="D5DBE6"/>
                      </a:solidFill>
                      <a:prstDash val="solid"/>
                      <a:round/>
                      <a:headEnd type="none" w="med" len="med"/>
                      <a:tailEnd type="none" w="med" len="med"/>
                    </a:lnL>
                    <a:lnR w="9525" cap="flat" cmpd="sng" algn="ctr">
                      <a:solidFill>
                        <a:srgbClr val="D5DBE6"/>
                      </a:solidFill>
                      <a:prstDash val="solid"/>
                      <a:round/>
                      <a:headEnd type="none" w="med" len="med"/>
                      <a:tailEnd type="none" w="med" len="med"/>
                    </a:lnR>
                    <a:lnT w="9525" cap="flat" cmpd="sng" algn="ctr">
                      <a:solidFill>
                        <a:srgbClr val="D5DBE6"/>
                      </a:solidFill>
                      <a:prstDash val="solid"/>
                      <a:round/>
                      <a:headEnd type="none" w="med" len="med"/>
                      <a:tailEnd type="none" w="med" len="med"/>
                    </a:lnT>
                    <a:lnB w="9525" cap="flat" cmpd="sng" algn="ctr">
                      <a:solidFill>
                        <a:srgbClr val="D5DBE6"/>
                      </a:solidFill>
                      <a:prstDash val="solid"/>
                      <a:round/>
                      <a:headEnd type="none" w="med" len="med"/>
                      <a:tailEnd type="none" w="med" len="med"/>
                    </a:lnB>
                  </a:tcPr>
                </a:tc>
                <a:tc>
                  <a:txBody>
                    <a:bodyPr/>
                    <a:lstStyle/>
                    <a:p>
                      <a:pPr indent="0" marL="0">
                        <a:buNone/>
                      </a:pPr>
                      <a:r>
                        <a:rPr lang="en-US" sz="1700" dirty="0">
                          <a:solidFill>
                            <a:srgbClr val="15213A"/>
                          </a:solidFill>
                          <a:latin typeface="Calibri" pitchFamily="34" charset="0"/>
                          <a:ea typeface="Calibri" pitchFamily="34" charset="-122"/>
                          <a:cs typeface="Calibri" pitchFamily="34" charset="-120"/>
                        </a:rPr>
                        <a:t>text comparison is case-sensitive</a:t>
                      </a:r>
                      <a:endParaRPr lang="en-US" sz="1700" dirty="0">
                        <a:latin typeface="Calibri" charset="0"/>
                        <a:ea typeface="Calibri" charset="0"/>
                        <a:cs typeface="Calibri" charset="0"/>
                      </a:endParaRPr>
                    </a:p>
                  </a:txBody>
                  <a:tcPr marL="109728" marR="109728" marT="64008" marB="64008" anchor="ctr">
                    <a:lnL w="9525" cap="flat" cmpd="sng" algn="ctr">
                      <a:solidFill>
                        <a:srgbClr val="D5DBE6"/>
                      </a:solidFill>
                      <a:prstDash val="solid"/>
                      <a:round/>
                      <a:headEnd type="none" w="med" len="med"/>
                      <a:tailEnd type="none" w="med" len="med"/>
                    </a:lnL>
                    <a:lnR w="9525" cap="flat" cmpd="sng" algn="ctr">
                      <a:solidFill>
                        <a:srgbClr val="D5DBE6"/>
                      </a:solidFill>
                      <a:prstDash val="solid"/>
                      <a:round/>
                      <a:headEnd type="none" w="med" len="med"/>
                      <a:tailEnd type="none" w="med" len="med"/>
                    </a:lnR>
                    <a:lnT w="9525" cap="flat" cmpd="sng" algn="ctr">
                      <a:solidFill>
                        <a:srgbClr val="D5DBE6"/>
                      </a:solidFill>
                      <a:prstDash val="solid"/>
                      <a:round/>
                      <a:headEnd type="none" w="med" len="med"/>
                      <a:tailEnd type="none" w="med" len="med"/>
                    </a:lnT>
                    <a:lnB w="9525" cap="flat" cmpd="sng" algn="ctr">
                      <a:solidFill>
                        <a:srgbClr val="D5DBE6"/>
                      </a:solidFill>
                      <a:prstDash val="solid"/>
                      <a:round/>
                      <a:headEnd type="none" w="med" len="med"/>
                      <a:tailEnd type="none" w="med" len="med"/>
                    </a:lnB>
                  </a:tcPr>
                </a:tc>
              </a:tr>
            </a:tbl>
          </a:graphicData>
        </a:graphic>
      </p:graphicFrame>
      <p:sp>
        <p:nvSpPr>
          <p:cNvPr id="5" name="Shape 2"/>
          <p:cNvSpPr/>
          <p:nvPr/>
        </p:nvSpPr>
        <p:spPr>
          <a:xfrm>
            <a:off x="0" y="6556248"/>
            <a:ext cx="3154680" cy="301752"/>
          </a:xfrm>
          <a:prstGeom prst="rect">
            <a:avLst/>
          </a:prstGeom>
          <a:solidFill>
            <a:srgbClr val="2459C4"/>
          </a:solidFill>
          <a:ln w="12700">
            <a:solidFill>
              <a:srgbClr val="2459C4"/>
            </a:solidFill>
            <a:prstDash val="solid"/>
          </a:ln>
        </p:spPr>
        <p:txBody>
          <a:bodyPr/>
          <a:p/>
        </p:txBody>
      </p:sp>
      <p:sp>
        <p:nvSpPr>
          <p:cNvPr id="6" name="Text 3"/>
          <p:cNvSpPr txBox="1"/>
          <p:nvPr/>
        </p:nvSpPr>
        <p:spPr>
          <a:xfrm>
            <a:off x="0" y="6556248"/>
            <a:ext cx="3154680" cy="301752"/>
          </a:xfrm>
          <a:prstGeom prst="rect">
            <a:avLst/>
          </a:prstGeom>
          <a:noFill/>
          <a:ln/>
        </p:spPr>
        <p:txBody>
          <a:bodyPr wrap="square" lIns="0" tIns="0" rIns="0" bIns="0"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Md Mahbub E Noor</a:t>
            </a:r>
            <a:endParaRPr lang="en-US" sz="1100" dirty="0"/>
          </a:p>
        </p:txBody>
      </p:sp>
      <p:sp>
        <p:nvSpPr>
          <p:cNvPr id="7" name="Shape 4"/>
          <p:cNvSpPr/>
          <p:nvPr/>
        </p:nvSpPr>
        <p:spPr>
          <a:xfrm>
            <a:off x="3154680" y="6556248"/>
            <a:ext cx="4754880" cy="301752"/>
          </a:xfrm>
          <a:prstGeom prst="rect">
            <a:avLst/>
          </a:prstGeom>
          <a:solidFill>
            <a:srgbClr val="E07A1F"/>
          </a:solidFill>
          <a:ln w="12700">
            <a:solidFill>
              <a:srgbClr val="E07A1F"/>
            </a:solidFill>
            <a:prstDash val="solid"/>
          </a:ln>
        </p:spPr>
        <p:txBody>
          <a:bodyPr/>
          <a:p/>
        </p:txBody>
      </p:sp>
      <p:sp>
        <p:nvSpPr>
          <p:cNvPr id="8" name="Text 5"/>
          <p:cNvSpPr txBox="1"/>
          <p:nvPr/>
        </p:nvSpPr>
        <p:spPr>
          <a:xfrm>
            <a:off x="3154680" y="6556248"/>
            <a:ext cx="4754880" cy="301752"/>
          </a:xfrm>
          <a:prstGeom prst="rect">
            <a:avLst/>
          </a:prstGeom>
          <a:noFill/>
          <a:ln/>
        </p:spPr>
        <p:txBody>
          <a:bodyPr wrap="square" lIns="0" tIns="0" rIns="0" bIns="0" rtlCol="0" anchor="ctr"/>
          <a:lstStyle/>
          <a:p>
            <a:pPr algn="ctr" indent="0" marL="0">
              <a:buNone/>
            </a:pPr>
            <a:r>
              <a:rPr lang="en-US" sz="1100" b="1" dirty="0">
                <a:solidFill>
                  <a:srgbClr val="15213A"/>
                </a:solidFill>
                <a:latin typeface="Calibri" pitchFamily="34" charset="0"/>
                <a:ea typeface="Calibri" pitchFamily="34" charset="-122"/>
                <a:cs typeface="Calibri" pitchFamily="34" charset="-120"/>
              </a:rPr>
              <a:t>Lecture 3.1: Making decisions</a:t>
            </a:r>
            <a:endParaRPr lang="en-US" sz="1100" dirty="0"/>
          </a:p>
        </p:txBody>
      </p:sp>
      <p:sp>
        <p:nvSpPr>
          <p:cNvPr id="9" name="Shape 6"/>
          <p:cNvSpPr/>
          <p:nvPr/>
        </p:nvSpPr>
        <p:spPr>
          <a:xfrm>
            <a:off x="7909560" y="6556248"/>
            <a:ext cx="2926080" cy="301752"/>
          </a:xfrm>
          <a:prstGeom prst="rect">
            <a:avLst/>
          </a:prstGeom>
          <a:solidFill>
            <a:srgbClr val="2459C4"/>
          </a:solidFill>
          <a:ln w="12700">
            <a:solidFill>
              <a:srgbClr val="2459C4"/>
            </a:solidFill>
            <a:prstDash val="solid"/>
          </a:ln>
        </p:spPr>
        <p:txBody>
          <a:bodyPr/>
          <a:p/>
        </p:txBody>
      </p:sp>
      <p:sp>
        <p:nvSpPr>
          <p:cNvPr id="10" name="Text 7"/>
          <p:cNvSpPr txBox="1"/>
          <p:nvPr/>
        </p:nvSpPr>
        <p:spPr>
          <a:xfrm>
            <a:off x="7909560" y="6556248"/>
            <a:ext cx="2926080" cy="301752"/>
          </a:xfrm>
          <a:prstGeom prst="rect">
            <a:avLst/>
          </a:prstGeom>
          <a:noFill/>
          <a:ln/>
        </p:spPr>
        <p:txBody>
          <a:bodyPr wrap="square" lIns="0" tIns="0" rIns="0" bIns="0"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University of Barishal</a:t>
            </a:r>
            <a:endParaRPr lang="en-US" sz="1100" dirty="0"/>
          </a:p>
        </p:txBody>
      </p:sp>
      <p:sp>
        <p:nvSpPr>
          <p:cNvPr id="11" name="Shape 8"/>
          <p:cNvSpPr/>
          <p:nvPr/>
        </p:nvSpPr>
        <p:spPr>
          <a:xfrm>
            <a:off x="10835640" y="6556248"/>
            <a:ext cx="1356055" cy="301752"/>
          </a:xfrm>
          <a:prstGeom prst="rect">
            <a:avLst/>
          </a:prstGeom>
          <a:solidFill>
            <a:srgbClr val="15213A"/>
          </a:solidFill>
          <a:ln w="12700">
            <a:solidFill>
              <a:srgbClr val="15213A"/>
            </a:solidFill>
            <a:prstDash val="solid"/>
          </a:ln>
        </p:spPr>
        <p:txBody>
          <a:bodyPr/>
          <a:p/>
        </p:txBody>
      </p:sp>
      <p:sp>
        <p:nvSpPr>
          <p:cNvPr id="12" name="Text 9"/>
          <p:cNvSpPr txBox="1"/>
          <p:nvPr/>
        </p:nvSpPr>
        <p:spPr>
          <a:xfrm>
            <a:off x="10835640" y="6556248"/>
            <a:ext cx="1356055" cy="301752"/>
          </a:xfrm>
          <a:prstGeom prst="rect">
            <a:avLst/>
          </a:prstGeom>
          <a:noFill/>
          <a:ln/>
        </p:spPr>
        <p:txBody>
          <a:bodyPr wrap="square" lIns="0" tIns="0" rIns="0" bIns="0"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3 / 28</a:t>
            </a:r>
            <a:endParaRPr lang="en-US" sz="11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548640" y="365760"/>
            <a:ext cx="11064240" cy="731520"/>
          </a:xfrm>
          <a:prstGeom prst="rect">
            <a:avLst/>
          </a:prstGeom>
          <a:noFill/>
          <a:ln/>
        </p:spPr>
        <p:txBody>
          <a:bodyPr wrap="square" lIns="0" tIns="0" rIns="0" bIns="0" rtlCol="0" anchor="t"/>
          <a:lstStyle/>
          <a:p>
            <a:pPr indent="0" marL="0">
              <a:buNone/>
            </a:pPr>
            <a:r>
              <a:rPr lang="en-US" sz="3000" b="1" dirty="0">
                <a:solidFill>
                  <a:srgbClr val="15213A"/>
                </a:solidFill>
                <a:latin typeface="Arial" pitchFamily="34" charset="0"/>
                <a:ea typeface="Arial" pitchFamily="34" charset="-122"/>
                <a:cs typeface="Arial" pitchFamily="34" charset="-120"/>
              </a:rPr>
              <a:t>= stores, == compares</a:t>
            </a:r>
            <a:endParaRPr lang="en-US" sz="3000" dirty="0"/>
          </a:p>
        </p:txBody>
      </p:sp>
      <p:sp>
        <p:nvSpPr>
          <p:cNvPr id="3" name="Shape 1"/>
          <p:cNvSpPr/>
          <p:nvPr/>
        </p:nvSpPr>
        <p:spPr>
          <a:xfrm>
            <a:off x="548640" y="1097280"/>
            <a:ext cx="2103120" cy="384048"/>
          </a:xfrm>
          <a:prstGeom prst="roundRect">
            <a:avLst>
              <a:gd name="adj" fmla="val 47619"/>
            </a:avLst>
          </a:prstGeom>
          <a:solidFill>
            <a:srgbClr val="E07A1F"/>
          </a:solidFill>
          <a:ln w="12700">
            <a:solidFill>
              <a:srgbClr val="E07A1F"/>
            </a:solidFill>
            <a:prstDash val="solid"/>
          </a:ln>
        </p:spPr>
        <p:txBody>
          <a:bodyPr/>
          <a:p/>
        </p:txBody>
      </p:sp>
      <p:sp>
        <p:nvSpPr>
          <p:cNvPr id="4" name="Text 2"/>
          <p:cNvSpPr txBox="1"/>
          <p:nvPr/>
        </p:nvSpPr>
        <p:spPr>
          <a:xfrm>
            <a:off x="548640" y="1097280"/>
            <a:ext cx="2103120" cy="384048"/>
          </a:xfrm>
          <a:prstGeom prst="rect">
            <a:avLst/>
          </a:prstGeom>
          <a:noFill/>
          <a:ln/>
        </p:spPr>
        <p:txBody>
          <a:bodyPr wrap="square" lIns="0" tIns="0" rIns="0" bIns="0" rtlCol="0" anchor="ctr"/>
          <a:lstStyle/>
          <a:p>
            <a:pPr algn="ctr" indent="0" marL="0">
              <a:buNone/>
            </a:pPr>
            <a:r>
              <a:rPr lang="en-US" sz="1400" b="1" dirty="0">
                <a:solidFill>
                  <a:srgbClr val="15213A"/>
                </a:solidFill>
                <a:latin typeface="Arial" pitchFamily="34" charset="0"/>
                <a:ea typeface="Arial" pitchFamily="34" charset="-122"/>
                <a:cs typeface="Arial" pitchFamily="34" charset="-120"/>
              </a:rPr>
              <a:t>Predict first</a:t>
            </a:r>
            <a:endParaRPr lang="en-US" sz="1400" dirty="0"/>
          </a:p>
        </p:txBody>
      </p:sp>
      <p:sp>
        <p:nvSpPr>
          <p:cNvPr id="5" name="Shape 3"/>
          <p:cNvSpPr/>
          <p:nvPr/>
        </p:nvSpPr>
        <p:spPr>
          <a:xfrm>
            <a:off x="548640" y="1691640"/>
            <a:ext cx="6400800" cy="1923288"/>
          </a:xfrm>
          <a:prstGeom prst="roundRect">
            <a:avLst>
              <a:gd name="adj" fmla="val 3803"/>
            </a:avLst>
          </a:prstGeom>
          <a:solidFill>
            <a:srgbClr val="1B2742"/>
          </a:solidFill>
          <a:ln w="9525">
            <a:solidFill>
              <a:srgbClr val="1B2742"/>
            </a:solidFill>
            <a:prstDash val="solid"/>
          </a:ln>
        </p:spPr>
        <p:txBody>
          <a:bodyPr/>
          <a:p/>
        </p:txBody>
      </p:sp>
      <p:sp>
        <p:nvSpPr>
          <p:cNvPr id="6" name="Text 4"/>
          <p:cNvSpPr txBox="1"/>
          <p:nvPr/>
        </p:nvSpPr>
        <p:spPr>
          <a:xfrm>
            <a:off x="731520" y="1783080"/>
            <a:ext cx="2743200" cy="228600"/>
          </a:xfrm>
          <a:prstGeom prst="rect">
            <a:avLst/>
          </a:prstGeom>
          <a:noFill/>
          <a:ln/>
        </p:spPr>
        <p:txBody>
          <a:bodyPr wrap="square" lIns="0" tIns="0" rIns="0" bIns="0" rtlCol="0" anchor="ctr"/>
          <a:lstStyle/>
          <a:p>
            <a:pPr indent="0" marL="0">
              <a:buNone/>
            </a:pPr>
            <a:r>
              <a:rPr lang="en-US" sz="1000" b="1" dirty="0">
                <a:solidFill>
                  <a:srgbClr val="8FA0C0"/>
                </a:solidFill>
                <a:latin typeface="Calibri" pitchFamily="34" charset="0"/>
                <a:ea typeface="Calibri" pitchFamily="34" charset="-122"/>
                <a:cs typeface="Calibri" pitchFamily="34" charset="-120"/>
              </a:rPr>
              <a:t>Code</a:t>
            </a:r>
            <a:endParaRPr lang="en-US" sz="1000" dirty="0"/>
          </a:p>
        </p:txBody>
      </p:sp>
      <p:sp>
        <p:nvSpPr>
          <p:cNvPr id="7" name="Text 5"/>
          <p:cNvSpPr txBox="1"/>
          <p:nvPr/>
        </p:nvSpPr>
        <p:spPr>
          <a:xfrm>
            <a:off x="731520" y="2039112"/>
            <a:ext cx="6126480" cy="1466088"/>
          </a:xfrm>
          <a:prstGeom prst="rect">
            <a:avLst/>
          </a:prstGeom>
          <a:noFill/>
          <a:ln/>
        </p:spPr>
        <p:txBody>
          <a:bodyPr wrap="none" lIns="0" tIns="0" rIns="0" bIns="0" rtlCol="0" anchor="t"/>
          <a:lstStyle/>
          <a:p>
            <a:pPr indent="0" marL="0">
              <a:lnSpc>
                <a:spcPct val="98000"/>
              </a:lnSpc>
              <a:buNone/>
            </a:pPr>
            <a:r>
              <a:rPr lang="en-US" sz="2200" dirty="0">
                <a:solidFill>
                  <a:srgbClr val="E8ECF4"/>
                </a:solidFill>
                <a:latin typeface="Courier New" pitchFamily="34" charset="0"/>
                <a:ea typeface="Courier New" pitchFamily="34" charset="-122"/>
                <a:cs typeface="Courier New" pitchFamily="34" charset="-120"/>
              </a:rPr>
              <a:t>x = 5</a:t>
            </a:r>
            <a:endParaRPr lang="en-US" sz="2200" dirty="0"/>
          </a:p>
          <a:p>
            <a:pPr indent="0" marL="0">
              <a:lnSpc>
                <a:spcPct val="98000"/>
              </a:lnSpc>
              <a:buNone/>
            </a:pPr>
            <a:r>
              <a:rPr lang="en-US" sz="2200" dirty="0">
                <a:solidFill>
                  <a:srgbClr val="E8ECF4"/>
                </a:solidFill>
                <a:latin typeface="Courier New" pitchFamily="34" charset="0"/>
                <a:ea typeface="Courier New" pitchFamily="34" charset="-122"/>
                <a:cs typeface="Courier New" pitchFamily="34" charset="-120"/>
              </a:rPr>
              <a:t>print(x == 5)</a:t>
            </a:r>
            <a:endParaRPr lang="en-US" sz="2200" dirty="0"/>
          </a:p>
          <a:p>
            <a:pPr indent="0" marL="0">
              <a:lnSpc>
                <a:spcPct val="98000"/>
              </a:lnSpc>
              <a:buNone/>
            </a:pPr>
            <a:r>
              <a:rPr lang="en-US" sz="2200" dirty="0">
                <a:solidFill>
                  <a:srgbClr val="E8ECF4"/>
                </a:solidFill>
                <a:latin typeface="Courier New" pitchFamily="34" charset="0"/>
                <a:ea typeface="Courier New" pitchFamily="34" charset="-122"/>
                <a:cs typeface="Courier New" pitchFamily="34" charset="-120"/>
              </a:rPr>
              <a:t>x = 10</a:t>
            </a:r>
            <a:endParaRPr lang="en-US" sz="2200" dirty="0"/>
          </a:p>
          <a:p>
            <a:pPr indent="0" marL="0">
              <a:lnSpc>
                <a:spcPct val="98000"/>
              </a:lnSpc>
              <a:buNone/>
            </a:pPr>
            <a:r>
              <a:rPr lang="en-US" sz="2200" dirty="0">
                <a:solidFill>
                  <a:srgbClr val="E8ECF4"/>
                </a:solidFill>
                <a:latin typeface="Courier New" pitchFamily="34" charset="0"/>
                <a:ea typeface="Courier New" pitchFamily="34" charset="-122"/>
                <a:cs typeface="Courier New" pitchFamily="34" charset="-120"/>
              </a:rPr>
              <a:t>print(x == 5)</a:t>
            </a:r>
            <a:endParaRPr lang="en-US" sz="2200" dirty="0"/>
          </a:p>
        </p:txBody>
      </p:sp>
      <p:sp>
        <p:nvSpPr>
          <p:cNvPr id="8" name="Shape 6"/>
          <p:cNvSpPr/>
          <p:nvPr/>
        </p:nvSpPr>
        <p:spPr>
          <a:xfrm>
            <a:off x="7315200" y="1691640"/>
            <a:ext cx="4297680" cy="4206240"/>
          </a:xfrm>
          <a:prstGeom prst="roundRect">
            <a:avLst>
              <a:gd name="adj" fmla="val 2174"/>
            </a:avLst>
          </a:prstGeom>
          <a:solidFill>
            <a:srgbClr val="F3F5F9"/>
          </a:solidFill>
          <a:ln w="12700">
            <a:solidFill>
              <a:srgbClr val="F3F5F9"/>
            </a:solidFill>
            <a:prstDash val="solid"/>
          </a:ln>
        </p:spPr>
        <p:txBody>
          <a:bodyPr/>
          <a:p/>
        </p:txBody>
      </p:sp>
      <p:sp>
        <p:nvSpPr>
          <p:cNvPr id="9" name="Text 7"/>
          <p:cNvSpPr txBox="1"/>
          <p:nvPr/>
        </p:nvSpPr>
        <p:spPr>
          <a:xfrm>
            <a:off x="7315200" y="1828800"/>
            <a:ext cx="4297680" cy="1737360"/>
          </a:xfrm>
          <a:prstGeom prst="rect">
            <a:avLst/>
          </a:prstGeom>
          <a:noFill/>
          <a:ln/>
        </p:spPr>
        <p:txBody>
          <a:bodyPr wrap="square" lIns="0" tIns="0" rIns="0" bIns="0" rtlCol="0" anchor="ctr"/>
          <a:lstStyle/>
          <a:p>
            <a:pPr algn="ctr" indent="0" marL="0">
              <a:buNone/>
            </a:pPr>
            <a:r>
              <a:rPr lang="en-US" sz="11000" b="1" dirty="0">
                <a:solidFill>
                  <a:srgbClr val="E07A1F"/>
                </a:solidFill>
                <a:latin typeface="Arial" pitchFamily="34" charset="0"/>
                <a:ea typeface="Arial" pitchFamily="34" charset="-122"/>
                <a:cs typeface="Arial" pitchFamily="34" charset="-120"/>
              </a:rPr>
              <a:t>?</a:t>
            </a:r>
            <a:endParaRPr lang="en-US" sz="11000" dirty="0"/>
          </a:p>
        </p:txBody>
      </p:sp>
      <p:sp>
        <p:nvSpPr>
          <p:cNvPr id="10" name="Text 8"/>
          <p:cNvSpPr txBox="1"/>
          <p:nvPr/>
        </p:nvSpPr>
        <p:spPr>
          <a:xfrm>
            <a:off x="7635240" y="3749040"/>
            <a:ext cx="3657600" cy="1920240"/>
          </a:xfrm>
          <a:prstGeom prst="rect">
            <a:avLst/>
          </a:prstGeom>
          <a:noFill/>
          <a:ln/>
        </p:spPr>
        <p:txBody>
          <a:bodyPr wrap="square" lIns="0" tIns="0" rIns="0" bIns="0" rtlCol="0" anchor="t"/>
          <a:lstStyle/>
          <a:p>
            <a:pPr algn="ctr" indent="0" marL="0">
              <a:buNone/>
            </a:pPr>
            <a:r>
              <a:rPr lang="en-US" sz="1800" dirty="0">
                <a:solidFill>
                  <a:srgbClr val="15213A"/>
                </a:solidFill>
                <a:latin typeface="Calibri" pitchFamily="34" charset="0"/>
                <a:ea typeface="Calibri" pitchFamily="34" charset="-122"/>
                <a:cs typeface="Calibri" pitchFamily="34" charset="-120"/>
              </a:rPr>
              <a:t>What will this print? Write your prediction as a comment before you run the cell.</a:t>
            </a:r>
            <a:endParaRPr lang="en-US" sz="1800" dirty="0"/>
          </a:p>
        </p:txBody>
      </p:sp>
      <p:sp>
        <p:nvSpPr>
          <p:cNvPr id="11" name="Shape 9"/>
          <p:cNvSpPr/>
          <p:nvPr/>
        </p:nvSpPr>
        <p:spPr>
          <a:xfrm>
            <a:off x="0" y="6556248"/>
            <a:ext cx="3154680" cy="301752"/>
          </a:xfrm>
          <a:prstGeom prst="rect">
            <a:avLst/>
          </a:prstGeom>
          <a:solidFill>
            <a:srgbClr val="2459C4"/>
          </a:solidFill>
          <a:ln w="12700">
            <a:solidFill>
              <a:srgbClr val="2459C4"/>
            </a:solidFill>
            <a:prstDash val="solid"/>
          </a:ln>
        </p:spPr>
        <p:txBody>
          <a:bodyPr/>
          <a:p/>
        </p:txBody>
      </p:sp>
      <p:sp>
        <p:nvSpPr>
          <p:cNvPr id="12" name="Text 10"/>
          <p:cNvSpPr txBox="1"/>
          <p:nvPr/>
        </p:nvSpPr>
        <p:spPr>
          <a:xfrm>
            <a:off x="0" y="6556248"/>
            <a:ext cx="3154680" cy="301752"/>
          </a:xfrm>
          <a:prstGeom prst="rect">
            <a:avLst/>
          </a:prstGeom>
          <a:noFill/>
          <a:ln/>
        </p:spPr>
        <p:txBody>
          <a:bodyPr wrap="square" lIns="0" tIns="0" rIns="0" bIns="0"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Md Mahbub E Noor</a:t>
            </a:r>
            <a:endParaRPr lang="en-US" sz="1100" dirty="0"/>
          </a:p>
        </p:txBody>
      </p:sp>
      <p:sp>
        <p:nvSpPr>
          <p:cNvPr id="13" name="Shape 11"/>
          <p:cNvSpPr/>
          <p:nvPr/>
        </p:nvSpPr>
        <p:spPr>
          <a:xfrm>
            <a:off x="3154680" y="6556248"/>
            <a:ext cx="4754880" cy="301752"/>
          </a:xfrm>
          <a:prstGeom prst="rect">
            <a:avLst/>
          </a:prstGeom>
          <a:solidFill>
            <a:srgbClr val="E07A1F"/>
          </a:solidFill>
          <a:ln w="12700">
            <a:solidFill>
              <a:srgbClr val="E07A1F"/>
            </a:solidFill>
            <a:prstDash val="solid"/>
          </a:ln>
        </p:spPr>
        <p:txBody>
          <a:bodyPr/>
          <a:p/>
        </p:txBody>
      </p:sp>
      <p:sp>
        <p:nvSpPr>
          <p:cNvPr id="14" name="Text 12"/>
          <p:cNvSpPr txBox="1"/>
          <p:nvPr/>
        </p:nvSpPr>
        <p:spPr>
          <a:xfrm>
            <a:off x="3154680" y="6556248"/>
            <a:ext cx="4754880" cy="301752"/>
          </a:xfrm>
          <a:prstGeom prst="rect">
            <a:avLst/>
          </a:prstGeom>
          <a:noFill/>
          <a:ln/>
        </p:spPr>
        <p:txBody>
          <a:bodyPr wrap="square" lIns="0" tIns="0" rIns="0" bIns="0" rtlCol="0" anchor="ctr"/>
          <a:lstStyle/>
          <a:p>
            <a:pPr algn="ctr" indent="0" marL="0">
              <a:buNone/>
            </a:pPr>
            <a:r>
              <a:rPr lang="en-US" sz="1100" b="1" dirty="0">
                <a:solidFill>
                  <a:srgbClr val="15213A"/>
                </a:solidFill>
                <a:latin typeface="Calibri" pitchFamily="34" charset="0"/>
                <a:ea typeface="Calibri" pitchFamily="34" charset="-122"/>
                <a:cs typeface="Calibri" pitchFamily="34" charset="-120"/>
              </a:rPr>
              <a:t>Lecture 3.1: Making decisions</a:t>
            </a:r>
            <a:endParaRPr lang="en-US" sz="1100" dirty="0"/>
          </a:p>
        </p:txBody>
      </p:sp>
      <p:sp>
        <p:nvSpPr>
          <p:cNvPr id="15" name="Shape 13"/>
          <p:cNvSpPr/>
          <p:nvPr/>
        </p:nvSpPr>
        <p:spPr>
          <a:xfrm>
            <a:off x="7909560" y="6556248"/>
            <a:ext cx="2926080" cy="301752"/>
          </a:xfrm>
          <a:prstGeom prst="rect">
            <a:avLst/>
          </a:prstGeom>
          <a:solidFill>
            <a:srgbClr val="2459C4"/>
          </a:solidFill>
          <a:ln w="12700">
            <a:solidFill>
              <a:srgbClr val="2459C4"/>
            </a:solidFill>
            <a:prstDash val="solid"/>
          </a:ln>
        </p:spPr>
        <p:txBody>
          <a:bodyPr/>
          <a:p/>
        </p:txBody>
      </p:sp>
      <p:sp>
        <p:nvSpPr>
          <p:cNvPr id="16" name="Text 14"/>
          <p:cNvSpPr txBox="1"/>
          <p:nvPr/>
        </p:nvSpPr>
        <p:spPr>
          <a:xfrm>
            <a:off x="7909560" y="6556248"/>
            <a:ext cx="2926080" cy="301752"/>
          </a:xfrm>
          <a:prstGeom prst="rect">
            <a:avLst/>
          </a:prstGeom>
          <a:noFill/>
          <a:ln/>
        </p:spPr>
        <p:txBody>
          <a:bodyPr wrap="square" lIns="0" tIns="0" rIns="0" bIns="0"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University of Barishal</a:t>
            </a:r>
            <a:endParaRPr lang="en-US" sz="1100" dirty="0"/>
          </a:p>
        </p:txBody>
      </p:sp>
      <p:sp>
        <p:nvSpPr>
          <p:cNvPr id="17" name="Shape 15"/>
          <p:cNvSpPr/>
          <p:nvPr/>
        </p:nvSpPr>
        <p:spPr>
          <a:xfrm>
            <a:off x="10835640" y="6556248"/>
            <a:ext cx="1356055" cy="301752"/>
          </a:xfrm>
          <a:prstGeom prst="rect">
            <a:avLst/>
          </a:prstGeom>
          <a:solidFill>
            <a:srgbClr val="15213A"/>
          </a:solidFill>
          <a:ln w="12700">
            <a:solidFill>
              <a:srgbClr val="15213A"/>
            </a:solidFill>
            <a:prstDash val="solid"/>
          </a:ln>
        </p:spPr>
        <p:txBody>
          <a:bodyPr/>
          <a:p/>
        </p:txBody>
      </p:sp>
      <p:sp>
        <p:nvSpPr>
          <p:cNvPr id="18" name="Text 16"/>
          <p:cNvSpPr txBox="1"/>
          <p:nvPr/>
        </p:nvSpPr>
        <p:spPr>
          <a:xfrm>
            <a:off x="10835640" y="6556248"/>
            <a:ext cx="1356055" cy="301752"/>
          </a:xfrm>
          <a:prstGeom prst="rect">
            <a:avLst/>
          </a:prstGeom>
          <a:noFill/>
          <a:ln/>
        </p:spPr>
        <p:txBody>
          <a:bodyPr wrap="square" lIns="0" tIns="0" rIns="0" bIns="0"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4 / 28</a:t>
            </a:r>
            <a:endParaRPr lang="en-US" sz="11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548640" y="365760"/>
            <a:ext cx="11064240" cy="731520"/>
          </a:xfrm>
          <a:prstGeom prst="rect">
            <a:avLst/>
          </a:prstGeom>
          <a:noFill/>
          <a:ln/>
        </p:spPr>
        <p:txBody>
          <a:bodyPr wrap="square" lIns="0" tIns="0" rIns="0" bIns="0" rtlCol="0" anchor="t"/>
          <a:lstStyle/>
          <a:p>
            <a:pPr indent="0" marL="0">
              <a:buNone/>
            </a:pPr>
            <a:r>
              <a:rPr lang="en-US" sz="3000" b="1" dirty="0">
                <a:solidFill>
                  <a:srgbClr val="15213A"/>
                </a:solidFill>
                <a:latin typeface="Arial" pitchFamily="34" charset="0"/>
                <a:ea typeface="Arial" pitchFamily="34" charset="-122"/>
                <a:cs typeface="Arial" pitchFamily="34" charset="-120"/>
              </a:rPr>
              <a:t>Answer: = stores, == compares</a:t>
            </a:r>
            <a:endParaRPr lang="en-US" sz="3000" dirty="0"/>
          </a:p>
        </p:txBody>
      </p:sp>
      <p:sp>
        <p:nvSpPr>
          <p:cNvPr id="3" name="Shape 1"/>
          <p:cNvSpPr/>
          <p:nvPr/>
        </p:nvSpPr>
        <p:spPr>
          <a:xfrm>
            <a:off x="548640" y="1371600"/>
            <a:ext cx="6400800" cy="1798320"/>
          </a:xfrm>
          <a:prstGeom prst="roundRect">
            <a:avLst>
              <a:gd name="adj" fmla="val 4068"/>
            </a:avLst>
          </a:prstGeom>
          <a:solidFill>
            <a:srgbClr val="1B2742"/>
          </a:solidFill>
          <a:ln w="9525">
            <a:solidFill>
              <a:srgbClr val="1B2742"/>
            </a:solidFill>
            <a:prstDash val="solid"/>
          </a:ln>
        </p:spPr>
        <p:txBody>
          <a:bodyPr/>
          <a:p/>
        </p:txBody>
      </p:sp>
      <p:sp>
        <p:nvSpPr>
          <p:cNvPr id="4" name="Text 2"/>
          <p:cNvSpPr txBox="1"/>
          <p:nvPr/>
        </p:nvSpPr>
        <p:spPr>
          <a:xfrm>
            <a:off x="731520" y="1463040"/>
            <a:ext cx="2743200" cy="228600"/>
          </a:xfrm>
          <a:prstGeom prst="rect">
            <a:avLst/>
          </a:prstGeom>
          <a:noFill/>
          <a:ln/>
        </p:spPr>
        <p:txBody>
          <a:bodyPr wrap="square" lIns="0" tIns="0" rIns="0" bIns="0" rtlCol="0" anchor="ctr"/>
          <a:lstStyle/>
          <a:p>
            <a:pPr indent="0" marL="0">
              <a:buNone/>
            </a:pPr>
            <a:r>
              <a:rPr lang="en-US" sz="1000" b="1" dirty="0">
                <a:solidFill>
                  <a:srgbClr val="8FA0C0"/>
                </a:solidFill>
                <a:latin typeface="Calibri" pitchFamily="34" charset="0"/>
                <a:ea typeface="Calibri" pitchFamily="34" charset="-122"/>
                <a:cs typeface="Calibri" pitchFamily="34" charset="-120"/>
              </a:rPr>
              <a:t>Code</a:t>
            </a:r>
            <a:endParaRPr lang="en-US" sz="1000" dirty="0"/>
          </a:p>
        </p:txBody>
      </p:sp>
      <p:sp>
        <p:nvSpPr>
          <p:cNvPr id="5" name="Text 3"/>
          <p:cNvSpPr txBox="1"/>
          <p:nvPr/>
        </p:nvSpPr>
        <p:spPr>
          <a:xfrm>
            <a:off x="731520" y="1719072"/>
            <a:ext cx="6126480" cy="1341120"/>
          </a:xfrm>
          <a:prstGeom prst="rect">
            <a:avLst/>
          </a:prstGeom>
          <a:noFill/>
          <a:ln/>
        </p:spPr>
        <p:txBody>
          <a:bodyPr wrap="none" lIns="0" tIns="0" rIns="0" bIns="0" rtlCol="0" anchor="t"/>
          <a:lstStyle/>
          <a:p>
            <a:pPr indent="0" marL="0">
              <a:lnSpc>
                <a:spcPct val="98000"/>
              </a:lnSpc>
              <a:buNone/>
            </a:pPr>
            <a:r>
              <a:rPr lang="en-US" sz="2000" dirty="0">
                <a:solidFill>
                  <a:srgbClr val="E8ECF4"/>
                </a:solidFill>
                <a:latin typeface="Courier New" pitchFamily="34" charset="0"/>
                <a:ea typeface="Courier New" pitchFamily="34" charset="-122"/>
                <a:cs typeface="Courier New" pitchFamily="34" charset="-120"/>
              </a:rPr>
              <a:t>x = 5</a:t>
            </a:r>
            <a:endParaRPr lang="en-US" sz="2000" dirty="0"/>
          </a:p>
          <a:p>
            <a:pPr indent="0" marL="0">
              <a:lnSpc>
                <a:spcPct val="98000"/>
              </a:lnSpc>
              <a:buNone/>
            </a:pPr>
            <a:r>
              <a:rPr lang="en-US" sz="2000" dirty="0">
                <a:solidFill>
                  <a:srgbClr val="E8ECF4"/>
                </a:solidFill>
                <a:latin typeface="Courier New" pitchFamily="34" charset="0"/>
                <a:ea typeface="Courier New" pitchFamily="34" charset="-122"/>
                <a:cs typeface="Courier New" pitchFamily="34" charset="-120"/>
              </a:rPr>
              <a:t>print(x == 5)</a:t>
            </a:r>
            <a:endParaRPr lang="en-US" sz="2000" dirty="0"/>
          </a:p>
          <a:p>
            <a:pPr indent="0" marL="0">
              <a:lnSpc>
                <a:spcPct val="98000"/>
              </a:lnSpc>
              <a:buNone/>
            </a:pPr>
            <a:r>
              <a:rPr lang="en-US" sz="2000" dirty="0">
                <a:solidFill>
                  <a:srgbClr val="E8ECF4"/>
                </a:solidFill>
                <a:latin typeface="Courier New" pitchFamily="34" charset="0"/>
                <a:ea typeface="Courier New" pitchFamily="34" charset="-122"/>
                <a:cs typeface="Courier New" pitchFamily="34" charset="-120"/>
              </a:rPr>
              <a:t>x = 10</a:t>
            </a:r>
            <a:endParaRPr lang="en-US" sz="2000" dirty="0"/>
          </a:p>
          <a:p>
            <a:pPr indent="0" marL="0">
              <a:lnSpc>
                <a:spcPct val="98000"/>
              </a:lnSpc>
              <a:buNone/>
            </a:pPr>
            <a:r>
              <a:rPr lang="en-US" sz="2000" dirty="0">
                <a:solidFill>
                  <a:srgbClr val="E8ECF4"/>
                </a:solidFill>
                <a:latin typeface="Courier New" pitchFamily="34" charset="0"/>
                <a:ea typeface="Courier New" pitchFamily="34" charset="-122"/>
                <a:cs typeface="Courier New" pitchFamily="34" charset="-120"/>
              </a:rPr>
              <a:t>print(x == 5)</a:t>
            </a:r>
            <a:endParaRPr lang="en-US" sz="2000" dirty="0"/>
          </a:p>
        </p:txBody>
      </p:sp>
      <p:sp>
        <p:nvSpPr>
          <p:cNvPr id="6" name="Shape 4"/>
          <p:cNvSpPr/>
          <p:nvPr/>
        </p:nvSpPr>
        <p:spPr>
          <a:xfrm>
            <a:off x="548640" y="3398520"/>
            <a:ext cx="6400800" cy="1173480"/>
          </a:xfrm>
          <a:prstGeom prst="roundRect">
            <a:avLst>
              <a:gd name="adj" fmla="val 6234"/>
            </a:avLst>
          </a:prstGeom>
          <a:solidFill>
            <a:srgbClr val="EEF2F8"/>
          </a:solidFill>
          <a:ln w="9525">
            <a:solidFill>
              <a:srgbClr val="D5DBE6"/>
            </a:solidFill>
            <a:prstDash val="solid"/>
          </a:ln>
        </p:spPr>
        <p:txBody>
          <a:bodyPr/>
          <a:p/>
        </p:txBody>
      </p:sp>
      <p:sp>
        <p:nvSpPr>
          <p:cNvPr id="7" name="Text 5"/>
          <p:cNvSpPr txBox="1"/>
          <p:nvPr/>
        </p:nvSpPr>
        <p:spPr>
          <a:xfrm>
            <a:off x="731520" y="3489960"/>
            <a:ext cx="2743200" cy="228600"/>
          </a:xfrm>
          <a:prstGeom prst="rect">
            <a:avLst/>
          </a:prstGeom>
          <a:noFill/>
          <a:ln/>
        </p:spPr>
        <p:txBody>
          <a:bodyPr wrap="square" lIns="0" tIns="0" rIns="0" bIns="0" rtlCol="0" anchor="ctr"/>
          <a:lstStyle/>
          <a:p>
            <a:pPr indent="0" marL="0">
              <a:buNone/>
            </a:pPr>
            <a:r>
              <a:rPr lang="en-US" sz="1000" b="1" dirty="0">
                <a:solidFill>
                  <a:srgbClr val="5D6573"/>
                </a:solidFill>
                <a:latin typeface="Calibri" pitchFamily="34" charset="0"/>
                <a:ea typeface="Calibri" pitchFamily="34" charset="-122"/>
                <a:cs typeface="Calibri" pitchFamily="34" charset="-120"/>
              </a:rPr>
              <a:t>Output</a:t>
            </a:r>
            <a:endParaRPr lang="en-US" sz="1000" dirty="0"/>
          </a:p>
        </p:txBody>
      </p:sp>
      <p:sp>
        <p:nvSpPr>
          <p:cNvPr id="8" name="Text 6"/>
          <p:cNvSpPr txBox="1"/>
          <p:nvPr/>
        </p:nvSpPr>
        <p:spPr>
          <a:xfrm>
            <a:off x="731520" y="3745992"/>
            <a:ext cx="6126480" cy="716280"/>
          </a:xfrm>
          <a:prstGeom prst="rect">
            <a:avLst/>
          </a:prstGeom>
          <a:noFill/>
          <a:ln/>
        </p:spPr>
        <p:txBody>
          <a:bodyPr wrap="none" lIns="0" tIns="0" rIns="0" bIns="0" rtlCol="0" anchor="t"/>
          <a:lstStyle/>
          <a:p>
            <a:pPr indent="0" marL="0">
              <a:lnSpc>
                <a:spcPct val="98000"/>
              </a:lnSpc>
              <a:buNone/>
            </a:pPr>
            <a:r>
              <a:rPr lang="en-US" sz="2000" dirty="0">
                <a:solidFill>
                  <a:srgbClr val="15213A"/>
                </a:solidFill>
                <a:latin typeface="Courier New" pitchFamily="34" charset="0"/>
                <a:ea typeface="Courier New" pitchFamily="34" charset="-122"/>
                <a:cs typeface="Courier New" pitchFamily="34" charset="-120"/>
              </a:rPr>
              <a:t>True</a:t>
            </a:r>
            <a:endParaRPr lang="en-US" sz="2000" dirty="0"/>
          </a:p>
          <a:p>
            <a:pPr indent="0" marL="0">
              <a:lnSpc>
                <a:spcPct val="98000"/>
              </a:lnSpc>
              <a:buNone/>
            </a:pPr>
            <a:r>
              <a:rPr lang="en-US" sz="2000" dirty="0">
                <a:solidFill>
                  <a:srgbClr val="15213A"/>
                </a:solidFill>
                <a:latin typeface="Courier New" pitchFamily="34" charset="0"/>
                <a:ea typeface="Courier New" pitchFamily="34" charset="-122"/>
                <a:cs typeface="Courier New" pitchFamily="34" charset="-120"/>
              </a:rPr>
              <a:t>False</a:t>
            </a:r>
            <a:endParaRPr lang="en-US" sz="2000" dirty="0"/>
          </a:p>
        </p:txBody>
      </p:sp>
      <p:sp>
        <p:nvSpPr>
          <p:cNvPr id="9" name="Shape 7"/>
          <p:cNvSpPr/>
          <p:nvPr/>
        </p:nvSpPr>
        <p:spPr>
          <a:xfrm>
            <a:off x="7315200" y="1559052"/>
            <a:ext cx="91440" cy="91440"/>
          </a:xfrm>
          <a:prstGeom prst="ellipse">
            <a:avLst/>
          </a:prstGeom>
          <a:solidFill>
            <a:srgbClr val="E07A1F"/>
          </a:solidFill>
          <a:ln w="12700">
            <a:solidFill>
              <a:srgbClr val="E07A1F"/>
            </a:solidFill>
            <a:prstDash val="solid"/>
          </a:ln>
        </p:spPr>
        <p:txBody>
          <a:bodyPr/>
          <a:p/>
        </p:txBody>
      </p:sp>
      <p:sp>
        <p:nvSpPr>
          <p:cNvPr id="10" name="Text 8"/>
          <p:cNvSpPr txBox="1"/>
          <p:nvPr/>
        </p:nvSpPr>
        <p:spPr>
          <a:xfrm>
            <a:off x="7589520" y="1463040"/>
            <a:ext cx="4023360" cy="315468"/>
          </a:xfrm>
          <a:prstGeom prst="rect">
            <a:avLst/>
          </a:prstGeom>
          <a:noFill/>
          <a:ln/>
        </p:spPr>
        <p:txBody>
          <a:bodyPr wrap="square" lIns="0" tIns="0" rIns="0" bIns="0" rtlCol="0" anchor="t"/>
          <a:lstStyle/>
          <a:p>
            <a:pPr indent="0" marL="0">
              <a:lnSpc>
                <a:spcPct val="100000"/>
              </a:lnSpc>
              <a:buNone/>
            </a:pPr>
            <a:r>
              <a:rPr lang="en-US" sz="1700" dirty="0">
                <a:solidFill>
                  <a:srgbClr val="A4520C"/>
                </a:solidFill>
                <a:latin typeface="Courier New" pitchFamily="34" charset="0"/>
                <a:ea typeface="Courier New" pitchFamily="34" charset="-122"/>
                <a:cs typeface="Courier New" pitchFamily="34" charset="-120"/>
              </a:rPr>
              <a:t>x = 10</a:t>
            </a:r>
            <a:pPr indent="0" marL="0">
              <a:lnSpc>
                <a:spcPct val="100000"/>
              </a:lnSpc>
              <a:buNone/>
            </a:pPr>
            <a:r>
              <a:rPr lang="en-US" sz="1800" dirty="0">
                <a:solidFill>
                  <a:srgbClr val="15213A"/>
                </a:solidFill>
                <a:latin typeface="Calibri" pitchFamily="34" charset="0"/>
                <a:ea typeface="Calibri" pitchFamily="34" charset="-122"/>
                <a:cs typeface="Calibri" pitchFamily="34" charset="-120"/>
              </a:rPr>
              <a:t> stores a new value in x</a:t>
            </a:r>
            <a:endParaRPr lang="en-US" sz="1800" dirty="0"/>
          </a:p>
        </p:txBody>
      </p:sp>
      <p:sp>
        <p:nvSpPr>
          <p:cNvPr id="11" name="Shape 9"/>
          <p:cNvSpPr/>
          <p:nvPr/>
        </p:nvSpPr>
        <p:spPr>
          <a:xfrm>
            <a:off x="7315200" y="2077720"/>
            <a:ext cx="91440" cy="91440"/>
          </a:xfrm>
          <a:prstGeom prst="ellipse">
            <a:avLst/>
          </a:prstGeom>
          <a:solidFill>
            <a:srgbClr val="E07A1F"/>
          </a:solidFill>
          <a:ln w="12700">
            <a:solidFill>
              <a:srgbClr val="E07A1F"/>
            </a:solidFill>
            <a:prstDash val="solid"/>
          </a:ln>
        </p:spPr>
        <p:txBody>
          <a:bodyPr/>
          <a:p/>
        </p:txBody>
      </p:sp>
      <p:sp>
        <p:nvSpPr>
          <p:cNvPr id="12" name="Text 10"/>
          <p:cNvSpPr txBox="1"/>
          <p:nvPr/>
        </p:nvSpPr>
        <p:spPr>
          <a:xfrm>
            <a:off x="7589520" y="1981708"/>
            <a:ext cx="4023360" cy="594360"/>
          </a:xfrm>
          <a:prstGeom prst="rect">
            <a:avLst/>
          </a:prstGeom>
          <a:noFill/>
          <a:ln/>
        </p:spPr>
        <p:txBody>
          <a:bodyPr wrap="square" lIns="0" tIns="0" rIns="0" bIns="0" rtlCol="0" anchor="t"/>
          <a:lstStyle/>
          <a:p>
            <a:pPr indent="0" marL="0">
              <a:lnSpc>
                <a:spcPct val="100000"/>
              </a:lnSpc>
              <a:buNone/>
            </a:pPr>
            <a:r>
              <a:rPr lang="en-US" sz="1700" dirty="0">
                <a:solidFill>
                  <a:srgbClr val="A4520C"/>
                </a:solidFill>
                <a:latin typeface="Courier New" pitchFamily="34" charset="0"/>
                <a:ea typeface="Courier New" pitchFamily="34" charset="-122"/>
                <a:cs typeface="Courier New" pitchFamily="34" charset="-120"/>
              </a:rPr>
              <a:t>x == 5</a:t>
            </a:r>
            <a:pPr indent="0" marL="0">
              <a:lnSpc>
                <a:spcPct val="100000"/>
              </a:lnSpc>
              <a:buNone/>
            </a:pPr>
            <a:r>
              <a:rPr lang="en-US" sz="1800" dirty="0">
                <a:solidFill>
                  <a:srgbClr val="15213A"/>
                </a:solidFill>
                <a:latin typeface="Calibri" pitchFamily="34" charset="0"/>
                <a:ea typeface="Calibri" pitchFamily="34" charset="-122"/>
                <a:cs typeface="Calibri" pitchFamily="34" charset="-120"/>
              </a:rPr>
              <a:t> only asks a question; it changes nothing</a:t>
            </a:r>
            <a:endParaRPr lang="en-US" sz="1800" dirty="0"/>
          </a:p>
        </p:txBody>
      </p:sp>
      <p:sp>
        <p:nvSpPr>
          <p:cNvPr id="13" name="Shape 11"/>
          <p:cNvSpPr/>
          <p:nvPr/>
        </p:nvSpPr>
        <p:spPr>
          <a:xfrm>
            <a:off x="7315200" y="2875280"/>
            <a:ext cx="91440" cy="91440"/>
          </a:xfrm>
          <a:prstGeom prst="ellipse">
            <a:avLst/>
          </a:prstGeom>
          <a:solidFill>
            <a:srgbClr val="E07A1F"/>
          </a:solidFill>
          <a:ln w="12700">
            <a:solidFill>
              <a:srgbClr val="E07A1F"/>
            </a:solidFill>
            <a:prstDash val="solid"/>
          </a:ln>
        </p:spPr>
        <p:txBody>
          <a:bodyPr/>
          <a:p/>
        </p:txBody>
      </p:sp>
      <p:sp>
        <p:nvSpPr>
          <p:cNvPr id="14" name="Text 12"/>
          <p:cNvSpPr txBox="1"/>
          <p:nvPr/>
        </p:nvSpPr>
        <p:spPr>
          <a:xfrm>
            <a:off x="7589520" y="2779268"/>
            <a:ext cx="4023360" cy="594360"/>
          </a:xfrm>
          <a:prstGeom prst="rect">
            <a:avLst/>
          </a:prstGeom>
          <a:noFill/>
          <a:ln/>
        </p:spPr>
        <p:txBody>
          <a:bodyPr wrap="square" lIns="0" tIns="0" rIns="0" bIns="0" rtlCol="0" anchor="t"/>
          <a:lstStyle/>
          <a:p>
            <a:pPr indent="0" marL="0">
              <a:lnSpc>
                <a:spcPct val="100000"/>
              </a:lnSpc>
              <a:buNone/>
            </a:pPr>
            <a:r>
              <a:rPr lang="en-US" sz="1800" dirty="0">
                <a:solidFill>
                  <a:srgbClr val="15213A"/>
                </a:solidFill>
                <a:latin typeface="Calibri" pitchFamily="34" charset="0"/>
                <a:ea typeface="Calibri" pitchFamily="34" charset="-122"/>
                <a:cs typeface="Calibri" pitchFamily="34" charset="-120"/>
              </a:rPr>
              <a:t>Mixing up </a:t>
            </a:r>
            <a:pPr indent="0" marL="0">
              <a:lnSpc>
                <a:spcPct val="100000"/>
              </a:lnSpc>
              <a:buNone/>
            </a:pPr>
            <a:r>
              <a:rPr lang="en-US" sz="1700" dirty="0">
                <a:solidFill>
                  <a:srgbClr val="A4520C"/>
                </a:solidFill>
                <a:latin typeface="Courier New" pitchFamily="34" charset="0"/>
                <a:ea typeface="Courier New" pitchFamily="34" charset="-122"/>
                <a:cs typeface="Courier New" pitchFamily="34" charset="-120"/>
              </a:rPr>
              <a:t>=</a:t>
            </a:r>
            <a:pPr indent="0" marL="0">
              <a:lnSpc>
                <a:spcPct val="100000"/>
              </a:lnSpc>
              <a:buNone/>
            </a:pPr>
            <a:r>
              <a:rPr lang="en-US" sz="1800" dirty="0">
                <a:solidFill>
                  <a:srgbClr val="15213A"/>
                </a:solidFill>
                <a:latin typeface="Calibri" pitchFamily="34" charset="0"/>
                <a:ea typeface="Calibri" pitchFamily="34" charset="-122"/>
                <a:cs typeface="Calibri" pitchFamily="34" charset="-120"/>
              </a:rPr>
              <a:t> and </a:t>
            </a:r>
            <a:pPr indent="0" marL="0">
              <a:lnSpc>
                <a:spcPct val="100000"/>
              </a:lnSpc>
              <a:buNone/>
            </a:pPr>
            <a:r>
              <a:rPr lang="en-US" sz="1700" dirty="0">
                <a:solidFill>
                  <a:srgbClr val="A4520C"/>
                </a:solidFill>
                <a:latin typeface="Courier New" pitchFamily="34" charset="0"/>
                <a:ea typeface="Courier New" pitchFamily="34" charset="-122"/>
                <a:cs typeface="Courier New" pitchFamily="34" charset="-120"/>
              </a:rPr>
              <a:t>==</a:t>
            </a:r>
            <a:pPr indent="0" marL="0">
              <a:lnSpc>
                <a:spcPct val="100000"/>
              </a:lnSpc>
              <a:buNone/>
            </a:pPr>
            <a:r>
              <a:rPr lang="en-US" sz="1800" dirty="0">
                <a:solidFill>
                  <a:srgbClr val="15213A"/>
                </a:solidFill>
                <a:latin typeface="Calibri" pitchFamily="34" charset="0"/>
                <a:ea typeface="Calibri" pitchFamily="34" charset="-122"/>
                <a:cs typeface="Calibri" pitchFamily="34" charset="-120"/>
              </a:rPr>
              <a:t> is the most common beginner bug</a:t>
            </a:r>
            <a:endParaRPr lang="en-US" sz="1800" dirty="0"/>
          </a:p>
        </p:txBody>
      </p:sp>
      <p:sp>
        <p:nvSpPr>
          <p:cNvPr id="15" name="Shape 13"/>
          <p:cNvSpPr/>
          <p:nvPr/>
        </p:nvSpPr>
        <p:spPr>
          <a:xfrm>
            <a:off x="0" y="6556248"/>
            <a:ext cx="3154680" cy="301752"/>
          </a:xfrm>
          <a:prstGeom prst="rect">
            <a:avLst/>
          </a:prstGeom>
          <a:solidFill>
            <a:srgbClr val="2459C4"/>
          </a:solidFill>
          <a:ln w="12700">
            <a:solidFill>
              <a:srgbClr val="2459C4"/>
            </a:solidFill>
            <a:prstDash val="solid"/>
          </a:ln>
        </p:spPr>
        <p:txBody>
          <a:bodyPr/>
          <a:p/>
        </p:txBody>
      </p:sp>
      <p:sp>
        <p:nvSpPr>
          <p:cNvPr id="16" name="Text 14"/>
          <p:cNvSpPr txBox="1"/>
          <p:nvPr/>
        </p:nvSpPr>
        <p:spPr>
          <a:xfrm>
            <a:off x="0" y="6556248"/>
            <a:ext cx="3154680" cy="301752"/>
          </a:xfrm>
          <a:prstGeom prst="rect">
            <a:avLst/>
          </a:prstGeom>
          <a:noFill/>
          <a:ln/>
        </p:spPr>
        <p:txBody>
          <a:bodyPr wrap="square" lIns="0" tIns="0" rIns="0" bIns="0"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Md Mahbub E Noor</a:t>
            </a:r>
            <a:endParaRPr lang="en-US" sz="1100" dirty="0"/>
          </a:p>
        </p:txBody>
      </p:sp>
      <p:sp>
        <p:nvSpPr>
          <p:cNvPr id="17" name="Shape 15"/>
          <p:cNvSpPr/>
          <p:nvPr/>
        </p:nvSpPr>
        <p:spPr>
          <a:xfrm>
            <a:off x="3154680" y="6556248"/>
            <a:ext cx="4754880" cy="301752"/>
          </a:xfrm>
          <a:prstGeom prst="rect">
            <a:avLst/>
          </a:prstGeom>
          <a:solidFill>
            <a:srgbClr val="E07A1F"/>
          </a:solidFill>
          <a:ln w="12700">
            <a:solidFill>
              <a:srgbClr val="E07A1F"/>
            </a:solidFill>
            <a:prstDash val="solid"/>
          </a:ln>
        </p:spPr>
        <p:txBody>
          <a:bodyPr/>
          <a:p/>
        </p:txBody>
      </p:sp>
      <p:sp>
        <p:nvSpPr>
          <p:cNvPr id="18" name="Text 16"/>
          <p:cNvSpPr txBox="1"/>
          <p:nvPr/>
        </p:nvSpPr>
        <p:spPr>
          <a:xfrm>
            <a:off x="3154680" y="6556248"/>
            <a:ext cx="4754880" cy="301752"/>
          </a:xfrm>
          <a:prstGeom prst="rect">
            <a:avLst/>
          </a:prstGeom>
          <a:noFill/>
          <a:ln/>
        </p:spPr>
        <p:txBody>
          <a:bodyPr wrap="square" lIns="0" tIns="0" rIns="0" bIns="0" rtlCol="0" anchor="ctr"/>
          <a:lstStyle/>
          <a:p>
            <a:pPr algn="ctr" indent="0" marL="0">
              <a:buNone/>
            </a:pPr>
            <a:r>
              <a:rPr lang="en-US" sz="1100" b="1" dirty="0">
                <a:solidFill>
                  <a:srgbClr val="15213A"/>
                </a:solidFill>
                <a:latin typeface="Calibri" pitchFamily="34" charset="0"/>
                <a:ea typeface="Calibri" pitchFamily="34" charset="-122"/>
                <a:cs typeface="Calibri" pitchFamily="34" charset="-120"/>
              </a:rPr>
              <a:t>Lecture 3.1: Making decisions</a:t>
            </a:r>
            <a:endParaRPr lang="en-US" sz="1100" dirty="0"/>
          </a:p>
        </p:txBody>
      </p:sp>
      <p:sp>
        <p:nvSpPr>
          <p:cNvPr id="19" name="Shape 17"/>
          <p:cNvSpPr/>
          <p:nvPr/>
        </p:nvSpPr>
        <p:spPr>
          <a:xfrm>
            <a:off x="7909560" y="6556248"/>
            <a:ext cx="2926080" cy="301752"/>
          </a:xfrm>
          <a:prstGeom prst="rect">
            <a:avLst/>
          </a:prstGeom>
          <a:solidFill>
            <a:srgbClr val="2459C4"/>
          </a:solidFill>
          <a:ln w="12700">
            <a:solidFill>
              <a:srgbClr val="2459C4"/>
            </a:solidFill>
            <a:prstDash val="solid"/>
          </a:ln>
        </p:spPr>
        <p:txBody>
          <a:bodyPr/>
          <a:p/>
        </p:txBody>
      </p:sp>
      <p:sp>
        <p:nvSpPr>
          <p:cNvPr id="20" name="Text 18"/>
          <p:cNvSpPr txBox="1"/>
          <p:nvPr/>
        </p:nvSpPr>
        <p:spPr>
          <a:xfrm>
            <a:off x="7909560" y="6556248"/>
            <a:ext cx="2926080" cy="301752"/>
          </a:xfrm>
          <a:prstGeom prst="rect">
            <a:avLst/>
          </a:prstGeom>
          <a:noFill/>
          <a:ln/>
        </p:spPr>
        <p:txBody>
          <a:bodyPr wrap="square" lIns="0" tIns="0" rIns="0" bIns="0"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University of Barishal</a:t>
            </a:r>
            <a:endParaRPr lang="en-US" sz="1100" dirty="0"/>
          </a:p>
        </p:txBody>
      </p:sp>
      <p:sp>
        <p:nvSpPr>
          <p:cNvPr id="21" name="Shape 19"/>
          <p:cNvSpPr/>
          <p:nvPr/>
        </p:nvSpPr>
        <p:spPr>
          <a:xfrm>
            <a:off x="10835640" y="6556248"/>
            <a:ext cx="1356055" cy="301752"/>
          </a:xfrm>
          <a:prstGeom prst="rect">
            <a:avLst/>
          </a:prstGeom>
          <a:solidFill>
            <a:srgbClr val="15213A"/>
          </a:solidFill>
          <a:ln w="12700">
            <a:solidFill>
              <a:srgbClr val="15213A"/>
            </a:solidFill>
            <a:prstDash val="solid"/>
          </a:ln>
        </p:spPr>
        <p:txBody>
          <a:bodyPr/>
          <a:p/>
        </p:txBody>
      </p:sp>
      <p:sp>
        <p:nvSpPr>
          <p:cNvPr id="22" name="Text 20"/>
          <p:cNvSpPr txBox="1"/>
          <p:nvPr/>
        </p:nvSpPr>
        <p:spPr>
          <a:xfrm>
            <a:off x="10835640" y="6556248"/>
            <a:ext cx="1356055" cy="301752"/>
          </a:xfrm>
          <a:prstGeom prst="rect">
            <a:avLst/>
          </a:prstGeom>
          <a:noFill/>
          <a:ln/>
        </p:spPr>
        <p:txBody>
          <a:bodyPr wrap="square" lIns="0" tIns="0" rIns="0" bIns="0"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5 / 28</a:t>
            </a:r>
            <a:endParaRPr lang="en-US" sz="11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548640" y="365760"/>
            <a:ext cx="11064240" cy="731520"/>
          </a:xfrm>
          <a:prstGeom prst="rect">
            <a:avLst/>
          </a:prstGeom>
          <a:noFill/>
          <a:ln/>
        </p:spPr>
        <p:txBody>
          <a:bodyPr wrap="square" lIns="0" tIns="0" rIns="0" bIns="0" rtlCol="0" anchor="t"/>
          <a:lstStyle/>
          <a:p>
            <a:pPr indent="0" marL="0">
              <a:buNone/>
            </a:pPr>
            <a:r>
              <a:rPr lang="en-US" sz="3000" b="1" dirty="0">
                <a:solidFill>
                  <a:srgbClr val="15213A"/>
                </a:solidFill>
                <a:latin typeface="Arial" pitchFamily="34" charset="0"/>
                <a:ea typeface="Arial" pitchFamily="34" charset="-122"/>
                <a:cs typeface="Arial" pitchFamily="34" charset="-120"/>
              </a:rPr>
              <a:t>Anatomy of an if statement</a:t>
            </a:r>
            <a:endParaRPr lang="en-US" sz="3000" dirty="0"/>
          </a:p>
        </p:txBody>
      </p:sp>
      <p:sp>
        <p:nvSpPr>
          <p:cNvPr id="3" name="Shape 1"/>
          <p:cNvSpPr/>
          <p:nvPr/>
        </p:nvSpPr>
        <p:spPr>
          <a:xfrm>
            <a:off x="548640" y="1371600"/>
            <a:ext cx="6583680" cy="2048256"/>
          </a:xfrm>
          <a:prstGeom prst="roundRect">
            <a:avLst>
              <a:gd name="adj" fmla="val 3571"/>
            </a:avLst>
          </a:prstGeom>
          <a:solidFill>
            <a:srgbClr val="1B2742"/>
          </a:solidFill>
          <a:ln w="9525">
            <a:solidFill>
              <a:srgbClr val="1B2742"/>
            </a:solidFill>
            <a:prstDash val="solid"/>
          </a:ln>
        </p:spPr>
        <p:txBody>
          <a:bodyPr/>
          <a:p/>
        </p:txBody>
      </p:sp>
      <p:sp>
        <p:nvSpPr>
          <p:cNvPr id="4" name="Text 2"/>
          <p:cNvSpPr txBox="1"/>
          <p:nvPr/>
        </p:nvSpPr>
        <p:spPr>
          <a:xfrm>
            <a:off x="731520" y="1463040"/>
            <a:ext cx="2743200" cy="228600"/>
          </a:xfrm>
          <a:prstGeom prst="rect">
            <a:avLst/>
          </a:prstGeom>
          <a:noFill/>
          <a:ln/>
        </p:spPr>
        <p:txBody>
          <a:bodyPr wrap="square" lIns="0" tIns="0" rIns="0" bIns="0" rtlCol="0" anchor="ctr"/>
          <a:lstStyle/>
          <a:p>
            <a:pPr indent="0" marL="0">
              <a:buNone/>
            </a:pPr>
            <a:r>
              <a:rPr lang="en-US" sz="1000" b="1" dirty="0">
                <a:solidFill>
                  <a:srgbClr val="8FA0C0"/>
                </a:solidFill>
                <a:latin typeface="Calibri" pitchFamily="34" charset="0"/>
                <a:ea typeface="Calibri" pitchFamily="34" charset="-122"/>
                <a:cs typeface="Calibri" pitchFamily="34" charset="-120"/>
              </a:rPr>
              <a:t>Code</a:t>
            </a:r>
            <a:endParaRPr lang="en-US" sz="1000" dirty="0"/>
          </a:p>
        </p:txBody>
      </p:sp>
      <p:sp>
        <p:nvSpPr>
          <p:cNvPr id="5" name="Text 3"/>
          <p:cNvSpPr txBox="1"/>
          <p:nvPr/>
        </p:nvSpPr>
        <p:spPr>
          <a:xfrm>
            <a:off x="731520" y="1719072"/>
            <a:ext cx="6309360" cy="1591056"/>
          </a:xfrm>
          <a:prstGeom prst="rect">
            <a:avLst/>
          </a:prstGeom>
          <a:noFill/>
          <a:ln/>
        </p:spPr>
        <p:txBody>
          <a:bodyPr wrap="none" lIns="0" tIns="0" rIns="0" bIns="0" rtlCol="0" anchor="t"/>
          <a:lstStyle/>
          <a:p>
            <a:pPr indent="0" marL="0">
              <a:lnSpc>
                <a:spcPct val="98000"/>
              </a:lnSpc>
              <a:buNone/>
            </a:pPr>
            <a:r>
              <a:rPr lang="en-US" sz="2400" dirty="0">
                <a:solidFill>
                  <a:srgbClr val="E8ECF4"/>
                </a:solidFill>
                <a:latin typeface="Courier New" pitchFamily="34" charset="0"/>
                <a:ea typeface="Courier New" pitchFamily="34" charset="-122"/>
                <a:cs typeface="Courier New" pitchFamily="34" charset="-120"/>
              </a:rPr>
              <a:t>marks = 72</a:t>
            </a:r>
            <a:endParaRPr lang="en-US" sz="2400" dirty="0"/>
          </a:p>
          <a:p>
            <a:pPr indent="0" marL="0">
              <a:lnSpc>
                <a:spcPct val="98000"/>
              </a:lnSpc>
              <a:buNone/>
            </a:pPr>
            <a:r>
              <a:rPr lang="en-US" sz="2400" dirty="0">
                <a:solidFill>
                  <a:srgbClr val="E8ECF4"/>
                </a:solidFill>
                <a:latin typeface="Courier New" pitchFamily="34" charset="0"/>
                <a:ea typeface="Courier New" pitchFamily="34" charset="-122"/>
                <a:cs typeface="Courier New" pitchFamily="34" charset="-120"/>
              </a:rPr>
              <a:t>if marks &gt;= 50:</a:t>
            </a:r>
            <a:endParaRPr lang="en-US" sz="2400" dirty="0"/>
          </a:p>
          <a:p>
            <a:pPr indent="0" marL="0">
              <a:lnSpc>
                <a:spcPct val="98000"/>
              </a:lnSpc>
              <a:buNone/>
            </a:pPr>
            <a:r>
              <a:rPr lang="en-US" sz="2400" dirty="0">
                <a:solidFill>
                  <a:srgbClr val="E8ECF4"/>
                </a:solidFill>
                <a:latin typeface="Courier New" pitchFamily="34" charset="0"/>
                <a:ea typeface="Courier New" pitchFamily="34" charset="-122"/>
                <a:cs typeface="Courier New" pitchFamily="34" charset="-120"/>
              </a:rPr>
              <a:t>    print("You passed!")</a:t>
            </a:r>
            <a:endParaRPr lang="en-US" sz="2400" dirty="0"/>
          </a:p>
          <a:p>
            <a:pPr indent="0" marL="0">
              <a:lnSpc>
                <a:spcPct val="98000"/>
              </a:lnSpc>
              <a:buNone/>
            </a:pPr>
            <a:r>
              <a:rPr lang="en-US" sz="2400" dirty="0">
                <a:solidFill>
                  <a:srgbClr val="E8ECF4"/>
                </a:solidFill>
                <a:latin typeface="Courier New" pitchFamily="34" charset="0"/>
                <a:ea typeface="Courier New" pitchFamily="34" charset="-122"/>
                <a:cs typeface="Courier New" pitchFamily="34" charset="-120"/>
              </a:rPr>
              <a:t>print("Result checked")</a:t>
            </a:r>
            <a:endParaRPr lang="en-US" sz="2400" dirty="0"/>
          </a:p>
        </p:txBody>
      </p:sp>
      <p:sp>
        <p:nvSpPr>
          <p:cNvPr id="6" name="Shape 4"/>
          <p:cNvSpPr/>
          <p:nvPr/>
        </p:nvSpPr>
        <p:spPr>
          <a:xfrm>
            <a:off x="548640" y="3648456"/>
            <a:ext cx="6583680" cy="1110996"/>
          </a:xfrm>
          <a:prstGeom prst="roundRect">
            <a:avLst>
              <a:gd name="adj" fmla="val 6584"/>
            </a:avLst>
          </a:prstGeom>
          <a:solidFill>
            <a:srgbClr val="EEF2F8"/>
          </a:solidFill>
          <a:ln w="9525">
            <a:solidFill>
              <a:srgbClr val="D5DBE6"/>
            </a:solidFill>
            <a:prstDash val="solid"/>
          </a:ln>
        </p:spPr>
        <p:txBody>
          <a:bodyPr/>
          <a:p/>
        </p:txBody>
      </p:sp>
      <p:sp>
        <p:nvSpPr>
          <p:cNvPr id="7" name="Text 5"/>
          <p:cNvSpPr txBox="1"/>
          <p:nvPr/>
        </p:nvSpPr>
        <p:spPr>
          <a:xfrm>
            <a:off x="731520" y="3739896"/>
            <a:ext cx="2743200" cy="228600"/>
          </a:xfrm>
          <a:prstGeom prst="rect">
            <a:avLst/>
          </a:prstGeom>
          <a:noFill/>
          <a:ln/>
        </p:spPr>
        <p:txBody>
          <a:bodyPr wrap="square" lIns="0" tIns="0" rIns="0" bIns="0" rtlCol="0" anchor="ctr"/>
          <a:lstStyle/>
          <a:p>
            <a:pPr indent="0" marL="0">
              <a:buNone/>
            </a:pPr>
            <a:r>
              <a:rPr lang="en-US" sz="1000" b="1" dirty="0">
                <a:solidFill>
                  <a:srgbClr val="5D6573"/>
                </a:solidFill>
                <a:latin typeface="Calibri" pitchFamily="34" charset="0"/>
                <a:ea typeface="Calibri" pitchFamily="34" charset="-122"/>
                <a:cs typeface="Calibri" pitchFamily="34" charset="-120"/>
              </a:rPr>
              <a:t>Output</a:t>
            </a:r>
            <a:endParaRPr lang="en-US" sz="1000" dirty="0"/>
          </a:p>
        </p:txBody>
      </p:sp>
      <p:sp>
        <p:nvSpPr>
          <p:cNvPr id="8" name="Text 6"/>
          <p:cNvSpPr txBox="1"/>
          <p:nvPr/>
        </p:nvSpPr>
        <p:spPr>
          <a:xfrm>
            <a:off x="731520" y="3995928"/>
            <a:ext cx="6309360" cy="653796"/>
          </a:xfrm>
          <a:prstGeom prst="rect">
            <a:avLst/>
          </a:prstGeom>
          <a:noFill/>
          <a:ln/>
        </p:spPr>
        <p:txBody>
          <a:bodyPr wrap="none" lIns="0" tIns="0" rIns="0" bIns="0" rtlCol="0" anchor="t"/>
          <a:lstStyle/>
          <a:p>
            <a:pPr indent="0" marL="0">
              <a:lnSpc>
                <a:spcPct val="98000"/>
              </a:lnSpc>
              <a:buNone/>
            </a:pPr>
            <a:r>
              <a:rPr lang="en-US" sz="1800" dirty="0">
                <a:solidFill>
                  <a:srgbClr val="15213A"/>
                </a:solidFill>
                <a:latin typeface="Courier New" pitchFamily="34" charset="0"/>
                <a:ea typeface="Courier New" pitchFamily="34" charset="-122"/>
                <a:cs typeface="Courier New" pitchFamily="34" charset="-120"/>
              </a:rPr>
              <a:t>You passed!</a:t>
            </a:r>
            <a:endParaRPr lang="en-US" sz="1800" dirty="0"/>
          </a:p>
          <a:p>
            <a:pPr indent="0" marL="0">
              <a:lnSpc>
                <a:spcPct val="98000"/>
              </a:lnSpc>
              <a:buNone/>
            </a:pPr>
            <a:r>
              <a:rPr lang="en-US" sz="1800" dirty="0">
                <a:solidFill>
                  <a:srgbClr val="15213A"/>
                </a:solidFill>
                <a:latin typeface="Courier New" pitchFamily="34" charset="0"/>
                <a:ea typeface="Courier New" pitchFamily="34" charset="-122"/>
                <a:cs typeface="Courier New" pitchFamily="34" charset="-120"/>
              </a:rPr>
              <a:t>Result checked</a:t>
            </a:r>
            <a:endParaRPr lang="en-US" sz="1800" dirty="0"/>
          </a:p>
        </p:txBody>
      </p:sp>
      <p:sp>
        <p:nvSpPr>
          <p:cNvPr id="9" name="anim_1_0"/>
          <p:cNvSpPr/>
          <p:nvPr/>
        </p:nvSpPr>
        <p:spPr>
          <a:xfrm>
            <a:off x="731520" y="2441448"/>
            <a:ext cx="365760" cy="45720"/>
          </a:xfrm>
          <a:prstGeom prst="rect">
            <a:avLst/>
          </a:prstGeom>
          <a:solidFill>
            <a:srgbClr val="E07A1F"/>
          </a:solidFill>
          <a:ln w="12700">
            <a:solidFill>
              <a:srgbClr val="E07A1F"/>
            </a:solidFill>
            <a:prstDash val="solid"/>
          </a:ln>
        </p:spPr>
        <p:txBody>
          <a:bodyPr/>
          <a:p/>
        </p:txBody>
      </p:sp>
      <p:sp>
        <p:nvSpPr>
          <p:cNvPr id="10" name="anim_2_1"/>
          <p:cNvSpPr/>
          <p:nvPr/>
        </p:nvSpPr>
        <p:spPr>
          <a:xfrm>
            <a:off x="1280160" y="2441448"/>
            <a:ext cx="2011680" cy="45720"/>
          </a:xfrm>
          <a:prstGeom prst="rect">
            <a:avLst/>
          </a:prstGeom>
          <a:solidFill>
            <a:srgbClr val="2459C4"/>
          </a:solidFill>
          <a:ln w="12700">
            <a:solidFill>
              <a:srgbClr val="2459C4"/>
            </a:solidFill>
            <a:prstDash val="solid"/>
          </a:ln>
        </p:spPr>
        <p:txBody>
          <a:bodyPr/>
          <a:p/>
        </p:txBody>
      </p:sp>
      <p:sp>
        <p:nvSpPr>
          <p:cNvPr id="11" name="anim_3_2"/>
          <p:cNvSpPr/>
          <p:nvPr/>
        </p:nvSpPr>
        <p:spPr>
          <a:xfrm>
            <a:off x="3291840" y="2441448"/>
            <a:ext cx="182880" cy="45720"/>
          </a:xfrm>
          <a:prstGeom prst="rect">
            <a:avLst/>
          </a:prstGeom>
          <a:solidFill>
            <a:srgbClr val="1F8A7A"/>
          </a:solidFill>
          <a:ln w="12700">
            <a:solidFill>
              <a:srgbClr val="1F8A7A"/>
            </a:solidFill>
            <a:prstDash val="solid"/>
          </a:ln>
        </p:spPr>
        <p:txBody>
          <a:bodyPr/>
          <a:p/>
        </p:txBody>
      </p:sp>
      <p:sp>
        <p:nvSpPr>
          <p:cNvPr id="12" name="anim_4_3"/>
          <p:cNvSpPr/>
          <p:nvPr/>
        </p:nvSpPr>
        <p:spPr>
          <a:xfrm>
            <a:off x="731520" y="2816352"/>
            <a:ext cx="731520" cy="45720"/>
          </a:xfrm>
          <a:prstGeom prst="rect">
            <a:avLst/>
          </a:prstGeom>
          <a:solidFill>
            <a:srgbClr val="8E44AD"/>
          </a:solidFill>
          <a:ln w="12700">
            <a:solidFill>
              <a:srgbClr val="8E44AD"/>
            </a:solidFill>
            <a:prstDash val="solid"/>
          </a:ln>
        </p:spPr>
        <p:txBody>
          <a:bodyPr/>
          <a:p/>
        </p:txBody>
      </p:sp>
      <p:sp>
        <p:nvSpPr>
          <p:cNvPr id="13" name="anim_5_4"/>
          <p:cNvSpPr/>
          <p:nvPr/>
        </p:nvSpPr>
        <p:spPr>
          <a:xfrm>
            <a:off x="731520" y="3191256"/>
            <a:ext cx="914400" cy="45720"/>
          </a:xfrm>
          <a:prstGeom prst="rect">
            <a:avLst/>
          </a:prstGeom>
          <a:solidFill>
            <a:srgbClr val="B4432A"/>
          </a:solidFill>
          <a:ln w="12700">
            <a:solidFill>
              <a:srgbClr val="B4432A"/>
            </a:solidFill>
            <a:prstDash val="solid"/>
          </a:ln>
        </p:spPr>
        <p:txBody>
          <a:bodyPr/>
          <a:p/>
        </p:txBody>
      </p:sp>
      <p:sp>
        <p:nvSpPr>
          <p:cNvPr id="14" name="anim_1_5"/>
          <p:cNvSpPr/>
          <p:nvPr/>
        </p:nvSpPr>
        <p:spPr>
          <a:xfrm>
            <a:off x="7013448" y="2217420"/>
            <a:ext cx="128016" cy="128016"/>
          </a:xfrm>
          <a:prstGeom prst="ellipse">
            <a:avLst/>
          </a:prstGeom>
          <a:solidFill>
            <a:srgbClr val="E07A1F"/>
          </a:solidFill>
          <a:ln w="12700">
            <a:solidFill>
              <a:srgbClr val="E07A1F"/>
            </a:solidFill>
            <a:prstDash val="solid"/>
          </a:ln>
        </p:spPr>
        <p:txBody>
          <a:bodyPr/>
          <a:p/>
        </p:txBody>
      </p:sp>
      <p:sp>
        <p:nvSpPr>
          <p:cNvPr id="15" name="anim_1_6"/>
          <p:cNvSpPr/>
          <p:nvPr/>
        </p:nvSpPr>
        <p:spPr>
          <a:xfrm>
            <a:off x="7132320" y="2281428"/>
            <a:ext cx="502920" cy="914"/>
          </a:xfrm>
          <a:prstGeom prst="line">
            <a:avLst/>
          </a:prstGeom>
          <a:noFill/>
          <a:ln w="15875">
            <a:solidFill>
              <a:srgbClr val="E07A1F"/>
            </a:solidFill>
            <a:prstDash val="solid"/>
          </a:ln>
        </p:spPr>
        <p:txBody>
          <a:bodyPr/>
          <a:p/>
        </p:txBody>
      </p:sp>
      <p:sp>
        <p:nvSpPr>
          <p:cNvPr id="16" name="anim_1_7"/>
          <p:cNvSpPr/>
          <p:nvPr/>
        </p:nvSpPr>
        <p:spPr>
          <a:xfrm>
            <a:off x="7635240" y="2103120"/>
            <a:ext cx="4023360" cy="356616"/>
          </a:xfrm>
          <a:prstGeom prst="roundRect">
            <a:avLst>
              <a:gd name="adj" fmla="val 15385"/>
            </a:avLst>
          </a:prstGeom>
          <a:solidFill>
            <a:srgbClr val="FFFFFF"/>
          </a:solidFill>
          <a:ln w="15875">
            <a:solidFill>
              <a:srgbClr val="E07A1F"/>
            </a:solidFill>
            <a:prstDash val="solid"/>
          </a:ln>
        </p:spPr>
        <p:txBody>
          <a:bodyPr/>
          <a:p/>
        </p:txBody>
      </p:sp>
      <p:sp>
        <p:nvSpPr>
          <p:cNvPr id="17" name="anim_1_8"/>
          <p:cNvSpPr txBox="1"/>
          <p:nvPr/>
        </p:nvSpPr>
        <p:spPr>
          <a:xfrm>
            <a:off x="7772400" y="2103120"/>
            <a:ext cx="3794760" cy="356616"/>
          </a:xfrm>
          <a:prstGeom prst="rect">
            <a:avLst/>
          </a:prstGeom>
          <a:noFill/>
          <a:ln/>
        </p:spPr>
        <p:txBody>
          <a:bodyPr wrap="square" lIns="0" tIns="0" rIns="0" bIns="0" rtlCol="0" anchor="ctr"/>
          <a:lstStyle/>
          <a:p>
            <a:pPr indent="0" marL="0">
              <a:buNone/>
            </a:pPr>
            <a:r>
              <a:rPr lang="en-US" sz="1500" dirty="0">
                <a:solidFill>
                  <a:srgbClr val="15213A"/>
                </a:solidFill>
                <a:latin typeface="Calibri" pitchFamily="34" charset="0"/>
                <a:ea typeface="Calibri" pitchFamily="34" charset="-122"/>
                <a:cs typeface="Calibri" pitchFamily="34" charset="-120"/>
              </a:rPr>
              <a:t>Keyword </a:t>
            </a:r>
            <a:pPr indent="0" marL="0">
              <a:buNone/>
            </a:pPr>
            <a:r>
              <a:rPr lang="en-US" sz="1400" dirty="0">
                <a:solidFill>
                  <a:srgbClr val="A4520C"/>
                </a:solidFill>
                <a:latin typeface="Courier New" pitchFamily="34" charset="0"/>
                <a:ea typeface="Courier New" pitchFamily="34" charset="-122"/>
                <a:cs typeface="Courier New" pitchFamily="34" charset="-120"/>
              </a:rPr>
              <a:t>if</a:t>
            </a:r>
            <a:pPr indent="0" marL="0">
              <a:buNone/>
            </a:pPr>
            <a:r>
              <a:rPr lang="en-US" sz="1500" dirty="0">
                <a:solidFill>
                  <a:srgbClr val="15213A"/>
                </a:solidFill>
                <a:latin typeface="Calibri" pitchFamily="34" charset="0"/>
                <a:ea typeface="Calibri" pitchFamily="34" charset="-122"/>
                <a:cs typeface="Calibri" pitchFamily="34" charset="-120"/>
              </a:rPr>
              <a:t> starts a decision</a:t>
            </a:r>
            <a:endParaRPr lang="en-US" sz="1500" dirty="0"/>
          </a:p>
        </p:txBody>
      </p:sp>
      <p:sp>
        <p:nvSpPr>
          <p:cNvPr id="18" name="anim_2_9"/>
          <p:cNvSpPr/>
          <p:nvPr/>
        </p:nvSpPr>
        <p:spPr>
          <a:xfrm>
            <a:off x="7013448" y="2217420"/>
            <a:ext cx="128016" cy="128016"/>
          </a:xfrm>
          <a:prstGeom prst="ellipse">
            <a:avLst/>
          </a:prstGeom>
          <a:solidFill>
            <a:srgbClr val="2459C4"/>
          </a:solidFill>
          <a:ln w="12700">
            <a:solidFill>
              <a:srgbClr val="2459C4"/>
            </a:solidFill>
            <a:prstDash val="solid"/>
          </a:ln>
        </p:spPr>
        <p:txBody>
          <a:bodyPr/>
          <a:p/>
        </p:txBody>
      </p:sp>
      <p:sp>
        <p:nvSpPr>
          <p:cNvPr id="19" name="anim_2_10"/>
          <p:cNvSpPr/>
          <p:nvPr/>
        </p:nvSpPr>
        <p:spPr>
          <a:xfrm>
            <a:off x="7132320" y="2281428"/>
            <a:ext cx="502920" cy="589788"/>
          </a:xfrm>
          <a:prstGeom prst="line">
            <a:avLst/>
          </a:prstGeom>
          <a:noFill/>
          <a:ln w="15875">
            <a:solidFill>
              <a:srgbClr val="2459C4"/>
            </a:solidFill>
            <a:prstDash val="solid"/>
          </a:ln>
        </p:spPr>
        <p:txBody>
          <a:bodyPr/>
          <a:p/>
        </p:txBody>
      </p:sp>
      <p:sp>
        <p:nvSpPr>
          <p:cNvPr id="20" name="anim_2_11"/>
          <p:cNvSpPr/>
          <p:nvPr/>
        </p:nvSpPr>
        <p:spPr>
          <a:xfrm>
            <a:off x="7635240" y="2569464"/>
            <a:ext cx="4023360" cy="603504"/>
          </a:xfrm>
          <a:prstGeom prst="roundRect">
            <a:avLst>
              <a:gd name="adj" fmla="val 9091"/>
            </a:avLst>
          </a:prstGeom>
          <a:solidFill>
            <a:srgbClr val="FFFFFF"/>
          </a:solidFill>
          <a:ln w="15875">
            <a:solidFill>
              <a:srgbClr val="2459C4"/>
            </a:solidFill>
            <a:prstDash val="solid"/>
          </a:ln>
        </p:spPr>
        <p:txBody>
          <a:bodyPr/>
          <a:p/>
        </p:txBody>
      </p:sp>
      <p:sp>
        <p:nvSpPr>
          <p:cNvPr id="21" name="anim_2_12"/>
          <p:cNvSpPr txBox="1"/>
          <p:nvPr/>
        </p:nvSpPr>
        <p:spPr>
          <a:xfrm>
            <a:off x="7772400" y="2569464"/>
            <a:ext cx="3794760" cy="603504"/>
          </a:xfrm>
          <a:prstGeom prst="rect">
            <a:avLst/>
          </a:prstGeom>
          <a:noFill/>
          <a:ln/>
        </p:spPr>
        <p:txBody>
          <a:bodyPr wrap="square" lIns="0" tIns="0" rIns="0" bIns="0" rtlCol="0" anchor="ctr"/>
          <a:lstStyle/>
          <a:p>
            <a:pPr indent="0" marL="0">
              <a:buNone/>
            </a:pPr>
            <a:r>
              <a:rPr lang="en-US" sz="1500" dirty="0">
                <a:solidFill>
                  <a:srgbClr val="15213A"/>
                </a:solidFill>
                <a:latin typeface="Calibri" pitchFamily="34" charset="0"/>
                <a:ea typeface="Calibri" pitchFamily="34" charset="-122"/>
                <a:cs typeface="Calibri" pitchFamily="34" charset="-120"/>
              </a:rPr>
              <a:t>Condition: a question that is True or False</a:t>
            </a:r>
            <a:endParaRPr lang="en-US" sz="1500" dirty="0"/>
          </a:p>
        </p:txBody>
      </p:sp>
      <p:sp>
        <p:nvSpPr>
          <p:cNvPr id="22" name="anim_3_13"/>
          <p:cNvSpPr/>
          <p:nvPr/>
        </p:nvSpPr>
        <p:spPr>
          <a:xfrm>
            <a:off x="7013448" y="2217420"/>
            <a:ext cx="128016" cy="128016"/>
          </a:xfrm>
          <a:prstGeom prst="ellipse">
            <a:avLst/>
          </a:prstGeom>
          <a:solidFill>
            <a:srgbClr val="1F8A7A"/>
          </a:solidFill>
          <a:ln w="12700">
            <a:solidFill>
              <a:srgbClr val="1F8A7A"/>
            </a:solidFill>
            <a:prstDash val="solid"/>
          </a:ln>
        </p:spPr>
        <p:txBody>
          <a:bodyPr/>
          <a:p/>
        </p:txBody>
      </p:sp>
      <p:sp>
        <p:nvSpPr>
          <p:cNvPr id="23" name="anim_3_14"/>
          <p:cNvSpPr/>
          <p:nvPr/>
        </p:nvSpPr>
        <p:spPr>
          <a:xfrm>
            <a:off x="7132320" y="2281428"/>
            <a:ext cx="502920" cy="1179576"/>
          </a:xfrm>
          <a:prstGeom prst="line">
            <a:avLst/>
          </a:prstGeom>
          <a:noFill/>
          <a:ln w="15875">
            <a:solidFill>
              <a:srgbClr val="1F8A7A"/>
            </a:solidFill>
            <a:prstDash val="solid"/>
          </a:ln>
        </p:spPr>
        <p:txBody>
          <a:bodyPr/>
          <a:p/>
        </p:txBody>
      </p:sp>
      <p:sp>
        <p:nvSpPr>
          <p:cNvPr id="24" name="anim_3_15"/>
          <p:cNvSpPr/>
          <p:nvPr/>
        </p:nvSpPr>
        <p:spPr>
          <a:xfrm>
            <a:off x="7635240" y="3282696"/>
            <a:ext cx="4023360" cy="356616"/>
          </a:xfrm>
          <a:prstGeom prst="roundRect">
            <a:avLst>
              <a:gd name="adj" fmla="val 15385"/>
            </a:avLst>
          </a:prstGeom>
          <a:solidFill>
            <a:srgbClr val="FFFFFF"/>
          </a:solidFill>
          <a:ln w="15875">
            <a:solidFill>
              <a:srgbClr val="1F8A7A"/>
            </a:solidFill>
            <a:prstDash val="solid"/>
          </a:ln>
        </p:spPr>
        <p:txBody>
          <a:bodyPr/>
          <a:p/>
        </p:txBody>
      </p:sp>
      <p:sp>
        <p:nvSpPr>
          <p:cNvPr id="25" name="anim_3_16"/>
          <p:cNvSpPr txBox="1"/>
          <p:nvPr/>
        </p:nvSpPr>
        <p:spPr>
          <a:xfrm>
            <a:off x="7772400" y="3282696"/>
            <a:ext cx="3794760" cy="356616"/>
          </a:xfrm>
          <a:prstGeom prst="rect">
            <a:avLst/>
          </a:prstGeom>
          <a:noFill/>
          <a:ln/>
        </p:spPr>
        <p:txBody>
          <a:bodyPr wrap="square" lIns="0" tIns="0" rIns="0" bIns="0" rtlCol="0" anchor="ctr"/>
          <a:lstStyle/>
          <a:p>
            <a:pPr indent="0" marL="0">
              <a:buNone/>
            </a:pPr>
            <a:r>
              <a:rPr lang="en-US" sz="1500" dirty="0">
                <a:solidFill>
                  <a:srgbClr val="15213A"/>
                </a:solidFill>
                <a:latin typeface="Calibri" pitchFamily="34" charset="0"/>
                <a:ea typeface="Calibri" pitchFamily="34" charset="-122"/>
                <a:cs typeface="Calibri" pitchFamily="34" charset="-120"/>
              </a:rPr>
              <a:t>Colon: the block starts on the next line</a:t>
            </a:r>
            <a:endParaRPr lang="en-US" sz="1500" dirty="0"/>
          </a:p>
        </p:txBody>
      </p:sp>
      <p:sp>
        <p:nvSpPr>
          <p:cNvPr id="26" name="anim_4_17"/>
          <p:cNvSpPr/>
          <p:nvPr/>
        </p:nvSpPr>
        <p:spPr>
          <a:xfrm>
            <a:off x="7013448" y="2592324"/>
            <a:ext cx="128016" cy="128016"/>
          </a:xfrm>
          <a:prstGeom prst="ellipse">
            <a:avLst/>
          </a:prstGeom>
          <a:solidFill>
            <a:srgbClr val="8E44AD"/>
          </a:solidFill>
          <a:ln w="12700">
            <a:solidFill>
              <a:srgbClr val="8E44AD"/>
            </a:solidFill>
            <a:prstDash val="solid"/>
          </a:ln>
        </p:spPr>
        <p:txBody>
          <a:bodyPr/>
          <a:p/>
        </p:txBody>
      </p:sp>
      <p:sp>
        <p:nvSpPr>
          <p:cNvPr id="27" name="anim_4_18"/>
          <p:cNvSpPr/>
          <p:nvPr/>
        </p:nvSpPr>
        <p:spPr>
          <a:xfrm>
            <a:off x="7132320" y="2656332"/>
            <a:ext cx="502920" cy="1394460"/>
          </a:xfrm>
          <a:prstGeom prst="line">
            <a:avLst/>
          </a:prstGeom>
          <a:noFill/>
          <a:ln w="15875">
            <a:solidFill>
              <a:srgbClr val="8E44AD"/>
            </a:solidFill>
            <a:prstDash val="solid"/>
          </a:ln>
        </p:spPr>
        <p:txBody>
          <a:bodyPr/>
          <a:p/>
        </p:txBody>
      </p:sp>
      <p:sp>
        <p:nvSpPr>
          <p:cNvPr id="28" name="anim_4_19"/>
          <p:cNvSpPr/>
          <p:nvPr/>
        </p:nvSpPr>
        <p:spPr>
          <a:xfrm>
            <a:off x="7635240" y="3749040"/>
            <a:ext cx="4023360" cy="603504"/>
          </a:xfrm>
          <a:prstGeom prst="roundRect">
            <a:avLst>
              <a:gd name="adj" fmla="val 9091"/>
            </a:avLst>
          </a:prstGeom>
          <a:solidFill>
            <a:srgbClr val="FFFFFF"/>
          </a:solidFill>
          <a:ln w="15875">
            <a:solidFill>
              <a:srgbClr val="8E44AD"/>
            </a:solidFill>
            <a:prstDash val="solid"/>
          </a:ln>
        </p:spPr>
        <p:txBody>
          <a:bodyPr/>
          <a:p/>
        </p:txBody>
      </p:sp>
      <p:sp>
        <p:nvSpPr>
          <p:cNvPr id="29" name="anim_4_20"/>
          <p:cNvSpPr txBox="1"/>
          <p:nvPr/>
        </p:nvSpPr>
        <p:spPr>
          <a:xfrm>
            <a:off x="7772400" y="3749040"/>
            <a:ext cx="3794760" cy="603504"/>
          </a:xfrm>
          <a:prstGeom prst="rect">
            <a:avLst/>
          </a:prstGeom>
          <a:noFill/>
          <a:ln/>
        </p:spPr>
        <p:txBody>
          <a:bodyPr wrap="square" lIns="0" tIns="0" rIns="0" bIns="0" rtlCol="0" anchor="ctr"/>
          <a:lstStyle/>
          <a:p>
            <a:pPr indent="0" marL="0">
              <a:buNone/>
            </a:pPr>
            <a:r>
              <a:rPr lang="en-US" sz="1500" dirty="0">
                <a:solidFill>
                  <a:srgbClr val="15213A"/>
                </a:solidFill>
                <a:latin typeface="Calibri" pitchFamily="34" charset="0"/>
                <a:ea typeface="Calibri" pitchFamily="34" charset="-122"/>
                <a:cs typeface="Calibri" pitchFamily="34" charset="-120"/>
              </a:rPr>
              <a:t>4 spaces: this line belongs to the if and runs only when True</a:t>
            </a:r>
            <a:endParaRPr lang="en-US" sz="1500" dirty="0"/>
          </a:p>
        </p:txBody>
      </p:sp>
      <p:sp>
        <p:nvSpPr>
          <p:cNvPr id="30" name="anim_5_21"/>
          <p:cNvSpPr/>
          <p:nvPr/>
        </p:nvSpPr>
        <p:spPr>
          <a:xfrm>
            <a:off x="7013448" y="2967228"/>
            <a:ext cx="128016" cy="128016"/>
          </a:xfrm>
          <a:prstGeom prst="ellipse">
            <a:avLst/>
          </a:prstGeom>
          <a:solidFill>
            <a:srgbClr val="B4432A"/>
          </a:solidFill>
          <a:ln w="12700">
            <a:solidFill>
              <a:srgbClr val="B4432A"/>
            </a:solidFill>
            <a:prstDash val="solid"/>
          </a:ln>
        </p:spPr>
        <p:txBody>
          <a:bodyPr/>
          <a:p/>
        </p:txBody>
      </p:sp>
      <p:sp>
        <p:nvSpPr>
          <p:cNvPr id="31" name="anim_5_22"/>
          <p:cNvSpPr/>
          <p:nvPr/>
        </p:nvSpPr>
        <p:spPr>
          <a:xfrm>
            <a:off x="7132320" y="3031236"/>
            <a:ext cx="502920" cy="1609344"/>
          </a:xfrm>
          <a:prstGeom prst="line">
            <a:avLst/>
          </a:prstGeom>
          <a:noFill/>
          <a:ln w="15875">
            <a:solidFill>
              <a:srgbClr val="B4432A"/>
            </a:solidFill>
            <a:prstDash val="solid"/>
          </a:ln>
        </p:spPr>
        <p:txBody>
          <a:bodyPr/>
          <a:p/>
        </p:txBody>
      </p:sp>
      <p:sp>
        <p:nvSpPr>
          <p:cNvPr id="32" name="anim_5_23"/>
          <p:cNvSpPr/>
          <p:nvPr/>
        </p:nvSpPr>
        <p:spPr>
          <a:xfrm>
            <a:off x="7635240" y="4462272"/>
            <a:ext cx="4023360" cy="356616"/>
          </a:xfrm>
          <a:prstGeom prst="roundRect">
            <a:avLst>
              <a:gd name="adj" fmla="val 15385"/>
            </a:avLst>
          </a:prstGeom>
          <a:solidFill>
            <a:srgbClr val="FFFFFF"/>
          </a:solidFill>
          <a:ln w="15875">
            <a:solidFill>
              <a:srgbClr val="B4432A"/>
            </a:solidFill>
            <a:prstDash val="solid"/>
          </a:ln>
        </p:spPr>
        <p:txBody>
          <a:bodyPr/>
          <a:p/>
        </p:txBody>
      </p:sp>
      <p:sp>
        <p:nvSpPr>
          <p:cNvPr id="33" name="anim_5_24"/>
          <p:cNvSpPr txBox="1"/>
          <p:nvPr/>
        </p:nvSpPr>
        <p:spPr>
          <a:xfrm>
            <a:off x="7772400" y="4462272"/>
            <a:ext cx="3794760" cy="356616"/>
          </a:xfrm>
          <a:prstGeom prst="rect">
            <a:avLst/>
          </a:prstGeom>
          <a:noFill/>
          <a:ln/>
        </p:spPr>
        <p:txBody>
          <a:bodyPr wrap="square" lIns="0" tIns="0" rIns="0" bIns="0" rtlCol="0" anchor="ctr"/>
          <a:lstStyle/>
          <a:p>
            <a:pPr indent="0" marL="0">
              <a:buNone/>
            </a:pPr>
            <a:r>
              <a:rPr lang="en-US" sz="1500" dirty="0">
                <a:solidFill>
                  <a:srgbClr val="15213A"/>
                </a:solidFill>
                <a:latin typeface="Calibri" pitchFamily="34" charset="0"/>
                <a:ea typeface="Calibri" pitchFamily="34" charset="-122"/>
                <a:cs typeface="Calibri" pitchFamily="34" charset="-120"/>
              </a:rPr>
              <a:t>No indent: outside the if, runs every time</a:t>
            </a:r>
            <a:endParaRPr lang="en-US" sz="1500" dirty="0"/>
          </a:p>
        </p:txBody>
      </p:sp>
      <p:sp>
        <p:nvSpPr>
          <p:cNvPr id="34" name="Shape 32"/>
          <p:cNvSpPr/>
          <p:nvPr/>
        </p:nvSpPr>
        <p:spPr>
          <a:xfrm>
            <a:off x="0" y="6556248"/>
            <a:ext cx="3154680" cy="301752"/>
          </a:xfrm>
          <a:prstGeom prst="rect">
            <a:avLst/>
          </a:prstGeom>
          <a:solidFill>
            <a:srgbClr val="2459C4"/>
          </a:solidFill>
          <a:ln w="12700">
            <a:solidFill>
              <a:srgbClr val="2459C4"/>
            </a:solidFill>
            <a:prstDash val="solid"/>
          </a:ln>
        </p:spPr>
        <p:txBody>
          <a:bodyPr/>
          <a:p/>
        </p:txBody>
      </p:sp>
      <p:sp>
        <p:nvSpPr>
          <p:cNvPr id="35" name="Text 33"/>
          <p:cNvSpPr txBox="1"/>
          <p:nvPr/>
        </p:nvSpPr>
        <p:spPr>
          <a:xfrm>
            <a:off x="0" y="6556248"/>
            <a:ext cx="3154680" cy="301752"/>
          </a:xfrm>
          <a:prstGeom prst="rect">
            <a:avLst/>
          </a:prstGeom>
          <a:noFill/>
          <a:ln/>
        </p:spPr>
        <p:txBody>
          <a:bodyPr wrap="square" lIns="0" tIns="0" rIns="0" bIns="0"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Md Mahbub E Noor</a:t>
            </a:r>
            <a:endParaRPr lang="en-US" sz="1100" dirty="0"/>
          </a:p>
        </p:txBody>
      </p:sp>
      <p:sp>
        <p:nvSpPr>
          <p:cNvPr id="36" name="Shape 34"/>
          <p:cNvSpPr/>
          <p:nvPr/>
        </p:nvSpPr>
        <p:spPr>
          <a:xfrm>
            <a:off x="3154680" y="6556248"/>
            <a:ext cx="4754880" cy="301752"/>
          </a:xfrm>
          <a:prstGeom prst="rect">
            <a:avLst/>
          </a:prstGeom>
          <a:solidFill>
            <a:srgbClr val="E07A1F"/>
          </a:solidFill>
          <a:ln w="12700">
            <a:solidFill>
              <a:srgbClr val="E07A1F"/>
            </a:solidFill>
            <a:prstDash val="solid"/>
          </a:ln>
        </p:spPr>
        <p:txBody>
          <a:bodyPr/>
          <a:p/>
        </p:txBody>
      </p:sp>
      <p:sp>
        <p:nvSpPr>
          <p:cNvPr id="37" name="Text 35"/>
          <p:cNvSpPr txBox="1"/>
          <p:nvPr/>
        </p:nvSpPr>
        <p:spPr>
          <a:xfrm>
            <a:off x="3154680" y="6556248"/>
            <a:ext cx="4754880" cy="301752"/>
          </a:xfrm>
          <a:prstGeom prst="rect">
            <a:avLst/>
          </a:prstGeom>
          <a:noFill/>
          <a:ln/>
        </p:spPr>
        <p:txBody>
          <a:bodyPr wrap="square" lIns="0" tIns="0" rIns="0" bIns="0" rtlCol="0" anchor="ctr"/>
          <a:lstStyle/>
          <a:p>
            <a:pPr algn="ctr" indent="0" marL="0">
              <a:buNone/>
            </a:pPr>
            <a:r>
              <a:rPr lang="en-US" sz="1100" b="1" dirty="0">
                <a:solidFill>
                  <a:srgbClr val="15213A"/>
                </a:solidFill>
                <a:latin typeface="Calibri" pitchFamily="34" charset="0"/>
                <a:ea typeface="Calibri" pitchFamily="34" charset="-122"/>
                <a:cs typeface="Calibri" pitchFamily="34" charset="-120"/>
              </a:rPr>
              <a:t>Lecture 3.1: Making decisions</a:t>
            </a:r>
            <a:endParaRPr lang="en-US" sz="1100" dirty="0"/>
          </a:p>
        </p:txBody>
      </p:sp>
      <p:sp>
        <p:nvSpPr>
          <p:cNvPr id="38" name="Shape 36"/>
          <p:cNvSpPr/>
          <p:nvPr/>
        </p:nvSpPr>
        <p:spPr>
          <a:xfrm>
            <a:off x="7909560" y="6556248"/>
            <a:ext cx="2926080" cy="301752"/>
          </a:xfrm>
          <a:prstGeom prst="rect">
            <a:avLst/>
          </a:prstGeom>
          <a:solidFill>
            <a:srgbClr val="2459C4"/>
          </a:solidFill>
          <a:ln w="12700">
            <a:solidFill>
              <a:srgbClr val="2459C4"/>
            </a:solidFill>
            <a:prstDash val="solid"/>
          </a:ln>
        </p:spPr>
        <p:txBody>
          <a:bodyPr/>
          <a:p/>
        </p:txBody>
      </p:sp>
      <p:sp>
        <p:nvSpPr>
          <p:cNvPr id="39" name="Text 37"/>
          <p:cNvSpPr txBox="1"/>
          <p:nvPr/>
        </p:nvSpPr>
        <p:spPr>
          <a:xfrm>
            <a:off x="7909560" y="6556248"/>
            <a:ext cx="2926080" cy="301752"/>
          </a:xfrm>
          <a:prstGeom prst="rect">
            <a:avLst/>
          </a:prstGeom>
          <a:noFill/>
          <a:ln/>
        </p:spPr>
        <p:txBody>
          <a:bodyPr wrap="square" lIns="0" tIns="0" rIns="0" bIns="0"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University of Barishal</a:t>
            </a:r>
            <a:endParaRPr lang="en-US" sz="1100" dirty="0"/>
          </a:p>
        </p:txBody>
      </p:sp>
      <p:sp>
        <p:nvSpPr>
          <p:cNvPr id="40" name="Shape 38"/>
          <p:cNvSpPr/>
          <p:nvPr/>
        </p:nvSpPr>
        <p:spPr>
          <a:xfrm>
            <a:off x="10835640" y="6556248"/>
            <a:ext cx="1356055" cy="301752"/>
          </a:xfrm>
          <a:prstGeom prst="rect">
            <a:avLst/>
          </a:prstGeom>
          <a:solidFill>
            <a:srgbClr val="15213A"/>
          </a:solidFill>
          <a:ln w="12700">
            <a:solidFill>
              <a:srgbClr val="15213A"/>
            </a:solidFill>
            <a:prstDash val="solid"/>
          </a:ln>
        </p:spPr>
        <p:txBody>
          <a:bodyPr/>
          <a:p/>
        </p:txBody>
      </p:sp>
      <p:sp>
        <p:nvSpPr>
          <p:cNvPr id="41" name="Text 39"/>
          <p:cNvSpPr txBox="1"/>
          <p:nvPr/>
        </p:nvSpPr>
        <p:spPr>
          <a:xfrm>
            <a:off x="10835640" y="6556248"/>
            <a:ext cx="1356055" cy="301752"/>
          </a:xfrm>
          <a:prstGeom prst="rect">
            <a:avLst/>
          </a:prstGeom>
          <a:noFill/>
          <a:ln/>
        </p:spPr>
        <p:txBody>
          <a:bodyPr wrap="square" lIns="0" tIns="0" rIns="0" bIns="0"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6 / 28</a:t>
            </a:r>
            <a:endParaRPr lang="en-US" sz="1100" dirty="0"/>
          </a:p>
        </p:txBody>
      </p:sp>
    </p:spTree>
  </p:cSld>
  <p:clrMapOvr>
    <a:masterClrMapping/>
  </p:clrMapOvr>
  <p:timing>
    <p:tnLst>
      <p:par>
        <p:cTn id="1" dur="indefinite" restart="never" nodeType="tmRoot">
          <p:childTnLst>
            <p:seq concurrent="1" nextAc="seek">
              <p:cTn id="2" dur="indefinite" nodeType="mainSeq">
                <p:childTnLst>
                  <p:par>
                    <p:cTn id="18" fill="hold">
                      <p:stCondLst>
                        <p:cond delay="indefinite"/>
                      </p:stCondLst>
                      <p:childTnLst>
                        <p:par>
                          <p:cTn id="19" fill="hold">
                            <p:stCondLst>
                              <p:cond delay="0"/>
                            </p:stCondLst>
                            <p:childTnLst>
                              <p:par>
                                <p:cTn id="3" presetID="10" presetClass="entr" presetSubtype="0" fill="hold" nodeType="clickEffect">
                                  <p:stCondLst>
                                    <p:cond delay="0"/>
                                  </p:stCondLst>
                                  <p:childTnLst>
                                    <p:set>
                                      <p:cBhvr>
                                        <p:cTn id="4" dur="1" fill="hold">
                                          <p:stCondLst>
                                            <p:cond delay="0"/>
                                          </p:stCondLst>
                                        </p:cTn>
                                        <p:tgtEl>
                                          <p:spTgt spid="9"/>
                                        </p:tgtEl>
                                        <p:attrNameLst>
                                          <p:attrName>style.visibility</p:attrName>
                                        </p:attrNameLst>
                                      </p:cBhvr>
                                      <p:to>
                                        <p:strVal val="visible"/>
                                      </p:to>
                                    </p:set>
                                    <p:animEffect transition="in" filter="fade">
                                      <p:cBhvr>
                                        <p:cTn id="5" dur="400"/>
                                        <p:tgtEl>
                                          <p:spTgt spid="9"/>
                                        </p:tgtEl>
                                      </p:cBhvr>
                                    </p:animEffect>
                                  </p:childTnLst>
                                </p:cTn>
                              </p:par>
                              <p:par>
                                <p:cTn id="6" presetID="10" presetClass="entr" presetSubtype="0" fill="hold" nodeType="withEffect">
                                  <p:stCondLst>
                                    <p:cond delay="0"/>
                                  </p:stCondLst>
                                  <p:childTnLst>
                                    <p:set>
                                      <p:cBhvr>
                                        <p:cTn id="7" dur="1" fill="hold">
                                          <p:stCondLst>
                                            <p:cond delay="0"/>
                                          </p:stCondLst>
                                        </p:cTn>
                                        <p:tgtEl>
                                          <p:spTgt spid="14"/>
                                        </p:tgtEl>
                                        <p:attrNameLst>
                                          <p:attrName>style.visibility</p:attrName>
                                        </p:attrNameLst>
                                      </p:cBhvr>
                                      <p:to>
                                        <p:strVal val="visible"/>
                                      </p:to>
                                    </p:set>
                                    <p:animEffect transition="in" filter="fade">
                                      <p:cBhvr>
                                        <p:cTn id="8" dur="400"/>
                                        <p:tgtEl>
                                          <p:spTgt spid="14"/>
                                        </p:tgtEl>
                                      </p:cBhvr>
                                    </p:animEffect>
                                  </p:childTnLst>
                                </p:cTn>
                              </p:par>
                              <p:par>
                                <p:cTn id="9" presetID="10" presetClass="entr" presetSubtype="0" fill="hold" nodeType="withEffect">
                                  <p:stCondLst>
                                    <p:cond delay="0"/>
                                  </p:stCondLst>
                                  <p:childTnLst>
                                    <p:set>
                                      <p:cBhvr>
                                        <p:cTn id="10" dur="1" fill="hold">
                                          <p:stCondLst>
                                            <p:cond delay="0"/>
                                          </p:stCondLst>
                                        </p:cTn>
                                        <p:tgtEl>
                                          <p:spTgt spid="15"/>
                                        </p:tgtEl>
                                        <p:attrNameLst>
                                          <p:attrName>style.visibility</p:attrName>
                                        </p:attrNameLst>
                                      </p:cBhvr>
                                      <p:to>
                                        <p:strVal val="visible"/>
                                      </p:to>
                                    </p:set>
                                    <p:animEffect transition="in" filter="fade">
                                      <p:cBhvr>
                                        <p:cTn id="11" dur="400"/>
                                        <p:tgtEl>
                                          <p:spTgt spid="15"/>
                                        </p:tgtEl>
                                      </p:cBhvr>
                                    </p:animEffect>
                                  </p:childTnLst>
                                </p:cTn>
                              </p:par>
                              <p:par>
                                <p:cTn id="12" presetID="10" presetClass="entr" presetSubtype="0" fill="hold" nodeType="withEffect">
                                  <p:stCondLst>
                                    <p:cond delay="0"/>
                                  </p:stCondLst>
                                  <p:childTnLst>
                                    <p:set>
                                      <p:cBhvr>
                                        <p:cTn id="13" dur="1" fill="hold">
                                          <p:stCondLst>
                                            <p:cond delay="0"/>
                                          </p:stCondLst>
                                        </p:cTn>
                                        <p:tgtEl>
                                          <p:spTgt spid="16"/>
                                        </p:tgtEl>
                                        <p:attrNameLst>
                                          <p:attrName>style.visibility</p:attrName>
                                        </p:attrNameLst>
                                      </p:cBhvr>
                                      <p:to>
                                        <p:strVal val="visible"/>
                                      </p:to>
                                    </p:set>
                                    <p:animEffect transition="in" filter="fade">
                                      <p:cBhvr>
                                        <p:cTn id="14" dur="400"/>
                                        <p:tgtEl>
                                          <p:spTgt spid="16"/>
                                        </p:tgtEl>
                                      </p:cBhvr>
                                    </p:animEffect>
                                  </p:childTnLst>
                                </p:cTn>
                              </p:par>
                              <p:par>
                                <p:cTn id="15" presetID="10" presetClass="entr" presetSubtype="0" fill="hold" grpId="0" nodeType="withEffect">
                                  <p:stCondLst>
                                    <p:cond delay="0"/>
                                  </p:stCondLst>
                                  <p:childTnLst>
                                    <p:set>
                                      <p:cBhvr>
                                        <p:cTn id="16" dur="1" fill="hold">
                                          <p:stCondLst>
                                            <p:cond delay="0"/>
                                          </p:stCondLst>
                                        </p:cTn>
                                        <p:tgtEl>
                                          <p:spTgt spid="17"/>
                                        </p:tgtEl>
                                        <p:attrNameLst>
                                          <p:attrName>style.visibility</p:attrName>
                                        </p:attrNameLst>
                                      </p:cBhvr>
                                      <p:to>
                                        <p:strVal val="visible"/>
                                      </p:to>
                                    </p:set>
                                    <p:animEffect transition="in" filter="fade">
                                      <p:cBhvr>
                                        <p:cTn id="17" dur="400"/>
                                        <p:tgtEl>
                                          <p:spTgt spid="17"/>
                                        </p:tgtEl>
                                      </p:cBhvr>
                                    </p:animEffect>
                                  </p:childTnLst>
                                </p:cTn>
                              </p:par>
                            </p:childTnLst>
                          </p:cTn>
                        </p:par>
                      </p:childTnLst>
                    </p:cTn>
                  </p:par>
                  <p:par>
                    <p:cTn id="35" fill="hold">
                      <p:stCondLst>
                        <p:cond delay="indefinite"/>
                      </p:stCondLst>
                      <p:childTnLst>
                        <p:par>
                          <p:cTn id="36"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10"/>
                                        </p:tgtEl>
                                        <p:attrNameLst>
                                          <p:attrName>style.visibility</p:attrName>
                                        </p:attrNameLst>
                                      </p:cBhvr>
                                      <p:to>
                                        <p:strVal val="visible"/>
                                      </p:to>
                                    </p:set>
                                    <p:animEffect transition="in" filter="fade">
                                      <p:cBhvr>
                                        <p:cTn id="22" dur="400"/>
                                        <p:tgtEl>
                                          <p:spTgt spid="10"/>
                                        </p:tgtEl>
                                      </p:cBhvr>
                                    </p:animEffect>
                                  </p:childTnLst>
                                </p:cTn>
                              </p:par>
                              <p:par>
                                <p:cTn id="23" presetID="10" presetClass="entr" presetSubtype="0" fill="hold" nodeType="withEffect">
                                  <p:stCondLst>
                                    <p:cond delay="0"/>
                                  </p:stCondLst>
                                  <p:childTnLst>
                                    <p:set>
                                      <p:cBhvr>
                                        <p:cTn id="24" dur="1" fill="hold">
                                          <p:stCondLst>
                                            <p:cond delay="0"/>
                                          </p:stCondLst>
                                        </p:cTn>
                                        <p:tgtEl>
                                          <p:spTgt spid="18"/>
                                        </p:tgtEl>
                                        <p:attrNameLst>
                                          <p:attrName>style.visibility</p:attrName>
                                        </p:attrNameLst>
                                      </p:cBhvr>
                                      <p:to>
                                        <p:strVal val="visible"/>
                                      </p:to>
                                    </p:set>
                                    <p:animEffect transition="in" filter="fade">
                                      <p:cBhvr>
                                        <p:cTn id="25" dur="400"/>
                                        <p:tgtEl>
                                          <p:spTgt spid="18"/>
                                        </p:tgtEl>
                                      </p:cBhvr>
                                    </p:animEffect>
                                  </p:childTnLst>
                                </p:cTn>
                              </p:par>
                              <p:par>
                                <p:cTn id="26" presetID="10" presetClass="entr" presetSubtype="0" fill="hold" nodeType="withEffect">
                                  <p:stCondLst>
                                    <p:cond delay="0"/>
                                  </p:stCondLst>
                                  <p:childTnLst>
                                    <p:set>
                                      <p:cBhvr>
                                        <p:cTn id="27" dur="1" fill="hold">
                                          <p:stCondLst>
                                            <p:cond delay="0"/>
                                          </p:stCondLst>
                                        </p:cTn>
                                        <p:tgtEl>
                                          <p:spTgt spid="19"/>
                                        </p:tgtEl>
                                        <p:attrNameLst>
                                          <p:attrName>style.visibility</p:attrName>
                                        </p:attrNameLst>
                                      </p:cBhvr>
                                      <p:to>
                                        <p:strVal val="visible"/>
                                      </p:to>
                                    </p:set>
                                    <p:animEffect transition="in" filter="fade">
                                      <p:cBhvr>
                                        <p:cTn id="28" dur="400"/>
                                        <p:tgtEl>
                                          <p:spTgt spid="19"/>
                                        </p:tgtEl>
                                      </p:cBhvr>
                                    </p:animEffect>
                                  </p:childTnLst>
                                </p:cTn>
                              </p:par>
                              <p:par>
                                <p:cTn id="29" presetID="10" presetClass="entr" presetSubtype="0" fill="hold" nodeType="withEffect">
                                  <p:stCondLst>
                                    <p:cond delay="0"/>
                                  </p:stCondLst>
                                  <p:childTnLst>
                                    <p:set>
                                      <p:cBhvr>
                                        <p:cTn id="30" dur="1" fill="hold">
                                          <p:stCondLst>
                                            <p:cond delay="0"/>
                                          </p:stCondLst>
                                        </p:cTn>
                                        <p:tgtEl>
                                          <p:spTgt spid="20"/>
                                        </p:tgtEl>
                                        <p:attrNameLst>
                                          <p:attrName>style.visibility</p:attrName>
                                        </p:attrNameLst>
                                      </p:cBhvr>
                                      <p:to>
                                        <p:strVal val="visible"/>
                                      </p:to>
                                    </p:set>
                                    <p:animEffect transition="in" filter="fade">
                                      <p:cBhvr>
                                        <p:cTn id="31" dur="400"/>
                                        <p:tgtEl>
                                          <p:spTgt spid="20"/>
                                        </p:tgtEl>
                                      </p:cBhvr>
                                    </p:animEffect>
                                  </p:childTnLst>
                                </p:cTn>
                              </p:par>
                              <p:par>
                                <p:cTn id="32" presetID="10" presetClass="entr" presetSubtype="0" fill="hold" grpId="0" nodeType="withEffect">
                                  <p:stCondLst>
                                    <p:cond delay="0"/>
                                  </p:stCondLst>
                                  <p:childTnLst>
                                    <p:set>
                                      <p:cBhvr>
                                        <p:cTn id="33" dur="1" fill="hold">
                                          <p:stCondLst>
                                            <p:cond delay="0"/>
                                          </p:stCondLst>
                                        </p:cTn>
                                        <p:tgtEl>
                                          <p:spTgt spid="21"/>
                                        </p:tgtEl>
                                        <p:attrNameLst>
                                          <p:attrName>style.visibility</p:attrName>
                                        </p:attrNameLst>
                                      </p:cBhvr>
                                      <p:to>
                                        <p:strVal val="visible"/>
                                      </p:to>
                                    </p:set>
                                    <p:animEffect transition="in" filter="fade">
                                      <p:cBhvr>
                                        <p:cTn id="34" dur="400"/>
                                        <p:tgtEl>
                                          <p:spTgt spid="21"/>
                                        </p:tgtEl>
                                      </p:cBhvr>
                                    </p:animEffect>
                                  </p:childTnLst>
                                </p:cTn>
                              </p:par>
                            </p:childTnLst>
                          </p:cTn>
                        </p:par>
                      </p:childTnLst>
                    </p:cTn>
                  </p:par>
                  <p:par>
                    <p:cTn id="52" fill="hold">
                      <p:stCondLst>
                        <p:cond delay="indefinite"/>
                      </p:stCondLst>
                      <p:childTnLst>
                        <p:par>
                          <p:cTn id="53" fill="hold">
                            <p:stCondLst>
                              <p:cond delay="0"/>
                            </p:stCondLst>
                            <p:childTnLst>
                              <p:par>
                                <p:cTn id="37" presetID="10" presetClass="entr" presetSubtype="0" fill="hold" nodeType="clickEffect">
                                  <p:stCondLst>
                                    <p:cond delay="0"/>
                                  </p:stCondLst>
                                  <p:childTnLst>
                                    <p:set>
                                      <p:cBhvr>
                                        <p:cTn id="38" dur="1" fill="hold">
                                          <p:stCondLst>
                                            <p:cond delay="0"/>
                                          </p:stCondLst>
                                        </p:cTn>
                                        <p:tgtEl>
                                          <p:spTgt spid="11"/>
                                        </p:tgtEl>
                                        <p:attrNameLst>
                                          <p:attrName>style.visibility</p:attrName>
                                        </p:attrNameLst>
                                      </p:cBhvr>
                                      <p:to>
                                        <p:strVal val="visible"/>
                                      </p:to>
                                    </p:set>
                                    <p:animEffect transition="in" filter="fade">
                                      <p:cBhvr>
                                        <p:cTn id="39" dur="400"/>
                                        <p:tgtEl>
                                          <p:spTgt spid="11"/>
                                        </p:tgtEl>
                                      </p:cBhvr>
                                    </p:animEffect>
                                  </p:childTnLst>
                                </p:cTn>
                              </p:par>
                              <p:par>
                                <p:cTn id="40" presetID="10" presetClass="entr" presetSubtype="0" fill="hold" nodeType="withEffect">
                                  <p:stCondLst>
                                    <p:cond delay="0"/>
                                  </p:stCondLst>
                                  <p:childTnLst>
                                    <p:set>
                                      <p:cBhvr>
                                        <p:cTn id="41" dur="1" fill="hold">
                                          <p:stCondLst>
                                            <p:cond delay="0"/>
                                          </p:stCondLst>
                                        </p:cTn>
                                        <p:tgtEl>
                                          <p:spTgt spid="22"/>
                                        </p:tgtEl>
                                        <p:attrNameLst>
                                          <p:attrName>style.visibility</p:attrName>
                                        </p:attrNameLst>
                                      </p:cBhvr>
                                      <p:to>
                                        <p:strVal val="visible"/>
                                      </p:to>
                                    </p:set>
                                    <p:animEffect transition="in" filter="fade">
                                      <p:cBhvr>
                                        <p:cTn id="42" dur="400"/>
                                        <p:tgtEl>
                                          <p:spTgt spid="22"/>
                                        </p:tgtEl>
                                      </p:cBhvr>
                                    </p:animEffect>
                                  </p:childTnLst>
                                </p:cTn>
                              </p:par>
                              <p:par>
                                <p:cTn id="43" presetID="10" presetClass="entr" presetSubtype="0" fill="hold" nodeType="withEffect">
                                  <p:stCondLst>
                                    <p:cond delay="0"/>
                                  </p:stCondLst>
                                  <p:childTnLst>
                                    <p:set>
                                      <p:cBhvr>
                                        <p:cTn id="44" dur="1" fill="hold">
                                          <p:stCondLst>
                                            <p:cond delay="0"/>
                                          </p:stCondLst>
                                        </p:cTn>
                                        <p:tgtEl>
                                          <p:spTgt spid="23"/>
                                        </p:tgtEl>
                                        <p:attrNameLst>
                                          <p:attrName>style.visibility</p:attrName>
                                        </p:attrNameLst>
                                      </p:cBhvr>
                                      <p:to>
                                        <p:strVal val="visible"/>
                                      </p:to>
                                    </p:set>
                                    <p:animEffect transition="in" filter="fade">
                                      <p:cBhvr>
                                        <p:cTn id="45" dur="400"/>
                                        <p:tgtEl>
                                          <p:spTgt spid="23"/>
                                        </p:tgtEl>
                                      </p:cBhvr>
                                    </p:animEffect>
                                  </p:childTnLst>
                                </p:cTn>
                              </p:par>
                              <p:par>
                                <p:cTn id="46" presetID="10" presetClass="entr" presetSubtype="0" fill="hold" nodeType="withEffect">
                                  <p:stCondLst>
                                    <p:cond delay="0"/>
                                  </p:stCondLst>
                                  <p:childTnLst>
                                    <p:set>
                                      <p:cBhvr>
                                        <p:cTn id="47" dur="1" fill="hold">
                                          <p:stCondLst>
                                            <p:cond delay="0"/>
                                          </p:stCondLst>
                                        </p:cTn>
                                        <p:tgtEl>
                                          <p:spTgt spid="24"/>
                                        </p:tgtEl>
                                        <p:attrNameLst>
                                          <p:attrName>style.visibility</p:attrName>
                                        </p:attrNameLst>
                                      </p:cBhvr>
                                      <p:to>
                                        <p:strVal val="visible"/>
                                      </p:to>
                                    </p:set>
                                    <p:animEffect transition="in" filter="fade">
                                      <p:cBhvr>
                                        <p:cTn id="48" dur="400"/>
                                        <p:tgtEl>
                                          <p:spTgt spid="24"/>
                                        </p:tgtEl>
                                      </p:cBhvr>
                                    </p:animEffect>
                                  </p:childTnLst>
                                </p:cTn>
                              </p:par>
                              <p:par>
                                <p:cTn id="49" presetID="10" presetClass="entr" presetSubtype="0" fill="hold" grpId="0" nodeType="withEffect">
                                  <p:stCondLst>
                                    <p:cond delay="0"/>
                                  </p:stCondLst>
                                  <p:childTnLst>
                                    <p:set>
                                      <p:cBhvr>
                                        <p:cTn id="50" dur="1" fill="hold">
                                          <p:stCondLst>
                                            <p:cond delay="0"/>
                                          </p:stCondLst>
                                        </p:cTn>
                                        <p:tgtEl>
                                          <p:spTgt spid="25"/>
                                        </p:tgtEl>
                                        <p:attrNameLst>
                                          <p:attrName>style.visibility</p:attrName>
                                        </p:attrNameLst>
                                      </p:cBhvr>
                                      <p:to>
                                        <p:strVal val="visible"/>
                                      </p:to>
                                    </p:set>
                                    <p:animEffect transition="in" filter="fade">
                                      <p:cBhvr>
                                        <p:cTn id="51" dur="400"/>
                                        <p:tgtEl>
                                          <p:spTgt spid="25"/>
                                        </p:tgtEl>
                                      </p:cBhvr>
                                    </p:animEffect>
                                  </p:childTnLst>
                                </p:cTn>
                              </p:par>
                            </p:childTnLst>
                          </p:cTn>
                        </p:par>
                      </p:childTnLst>
                    </p:cTn>
                  </p:par>
                  <p:par>
                    <p:cTn id="69" fill="hold">
                      <p:stCondLst>
                        <p:cond delay="indefinite"/>
                      </p:stCondLst>
                      <p:childTnLst>
                        <p:par>
                          <p:cTn id="70" fill="hold">
                            <p:stCondLst>
                              <p:cond delay="0"/>
                            </p:stCondLst>
                            <p:childTnLst>
                              <p:par>
                                <p:cTn id="54" presetID="10" presetClass="entr" presetSubtype="0" fill="hold" nodeType="clickEffect">
                                  <p:stCondLst>
                                    <p:cond delay="0"/>
                                  </p:stCondLst>
                                  <p:childTnLst>
                                    <p:set>
                                      <p:cBhvr>
                                        <p:cTn id="55" dur="1" fill="hold">
                                          <p:stCondLst>
                                            <p:cond delay="0"/>
                                          </p:stCondLst>
                                        </p:cTn>
                                        <p:tgtEl>
                                          <p:spTgt spid="12"/>
                                        </p:tgtEl>
                                        <p:attrNameLst>
                                          <p:attrName>style.visibility</p:attrName>
                                        </p:attrNameLst>
                                      </p:cBhvr>
                                      <p:to>
                                        <p:strVal val="visible"/>
                                      </p:to>
                                    </p:set>
                                    <p:animEffect transition="in" filter="fade">
                                      <p:cBhvr>
                                        <p:cTn id="56" dur="400"/>
                                        <p:tgtEl>
                                          <p:spTgt spid="12"/>
                                        </p:tgtEl>
                                      </p:cBhvr>
                                    </p:animEffect>
                                  </p:childTnLst>
                                </p:cTn>
                              </p:par>
                              <p:par>
                                <p:cTn id="57" presetID="10" presetClass="entr" presetSubtype="0" fill="hold" nodeType="withEffect">
                                  <p:stCondLst>
                                    <p:cond delay="0"/>
                                  </p:stCondLst>
                                  <p:childTnLst>
                                    <p:set>
                                      <p:cBhvr>
                                        <p:cTn id="58" dur="1" fill="hold">
                                          <p:stCondLst>
                                            <p:cond delay="0"/>
                                          </p:stCondLst>
                                        </p:cTn>
                                        <p:tgtEl>
                                          <p:spTgt spid="26"/>
                                        </p:tgtEl>
                                        <p:attrNameLst>
                                          <p:attrName>style.visibility</p:attrName>
                                        </p:attrNameLst>
                                      </p:cBhvr>
                                      <p:to>
                                        <p:strVal val="visible"/>
                                      </p:to>
                                    </p:set>
                                    <p:animEffect transition="in" filter="fade">
                                      <p:cBhvr>
                                        <p:cTn id="59" dur="400"/>
                                        <p:tgtEl>
                                          <p:spTgt spid="26"/>
                                        </p:tgtEl>
                                      </p:cBhvr>
                                    </p:animEffect>
                                  </p:childTnLst>
                                </p:cTn>
                              </p:par>
                              <p:par>
                                <p:cTn id="60" presetID="10" presetClass="entr" presetSubtype="0" fill="hold" nodeType="withEffect">
                                  <p:stCondLst>
                                    <p:cond delay="0"/>
                                  </p:stCondLst>
                                  <p:childTnLst>
                                    <p:set>
                                      <p:cBhvr>
                                        <p:cTn id="61" dur="1" fill="hold">
                                          <p:stCondLst>
                                            <p:cond delay="0"/>
                                          </p:stCondLst>
                                        </p:cTn>
                                        <p:tgtEl>
                                          <p:spTgt spid="27"/>
                                        </p:tgtEl>
                                        <p:attrNameLst>
                                          <p:attrName>style.visibility</p:attrName>
                                        </p:attrNameLst>
                                      </p:cBhvr>
                                      <p:to>
                                        <p:strVal val="visible"/>
                                      </p:to>
                                    </p:set>
                                    <p:animEffect transition="in" filter="fade">
                                      <p:cBhvr>
                                        <p:cTn id="62" dur="400"/>
                                        <p:tgtEl>
                                          <p:spTgt spid="27"/>
                                        </p:tgtEl>
                                      </p:cBhvr>
                                    </p:animEffect>
                                  </p:childTnLst>
                                </p:cTn>
                              </p:par>
                              <p:par>
                                <p:cTn id="63" presetID="10" presetClass="entr" presetSubtype="0" fill="hold" nodeType="withEffect">
                                  <p:stCondLst>
                                    <p:cond delay="0"/>
                                  </p:stCondLst>
                                  <p:childTnLst>
                                    <p:set>
                                      <p:cBhvr>
                                        <p:cTn id="64" dur="1" fill="hold">
                                          <p:stCondLst>
                                            <p:cond delay="0"/>
                                          </p:stCondLst>
                                        </p:cTn>
                                        <p:tgtEl>
                                          <p:spTgt spid="28"/>
                                        </p:tgtEl>
                                        <p:attrNameLst>
                                          <p:attrName>style.visibility</p:attrName>
                                        </p:attrNameLst>
                                      </p:cBhvr>
                                      <p:to>
                                        <p:strVal val="visible"/>
                                      </p:to>
                                    </p:set>
                                    <p:animEffect transition="in" filter="fade">
                                      <p:cBhvr>
                                        <p:cTn id="65" dur="400"/>
                                        <p:tgtEl>
                                          <p:spTgt spid="28"/>
                                        </p:tgtEl>
                                      </p:cBhvr>
                                    </p:animEffect>
                                  </p:childTnLst>
                                </p:cTn>
                              </p:par>
                              <p:par>
                                <p:cTn id="66" presetID="10" presetClass="entr" presetSubtype="0" fill="hold" grpId="0" nodeType="withEffect">
                                  <p:stCondLst>
                                    <p:cond delay="0"/>
                                  </p:stCondLst>
                                  <p:childTnLst>
                                    <p:set>
                                      <p:cBhvr>
                                        <p:cTn id="67" dur="1" fill="hold">
                                          <p:stCondLst>
                                            <p:cond delay="0"/>
                                          </p:stCondLst>
                                        </p:cTn>
                                        <p:tgtEl>
                                          <p:spTgt spid="29"/>
                                        </p:tgtEl>
                                        <p:attrNameLst>
                                          <p:attrName>style.visibility</p:attrName>
                                        </p:attrNameLst>
                                      </p:cBhvr>
                                      <p:to>
                                        <p:strVal val="visible"/>
                                      </p:to>
                                    </p:set>
                                    <p:animEffect transition="in" filter="fade">
                                      <p:cBhvr>
                                        <p:cTn id="68" dur="400"/>
                                        <p:tgtEl>
                                          <p:spTgt spid="29"/>
                                        </p:tgtEl>
                                      </p:cBhvr>
                                    </p:animEffect>
                                  </p:childTnLst>
                                </p:cTn>
                              </p:par>
                            </p:childTnLst>
                          </p:cTn>
                        </p:par>
                      </p:childTnLst>
                    </p:cTn>
                  </p:par>
                  <p:par>
                    <p:cTn id="86" fill="hold">
                      <p:stCondLst>
                        <p:cond delay="indefinite"/>
                      </p:stCondLst>
                      <p:childTnLst>
                        <p:par>
                          <p:cTn id="87" fill="hold">
                            <p:stCondLst>
                              <p:cond delay="0"/>
                            </p:stCondLst>
                            <p:childTnLst>
                              <p:par>
                                <p:cTn id="71" presetID="10" presetClass="entr" presetSubtype="0" fill="hold" nodeType="clickEffect">
                                  <p:stCondLst>
                                    <p:cond delay="0"/>
                                  </p:stCondLst>
                                  <p:childTnLst>
                                    <p:set>
                                      <p:cBhvr>
                                        <p:cTn id="72" dur="1" fill="hold">
                                          <p:stCondLst>
                                            <p:cond delay="0"/>
                                          </p:stCondLst>
                                        </p:cTn>
                                        <p:tgtEl>
                                          <p:spTgt spid="13"/>
                                        </p:tgtEl>
                                        <p:attrNameLst>
                                          <p:attrName>style.visibility</p:attrName>
                                        </p:attrNameLst>
                                      </p:cBhvr>
                                      <p:to>
                                        <p:strVal val="visible"/>
                                      </p:to>
                                    </p:set>
                                    <p:animEffect transition="in" filter="fade">
                                      <p:cBhvr>
                                        <p:cTn id="73" dur="400"/>
                                        <p:tgtEl>
                                          <p:spTgt spid="13"/>
                                        </p:tgtEl>
                                      </p:cBhvr>
                                    </p:animEffect>
                                  </p:childTnLst>
                                </p:cTn>
                              </p:par>
                              <p:par>
                                <p:cTn id="74" presetID="10" presetClass="entr" presetSubtype="0" fill="hold" nodeType="withEffect">
                                  <p:stCondLst>
                                    <p:cond delay="0"/>
                                  </p:stCondLst>
                                  <p:childTnLst>
                                    <p:set>
                                      <p:cBhvr>
                                        <p:cTn id="75" dur="1" fill="hold">
                                          <p:stCondLst>
                                            <p:cond delay="0"/>
                                          </p:stCondLst>
                                        </p:cTn>
                                        <p:tgtEl>
                                          <p:spTgt spid="30"/>
                                        </p:tgtEl>
                                        <p:attrNameLst>
                                          <p:attrName>style.visibility</p:attrName>
                                        </p:attrNameLst>
                                      </p:cBhvr>
                                      <p:to>
                                        <p:strVal val="visible"/>
                                      </p:to>
                                    </p:set>
                                    <p:animEffect transition="in" filter="fade">
                                      <p:cBhvr>
                                        <p:cTn id="76" dur="400"/>
                                        <p:tgtEl>
                                          <p:spTgt spid="30"/>
                                        </p:tgtEl>
                                      </p:cBhvr>
                                    </p:animEffect>
                                  </p:childTnLst>
                                </p:cTn>
                              </p:par>
                              <p:par>
                                <p:cTn id="77" presetID="10" presetClass="entr" presetSubtype="0" fill="hold" nodeType="withEffect">
                                  <p:stCondLst>
                                    <p:cond delay="0"/>
                                  </p:stCondLst>
                                  <p:childTnLst>
                                    <p:set>
                                      <p:cBhvr>
                                        <p:cTn id="78" dur="1" fill="hold">
                                          <p:stCondLst>
                                            <p:cond delay="0"/>
                                          </p:stCondLst>
                                        </p:cTn>
                                        <p:tgtEl>
                                          <p:spTgt spid="31"/>
                                        </p:tgtEl>
                                        <p:attrNameLst>
                                          <p:attrName>style.visibility</p:attrName>
                                        </p:attrNameLst>
                                      </p:cBhvr>
                                      <p:to>
                                        <p:strVal val="visible"/>
                                      </p:to>
                                    </p:set>
                                    <p:animEffect transition="in" filter="fade">
                                      <p:cBhvr>
                                        <p:cTn id="79" dur="400"/>
                                        <p:tgtEl>
                                          <p:spTgt spid="31"/>
                                        </p:tgtEl>
                                      </p:cBhvr>
                                    </p:animEffect>
                                  </p:childTnLst>
                                </p:cTn>
                              </p:par>
                              <p:par>
                                <p:cTn id="80" presetID="10" presetClass="entr" presetSubtype="0" fill="hold" nodeType="withEffect">
                                  <p:stCondLst>
                                    <p:cond delay="0"/>
                                  </p:stCondLst>
                                  <p:childTnLst>
                                    <p:set>
                                      <p:cBhvr>
                                        <p:cTn id="81" dur="1" fill="hold">
                                          <p:stCondLst>
                                            <p:cond delay="0"/>
                                          </p:stCondLst>
                                        </p:cTn>
                                        <p:tgtEl>
                                          <p:spTgt spid="32"/>
                                        </p:tgtEl>
                                        <p:attrNameLst>
                                          <p:attrName>style.visibility</p:attrName>
                                        </p:attrNameLst>
                                      </p:cBhvr>
                                      <p:to>
                                        <p:strVal val="visible"/>
                                      </p:to>
                                    </p:set>
                                    <p:animEffect transition="in" filter="fade">
                                      <p:cBhvr>
                                        <p:cTn id="82" dur="400"/>
                                        <p:tgtEl>
                                          <p:spTgt spid="32"/>
                                        </p:tgtEl>
                                      </p:cBhvr>
                                    </p:animEffect>
                                  </p:childTnLst>
                                </p:cTn>
                              </p:par>
                              <p:par>
                                <p:cTn id="83" presetID="10" presetClass="entr" presetSubtype="0" fill="hold" grpId="0" nodeType="withEffect">
                                  <p:stCondLst>
                                    <p:cond delay="0"/>
                                  </p:stCondLst>
                                  <p:childTnLst>
                                    <p:set>
                                      <p:cBhvr>
                                        <p:cTn id="84" dur="1" fill="hold">
                                          <p:stCondLst>
                                            <p:cond delay="0"/>
                                          </p:stCondLst>
                                        </p:cTn>
                                        <p:tgtEl>
                                          <p:spTgt spid="33"/>
                                        </p:tgtEl>
                                        <p:attrNameLst>
                                          <p:attrName>style.visibility</p:attrName>
                                        </p:attrNameLst>
                                      </p:cBhvr>
                                      <p:to>
                                        <p:strVal val="visible"/>
                                      </p:to>
                                    </p:set>
                                    <p:animEffect transition="in" filter="fade">
                                      <p:cBhvr>
                                        <p:cTn id="85" dur="400"/>
                                        <p:tgtEl>
                                          <p:spTgt spid="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P spid="21" grpId="0" animBg="1"/>
      <p:bldP spid="25" grpId="0" animBg="1"/>
      <p:bldP spid="29" grpId="0" animBg="1"/>
      <p:bldP spid="33"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548640" y="365760"/>
            <a:ext cx="11064240" cy="731520"/>
          </a:xfrm>
          <a:prstGeom prst="rect">
            <a:avLst/>
          </a:prstGeom>
          <a:noFill/>
          <a:ln/>
        </p:spPr>
        <p:txBody>
          <a:bodyPr wrap="square" lIns="0" tIns="0" rIns="0" bIns="0" rtlCol="0" anchor="t"/>
          <a:lstStyle/>
          <a:p>
            <a:pPr indent="0" marL="0">
              <a:buNone/>
            </a:pPr>
            <a:r>
              <a:rPr lang="en-US" sz="3000" b="1" dirty="0">
                <a:solidFill>
                  <a:srgbClr val="15213A"/>
                </a:solidFill>
                <a:latin typeface="Arial" pitchFamily="34" charset="0"/>
                <a:ea typeface="Arial" pitchFamily="34" charset="-122"/>
                <a:cs typeface="Arial" pitchFamily="34" charset="-120"/>
              </a:rPr>
              <a:t>When the condition is False, the block is skipped</a:t>
            </a:r>
            <a:endParaRPr lang="en-US" sz="3000" dirty="0"/>
          </a:p>
        </p:txBody>
      </p:sp>
      <p:sp>
        <p:nvSpPr>
          <p:cNvPr id="3" name="Shape 1"/>
          <p:cNvSpPr/>
          <p:nvPr/>
        </p:nvSpPr>
        <p:spPr>
          <a:xfrm>
            <a:off x="548640" y="1569720"/>
            <a:ext cx="91440" cy="91440"/>
          </a:xfrm>
          <a:prstGeom prst="ellipse">
            <a:avLst/>
          </a:prstGeom>
          <a:solidFill>
            <a:srgbClr val="E07A1F"/>
          </a:solidFill>
          <a:ln w="12700">
            <a:solidFill>
              <a:srgbClr val="E07A1F"/>
            </a:solidFill>
            <a:prstDash val="solid"/>
          </a:ln>
        </p:spPr>
        <p:txBody>
          <a:bodyPr/>
          <a:p/>
        </p:txBody>
      </p:sp>
      <p:sp>
        <p:nvSpPr>
          <p:cNvPr id="4" name="Text 2"/>
          <p:cNvSpPr txBox="1"/>
          <p:nvPr/>
        </p:nvSpPr>
        <p:spPr>
          <a:xfrm>
            <a:off x="822960" y="1463040"/>
            <a:ext cx="4297680" cy="656336"/>
          </a:xfrm>
          <a:prstGeom prst="rect">
            <a:avLst/>
          </a:prstGeom>
          <a:noFill/>
          <a:ln/>
        </p:spPr>
        <p:txBody>
          <a:bodyPr wrap="square" lIns="0" tIns="0" rIns="0" bIns="0" rtlCol="0" anchor="t"/>
          <a:lstStyle/>
          <a:p>
            <a:pPr indent="0" marL="0">
              <a:lnSpc>
                <a:spcPct val="100000"/>
              </a:lnSpc>
              <a:buNone/>
            </a:pPr>
            <a:r>
              <a:rPr lang="en-US" sz="1900" dirty="0">
                <a:solidFill>
                  <a:srgbClr val="A4520C"/>
                </a:solidFill>
                <a:latin typeface="Courier New" pitchFamily="34" charset="0"/>
                <a:ea typeface="Courier New" pitchFamily="34" charset="-122"/>
                <a:cs typeface="Courier New" pitchFamily="34" charset="-120"/>
              </a:rPr>
              <a:t>35 &gt;= 50</a:t>
            </a:r>
            <a:pPr indent="0" marL="0">
              <a:lnSpc>
                <a:spcPct val="100000"/>
              </a:lnSpc>
              <a:buNone/>
            </a:pPr>
            <a:r>
              <a:rPr lang="en-US" sz="2000" dirty="0">
                <a:solidFill>
                  <a:srgbClr val="15213A"/>
                </a:solidFill>
                <a:latin typeface="Calibri" pitchFamily="34" charset="0"/>
                <a:ea typeface="Calibri" pitchFamily="34" charset="-122"/>
                <a:cs typeface="Calibri" pitchFamily="34" charset="-120"/>
              </a:rPr>
              <a:t> is False, so the indented line is skipped</a:t>
            </a:r>
            <a:endParaRPr lang="en-US" sz="2000" dirty="0"/>
          </a:p>
        </p:txBody>
      </p:sp>
      <p:sp>
        <p:nvSpPr>
          <p:cNvPr id="5" name="Shape 3"/>
          <p:cNvSpPr/>
          <p:nvPr/>
        </p:nvSpPr>
        <p:spPr>
          <a:xfrm>
            <a:off x="548640" y="2480056"/>
            <a:ext cx="91440" cy="91440"/>
          </a:xfrm>
          <a:prstGeom prst="ellipse">
            <a:avLst/>
          </a:prstGeom>
          <a:solidFill>
            <a:srgbClr val="E07A1F"/>
          </a:solidFill>
          <a:ln w="12700">
            <a:solidFill>
              <a:srgbClr val="E07A1F"/>
            </a:solidFill>
            <a:prstDash val="solid"/>
          </a:ln>
        </p:spPr>
        <p:txBody>
          <a:bodyPr/>
          <a:p/>
        </p:txBody>
      </p:sp>
      <p:sp>
        <p:nvSpPr>
          <p:cNvPr id="6" name="Text 4"/>
          <p:cNvSpPr txBox="1"/>
          <p:nvPr/>
        </p:nvSpPr>
        <p:spPr>
          <a:xfrm>
            <a:off x="822960" y="2373376"/>
            <a:ext cx="4297680" cy="346456"/>
          </a:xfrm>
          <a:prstGeom prst="rect">
            <a:avLst/>
          </a:prstGeom>
          <a:noFill/>
          <a:ln/>
        </p:spPr>
        <p:txBody>
          <a:bodyPr wrap="square" lIns="0" tIns="0" rIns="0" bIns="0" rtlCol="0" anchor="t"/>
          <a:lstStyle/>
          <a:p>
            <a:pPr indent="0" marL="0">
              <a:lnSpc>
                <a:spcPct val="100000"/>
              </a:lnSpc>
              <a:buNone/>
            </a:pPr>
            <a:r>
              <a:rPr lang="en-US" sz="2000" dirty="0">
                <a:solidFill>
                  <a:srgbClr val="15213A"/>
                </a:solidFill>
                <a:latin typeface="Calibri" pitchFamily="34" charset="0"/>
                <a:ea typeface="Calibri" pitchFamily="34" charset="-122"/>
                <a:cs typeface="Calibri" pitchFamily="34" charset="-120"/>
              </a:rPr>
              <a:t>The unindented line still runs</a:t>
            </a:r>
            <a:endParaRPr lang="en-US" sz="2000" dirty="0"/>
          </a:p>
        </p:txBody>
      </p:sp>
      <p:sp>
        <p:nvSpPr>
          <p:cNvPr id="7" name="Shape 5"/>
          <p:cNvSpPr/>
          <p:nvPr/>
        </p:nvSpPr>
        <p:spPr>
          <a:xfrm>
            <a:off x="548640" y="3080512"/>
            <a:ext cx="91440" cy="91440"/>
          </a:xfrm>
          <a:prstGeom prst="ellipse">
            <a:avLst/>
          </a:prstGeom>
          <a:solidFill>
            <a:srgbClr val="E07A1F"/>
          </a:solidFill>
          <a:ln w="12700">
            <a:solidFill>
              <a:srgbClr val="E07A1F"/>
            </a:solidFill>
            <a:prstDash val="solid"/>
          </a:ln>
        </p:spPr>
        <p:txBody>
          <a:bodyPr/>
          <a:p/>
        </p:txBody>
      </p:sp>
      <p:sp>
        <p:nvSpPr>
          <p:cNvPr id="8" name="Text 6"/>
          <p:cNvSpPr txBox="1"/>
          <p:nvPr/>
        </p:nvSpPr>
        <p:spPr>
          <a:xfrm>
            <a:off x="822960" y="2973832"/>
            <a:ext cx="4297680" cy="346456"/>
          </a:xfrm>
          <a:prstGeom prst="rect">
            <a:avLst/>
          </a:prstGeom>
          <a:noFill/>
          <a:ln/>
        </p:spPr>
        <p:txBody>
          <a:bodyPr wrap="square" lIns="0" tIns="0" rIns="0" bIns="0" rtlCol="0" anchor="t"/>
          <a:lstStyle/>
          <a:p>
            <a:pPr indent="0" marL="0">
              <a:lnSpc>
                <a:spcPct val="100000"/>
              </a:lnSpc>
              <a:buNone/>
            </a:pPr>
            <a:r>
              <a:rPr lang="en-US" sz="2000" dirty="0">
                <a:solidFill>
                  <a:srgbClr val="15213A"/>
                </a:solidFill>
                <a:latin typeface="Calibri" pitchFamily="34" charset="0"/>
                <a:ea typeface="Calibri" pitchFamily="34" charset="-122"/>
                <a:cs typeface="Calibri" pitchFamily="34" charset="-120"/>
              </a:rPr>
              <a:t>An </a:t>
            </a:r>
            <a:pPr indent="0" marL="0">
              <a:lnSpc>
                <a:spcPct val="100000"/>
              </a:lnSpc>
              <a:buNone/>
            </a:pPr>
            <a:r>
              <a:rPr lang="en-US" sz="1900" dirty="0">
                <a:solidFill>
                  <a:srgbClr val="A4520C"/>
                </a:solidFill>
                <a:latin typeface="Courier New" pitchFamily="34" charset="0"/>
                <a:ea typeface="Courier New" pitchFamily="34" charset="-122"/>
                <a:cs typeface="Courier New" pitchFamily="34" charset="-120"/>
              </a:rPr>
              <a:t>if</a:t>
            </a:r>
            <a:pPr indent="0" marL="0">
              <a:lnSpc>
                <a:spcPct val="100000"/>
              </a:lnSpc>
              <a:buNone/>
            </a:pPr>
            <a:r>
              <a:rPr lang="en-US" sz="2000" dirty="0">
                <a:solidFill>
                  <a:srgbClr val="15213A"/>
                </a:solidFill>
                <a:latin typeface="Calibri" pitchFamily="34" charset="0"/>
                <a:ea typeface="Calibri" pitchFamily="34" charset="-122"/>
                <a:cs typeface="Calibri" pitchFamily="34" charset="-120"/>
              </a:rPr>
              <a:t> does not need an </a:t>
            </a:r>
            <a:pPr indent="0" marL="0">
              <a:lnSpc>
                <a:spcPct val="100000"/>
              </a:lnSpc>
              <a:buNone/>
            </a:pPr>
            <a:r>
              <a:rPr lang="en-US" sz="1900" dirty="0">
                <a:solidFill>
                  <a:srgbClr val="A4520C"/>
                </a:solidFill>
                <a:latin typeface="Courier New" pitchFamily="34" charset="0"/>
                <a:ea typeface="Courier New" pitchFamily="34" charset="-122"/>
                <a:cs typeface="Courier New" pitchFamily="34" charset="-120"/>
              </a:rPr>
              <a:t>else</a:t>
            </a:r>
            <a:endParaRPr lang="en-US" sz="2000" dirty="0"/>
          </a:p>
        </p:txBody>
      </p:sp>
      <p:sp>
        <p:nvSpPr>
          <p:cNvPr id="9" name="Shape 7"/>
          <p:cNvSpPr/>
          <p:nvPr/>
        </p:nvSpPr>
        <p:spPr>
          <a:xfrm>
            <a:off x="548640" y="3680968"/>
            <a:ext cx="91440" cy="91440"/>
          </a:xfrm>
          <a:prstGeom prst="ellipse">
            <a:avLst/>
          </a:prstGeom>
          <a:solidFill>
            <a:srgbClr val="E07A1F"/>
          </a:solidFill>
          <a:ln w="12700">
            <a:solidFill>
              <a:srgbClr val="E07A1F"/>
            </a:solidFill>
            <a:prstDash val="solid"/>
          </a:ln>
        </p:spPr>
        <p:txBody>
          <a:bodyPr/>
          <a:p/>
        </p:txBody>
      </p:sp>
      <p:sp>
        <p:nvSpPr>
          <p:cNvPr id="10" name="Text 8"/>
          <p:cNvSpPr txBox="1"/>
          <p:nvPr/>
        </p:nvSpPr>
        <p:spPr>
          <a:xfrm>
            <a:off x="822960" y="3574288"/>
            <a:ext cx="4297680" cy="656336"/>
          </a:xfrm>
          <a:prstGeom prst="rect">
            <a:avLst/>
          </a:prstGeom>
          <a:noFill/>
          <a:ln/>
        </p:spPr>
        <p:txBody>
          <a:bodyPr wrap="square" lIns="0" tIns="0" rIns="0" bIns="0" rtlCol="0" anchor="t"/>
          <a:lstStyle/>
          <a:p>
            <a:pPr indent="0" marL="0">
              <a:lnSpc>
                <a:spcPct val="100000"/>
              </a:lnSpc>
              <a:buNone/>
            </a:pPr>
            <a:r>
              <a:rPr lang="en-US" sz="2000" dirty="0">
                <a:solidFill>
                  <a:srgbClr val="15213A"/>
                </a:solidFill>
                <a:latin typeface="Calibri" pitchFamily="34" charset="0"/>
                <a:ea typeface="Calibri" pitchFamily="34" charset="-122"/>
                <a:cs typeface="Calibri" pitchFamily="34" charset="-120"/>
              </a:rPr>
              <a:t>Try it: change marks to 72 and run again</a:t>
            </a:r>
            <a:endParaRPr lang="en-US" sz="2000" dirty="0"/>
          </a:p>
        </p:txBody>
      </p:sp>
      <p:sp>
        <p:nvSpPr>
          <p:cNvPr id="11" name="Shape 9"/>
          <p:cNvSpPr/>
          <p:nvPr/>
        </p:nvSpPr>
        <p:spPr>
          <a:xfrm>
            <a:off x="5440680" y="1371600"/>
            <a:ext cx="6172200" cy="1798320"/>
          </a:xfrm>
          <a:prstGeom prst="roundRect">
            <a:avLst>
              <a:gd name="adj" fmla="val 4068"/>
            </a:avLst>
          </a:prstGeom>
          <a:solidFill>
            <a:srgbClr val="1B2742"/>
          </a:solidFill>
          <a:ln w="9525">
            <a:solidFill>
              <a:srgbClr val="1B2742"/>
            </a:solidFill>
            <a:prstDash val="solid"/>
          </a:ln>
        </p:spPr>
        <p:txBody>
          <a:bodyPr/>
          <a:p/>
        </p:txBody>
      </p:sp>
      <p:sp>
        <p:nvSpPr>
          <p:cNvPr id="12" name="Text 10"/>
          <p:cNvSpPr txBox="1"/>
          <p:nvPr/>
        </p:nvSpPr>
        <p:spPr>
          <a:xfrm>
            <a:off x="5623560" y="1463040"/>
            <a:ext cx="2743200" cy="228600"/>
          </a:xfrm>
          <a:prstGeom prst="rect">
            <a:avLst/>
          </a:prstGeom>
          <a:noFill/>
          <a:ln/>
        </p:spPr>
        <p:txBody>
          <a:bodyPr wrap="square" lIns="0" tIns="0" rIns="0" bIns="0" rtlCol="0" anchor="ctr"/>
          <a:lstStyle/>
          <a:p>
            <a:pPr indent="0" marL="0">
              <a:buNone/>
            </a:pPr>
            <a:r>
              <a:rPr lang="en-US" sz="1000" b="1" dirty="0">
                <a:solidFill>
                  <a:srgbClr val="8FA0C0"/>
                </a:solidFill>
                <a:latin typeface="Calibri" pitchFamily="34" charset="0"/>
                <a:ea typeface="Calibri" pitchFamily="34" charset="-122"/>
                <a:cs typeface="Calibri" pitchFamily="34" charset="-120"/>
              </a:rPr>
              <a:t>Code</a:t>
            </a:r>
            <a:endParaRPr lang="en-US" sz="1000" dirty="0"/>
          </a:p>
        </p:txBody>
      </p:sp>
      <p:sp>
        <p:nvSpPr>
          <p:cNvPr id="13" name="Text 11"/>
          <p:cNvSpPr txBox="1"/>
          <p:nvPr/>
        </p:nvSpPr>
        <p:spPr>
          <a:xfrm>
            <a:off x="5623560" y="1719072"/>
            <a:ext cx="5897880" cy="1341120"/>
          </a:xfrm>
          <a:prstGeom prst="rect">
            <a:avLst/>
          </a:prstGeom>
          <a:noFill/>
          <a:ln/>
        </p:spPr>
        <p:txBody>
          <a:bodyPr wrap="none" lIns="0" tIns="0" rIns="0" bIns="0" rtlCol="0" anchor="t"/>
          <a:lstStyle/>
          <a:p>
            <a:pPr indent="0" marL="0">
              <a:lnSpc>
                <a:spcPct val="98000"/>
              </a:lnSpc>
              <a:buNone/>
            </a:pPr>
            <a:r>
              <a:rPr lang="en-US" sz="2000" dirty="0">
                <a:solidFill>
                  <a:srgbClr val="E8ECF4"/>
                </a:solidFill>
                <a:latin typeface="Courier New" pitchFamily="34" charset="0"/>
                <a:ea typeface="Courier New" pitchFamily="34" charset="-122"/>
                <a:cs typeface="Courier New" pitchFamily="34" charset="-120"/>
              </a:rPr>
              <a:t>marks = 35</a:t>
            </a:r>
            <a:endParaRPr lang="en-US" sz="2000" dirty="0"/>
          </a:p>
          <a:p>
            <a:pPr indent="0" marL="0">
              <a:lnSpc>
                <a:spcPct val="98000"/>
              </a:lnSpc>
              <a:buNone/>
            </a:pPr>
            <a:r>
              <a:rPr lang="en-US" sz="2000" dirty="0">
                <a:solidFill>
                  <a:srgbClr val="E8ECF4"/>
                </a:solidFill>
                <a:latin typeface="Courier New" pitchFamily="34" charset="0"/>
                <a:ea typeface="Courier New" pitchFamily="34" charset="-122"/>
                <a:cs typeface="Courier New" pitchFamily="34" charset="-120"/>
              </a:rPr>
              <a:t>if marks &gt;= 50:</a:t>
            </a:r>
            <a:endParaRPr lang="en-US" sz="2000" dirty="0"/>
          </a:p>
          <a:p>
            <a:pPr indent="0" marL="0">
              <a:lnSpc>
                <a:spcPct val="98000"/>
              </a:lnSpc>
              <a:buNone/>
            </a:pPr>
            <a:r>
              <a:rPr lang="en-US" sz="2000" dirty="0">
                <a:solidFill>
                  <a:srgbClr val="E8ECF4"/>
                </a:solidFill>
                <a:latin typeface="Courier New" pitchFamily="34" charset="0"/>
                <a:ea typeface="Courier New" pitchFamily="34" charset="-122"/>
                <a:cs typeface="Courier New" pitchFamily="34" charset="-120"/>
              </a:rPr>
              <a:t>    print("You passed!")</a:t>
            </a:r>
            <a:endParaRPr lang="en-US" sz="2000" dirty="0"/>
          </a:p>
          <a:p>
            <a:pPr indent="0" marL="0">
              <a:lnSpc>
                <a:spcPct val="98000"/>
              </a:lnSpc>
              <a:buNone/>
            </a:pPr>
            <a:r>
              <a:rPr lang="en-US" sz="2000" dirty="0">
                <a:solidFill>
                  <a:srgbClr val="E8ECF4"/>
                </a:solidFill>
                <a:latin typeface="Courier New" pitchFamily="34" charset="0"/>
                <a:ea typeface="Courier New" pitchFamily="34" charset="-122"/>
                <a:cs typeface="Courier New" pitchFamily="34" charset="-120"/>
              </a:rPr>
              <a:t>print("Result checked")</a:t>
            </a:r>
            <a:endParaRPr lang="en-US" sz="2000" dirty="0"/>
          </a:p>
        </p:txBody>
      </p:sp>
      <p:sp>
        <p:nvSpPr>
          <p:cNvPr id="14" name="Shape 12"/>
          <p:cNvSpPr/>
          <p:nvPr/>
        </p:nvSpPr>
        <p:spPr>
          <a:xfrm>
            <a:off x="5440680" y="3398520"/>
            <a:ext cx="6172200" cy="861060"/>
          </a:xfrm>
          <a:prstGeom prst="roundRect">
            <a:avLst>
              <a:gd name="adj" fmla="val 8496"/>
            </a:avLst>
          </a:prstGeom>
          <a:solidFill>
            <a:srgbClr val="EEF2F8"/>
          </a:solidFill>
          <a:ln w="9525">
            <a:solidFill>
              <a:srgbClr val="D5DBE6"/>
            </a:solidFill>
            <a:prstDash val="solid"/>
          </a:ln>
        </p:spPr>
        <p:txBody>
          <a:bodyPr/>
          <a:p/>
        </p:txBody>
      </p:sp>
      <p:sp>
        <p:nvSpPr>
          <p:cNvPr id="15" name="Text 13"/>
          <p:cNvSpPr txBox="1"/>
          <p:nvPr/>
        </p:nvSpPr>
        <p:spPr>
          <a:xfrm>
            <a:off x="5623560" y="3489960"/>
            <a:ext cx="2743200" cy="228600"/>
          </a:xfrm>
          <a:prstGeom prst="rect">
            <a:avLst/>
          </a:prstGeom>
          <a:noFill/>
          <a:ln/>
        </p:spPr>
        <p:txBody>
          <a:bodyPr wrap="square" lIns="0" tIns="0" rIns="0" bIns="0" rtlCol="0" anchor="ctr"/>
          <a:lstStyle/>
          <a:p>
            <a:pPr indent="0" marL="0">
              <a:buNone/>
            </a:pPr>
            <a:r>
              <a:rPr lang="en-US" sz="1000" b="1" dirty="0">
                <a:solidFill>
                  <a:srgbClr val="5D6573"/>
                </a:solidFill>
                <a:latin typeface="Calibri" pitchFamily="34" charset="0"/>
                <a:ea typeface="Calibri" pitchFamily="34" charset="-122"/>
                <a:cs typeface="Calibri" pitchFamily="34" charset="-120"/>
              </a:rPr>
              <a:t>Output</a:t>
            </a:r>
            <a:endParaRPr lang="en-US" sz="1000" dirty="0"/>
          </a:p>
        </p:txBody>
      </p:sp>
      <p:sp>
        <p:nvSpPr>
          <p:cNvPr id="16" name="Text 14"/>
          <p:cNvSpPr txBox="1"/>
          <p:nvPr/>
        </p:nvSpPr>
        <p:spPr>
          <a:xfrm>
            <a:off x="5623560" y="3745992"/>
            <a:ext cx="5897880" cy="403860"/>
          </a:xfrm>
          <a:prstGeom prst="rect">
            <a:avLst/>
          </a:prstGeom>
          <a:noFill/>
          <a:ln/>
        </p:spPr>
        <p:txBody>
          <a:bodyPr wrap="none" lIns="0" tIns="0" rIns="0" bIns="0" rtlCol="0" anchor="t"/>
          <a:lstStyle/>
          <a:p>
            <a:pPr indent="0" marL="0">
              <a:lnSpc>
                <a:spcPct val="98000"/>
              </a:lnSpc>
              <a:buNone/>
            </a:pPr>
            <a:r>
              <a:rPr lang="en-US" sz="2000" dirty="0">
                <a:solidFill>
                  <a:srgbClr val="15213A"/>
                </a:solidFill>
                <a:latin typeface="Courier New" pitchFamily="34" charset="0"/>
                <a:ea typeface="Courier New" pitchFamily="34" charset="-122"/>
                <a:cs typeface="Courier New" pitchFamily="34" charset="-120"/>
              </a:rPr>
              <a:t>Result checked</a:t>
            </a:r>
            <a:endParaRPr lang="en-US" sz="2000" dirty="0"/>
          </a:p>
        </p:txBody>
      </p:sp>
      <p:sp>
        <p:nvSpPr>
          <p:cNvPr id="17" name="Shape 15"/>
          <p:cNvSpPr/>
          <p:nvPr/>
        </p:nvSpPr>
        <p:spPr>
          <a:xfrm>
            <a:off x="0" y="6556248"/>
            <a:ext cx="3154680" cy="301752"/>
          </a:xfrm>
          <a:prstGeom prst="rect">
            <a:avLst/>
          </a:prstGeom>
          <a:solidFill>
            <a:srgbClr val="2459C4"/>
          </a:solidFill>
          <a:ln w="12700">
            <a:solidFill>
              <a:srgbClr val="2459C4"/>
            </a:solidFill>
            <a:prstDash val="solid"/>
          </a:ln>
        </p:spPr>
        <p:txBody>
          <a:bodyPr/>
          <a:p/>
        </p:txBody>
      </p:sp>
      <p:sp>
        <p:nvSpPr>
          <p:cNvPr id="18" name="Text 16"/>
          <p:cNvSpPr txBox="1"/>
          <p:nvPr/>
        </p:nvSpPr>
        <p:spPr>
          <a:xfrm>
            <a:off x="0" y="6556248"/>
            <a:ext cx="3154680" cy="301752"/>
          </a:xfrm>
          <a:prstGeom prst="rect">
            <a:avLst/>
          </a:prstGeom>
          <a:noFill/>
          <a:ln/>
        </p:spPr>
        <p:txBody>
          <a:bodyPr wrap="square" lIns="0" tIns="0" rIns="0" bIns="0"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Md Mahbub E Noor</a:t>
            </a:r>
            <a:endParaRPr lang="en-US" sz="1100" dirty="0"/>
          </a:p>
        </p:txBody>
      </p:sp>
      <p:sp>
        <p:nvSpPr>
          <p:cNvPr id="19" name="Shape 17"/>
          <p:cNvSpPr/>
          <p:nvPr/>
        </p:nvSpPr>
        <p:spPr>
          <a:xfrm>
            <a:off x="3154680" y="6556248"/>
            <a:ext cx="4754880" cy="301752"/>
          </a:xfrm>
          <a:prstGeom prst="rect">
            <a:avLst/>
          </a:prstGeom>
          <a:solidFill>
            <a:srgbClr val="E07A1F"/>
          </a:solidFill>
          <a:ln w="12700">
            <a:solidFill>
              <a:srgbClr val="E07A1F"/>
            </a:solidFill>
            <a:prstDash val="solid"/>
          </a:ln>
        </p:spPr>
        <p:txBody>
          <a:bodyPr/>
          <a:p/>
        </p:txBody>
      </p:sp>
      <p:sp>
        <p:nvSpPr>
          <p:cNvPr id="20" name="Text 18"/>
          <p:cNvSpPr txBox="1"/>
          <p:nvPr/>
        </p:nvSpPr>
        <p:spPr>
          <a:xfrm>
            <a:off x="3154680" y="6556248"/>
            <a:ext cx="4754880" cy="301752"/>
          </a:xfrm>
          <a:prstGeom prst="rect">
            <a:avLst/>
          </a:prstGeom>
          <a:noFill/>
          <a:ln/>
        </p:spPr>
        <p:txBody>
          <a:bodyPr wrap="square" lIns="0" tIns="0" rIns="0" bIns="0" rtlCol="0" anchor="ctr"/>
          <a:lstStyle/>
          <a:p>
            <a:pPr algn="ctr" indent="0" marL="0">
              <a:buNone/>
            </a:pPr>
            <a:r>
              <a:rPr lang="en-US" sz="1100" b="1" dirty="0">
                <a:solidFill>
                  <a:srgbClr val="15213A"/>
                </a:solidFill>
                <a:latin typeface="Calibri" pitchFamily="34" charset="0"/>
                <a:ea typeface="Calibri" pitchFamily="34" charset="-122"/>
                <a:cs typeface="Calibri" pitchFamily="34" charset="-120"/>
              </a:rPr>
              <a:t>Lecture 3.1: Making decisions</a:t>
            </a:r>
            <a:endParaRPr lang="en-US" sz="1100" dirty="0"/>
          </a:p>
        </p:txBody>
      </p:sp>
      <p:sp>
        <p:nvSpPr>
          <p:cNvPr id="21" name="Shape 19"/>
          <p:cNvSpPr/>
          <p:nvPr/>
        </p:nvSpPr>
        <p:spPr>
          <a:xfrm>
            <a:off x="7909560" y="6556248"/>
            <a:ext cx="2926080" cy="301752"/>
          </a:xfrm>
          <a:prstGeom prst="rect">
            <a:avLst/>
          </a:prstGeom>
          <a:solidFill>
            <a:srgbClr val="2459C4"/>
          </a:solidFill>
          <a:ln w="12700">
            <a:solidFill>
              <a:srgbClr val="2459C4"/>
            </a:solidFill>
            <a:prstDash val="solid"/>
          </a:ln>
        </p:spPr>
        <p:txBody>
          <a:bodyPr/>
          <a:p/>
        </p:txBody>
      </p:sp>
      <p:sp>
        <p:nvSpPr>
          <p:cNvPr id="22" name="Text 20"/>
          <p:cNvSpPr txBox="1"/>
          <p:nvPr/>
        </p:nvSpPr>
        <p:spPr>
          <a:xfrm>
            <a:off x="7909560" y="6556248"/>
            <a:ext cx="2926080" cy="301752"/>
          </a:xfrm>
          <a:prstGeom prst="rect">
            <a:avLst/>
          </a:prstGeom>
          <a:noFill/>
          <a:ln/>
        </p:spPr>
        <p:txBody>
          <a:bodyPr wrap="square" lIns="0" tIns="0" rIns="0" bIns="0"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University of Barishal</a:t>
            </a:r>
            <a:endParaRPr lang="en-US" sz="1100" dirty="0"/>
          </a:p>
        </p:txBody>
      </p:sp>
      <p:sp>
        <p:nvSpPr>
          <p:cNvPr id="23" name="Shape 21"/>
          <p:cNvSpPr/>
          <p:nvPr/>
        </p:nvSpPr>
        <p:spPr>
          <a:xfrm>
            <a:off x="10835640" y="6556248"/>
            <a:ext cx="1356055" cy="301752"/>
          </a:xfrm>
          <a:prstGeom prst="rect">
            <a:avLst/>
          </a:prstGeom>
          <a:solidFill>
            <a:srgbClr val="15213A"/>
          </a:solidFill>
          <a:ln w="12700">
            <a:solidFill>
              <a:srgbClr val="15213A"/>
            </a:solidFill>
            <a:prstDash val="solid"/>
          </a:ln>
        </p:spPr>
        <p:txBody>
          <a:bodyPr/>
          <a:p/>
        </p:txBody>
      </p:sp>
      <p:sp>
        <p:nvSpPr>
          <p:cNvPr id="24" name="Text 22"/>
          <p:cNvSpPr txBox="1"/>
          <p:nvPr/>
        </p:nvSpPr>
        <p:spPr>
          <a:xfrm>
            <a:off x="10835640" y="6556248"/>
            <a:ext cx="1356055" cy="301752"/>
          </a:xfrm>
          <a:prstGeom prst="rect">
            <a:avLst/>
          </a:prstGeom>
          <a:noFill/>
          <a:ln/>
        </p:spPr>
        <p:txBody>
          <a:bodyPr wrap="square" lIns="0" tIns="0" rIns="0" bIns="0"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7 / 28</a:t>
            </a:r>
            <a:endParaRPr lang="en-US" sz="11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548640" y="365760"/>
            <a:ext cx="11064240" cy="731520"/>
          </a:xfrm>
          <a:prstGeom prst="rect">
            <a:avLst/>
          </a:prstGeom>
          <a:noFill/>
          <a:ln/>
        </p:spPr>
        <p:txBody>
          <a:bodyPr wrap="square" lIns="0" tIns="0" rIns="0" bIns="0" rtlCol="0" anchor="t"/>
          <a:lstStyle/>
          <a:p>
            <a:pPr indent="0" marL="0">
              <a:buNone/>
            </a:pPr>
            <a:r>
              <a:rPr lang="en-US" sz="3000" b="1" dirty="0">
                <a:solidFill>
                  <a:srgbClr val="15213A"/>
                </a:solidFill>
                <a:latin typeface="Arial" pitchFamily="34" charset="0"/>
                <a:ea typeface="Arial" pitchFamily="34" charset="-122"/>
                <a:cs typeface="Arial" pitchFamily="34" charset="-120"/>
              </a:rPr>
              <a:t>if / else: exactly one of two paths</a:t>
            </a:r>
            <a:endParaRPr lang="en-US" sz="3000" dirty="0"/>
          </a:p>
        </p:txBody>
      </p:sp>
      <p:sp>
        <p:nvSpPr>
          <p:cNvPr id="3" name="Shape 1"/>
          <p:cNvSpPr/>
          <p:nvPr/>
        </p:nvSpPr>
        <p:spPr>
          <a:xfrm>
            <a:off x="548640" y="1371600"/>
            <a:ext cx="5120640" cy="2110740"/>
          </a:xfrm>
          <a:prstGeom prst="roundRect">
            <a:avLst>
              <a:gd name="adj" fmla="val 3466"/>
            </a:avLst>
          </a:prstGeom>
          <a:solidFill>
            <a:srgbClr val="1B2742"/>
          </a:solidFill>
          <a:ln w="9525">
            <a:solidFill>
              <a:srgbClr val="1B2742"/>
            </a:solidFill>
            <a:prstDash val="solid"/>
          </a:ln>
        </p:spPr>
        <p:txBody>
          <a:bodyPr/>
          <a:p/>
        </p:txBody>
      </p:sp>
      <p:sp>
        <p:nvSpPr>
          <p:cNvPr id="4" name="Text 2"/>
          <p:cNvSpPr txBox="1"/>
          <p:nvPr/>
        </p:nvSpPr>
        <p:spPr>
          <a:xfrm>
            <a:off x="731520" y="1463040"/>
            <a:ext cx="2743200" cy="228600"/>
          </a:xfrm>
          <a:prstGeom prst="rect">
            <a:avLst/>
          </a:prstGeom>
          <a:noFill/>
          <a:ln/>
        </p:spPr>
        <p:txBody>
          <a:bodyPr wrap="square" lIns="0" tIns="0" rIns="0" bIns="0" rtlCol="0" anchor="ctr"/>
          <a:lstStyle/>
          <a:p>
            <a:pPr indent="0" marL="0">
              <a:buNone/>
            </a:pPr>
            <a:r>
              <a:rPr lang="en-US" sz="1000" b="1" dirty="0">
                <a:solidFill>
                  <a:srgbClr val="8FA0C0"/>
                </a:solidFill>
                <a:latin typeface="Calibri" pitchFamily="34" charset="0"/>
                <a:ea typeface="Calibri" pitchFamily="34" charset="-122"/>
                <a:cs typeface="Calibri" pitchFamily="34" charset="-120"/>
              </a:rPr>
              <a:t>Code</a:t>
            </a:r>
            <a:endParaRPr lang="en-US" sz="1000" dirty="0"/>
          </a:p>
        </p:txBody>
      </p:sp>
      <p:sp>
        <p:nvSpPr>
          <p:cNvPr id="5" name="Text 3"/>
          <p:cNvSpPr txBox="1"/>
          <p:nvPr/>
        </p:nvSpPr>
        <p:spPr>
          <a:xfrm>
            <a:off x="731520" y="1719072"/>
            <a:ext cx="4846320" cy="1653540"/>
          </a:xfrm>
          <a:prstGeom prst="rect">
            <a:avLst/>
          </a:prstGeom>
          <a:noFill/>
          <a:ln/>
        </p:spPr>
        <p:txBody>
          <a:bodyPr wrap="none" lIns="0" tIns="0" rIns="0" bIns="0" rtlCol="0" anchor="t"/>
          <a:lstStyle/>
          <a:p>
            <a:pPr indent="0" marL="0">
              <a:lnSpc>
                <a:spcPct val="98000"/>
              </a:lnSpc>
              <a:buNone/>
            </a:pPr>
            <a:r>
              <a:rPr lang="en-US" sz="2000" dirty="0">
                <a:solidFill>
                  <a:srgbClr val="E8ECF4"/>
                </a:solidFill>
                <a:latin typeface="Courier New" pitchFamily="34" charset="0"/>
                <a:ea typeface="Courier New" pitchFamily="34" charset="-122"/>
                <a:cs typeface="Courier New" pitchFamily="34" charset="-120"/>
              </a:rPr>
              <a:t>marks = 35</a:t>
            </a:r>
            <a:endParaRPr lang="en-US" sz="2000" dirty="0"/>
          </a:p>
          <a:p>
            <a:pPr indent="0" marL="0">
              <a:lnSpc>
                <a:spcPct val="98000"/>
              </a:lnSpc>
              <a:buNone/>
            </a:pPr>
            <a:r>
              <a:rPr lang="en-US" sz="2000" dirty="0">
                <a:solidFill>
                  <a:srgbClr val="E8ECF4"/>
                </a:solidFill>
                <a:latin typeface="Courier New" pitchFamily="34" charset="0"/>
                <a:ea typeface="Courier New" pitchFamily="34" charset="-122"/>
                <a:cs typeface="Courier New" pitchFamily="34" charset="-120"/>
              </a:rPr>
              <a:t>if marks &gt;= 50:</a:t>
            </a:r>
            <a:endParaRPr lang="en-US" sz="2000" dirty="0"/>
          </a:p>
          <a:p>
            <a:pPr indent="0" marL="0">
              <a:lnSpc>
                <a:spcPct val="98000"/>
              </a:lnSpc>
              <a:buNone/>
            </a:pPr>
            <a:r>
              <a:rPr lang="en-US" sz="2000" dirty="0">
                <a:solidFill>
                  <a:srgbClr val="E8ECF4"/>
                </a:solidFill>
                <a:latin typeface="Courier New" pitchFamily="34" charset="0"/>
                <a:ea typeface="Courier New" pitchFamily="34" charset="-122"/>
                <a:cs typeface="Courier New" pitchFamily="34" charset="-120"/>
              </a:rPr>
              <a:t>    print("Pass")</a:t>
            </a:r>
            <a:endParaRPr lang="en-US" sz="2000" dirty="0"/>
          </a:p>
          <a:p>
            <a:pPr indent="0" marL="0">
              <a:lnSpc>
                <a:spcPct val="98000"/>
              </a:lnSpc>
              <a:buNone/>
            </a:pPr>
            <a:r>
              <a:rPr lang="en-US" sz="2000" dirty="0">
                <a:solidFill>
                  <a:srgbClr val="E8ECF4"/>
                </a:solidFill>
                <a:latin typeface="Courier New" pitchFamily="34" charset="0"/>
                <a:ea typeface="Courier New" pitchFamily="34" charset="-122"/>
                <a:cs typeface="Courier New" pitchFamily="34" charset="-120"/>
              </a:rPr>
              <a:t>else:</a:t>
            </a:r>
            <a:endParaRPr lang="en-US" sz="2000" dirty="0"/>
          </a:p>
          <a:p>
            <a:pPr indent="0" marL="0">
              <a:lnSpc>
                <a:spcPct val="98000"/>
              </a:lnSpc>
              <a:buNone/>
            </a:pPr>
            <a:r>
              <a:rPr lang="en-US" sz="2000" dirty="0">
                <a:solidFill>
                  <a:srgbClr val="E8ECF4"/>
                </a:solidFill>
                <a:latin typeface="Courier New" pitchFamily="34" charset="0"/>
                <a:ea typeface="Courier New" pitchFamily="34" charset="-122"/>
                <a:cs typeface="Courier New" pitchFamily="34" charset="-120"/>
              </a:rPr>
              <a:t>    print("Try again")</a:t>
            </a:r>
            <a:endParaRPr lang="en-US" sz="2000" dirty="0"/>
          </a:p>
        </p:txBody>
      </p:sp>
      <p:sp>
        <p:nvSpPr>
          <p:cNvPr id="6" name="Shape 4"/>
          <p:cNvSpPr/>
          <p:nvPr/>
        </p:nvSpPr>
        <p:spPr>
          <a:xfrm>
            <a:off x="548640" y="3710940"/>
            <a:ext cx="5120640" cy="861060"/>
          </a:xfrm>
          <a:prstGeom prst="roundRect">
            <a:avLst>
              <a:gd name="adj" fmla="val 8496"/>
            </a:avLst>
          </a:prstGeom>
          <a:solidFill>
            <a:srgbClr val="EEF2F8"/>
          </a:solidFill>
          <a:ln w="9525">
            <a:solidFill>
              <a:srgbClr val="D5DBE6"/>
            </a:solidFill>
            <a:prstDash val="solid"/>
          </a:ln>
        </p:spPr>
        <p:txBody>
          <a:bodyPr/>
          <a:p/>
        </p:txBody>
      </p:sp>
      <p:sp>
        <p:nvSpPr>
          <p:cNvPr id="7" name="Text 5"/>
          <p:cNvSpPr txBox="1"/>
          <p:nvPr/>
        </p:nvSpPr>
        <p:spPr>
          <a:xfrm>
            <a:off x="731520" y="3802380"/>
            <a:ext cx="2743200" cy="228600"/>
          </a:xfrm>
          <a:prstGeom prst="rect">
            <a:avLst/>
          </a:prstGeom>
          <a:noFill/>
          <a:ln/>
        </p:spPr>
        <p:txBody>
          <a:bodyPr wrap="square" lIns="0" tIns="0" rIns="0" bIns="0" rtlCol="0" anchor="ctr"/>
          <a:lstStyle/>
          <a:p>
            <a:pPr indent="0" marL="0">
              <a:buNone/>
            </a:pPr>
            <a:r>
              <a:rPr lang="en-US" sz="1000" b="1" dirty="0">
                <a:solidFill>
                  <a:srgbClr val="5D6573"/>
                </a:solidFill>
                <a:latin typeface="Calibri" pitchFamily="34" charset="0"/>
                <a:ea typeface="Calibri" pitchFamily="34" charset="-122"/>
                <a:cs typeface="Calibri" pitchFamily="34" charset="-120"/>
              </a:rPr>
              <a:t>Output</a:t>
            </a:r>
            <a:endParaRPr lang="en-US" sz="1000" dirty="0"/>
          </a:p>
        </p:txBody>
      </p:sp>
      <p:sp>
        <p:nvSpPr>
          <p:cNvPr id="8" name="Text 6"/>
          <p:cNvSpPr txBox="1"/>
          <p:nvPr/>
        </p:nvSpPr>
        <p:spPr>
          <a:xfrm>
            <a:off x="731520" y="4058412"/>
            <a:ext cx="4846320" cy="403860"/>
          </a:xfrm>
          <a:prstGeom prst="rect">
            <a:avLst/>
          </a:prstGeom>
          <a:noFill/>
          <a:ln/>
        </p:spPr>
        <p:txBody>
          <a:bodyPr wrap="none" lIns="0" tIns="0" rIns="0" bIns="0" rtlCol="0" anchor="t"/>
          <a:lstStyle/>
          <a:p>
            <a:pPr indent="0" marL="0">
              <a:lnSpc>
                <a:spcPct val="98000"/>
              </a:lnSpc>
              <a:buNone/>
            </a:pPr>
            <a:r>
              <a:rPr lang="en-US" sz="2000" dirty="0">
                <a:solidFill>
                  <a:srgbClr val="15213A"/>
                </a:solidFill>
                <a:latin typeface="Courier New" pitchFamily="34" charset="0"/>
                <a:ea typeface="Courier New" pitchFamily="34" charset="-122"/>
                <a:cs typeface="Courier New" pitchFamily="34" charset="-120"/>
              </a:rPr>
              <a:t>Try again</a:t>
            </a:r>
            <a:endParaRPr lang="en-US" sz="2000" dirty="0"/>
          </a:p>
        </p:txBody>
      </p:sp>
      <p:sp>
        <p:nvSpPr>
          <p:cNvPr id="9" name="anim_1_0"/>
          <p:cNvSpPr/>
          <p:nvPr/>
        </p:nvSpPr>
        <p:spPr>
          <a:xfrm>
            <a:off x="6126480" y="1371600"/>
            <a:ext cx="2651760" cy="868680"/>
          </a:xfrm>
          <a:prstGeom prst="diamond">
            <a:avLst/>
          </a:prstGeom>
          <a:solidFill>
            <a:srgbClr val="E3EAF8"/>
          </a:solidFill>
          <a:ln w="15875">
            <a:solidFill>
              <a:srgbClr val="2459C4"/>
            </a:solidFill>
            <a:prstDash val="solid"/>
          </a:ln>
        </p:spPr>
        <p:txBody>
          <a:bodyPr/>
          <a:p/>
        </p:txBody>
      </p:sp>
      <p:sp>
        <p:nvSpPr>
          <p:cNvPr id="10" name="anim_1_1"/>
          <p:cNvSpPr txBox="1"/>
          <p:nvPr/>
        </p:nvSpPr>
        <p:spPr>
          <a:xfrm>
            <a:off x="6446520" y="1371600"/>
            <a:ext cx="2011680" cy="868680"/>
          </a:xfrm>
          <a:prstGeom prst="rect">
            <a:avLst/>
          </a:prstGeom>
          <a:noFill/>
          <a:ln/>
        </p:spPr>
        <p:txBody>
          <a:bodyPr wrap="square" lIns="0" tIns="0" rIns="0" bIns="0" rtlCol="0" anchor="ctr"/>
          <a:lstStyle/>
          <a:p>
            <a:pPr algn="ctr" indent="0" marL="0">
              <a:buNone/>
            </a:pPr>
            <a:r>
              <a:rPr lang="en-US" sz="1300" dirty="0">
                <a:solidFill>
                  <a:srgbClr val="15213A"/>
                </a:solidFill>
                <a:latin typeface="Courier New" pitchFamily="34" charset="0"/>
                <a:ea typeface="Courier New" pitchFamily="34" charset="-122"/>
                <a:cs typeface="Courier New" pitchFamily="34" charset="-120"/>
              </a:rPr>
              <a:t>marks &gt;= 50</a:t>
            </a:r>
            <a:endParaRPr lang="en-US" sz="1300" dirty="0"/>
          </a:p>
        </p:txBody>
      </p:sp>
      <p:sp>
        <p:nvSpPr>
          <p:cNvPr id="11" name="anim_1_2"/>
          <p:cNvSpPr/>
          <p:nvPr/>
        </p:nvSpPr>
        <p:spPr>
          <a:xfrm>
            <a:off x="8778240" y="1805940"/>
            <a:ext cx="640080" cy="914"/>
          </a:xfrm>
          <a:prstGeom prst="line">
            <a:avLst/>
          </a:prstGeom>
          <a:noFill/>
          <a:ln w="19050">
            <a:solidFill>
              <a:srgbClr val="1F8A7A"/>
            </a:solidFill>
            <a:prstDash val="solid"/>
            <a:tailEnd type="triangle"/>
          </a:ln>
        </p:spPr>
        <p:txBody>
          <a:bodyPr/>
          <a:p/>
        </p:txBody>
      </p:sp>
      <p:sp>
        <p:nvSpPr>
          <p:cNvPr id="12" name="anim_1_3"/>
          <p:cNvSpPr txBox="1"/>
          <p:nvPr/>
        </p:nvSpPr>
        <p:spPr>
          <a:xfrm>
            <a:off x="8823960" y="1513332"/>
            <a:ext cx="548640" cy="256032"/>
          </a:xfrm>
          <a:prstGeom prst="rect">
            <a:avLst/>
          </a:prstGeom>
          <a:noFill/>
          <a:ln/>
        </p:spPr>
        <p:txBody>
          <a:bodyPr wrap="square" lIns="0" tIns="0" rIns="0" bIns="0" rtlCol="0" anchor="ctr"/>
          <a:lstStyle/>
          <a:p>
            <a:pPr indent="0" marL="0">
              <a:buNone/>
            </a:pPr>
            <a:r>
              <a:rPr lang="en-US" sz="1200" b="1" dirty="0">
                <a:solidFill>
                  <a:srgbClr val="17695D"/>
                </a:solidFill>
                <a:latin typeface="Calibri" pitchFamily="34" charset="0"/>
                <a:ea typeface="Calibri" pitchFamily="34" charset="-122"/>
                <a:cs typeface="Calibri" pitchFamily="34" charset="-120"/>
              </a:rPr>
              <a:t>True</a:t>
            </a:r>
            <a:endParaRPr lang="en-US" sz="1200" dirty="0"/>
          </a:p>
        </p:txBody>
      </p:sp>
      <p:sp>
        <p:nvSpPr>
          <p:cNvPr id="13" name="anim_1_4"/>
          <p:cNvSpPr/>
          <p:nvPr/>
        </p:nvSpPr>
        <p:spPr>
          <a:xfrm>
            <a:off x="9418320" y="1531620"/>
            <a:ext cx="2194560" cy="548640"/>
          </a:xfrm>
          <a:prstGeom prst="roundRect">
            <a:avLst>
              <a:gd name="adj" fmla="val 10000"/>
            </a:avLst>
          </a:prstGeom>
          <a:solidFill>
            <a:srgbClr val="E3F2EF"/>
          </a:solidFill>
          <a:ln w="12700">
            <a:solidFill>
              <a:srgbClr val="1F8A7A"/>
            </a:solidFill>
            <a:prstDash val="solid"/>
          </a:ln>
        </p:spPr>
        <p:txBody>
          <a:bodyPr/>
          <a:p/>
        </p:txBody>
      </p:sp>
      <p:sp>
        <p:nvSpPr>
          <p:cNvPr id="14" name="anim_1_5"/>
          <p:cNvSpPr txBox="1"/>
          <p:nvPr/>
        </p:nvSpPr>
        <p:spPr>
          <a:xfrm>
            <a:off x="9464040" y="1531620"/>
            <a:ext cx="2103120" cy="548640"/>
          </a:xfrm>
          <a:prstGeom prst="rect">
            <a:avLst/>
          </a:prstGeom>
          <a:noFill/>
          <a:ln/>
        </p:spPr>
        <p:txBody>
          <a:bodyPr wrap="square" lIns="0" tIns="0" rIns="0" bIns="0" rtlCol="0" anchor="ctr"/>
          <a:lstStyle/>
          <a:p>
            <a:pPr algn="ctr" indent="0" marL="0">
              <a:buNone/>
            </a:pPr>
            <a:r>
              <a:rPr lang="en-US" sz="1300" dirty="0">
                <a:solidFill>
                  <a:srgbClr val="15213A"/>
                </a:solidFill>
                <a:latin typeface="Courier New" pitchFamily="34" charset="0"/>
                <a:ea typeface="Courier New" pitchFamily="34" charset="-122"/>
                <a:cs typeface="Courier New" pitchFamily="34" charset="-120"/>
              </a:rPr>
              <a:t>print("Pass")</a:t>
            </a:r>
            <a:endParaRPr lang="en-US" sz="1300" dirty="0"/>
          </a:p>
        </p:txBody>
      </p:sp>
      <p:sp>
        <p:nvSpPr>
          <p:cNvPr id="15" name="anim_1_6"/>
          <p:cNvSpPr/>
          <p:nvPr/>
        </p:nvSpPr>
        <p:spPr>
          <a:xfrm>
            <a:off x="7452360" y="2240280"/>
            <a:ext cx="914" cy="457200"/>
          </a:xfrm>
          <a:prstGeom prst="line">
            <a:avLst/>
          </a:prstGeom>
          <a:noFill/>
          <a:ln w="19050">
            <a:solidFill>
              <a:srgbClr val="B4432A"/>
            </a:solidFill>
            <a:prstDash val="solid"/>
            <a:tailEnd type="triangle"/>
          </a:ln>
        </p:spPr>
        <p:txBody>
          <a:bodyPr/>
          <a:p/>
        </p:txBody>
      </p:sp>
      <p:sp>
        <p:nvSpPr>
          <p:cNvPr id="16" name="anim_1_7"/>
          <p:cNvSpPr txBox="1"/>
          <p:nvPr/>
        </p:nvSpPr>
        <p:spPr>
          <a:xfrm>
            <a:off x="7525512" y="2258568"/>
            <a:ext cx="640080" cy="256032"/>
          </a:xfrm>
          <a:prstGeom prst="rect">
            <a:avLst/>
          </a:prstGeom>
          <a:noFill/>
          <a:ln/>
        </p:spPr>
        <p:txBody>
          <a:bodyPr wrap="square" lIns="0" tIns="0" rIns="0" bIns="0" rtlCol="0" anchor="ctr"/>
          <a:lstStyle/>
          <a:p>
            <a:pPr indent="0" marL="0">
              <a:buNone/>
            </a:pPr>
            <a:r>
              <a:rPr lang="en-US" sz="1200" b="1" dirty="0">
                <a:solidFill>
                  <a:srgbClr val="B4432A"/>
                </a:solidFill>
                <a:latin typeface="Calibri" pitchFamily="34" charset="0"/>
                <a:ea typeface="Calibri" pitchFamily="34" charset="-122"/>
                <a:cs typeface="Calibri" pitchFamily="34" charset="-120"/>
              </a:rPr>
              <a:t>False</a:t>
            </a:r>
            <a:endParaRPr lang="en-US" sz="1200" dirty="0"/>
          </a:p>
        </p:txBody>
      </p:sp>
      <p:sp>
        <p:nvSpPr>
          <p:cNvPr id="17" name="anim_2_8"/>
          <p:cNvSpPr/>
          <p:nvPr/>
        </p:nvSpPr>
        <p:spPr>
          <a:xfrm>
            <a:off x="6355080" y="2697480"/>
            <a:ext cx="2194560" cy="548640"/>
          </a:xfrm>
          <a:prstGeom prst="roundRect">
            <a:avLst>
              <a:gd name="adj" fmla="val 10000"/>
            </a:avLst>
          </a:prstGeom>
          <a:solidFill>
            <a:srgbClr val="FBE3CC"/>
          </a:solidFill>
          <a:ln w="12700">
            <a:solidFill>
              <a:srgbClr val="E07A1F"/>
            </a:solidFill>
            <a:prstDash val="solid"/>
          </a:ln>
        </p:spPr>
        <p:txBody>
          <a:bodyPr/>
          <a:p/>
        </p:txBody>
      </p:sp>
      <p:sp>
        <p:nvSpPr>
          <p:cNvPr id="18" name="anim_2_9"/>
          <p:cNvSpPr txBox="1"/>
          <p:nvPr/>
        </p:nvSpPr>
        <p:spPr>
          <a:xfrm>
            <a:off x="6400800" y="2697480"/>
            <a:ext cx="2103120" cy="548640"/>
          </a:xfrm>
          <a:prstGeom prst="rect">
            <a:avLst/>
          </a:prstGeom>
          <a:noFill/>
          <a:ln/>
        </p:spPr>
        <p:txBody>
          <a:bodyPr wrap="square" lIns="0" tIns="0" rIns="0" bIns="0" rtlCol="0" anchor="ctr"/>
          <a:lstStyle/>
          <a:p>
            <a:pPr algn="ctr" indent="0" marL="0">
              <a:buNone/>
            </a:pPr>
            <a:r>
              <a:rPr lang="en-US" sz="1300" dirty="0">
                <a:solidFill>
                  <a:srgbClr val="15213A"/>
                </a:solidFill>
                <a:latin typeface="Courier New" pitchFamily="34" charset="0"/>
                <a:ea typeface="Courier New" pitchFamily="34" charset="-122"/>
                <a:cs typeface="Courier New" pitchFamily="34" charset="-120"/>
              </a:rPr>
              <a:t>print("Try again")</a:t>
            </a:r>
            <a:endParaRPr lang="en-US" sz="1300" dirty="0"/>
          </a:p>
        </p:txBody>
      </p:sp>
      <p:sp>
        <p:nvSpPr>
          <p:cNvPr id="19" name="anim_2_10"/>
          <p:cNvSpPr txBox="1"/>
          <p:nvPr/>
        </p:nvSpPr>
        <p:spPr>
          <a:xfrm>
            <a:off x="4892040" y="2834640"/>
            <a:ext cx="1143000" cy="274320"/>
          </a:xfrm>
          <a:prstGeom prst="rect">
            <a:avLst/>
          </a:prstGeom>
          <a:noFill/>
          <a:ln/>
        </p:spPr>
        <p:txBody>
          <a:bodyPr wrap="square" lIns="0" tIns="0" rIns="0" bIns="0" rtlCol="0" anchor="ctr"/>
          <a:lstStyle/>
          <a:p>
            <a:pPr algn="r" indent="0" marL="0">
              <a:buNone/>
            </a:pPr>
            <a:r>
              <a:rPr lang="en-US" sz="1200" b="1" i="1" dirty="0">
                <a:solidFill>
                  <a:srgbClr val="A4520C"/>
                </a:solidFill>
                <a:latin typeface="Calibri" pitchFamily="34" charset="0"/>
                <a:ea typeface="Calibri" pitchFamily="34" charset="-122"/>
                <a:cs typeface="Calibri" pitchFamily="34" charset="-120"/>
              </a:rPr>
              <a:t>else</a:t>
            </a:r>
            <a:endParaRPr lang="en-US" sz="1200" dirty="0"/>
          </a:p>
        </p:txBody>
      </p:sp>
      <p:sp>
        <p:nvSpPr>
          <p:cNvPr id="20" name="Shape 18"/>
          <p:cNvSpPr/>
          <p:nvPr/>
        </p:nvSpPr>
        <p:spPr>
          <a:xfrm>
            <a:off x="0" y="6556248"/>
            <a:ext cx="3154680" cy="301752"/>
          </a:xfrm>
          <a:prstGeom prst="rect">
            <a:avLst/>
          </a:prstGeom>
          <a:solidFill>
            <a:srgbClr val="2459C4"/>
          </a:solidFill>
          <a:ln w="12700">
            <a:solidFill>
              <a:srgbClr val="2459C4"/>
            </a:solidFill>
            <a:prstDash val="solid"/>
          </a:ln>
        </p:spPr>
        <p:txBody>
          <a:bodyPr/>
          <a:p/>
        </p:txBody>
      </p:sp>
      <p:sp>
        <p:nvSpPr>
          <p:cNvPr id="21" name="Text 19"/>
          <p:cNvSpPr txBox="1"/>
          <p:nvPr/>
        </p:nvSpPr>
        <p:spPr>
          <a:xfrm>
            <a:off x="0" y="6556248"/>
            <a:ext cx="3154680" cy="301752"/>
          </a:xfrm>
          <a:prstGeom prst="rect">
            <a:avLst/>
          </a:prstGeom>
          <a:noFill/>
          <a:ln/>
        </p:spPr>
        <p:txBody>
          <a:bodyPr wrap="square" lIns="0" tIns="0" rIns="0" bIns="0"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Md Mahbub E Noor</a:t>
            </a:r>
            <a:endParaRPr lang="en-US" sz="1100" dirty="0"/>
          </a:p>
        </p:txBody>
      </p:sp>
      <p:sp>
        <p:nvSpPr>
          <p:cNvPr id="22" name="Shape 20"/>
          <p:cNvSpPr/>
          <p:nvPr/>
        </p:nvSpPr>
        <p:spPr>
          <a:xfrm>
            <a:off x="3154680" y="6556248"/>
            <a:ext cx="4754880" cy="301752"/>
          </a:xfrm>
          <a:prstGeom prst="rect">
            <a:avLst/>
          </a:prstGeom>
          <a:solidFill>
            <a:srgbClr val="E07A1F"/>
          </a:solidFill>
          <a:ln w="12700">
            <a:solidFill>
              <a:srgbClr val="E07A1F"/>
            </a:solidFill>
            <a:prstDash val="solid"/>
          </a:ln>
        </p:spPr>
        <p:txBody>
          <a:bodyPr/>
          <a:p/>
        </p:txBody>
      </p:sp>
      <p:sp>
        <p:nvSpPr>
          <p:cNvPr id="23" name="Text 21"/>
          <p:cNvSpPr txBox="1"/>
          <p:nvPr/>
        </p:nvSpPr>
        <p:spPr>
          <a:xfrm>
            <a:off x="3154680" y="6556248"/>
            <a:ext cx="4754880" cy="301752"/>
          </a:xfrm>
          <a:prstGeom prst="rect">
            <a:avLst/>
          </a:prstGeom>
          <a:noFill/>
          <a:ln/>
        </p:spPr>
        <p:txBody>
          <a:bodyPr wrap="square" lIns="0" tIns="0" rIns="0" bIns="0" rtlCol="0" anchor="ctr"/>
          <a:lstStyle/>
          <a:p>
            <a:pPr algn="ctr" indent="0" marL="0">
              <a:buNone/>
            </a:pPr>
            <a:r>
              <a:rPr lang="en-US" sz="1100" b="1" dirty="0">
                <a:solidFill>
                  <a:srgbClr val="15213A"/>
                </a:solidFill>
                <a:latin typeface="Calibri" pitchFamily="34" charset="0"/>
                <a:ea typeface="Calibri" pitchFamily="34" charset="-122"/>
                <a:cs typeface="Calibri" pitchFamily="34" charset="-120"/>
              </a:rPr>
              <a:t>Lecture 3.1: Making decisions</a:t>
            </a:r>
            <a:endParaRPr lang="en-US" sz="1100" dirty="0"/>
          </a:p>
        </p:txBody>
      </p:sp>
      <p:sp>
        <p:nvSpPr>
          <p:cNvPr id="24" name="Shape 22"/>
          <p:cNvSpPr/>
          <p:nvPr/>
        </p:nvSpPr>
        <p:spPr>
          <a:xfrm>
            <a:off x="7909560" y="6556248"/>
            <a:ext cx="2926080" cy="301752"/>
          </a:xfrm>
          <a:prstGeom prst="rect">
            <a:avLst/>
          </a:prstGeom>
          <a:solidFill>
            <a:srgbClr val="2459C4"/>
          </a:solidFill>
          <a:ln w="12700">
            <a:solidFill>
              <a:srgbClr val="2459C4"/>
            </a:solidFill>
            <a:prstDash val="solid"/>
          </a:ln>
        </p:spPr>
        <p:txBody>
          <a:bodyPr/>
          <a:p/>
        </p:txBody>
      </p:sp>
      <p:sp>
        <p:nvSpPr>
          <p:cNvPr id="25" name="Text 23"/>
          <p:cNvSpPr txBox="1"/>
          <p:nvPr/>
        </p:nvSpPr>
        <p:spPr>
          <a:xfrm>
            <a:off x="7909560" y="6556248"/>
            <a:ext cx="2926080" cy="301752"/>
          </a:xfrm>
          <a:prstGeom prst="rect">
            <a:avLst/>
          </a:prstGeom>
          <a:noFill/>
          <a:ln/>
        </p:spPr>
        <p:txBody>
          <a:bodyPr wrap="square" lIns="0" tIns="0" rIns="0" bIns="0"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University of Barishal</a:t>
            </a:r>
            <a:endParaRPr lang="en-US" sz="1100" dirty="0"/>
          </a:p>
        </p:txBody>
      </p:sp>
      <p:sp>
        <p:nvSpPr>
          <p:cNvPr id="26" name="Shape 24"/>
          <p:cNvSpPr/>
          <p:nvPr/>
        </p:nvSpPr>
        <p:spPr>
          <a:xfrm>
            <a:off x="10835640" y="6556248"/>
            <a:ext cx="1356055" cy="301752"/>
          </a:xfrm>
          <a:prstGeom prst="rect">
            <a:avLst/>
          </a:prstGeom>
          <a:solidFill>
            <a:srgbClr val="15213A"/>
          </a:solidFill>
          <a:ln w="12700">
            <a:solidFill>
              <a:srgbClr val="15213A"/>
            </a:solidFill>
            <a:prstDash val="solid"/>
          </a:ln>
        </p:spPr>
        <p:txBody>
          <a:bodyPr/>
          <a:p/>
        </p:txBody>
      </p:sp>
      <p:sp>
        <p:nvSpPr>
          <p:cNvPr id="27" name="Text 25"/>
          <p:cNvSpPr txBox="1"/>
          <p:nvPr/>
        </p:nvSpPr>
        <p:spPr>
          <a:xfrm>
            <a:off x="10835640" y="6556248"/>
            <a:ext cx="1356055" cy="301752"/>
          </a:xfrm>
          <a:prstGeom prst="rect">
            <a:avLst/>
          </a:prstGeom>
          <a:noFill/>
          <a:ln/>
        </p:spPr>
        <p:txBody>
          <a:bodyPr wrap="square" lIns="0" tIns="0" rIns="0" bIns="0"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8 / 28</a:t>
            </a:r>
            <a:endParaRPr lang="en-US" sz="1100" dirty="0"/>
          </a:p>
        </p:txBody>
      </p:sp>
    </p:spTree>
  </p:cSld>
  <p:clrMapOvr>
    <a:masterClrMapping/>
  </p:clrMapOvr>
  <p:timing>
    <p:tnLst>
      <p:par>
        <p:cTn id="1" dur="indefinite" restart="never" nodeType="tmRoot">
          <p:childTnLst>
            <p:seq concurrent="1" nextAc="seek">
              <p:cTn id="2" dur="indefinite" nodeType="mainSeq">
                <p:childTnLst>
                  <p:par>
                    <p:cTn id="27" fill="hold">
                      <p:stCondLst>
                        <p:cond delay="indefinite"/>
                      </p:stCondLst>
                      <p:childTnLst>
                        <p:par>
                          <p:cTn id="28" fill="hold">
                            <p:stCondLst>
                              <p:cond delay="0"/>
                            </p:stCondLst>
                            <p:childTnLst>
                              <p:par>
                                <p:cTn id="3" presetID="10" presetClass="entr" presetSubtype="0" fill="hold" nodeType="clickEffect">
                                  <p:stCondLst>
                                    <p:cond delay="0"/>
                                  </p:stCondLst>
                                  <p:childTnLst>
                                    <p:set>
                                      <p:cBhvr>
                                        <p:cTn id="4" dur="1" fill="hold">
                                          <p:stCondLst>
                                            <p:cond delay="0"/>
                                          </p:stCondLst>
                                        </p:cTn>
                                        <p:tgtEl>
                                          <p:spTgt spid="9"/>
                                        </p:tgtEl>
                                        <p:attrNameLst>
                                          <p:attrName>style.visibility</p:attrName>
                                        </p:attrNameLst>
                                      </p:cBhvr>
                                      <p:to>
                                        <p:strVal val="visible"/>
                                      </p:to>
                                    </p:set>
                                    <p:animEffect transition="in" filter="fade">
                                      <p:cBhvr>
                                        <p:cTn id="5" dur="400"/>
                                        <p:tgtEl>
                                          <p:spTgt spid="9"/>
                                        </p:tgtEl>
                                      </p:cBhvr>
                                    </p:animEffect>
                                  </p:childTnLst>
                                </p:cTn>
                              </p:par>
                              <p:par>
                                <p:cTn id="6" presetID="10" presetClass="entr" presetSubtype="0" fill="hold" grpId="0" nodeType="withEffect">
                                  <p:stCondLst>
                                    <p:cond delay="0"/>
                                  </p:stCondLst>
                                  <p:childTnLst>
                                    <p:set>
                                      <p:cBhvr>
                                        <p:cTn id="7" dur="1" fill="hold">
                                          <p:stCondLst>
                                            <p:cond delay="0"/>
                                          </p:stCondLst>
                                        </p:cTn>
                                        <p:tgtEl>
                                          <p:spTgt spid="10"/>
                                        </p:tgtEl>
                                        <p:attrNameLst>
                                          <p:attrName>style.visibility</p:attrName>
                                        </p:attrNameLst>
                                      </p:cBhvr>
                                      <p:to>
                                        <p:strVal val="visible"/>
                                      </p:to>
                                    </p:set>
                                    <p:animEffect transition="in" filter="fade">
                                      <p:cBhvr>
                                        <p:cTn id="8" dur="400"/>
                                        <p:tgtEl>
                                          <p:spTgt spid="10"/>
                                        </p:tgtEl>
                                      </p:cBhvr>
                                    </p:animEffect>
                                  </p:childTnLst>
                                </p:cTn>
                              </p:par>
                              <p:par>
                                <p:cTn id="9" presetID="10" presetClass="entr" presetSubtype="0" fill="hold" nodeType="withEffect">
                                  <p:stCondLst>
                                    <p:cond delay="0"/>
                                  </p:stCondLst>
                                  <p:childTnLst>
                                    <p:set>
                                      <p:cBhvr>
                                        <p:cTn id="10" dur="1" fill="hold">
                                          <p:stCondLst>
                                            <p:cond delay="0"/>
                                          </p:stCondLst>
                                        </p:cTn>
                                        <p:tgtEl>
                                          <p:spTgt spid="11"/>
                                        </p:tgtEl>
                                        <p:attrNameLst>
                                          <p:attrName>style.visibility</p:attrName>
                                        </p:attrNameLst>
                                      </p:cBhvr>
                                      <p:to>
                                        <p:strVal val="visible"/>
                                      </p:to>
                                    </p:set>
                                    <p:animEffect transition="in" filter="fade">
                                      <p:cBhvr>
                                        <p:cTn id="11" dur="400"/>
                                        <p:tgtEl>
                                          <p:spTgt spid="11"/>
                                        </p:tgtEl>
                                      </p:cBhvr>
                                    </p:animEffect>
                                  </p:childTnLst>
                                </p:cTn>
                              </p:par>
                              <p:par>
                                <p:cTn id="12" presetID="10" presetClass="entr" presetSubtype="0" fill="hold" grpId="0" nodeType="withEffect">
                                  <p:stCondLst>
                                    <p:cond delay="0"/>
                                  </p:stCondLst>
                                  <p:childTnLst>
                                    <p:set>
                                      <p:cBhvr>
                                        <p:cTn id="13" dur="1" fill="hold">
                                          <p:stCondLst>
                                            <p:cond delay="0"/>
                                          </p:stCondLst>
                                        </p:cTn>
                                        <p:tgtEl>
                                          <p:spTgt spid="12"/>
                                        </p:tgtEl>
                                        <p:attrNameLst>
                                          <p:attrName>style.visibility</p:attrName>
                                        </p:attrNameLst>
                                      </p:cBhvr>
                                      <p:to>
                                        <p:strVal val="visible"/>
                                      </p:to>
                                    </p:set>
                                    <p:animEffect transition="in" filter="fade">
                                      <p:cBhvr>
                                        <p:cTn id="14" dur="400"/>
                                        <p:tgtEl>
                                          <p:spTgt spid="12"/>
                                        </p:tgtEl>
                                      </p:cBhvr>
                                    </p:animEffect>
                                  </p:childTnLst>
                                </p:cTn>
                              </p:par>
                              <p:par>
                                <p:cTn id="15" presetID="10" presetClass="entr" presetSubtype="0" fill="hold" nodeType="withEffect">
                                  <p:stCondLst>
                                    <p:cond delay="0"/>
                                  </p:stCondLst>
                                  <p:childTnLst>
                                    <p:set>
                                      <p:cBhvr>
                                        <p:cTn id="16" dur="1" fill="hold">
                                          <p:stCondLst>
                                            <p:cond delay="0"/>
                                          </p:stCondLst>
                                        </p:cTn>
                                        <p:tgtEl>
                                          <p:spTgt spid="13"/>
                                        </p:tgtEl>
                                        <p:attrNameLst>
                                          <p:attrName>style.visibility</p:attrName>
                                        </p:attrNameLst>
                                      </p:cBhvr>
                                      <p:to>
                                        <p:strVal val="visible"/>
                                      </p:to>
                                    </p:set>
                                    <p:animEffect transition="in" filter="fade">
                                      <p:cBhvr>
                                        <p:cTn id="17" dur="400"/>
                                        <p:tgtEl>
                                          <p:spTgt spid="13"/>
                                        </p:tgtEl>
                                      </p:cBhvr>
                                    </p:animEffect>
                                  </p:childTnLst>
                                </p:cTn>
                              </p:par>
                              <p:par>
                                <p:cTn id="18" presetID="10" presetClass="entr" presetSubtype="0" fill="hold" grpId="0" nodeType="withEffect">
                                  <p:stCondLst>
                                    <p:cond delay="0"/>
                                  </p:stCondLst>
                                  <p:childTnLst>
                                    <p:set>
                                      <p:cBhvr>
                                        <p:cTn id="19" dur="1" fill="hold">
                                          <p:stCondLst>
                                            <p:cond delay="0"/>
                                          </p:stCondLst>
                                        </p:cTn>
                                        <p:tgtEl>
                                          <p:spTgt spid="14"/>
                                        </p:tgtEl>
                                        <p:attrNameLst>
                                          <p:attrName>style.visibility</p:attrName>
                                        </p:attrNameLst>
                                      </p:cBhvr>
                                      <p:to>
                                        <p:strVal val="visible"/>
                                      </p:to>
                                    </p:set>
                                    <p:animEffect transition="in" filter="fade">
                                      <p:cBhvr>
                                        <p:cTn id="20" dur="400"/>
                                        <p:tgtEl>
                                          <p:spTgt spid="14"/>
                                        </p:tgtEl>
                                      </p:cBhvr>
                                    </p:animEffect>
                                  </p:childTnLst>
                                </p:cTn>
                              </p:par>
                              <p:par>
                                <p:cTn id="21" presetID="10" presetClass="entr" presetSubtype="0" fill="hold" nodeType="withEffect">
                                  <p:stCondLst>
                                    <p:cond delay="0"/>
                                  </p:stCondLst>
                                  <p:childTnLst>
                                    <p:set>
                                      <p:cBhvr>
                                        <p:cTn id="22" dur="1" fill="hold">
                                          <p:stCondLst>
                                            <p:cond delay="0"/>
                                          </p:stCondLst>
                                        </p:cTn>
                                        <p:tgtEl>
                                          <p:spTgt spid="15"/>
                                        </p:tgtEl>
                                        <p:attrNameLst>
                                          <p:attrName>style.visibility</p:attrName>
                                        </p:attrNameLst>
                                      </p:cBhvr>
                                      <p:to>
                                        <p:strVal val="visible"/>
                                      </p:to>
                                    </p:set>
                                    <p:animEffect transition="in" filter="fade">
                                      <p:cBhvr>
                                        <p:cTn id="23" dur="400"/>
                                        <p:tgtEl>
                                          <p:spTgt spid="15"/>
                                        </p:tgtEl>
                                      </p:cBhvr>
                                    </p:animEffect>
                                  </p:childTnLst>
                                </p:cTn>
                              </p:par>
                              <p:par>
                                <p:cTn id="24" presetID="10" presetClass="entr" presetSubtype="0" fill="hold" grpId="0" nodeType="withEffect">
                                  <p:stCondLst>
                                    <p:cond delay="0"/>
                                  </p:stCondLst>
                                  <p:childTnLst>
                                    <p:set>
                                      <p:cBhvr>
                                        <p:cTn id="25" dur="1" fill="hold">
                                          <p:stCondLst>
                                            <p:cond delay="0"/>
                                          </p:stCondLst>
                                        </p:cTn>
                                        <p:tgtEl>
                                          <p:spTgt spid="16"/>
                                        </p:tgtEl>
                                        <p:attrNameLst>
                                          <p:attrName>style.visibility</p:attrName>
                                        </p:attrNameLst>
                                      </p:cBhvr>
                                      <p:to>
                                        <p:strVal val="visible"/>
                                      </p:to>
                                    </p:set>
                                    <p:animEffect transition="in" filter="fade">
                                      <p:cBhvr>
                                        <p:cTn id="26" dur="400"/>
                                        <p:tgtEl>
                                          <p:spTgt spid="16"/>
                                        </p:tgtEl>
                                      </p:cBhvr>
                                    </p:animEffect>
                                  </p:childTnLst>
                                </p:cTn>
                              </p:par>
                            </p:childTnLst>
                          </p:cTn>
                        </p:par>
                      </p:childTnLst>
                    </p:cTn>
                  </p:par>
                  <p:par>
                    <p:cTn id="38" fill="hold">
                      <p:stCondLst>
                        <p:cond delay="indefinite"/>
                      </p:stCondLst>
                      <p:childTnLst>
                        <p:par>
                          <p:cTn id="39" fill="hold">
                            <p:stCondLst>
                              <p:cond delay="0"/>
                            </p:stCondLst>
                            <p:childTnLst>
                              <p:par>
                                <p:cTn id="29" presetID="10" presetClass="entr" presetSubtype="0" fill="hold" nodeType="clickEffect">
                                  <p:stCondLst>
                                    <p:cond delay="0"/>
                                  </p:stCondLst>
                                  <p:childTnLst>
                                    <p:set>
                                      <p:cBhvr>
                                        <p:cTn id="30" dur="1" fill="hold">
                                          <p:stCondLst>
                                            <p:cond delay="0"/>
                                          </p:stCondLst>
                                        </p:cTn>
                                        <p:tgtEl>
                                          <p:spTgt spid="17"/>
                                        </p:tgtEl>
                                        <p:attrNameLst>
                                          <p:attrName>style.visibility</p:attrName>
                                        </p:attrNameLst>
                                      </p:cBhvr>
                                      <p:to>
                                        <p:strVal val="visible"/>
                                      </p:to>
                                    </p:set>
                                    <p:animEffect transition="in" filter="fade">
                                      <p:cBhvr>
                                        <p:cTn id="31" dur="400"/>
                                        <p:tgtEl>
                                          <p:spTgt spid="17"/>
                                        </p:tgtEl>
                                      </p:cBhvr>
                                    </p:animEffect>
                                  </p:childTnLst>
                                </p:cTn>
                              </p:par>
                              <p:par>
                                <p:cTn id="32" presetID="10" presetClass="entr" presetSubtype="0" fill="hold" grpId="0" nodeType="withEffect">
                                  <p:stCondLst>
                                    <p:cond delay="0"/>
                                  </p:stCondLst>
                                  <p:childTnLst>
                                    <p:set>
                                      <p:cBhvr>
                                        <p:cTn id="33" dur="1" fill="hold">
                                          <p:stCondLst>
                                            <p:cond delay="0"/>
                                          </p:stCondLst>
                                        </p:cTn>
                                        <p:tgtEl>
                                          <p:spTgt spid="18"/>
                                        </p:tgtEl>
                                        <p:attrNameLst>
                                          <p:attrName>style.visibility</p:attrName>
                                        </p:attrNameLst>
                                      </p:cBhvr>
                                      <p:to>
                                        <p:strVal val="visible"/>
                                      </p:to>
                                    </p:set>
                                    <p:animEffect transition="in" filter="fade">
                                      <p:cBhvr>
                                        <p:cTn id="34" dur="400"/>
                                        <p:tgtEl>
                                          <p:spTgt spid="18"/>
                                        </p:tgtEl>
                                      </p:cBhvr>
                                    </p:animEffect>
                                  </p:childTnLst>
                                </p:cTn>
                              </p:par>
                              <p:par>
                                <p:cTn id="35" presetID="10" presetClass="entr" presetSubtype="0" fill="hold" grpId="0" nodeType="withEffect">
                                  <p:stCondLst>
                                    <p:cond delay="0"/>
                                  </p:stCondLst>
                                  <p:childTnLst>
                                    <p:set>
                                      <p:cBhvr>
                                        <p:cTn id="36" dur="1" fill="hold">
                                          <p:stCondLst>
                                            <p:cond delay="0"/>
                                          </p:stCondLst>
                                        </p:cTn>
                                        <p:tgtEl>
                                          <p:spTgt spid="19"/>
                                        </p:tgtEl>
                                        <p:attrNameLst>
                                          <p:attrName>style.visibility</p:attrName>
                                        </p:attrNameLst>
                                      </p:cBhvr>
                                      <p:to>
                                        <p:strVal val="visible"/>
                                      </p:to>
                                    </p:set>
                                    <p:animEffect transition="in" filter="fade">
                                      <p:cBhvr>
                                        <p:cTn id="37" dur="4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2" grpId="0" animBg="1"/>
      <p:bldP spid="14" grpId="0" animBg="1"/>
      <p:bldP spid="16" grpId="0" animBg="1"/>
      <p:bldP spid="18" grpId="0" animBg="1"/>
      <p:bldP spid="19"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548640" y="365760"/>
            <a:ext cx="11064240" cy="731520"/>
          </a:xfrm>
          <a:prstGeom prst="rect">
            <a:avLst/>
          </a:prstGeom>
          <a:noFill/>
          <a:ln/>
        </p:spPr>
        <p:txBody>
          <a:bodyPr wrap="square" lIns="0" tIns="0" rIns="0" bIns="0" rtlCol="0" anchor="t"/>
          <a:lstStyle/>
          <a:p>
            <a:pPr indent="0" marL="0">
              <a:buNone/>
            </a:pPr>
            <a:r>
              <a:rPr lang="en-US" sz="3000" b="1" dirty="0">
                <a:solidFill>
                  <a:srgbClr val="15213A"/>
                </a:solidFill>
                <a:latin typeface="Arial" pitchFamily="34" charset="0"/>
                <a:ea typeface="Arial" pitchFamily="34" charset="-122"/>
                <a:cs typeface="Arial" pitchFamily="34" charset="-120"/>
              </a:rPr>
              <a:t>elif: more than two paths</a:t>
            </a:r>
            <a:endParaRPr lang="en-US" sz="3000" dirty="0"/>
          </a:p>
        </p:txBody>
      </p:sp>
      <p:sp>
        <p:nvSpPr>
          <p:cNvPr id="3" name="Shape 1"/>
          <p:cNvSpPr/>
          <p:nvPr/>
        </p:nvSpPr>
        <p:spPr>
          <a:xfrm>
            <a:off x="548640" y="1371600"/>
            <a:ext cx="5120640" cy="3360420"/>
          </a:xfrm>
          <a:prstGeom prst="roundRect">
            <a:avLst>
              <a:gd name="adj" fmla="val 2177"/>
            </a:avLst>
          </a:prstGeom>
          <a:solidFill>
            <a:srgbClr val="1B2742"/>
          </a:solidFill>
          <a:ln w="9525">
            <a:solidFill>
              <a:srgbClr val="1B2742"/>
            </a:solidFill>
            <a:prstDash val="solid"/>
          </a:ln>
        </p:spPr>
        <p:txBody>
          <a:bodyPr/>
          <a:p/>
        </p:txBody>
      </p:sp>
      <p:sp>
        <p:nvSpPr>
          <p:cNvPr id="4" name="Text 2"/>
          <p:cNvSpPr txBox="1"/>
          <p:nvPr/>
        </p:nvSpPr>
        <p:spPr>
          <a:xfrm>
            <a:off x="731520" y="1463040"/>
            <a:ext cx="2743200" cy="228600"/>
          </a:xfrm>
          <a:prstGeom prst="rect">
            <a:avLst/>
          </a:prstGeom>
          <a:noFill/>
          <a:ln/>
        </p:spPr>
        <p:txBody>
          <a:bodyPr wrap="square" lIns="0" tIns="0" rIns="0" bIns="0" rtlCol="0" anchor="ctr"/>
          <a:lstStyle/>
          <a:p>
            <a:pPr indent="0" marL="0">
              <a:buNone/>
            </a:pPr>
            <a:r>
              <a:rPr lang="en-US" sz="1000" b="1" dirty="0">
                <a:solidFill>
                  <a:srgbClr val="8FA0C0"/>
                </a:solidFill>
                <a:latin typeface="Calibri" pitchFamily="34" charset="0"/>
                <a:ea typeface="Calibri" pitchFamily="34" charset="-122"/>
                <a:cs typeface="Calibri" pitchFamily="34" charset="-120"/>
              </a:rPr>
              <a:t>Code</a:t>
            </a:r>
            <a:endParaRPr lang="en-US" sz="1000" dirty="0"/>
          </a:p>
        </p:txBody>
      </p:sp>
      <p:sp>
        <p:nvSpPr>
          <p:cNvPr id="5" name="Text 3"/>
          <p:cNvSpPr txBox="1"/>
          <p:nvPr/>
        </p:nvSpPr>
        <p:spPr>
          <a:xfrm>
            <a:off x="731520" y="1719072"/>
            <a:ext cx="4846320" cy="2903220"/>
          </a:xfrm>
          <a:prstGeom prst="rect">
            <a:avLst/>
          </a:prstGeom>
          <a:noFill/>
          <a:ln/>
        </p:spPr>
        <p:txBody>
          <a:bodyPr wrap="none" lIns="0" tIns="0" rIns="0" bIns="0" rtlCol="0" anchor="t"/>
          <a:lstStyle/>
          <a:p>
            <a:pPr indent="0" marL="0">
              <a:lnSpc>
                <a:spcPct val="98000"/>
              </a:lnSpc>
              <a:buNone/>
            </a:pPr>
            <a:r>
              <a:rPr lang="en-US" sz="2000" dirty="0">
                <a:solidFill>
                  <a:srgbClr val="E8ECF4"/>
                </a:solidFill>
                <a:latin typeface="Courier New" pitchFamily="34" charset="0"/>
                <a:ea typeface="Courier New" pitchFamily="34" charset="-122"/>
                <a:cs typeface="Courier New" pitchFamily="34" charset="-120"/>
              </a:rPr>
              <a:t>score = 72</a:t>
            </a:r>
            <a:endParaRPr lang="en-US" sz="2000" dirty="0"/>
          </a:p>
          <a:p>
            <a:pPr indent="0" marL="0">
              <a:lnSpc>
                <a:spcPct val="98000"/>
              </a:lnSpc>
              <a:buNone/>
            </a:pPr>
            <a:r>
              <a:rPr lang="en-US" sz="2000" dirty="0">
                <a:solidFill>
                  <a:srgbClr val="E8ECF4"/>
                </a:solidFill>
                <a:latin typeface="Courier New" pitchFamily="34" charset="0"/>
                <a:ea typeface="Courier New" pitchFamily="34" charset="-122"/>
                <a:cs typeface="Courier New" pitchFamily="34" charset="-120"/>
              </a:rPr>
              <a:t>if score &gt;= 80:</a:t>
            </a:r>
            <a:endParaRPr lang="en-US" sz="2000" dirty="0"/>
          </a:p>
          <a:p>
            <a:pPr indent="0" marL="0">
              <a:lnSpc>
                <a:spcPct val="98000"/>
              </a:lnSpc>
              <a:buNone/>
            </a:pPr>
            <a:r>
              <a:rPr lang="en-US" sz="2000" dirty="0">
                <a:solidFill>
                  <a:srgbClr val="E8ECF4"/>
                </a:solidFill>
                <a:latin typeface="Courier New" pitchFamily="34" charset="0"/>
                <a:ea typeface="Courier New" pitchFamily="34" charset="-122"/>
                <a:cs typeface="Courier New" pitchFamily="34" charset="-120"/>
              </a:rPr>
              <a:t>    print("A")</a:t>
            </a:r>
            <a:endParaRPr lang="en-US" sz="2000" dirty="0"/>
          </a:p>
          <a:p>
            <a:pPr indent="0" marL="0">
              <a:lnSpc>
                <a:spcPct val="98000"/>
              </a:lnSpc>
              <a:buNone/>
            </a:pPr>
            <a:r>
              <a:rPr lang="en-US" sz="2000" dirty="0">
                <a:solidFill>
                  <a:srgbClr val="E8ECF4"/>
                </a:solidFill>
                <a:latin typeface="Courier New" pitchFamily="34" charset="0"/>
                <a:ea typeface="Courier New" pitchFamily="34" charset="-122"/>
                <a:cs typeface="Courier New" pitchFamily="34" charset="-120"/>
              </a:rPr>
              <a:t>elif score &gt;= 65:</a:t>
            </a:r>
            <a:endParaRPr lang="en-US" sz="2000" dirty="0"/>
          </a:p>
          <a:p>
            <a:pPr indent="0" marL="0">
              <a:lnSpc>
                <a:spcPct val="98000"/>
              </a:lnSpc>
              <a:buNone/>
            </a:pPr>
            <a:r>
              <a:rPr lang="en-US" sz="2000" dirty="0">
                <a:solidFill>
                  <a:srgbClr val="E8ECF4"/>
                </a:solidFill>
                <a:latin typeface="Courier New" pitchFamily="34" charset="0"/>
                <a:ea typeface="Courier New" pitchFamily="34" charset="-122"/>
                <a:cs typeface="Courier New" pitchFamily="34" charset="-120"/>
              </a:rPr>
              <a:t>    print("B")</a:t>
            </a:r>
            <a:endParaRPr lang="en-US" sz="2000" dirty="0"/>
          </a:p>
          <a:p>
            <a:pPr indent="0" marL="0">
              <a:lnSpc>
                <a:spcPct val="98000"/>
              </a:lnSpc>
              <a:buNone/>
            </a:pPr>
            <a:r>
              <a:rPr lang="en-US" sz="2000" dirty="0">
                <a:solidFill>
                  <a:srgbClr val="E8ECF4"/>
                </a:solidFill>
                <a:latin typeface="Courier New" pitchFamily="34" charset="0"/>
                <a:ea typeface="Courier New" pitchFamily="34" charset="-122"/>
                <a:cs typeface="Courier New" pitchFamily="34" charset="-120"/>
              </a:rPr>
              <a:t>elif score &gt;= 50:</a:t>
            </a:r>
            <a:endParaRPr lang="en-US" sz="2000" dirty="0"/>
          </a:p>
          <a:p>
            <a:pPr indent="0" marL="0">
              <a:lnSpc>
                <a:spcPct val="98000"/>
              </a:lnSpc>
              <a:buNone/>
            </a:pPr>
            <a:r>
              <a:rPr lang="en-US" sz="2000" dirty="0">
                <a:solidFill>
                  <a:srgbClr val="E8ECF4"/>
                </a:solidFill>
                <a:latin typeface="Courier New" pitchFamily="34" charset="0"/>
                <a:ea typeface="Courier New" pitchFamily="34" charset="-122"/>
                <a:cs typeface="Courier New" pitchFamily="34" charset="-120"/>
              </a:rPr>
              <a:t>    print("C")</a:t>
            </a:r>
            <a:endParaRPr lang="en-US" sz="2000" dirty="0"/>
          </a:p>
          <a:p>
            <a:pPr indent="0" marL="0">
              <a:lnSpc>
                <a:spcPct val="98000"/>
              </a:lnSpc>
              <a:buNone/>
            </a:pPr>
            <a:r>
              <a:rPr lang="en-US" sz="2000" dirty="0">
                <a:solidFill>
                  <a:srgbClr val="E8ECF4"/>
                </a:solidFill>
                <a:latin typeface="Courier New" pitchFamily="34" charset="0"/>
                <a:ea typeface="Courier New" pitchFamily="34" charset="-122"/>
                <a:cs typeface="Courier New" pitchFamily="34" charset="-120"/>
              </a:rPr>
              <a:t>else:</a:t>
            </a:r>
            <a:endParaRPr lang="en-US" sz="2000" dirty="0"/>
          </a:p>
          <a:p>
            <a:pPr indent="0" marL="0">
              <a:lnSpc>
                <a:spcPct val="98000"/>
              </a:lnSpc>
              <a:buNone/>
            </a:pPr>
            <a:r>
              <a:rPr lang="en-US" sz="2000" dirty="0">
                <a:solidFill>
                  <a:srgbClr val="E8ECF4"/>
                </a:solidFill>
                <a:latin typeface="Courier New" pitchFamily="34" charset="0"/>
                <a:ea typeface="Courier New" pitchFamily="34" charset="-122"/>
                <a:cs typeface="Courier New" pitchFamily="34" charset="-120"/>
              </a:rPr>
              <a:t>    print("F")</a:t>
            </a:r>
            <a:endParaRPr lang="en-US" sz="2000" dirty="0"/>
          </a:p>
        </p:txBody>
      </p:sp>
      <p:sp>
        <p:nvSpPr>
          <p:cNvPr id="6" name="Shape 4"/>
          <p:cNvSpPr/>
          <p:nvPr/>
        </p:nvSpPr>
        <p:spPr>
          <a:xfrm>
            <a:off x="548640" y="4960620"/>
            <a:ext cx="5120640" cy="861060"/>
          </a:xfrm>
          <a:prstGeom prst="roundRect">
            <a:avLst>
              <a:gd name="adj" fmla="val 8496"/>
            </a:avLst>
          </a:prstGeom>
          <a:solidFill>
            <a:srgbClr val="EEF2F8"/>
          </a:solidFill>
          <a:ln w="9525">
            <a:solidFill>
              <a:srgbClr val="D5DBE6"/>
            </a:solidFill>
            <a:prstDash val="solid"/>
          </a:ln>
        </p:spPr>
        <p:txBody>
          <a:bodyPr/>
          <a:p/>
        </p:txBody>
      </p:sp>
      <p:sp>
        <p:nvSpPr>
          <p:cNvPr id="7" name="Text 5"/>
          <p:cNvSpPr txBox="1"/>
          <p:nvPr/>
        </p:nvSpPr>
        <p:spPr>
          <a:xfrm>
            <a:off x="731520" y="5052060"/>
            <a:ext cx="2743200" cy="228600"/>
          </a:xfrm>
          <a:prstGeom prst="rect">
            <a:avLst/>
          </a:prstGeom>
          <a:noFill/>
          <a:ln/>
        </p:spPr>
        <p:txBody>
          <a:bodyPr wrap="square" lIns="0" tIns="0" rIns="0" bIns="0" rtlCol="0" anchor="ctr"/>
          <a:lstStyle/>
          <a:p>
            <a:pPr indent="0" marL="0">
              <a:buNone/>
            </a:pPr>
            <a:r>
              <a:rPr lang="en-US" sz="1000" b="1" dirty="0">
                <a:solidFill>
                  <a:srgbClr val="5D6573"/>
                </a:solidFill>
                <a:latin typeface="Calibri" pitchFamily="34" charset="0"/>
                <a:ea typeface="Calibri" pitchFamily="34" charset="-122"/>
                <a:cs typeface="Calibri" pitchFamily="34" charset="-120"/>
              </a:rPr>
              <a:t>Output</a:t>
            </a:r>
            <a:endParaRPr lang="en-US" sz="1000" dirty="0"/>
          </a:p>
        </p:txBody>
      </p:sp>
      <p:sp>
        <p:nvSpPr>
          <p:cNvPr id="8" name="Text 6"/>
          <p:cNvSpPr txBox="1"/>
          <p:nvPr/>
        </p:nvSpPr>
        <p:spPr>
          <a:xfrm>
            <a:off x="731520" y="5308092"/>
            <a:ext cx="4846320" cy="403860"/>
          </a:xfrm>
          <a:prstGeom prst="rect">
            <a:avLst/>
          </a:prstGeom>
          <a:noFill/>
          <a:ln/>
        </p:spPr>
        <p:txBody>
          <a:bodyPr wrap="none" lIns="0" tIns="0" rIns="0" bIns="0" rtlCol="0" anchor="t"/>
          <a:lstStyle/>
          <a:p>
            <a:pPr indent="0" marL="0">
              <a:lnSpc>
                <a:spcPct val="98000"/>
              </a:lnSpc>
              <a:buNone/>
            </a:pPr>
            <a:r>
              <a:rPr lang="en-US" sz="2000" dirty="0">
                <a:solidFill>
                  <a:srgbClr val="15213A"/>
                </a:solidFill>
                <a:latin typeface="Courier New" pitchFamily="34" charset="0"/>
                <a:ea typeface="Courier New" pitchFamily="34" charset="-122"/>
                <a:cs typeface="Courier New" pitchFamily="34" charset="-120"/>
              </a:rPr>
              <a:t>B</a:t>
            </a:r>
            <a:endParaRPr lang="en-US" sz="2000" dirty="0"/>
          </a:p>
        </p:txBody>
      </p:sp>
      <p:sp>
        <p:nvSpPr>
          <p:cNvPr id="9" name="anim_1_0"/>
          <p:cNvSpPr/>
          <p:nvPr/>
        </p:nvSpPr>
        <p:spPr>
          <a:xfrm>
            <a:off x="6126480" y="1371600"/>
            <a:ext cx="2651760" cy="868680"/>
          </a:xfrm>
          <a:prstGeom prst="diamond">
            <a:avLst/>
          </a:prstGeom>
          <a:solidFill>
            <a:srgbClr val="E3EAF8"/>
          </a:solidFill>
          <a:ln w="15875">
            <a:solidFill>
              <a:srgbClr val="2459C4"/>
            </a:solidFill>
            <a:prstDash val="solid"/>
          </a:ln>
        </p:spPr>
        <p:txBody>
          <a:bodyPr/>
          <a:p/>
        </p:txBody>
      </p:sp>
      <p:sp>
        <p:nvSpPr>
          <p:cNvPr id="10" name="anim_1_1"/>
          <p:cNvSpPr txBox="1"/>
          <p:nvPr/>
        </p:nvSpPr>
        <p:spPr>
          <a:xfrm>
            <a:off x="6446520" y="1371600"/>
            <a:ext cx="2011680" cy="868680"/>
          </a:xfrm>
          <a:prstGeom prst="rect">
            <a:avLst/>
          </a:prstGeom>
          <a:noFill/>
          <a:ln/>
        </p:spPr>
        <p:txBody>
          <a:bodyPr wrap="square" lIns="0" tIns="0" rIns="0" bIns="0" rtlCol="0" anchor="ctr"/>
          <a:lstStyle/>
          <a:p>
            <a:pPr algn="ctr" indent="0" marL="0">
              <a:buNone/>
            </a:pPr>
            <a:r>
              <a:rPr lang="en-US" sz="1300" dirty="0">
                <a:solidFill>
                  <a:srgbClr val="15213A"/>
                </a:solidFill>
                <a:latin typeface="Courier New" pitchFamily="34" charset="0"/>
                <a:ea typeface="Courier New" pitchFamily="34" charset="-122"/>
                <a:cs typeface="Courier New" pitchFamily="34" charset="-120"/>
              </a:rPr>
              <a:t>score &gt;= 80</a:t>
            </a:r>
            <a:endParaRPr lang="en-US" sz="1300" dirty="0"/>
          </a:p>
        </p:txBody>
      </p:sp>
      <p:sp>
        <p:nvSpPr>
          <p:cNvPr id="11" name="anim_1_2"/>
          <p:cNvSpPr/>
          <p:nvPr/>
        </p:nvSpPr>
        <p:spPr>
          <a:xfrm>
            <a:off x="8778240" y="1805940"/>
            <a:ext cx="640080" cy="914"/>
          </a:xfrm>
          <a:prstGeom prst="line">
            <a:avLst/>
          </a:prstGeom>
          <a:noFill/>
          <a:ln w="19050">
            <a:solidFill>
              <a:srgbClr val="1F8A7A"/>
            </a:solidFill>
            <a:prstDash val="solid"/>
            <a:tailEnd type="triangle"/>
          </a:ln>
        </p:spPr>
        <p:txBody>
          <a:bodyPr/>
          <a:p/>
        </p:txBody>
      </p:sp>
      <p:sp>
        <p:nvSpPr>
          <p:cNvPr id="12" name="anim_1_3"/>
          <p:cNvSpPr txBox="1"/>
          <p:nvPr/>
        </p:nvSpPr>
        <p:spPr>
          <a:xfrm>
            <a:off x="8823960" y="1513332"/>
            <a:ext cx="548640" cy="256032"/>
          </a:xfrm>
          <a:prstGeom prst="rect">
            <a:avLst/>
          </a:prstGeom>
          <a:noFill/>
          <a:ln/>
        </p:spPr>
        <p:txBody>
          <a:bodyPr wrap="square" lIns="0" tIns="0" rIns="0" bIns="0" rtlCol="0" anchor="ctr"/>
          <a:lstStyle/>
          <a:p>
            <a:pPr indent="0" marL="0">
              <a:buNone/>
            </a:pPr>
            <a:r>
              <a:rPr lang="en-US" sz="1200" b="1" dirty="0">
                <a:solidFill>
                  <a:srgbClr val="17695D"/>
                </a:solidFill>
                <a:latin typeface="Calibri" pitchFamily="34" charset="0"/>
                <a:ea typeface="Calibri" pitchFamily="34" charset="-122"/>
                <a:cs typeface="Calibri" pitchFamily="34" charset="-120"/>
              </a:rPr>
              <a:t>True</a:t>
            </a:r>
            <a:endParaRPr lang="en-US" sz="1200" dirty="0"/>
          </a:p>
        </p:txBody>
      </p:sp>
      <p:sp>
        <p:nvSpPr>
          <p:cNvPr id="13" name="anim_1_4"/>
          <p:cNvSpPr/>
          <p:nvPr/>
        </p:nvSpPr>
        <p:spPr>
          <a:xfrm>
            <a:off x="9418320" y="1531620"/>
            <a:ext cx="2194560" cy="548640"/>
          </a:xfrm>
          <a:prstGeom prst="roundRect">
            <a:avLst>
              <a:gd name="adj" fmla="val 10000"/>
            </a:avLst>
          </a:prstGeom>
          <a:solidFill>
            <a:srgbClr val="E3F2EF"/>
          </a:solidFill>
          <a:ln w="12700">
            <a:solidFill>
              <a:srgbClr val="1F8A7A"/>
            </a:solidFill>
            <a:prstDash val="solid"/>
          </a:ln>
        </p:spPr>
        <p:txBody>
          <a:bodyPr/>
          <a:p/>
        </p:txBody>
      </p:sp>
      <p:sp>
        <p:nvSpPr>
          <p:cNvPr id="14" name="anim_1_5"/>
          <p:cNvSpPr txBox="1"/>
          <p:nvPr/>
        </p:nvSpPr>
        <p:spPr>
          <a:xfrm>
            <a:off x="9464040" y="1531620"/>
            <a:ext cx="2103120" cy="548640"/>
          </a:xfrm>
          <a:prstGeom prst="rect">
            <a:avLst/>
          </a:prstGeom>
          <a:noFill/>
          <a:ln/>
        </p:spPr>
        <p:txBody>
          <a:bodyPr wrap="square" lIns="0" tIns="0" rIns="0" bIns="0" rtlCol="0" anchor="ctr"/>
          <a:lstStyle/>
          <a:p>
            <a:pPr algn="ctr" indent="0" marL="0">
              <a:buNone/>
            </a:pPr>
            <a:r>
              <a:rPr lang="en-US" sz="1300" dirty="0">
                <a:solidFill>
                  <a:srgbClr val="15213A"/>
                </a:solidFill>
                <a:latin typeface="Courier New" pitchFamily="34" charset="0"/>
                <a:ea typeface="Courier New" pitchFamily="34" charset="-122"/>
                <a:cs typeface="Courier New" pitchFamily="34" charset="-120"/>
              </a:rPr>
              <a:t>print("A")</a:t>
            </a:r>
            <a:endParaRPr lang="en-US" sz="1300" dirty="0"/>
          </a:p>
        </p:txBody>
      </p:sp>
      <p:sp>
        <p:nvSpPr>
          <p:cNvPr id="15" name="anim_1_6"/>
          <p:cNvSpPr/>
          <p:nvPr/>
        </p:nvSpPr>
        <p:spPr>
          <a:xfrm>
            <a:off x="7452360" y="2240280"/>
            <a:ext cx="914" cy="342900"/>
          </a:xfrm>
          <a:prstGeom prst="line">
            <a:avLst/>
          </a:prstGeom>
          <a:noFill/>
          <a:ln w="19050">
            <a:solidFill>
              <a:srgbClr val="B4432A"/>
            </a:solidFill>
            <a:prstDash val="solid"/>
            <a:tailEnd type="triangle"/>
          </a:ln>
        </p:spPr>
        <p:txBody>
          <a:bodyPr/>
          <a:p/>
        </p:txBody>
      </p:sp>
      <p:sp>
        <p:nvSpPr>
          <p:cNvPr id="16" name="anim_1_7"/>
          <p:cNvSpPr txBox="1"/>
          <p:nvPr/>
        </p:nvSpPr>
        <p:spPr>
          <a:xfrm>
            <a:off x="7525512" y="2258568"/>
            <a:ext cx="640080" cy="256032"/>
          </a:xfrm>
          <a:prstGeom prst="rect">
            <a:avLst/>
          </a:prstGeom>
          <a:noFill/>
          <a:ln/>
        </p:spPr>
        <p:txBody>
          <a:bodyPr wrap="square" lIns="0" tIns="0" rIns="0" bIns="0" rtlCol="0" anchor="ctr"/>
          <a:lstStyle/>
          <a:p>
            <a:pPr indent="0" marL="0">
              <a:buNone/>
            </a:pPr>
            <a:r>
              <a:rPr lang="en-US" sz="1200" b="1" dirty="0">
                <a:solidFill>
                  <a:srgbClr val="B4432A"/>
                </a:solidFill>
                <a:latin typeface="Calibri" pitchFamily="34" charset="0"/>
                <a:ea typeface="Calibri" pitchFamily="34" charset="-122"/>
                <a:cs typeface="Calibri" pitchFamily="34" charset="-120"/>
              </a:rPr>
              <a:t>False</a:t>
            </a:r>
            <a:endParaRPr lang="en-US" sz="1200" dirty="0"/>
          </a:p>
        </p:txBody>
      </p:sp>
      <p:sp>
        <p:nvSpPr>
          <p:cNvPr id="17" name="anim_2_8"/>
          <p:cNvSpPr/>
          <p:nvPr/>
        </p:nvSpPr>
        <p:spPr>
          <a:xfrm>
            <a:off x="6126480" y="2583180"/>
            <a:ext cx="2651760" cy="868680"/>
          </a:xfrm>
          <a:prstGeom prst="diamond">
            <a:avLst/>
          </a:prstGeom>
          <a:solidFill>
            <a:srgbClr val="E3EAF8"/>
          </a:solidFill>
          <a:ln w="15875">
            <a:solidFill>
              <a:srgbClr val="2459C4"/>
            </a:solidFill>
            <a:prstDash val="solid"/>
          </a:ln>
        </p:spPr>
        <p:txBody>
          <a:bodyPr/>
          <a:p/>
        </p:txBody>
      </p:sp>
      <p:sp>
        <p:nvSpPr>
          <p:cNvPr id="18" name="anim_2_9"/>
          <p:cNvSpPr txBox="1"/>
          <p:nvPr/>
        </p:nvSpPr>
        <p:spPr>
          <a:xfrm>
            <a:off x="6446520" y="2583180"/>
            <a:ext cx="2011680" cy="868680"/>
          </a:xfrm>
          <a:prstGeom prst="rect">
            <a:avLst/>
          </a:prstGeom>
          <a:noFill/>
          <a:ln/>
        </p:spPr>
        <p:txBody>
          <a:bodyPr wrap="square" lIns="0" tIns="0" rIns="0" bIns="0" rtlCol="0" anchor="ctr"/>
          <a:lstStyle/>
          <a:p>
            <a:pPr algn="ctr" indent="0" marL="0">
              <a:buNone/>
            </a:pPr>
            <a:r>
              <a:rPr lang="en-US" sz="1300" dirty="0">
                <a:solidFill>
                  <a:srgbClr val="15213A"/>
                </a:solidFill>
                <a:latin typeface="Courier New" pitchFamily="34" charset="0"/>
                <a:ea typeface="Courier New" pitchFamily="34" charset="-122"/>
                <a:cs typeface="Courier New" pitchFamily="34" charset="-120"/>
              </a:rPr>
              <a:t>score &gt;= 65</a:t>
            </a:r>
            <a:endParaRPr lang="en-US" sz="1300" dirty="0"/>
          </a:p>
        </p:txBody>
      </p:sp>
      <p:sp>
        <p:nvSpPr>
          <p:cNvPr id="19" name="anim_2_10"/>
          <p:cNvSpPr/>
          <p:nvPr/>
        </p:nvSpPr>
        <p:spPr>
          <a:xfrm>
            <a:off x="8778240" y="3017520"/>
            <a:ext cx="640080" cy="914"/>
          </a:xfrm>
          <a:prstGeom prst="line">
            <a:avLst/>
          </a:prstGeom>
          <a:noFill/>
          <a:ln w="19050">
            <a:solidFill>
              <a:srgbClr val="1F8A7A"/>
            </a:solidFill>
            <a:prstDash val="solid"/>
            <a:tailEnd type="triangle"/>
          </a:ln>
        </p:spPr>
        <p:txBody>
          <a:bodyPr/>
          <a:p/>
        </p:txBody>
      </p:sp>
      <p:sp>
        <p:nvSpPr>
          <p:cNvPr id="20" name="anim_2_11"/>
          <p:cNvSpPr txBox="1"/>
          <p:nvPr/>
        </p:nvSpPr>
        <p:spPr>
          <a:xfrm>
            <a:off x="8823960" y="2724912"/>
            <a:ext cx="548640" cy="256032"/>
          </a:xfrm>
          <a:prstGeom prst="rect">
            <a:avLst/>
          </a:prstGeom>
          <a:noFill/>
          <a:ln/>
        </p:spPr>
        <p:txBody>
          <a:bodyPr wrap="square" lIns="0" tIns="0" rIns="0" bIns="0" rtlCol="0" anchor="ctr"/>
          <a:lstStyle/>
          <a:p>
            <a:pPr indent="0" marL="0">
              <a:buNone/>
            </a:pPr>
            <a:r>
              <a:rPr lang="en-US" sz="1200" b="1" dirty="0">
                <a:solidFill>
                  <a:srgbClr val="17695D"/>
                </a:solidFill>
                <a:latin typeface="Calibri" pitchFamily="34" charset="0"/>
                <a:ea typeface="Calibri" pitchFamily="34" charset="-122"/>
                <a:cs typeface="Calibri" pitchFamily="34" charset="-120"/>
              </a:rPr>
              <a:t>True</a:t>
            </a:r>
            <a:endParaRPr lang="en-US" sz="1200" dirty="0"/>
          </a:p>
        </p:txBody>
      </p:sp>
      <p:sp>
        <p:nvSpPr>
          <p:cNvPr id="21" name="anim_2_12"/>
          <p:cNvSpPr/>
          <p:nvPr/>
        </p:nvSpPr>
        <p:spPr>
          <a:xfrm>
            <a:off x="9418320" y="2743200"/>
            <a:ext cx="2194560" cy="548640"/>
          </a:xfrm>
          <a:prstGeom prst="roundRect">
            <a:avLst>
              <a:gd name="adj" fmla="val 10000"/>
            </a:avLst>
          </a:prstGeom>
          <a:solidFill>
            <a:srgbClr val="E3F2EF"/>
          </a:solidFill>
          <a:ln w="12700">
            <a:solidFill>
              <a:srgbClr val="1F8A7A"/>
            </a:solidFill>
            <a:prstDash val="solid"/>
          </a:ln>
        </p:spPr>
        <p:txBody>
          <a:bodyPr/>
          <a:p/>
        </p:txBody>
      </p:sp>
      <p:sp>
        <p:nvSpPr>
          <p:cNvPr id="22" name="anim_2_13"/>
          <p:cNvSpPr txBox="1"/>
          <p:nvPr/>
        </p:nvSpPr>
        <p:spPr>
          <a:xfrm>
            <a:off x="9464040" y="2743200"/>
            <a:ext cx="2103120" cy="548640"/>
          </a:xfrm>
          <a:prstGeom prst="rect">
            <a:avLst/>
          </a:prstGeom>
          <a:noFill/>
          <a:ln/>
        </p:spPr>
        <p:txBody>
          <a:bodyPr wrap="square" lIns="0" tIns="0" rIns="0" bIns="0" rtlCol="0" anchor="ctr"/>
          <a:lstStyle/>
          <a:p>
            <a:pPr algn="ctr" indent="0" marL="0">
              <a:buNone/>
            </a:pPr>
            <a:r>
              <a:rPr lang="en-US" sz="1300" dirty="0">
                <a:solidFill>
                  <a:srgbClr val="15213A"/>
                </a:solidFill>
                <a:latin typeface="Courier New" pitchFamily="34" charset="0"/>
                <a:ea typeface="Courier New" pitchFamily="34" charset="-122"/>
                <a:cs typeface="Courier New" pitchFamily="34" charset="-120"/>
              </a:rPr>
              <a:t>print("B")</a:t>
            </a:r>
            <a:endParaRPr lang="en-US" sz="1300" dirty="0"/>
          </a:p>
        </p:txBody>
      </p:sp>
      <p:sp>
        <p:nvSpPr>
          <p:cNvPr id="23" name="anim_2_14"/>
          <p:cNvSpPr/>
          <p:nvPr/>
        </p:nvSpPr>
        <p:spPr>
          <a:xfrm>
            <a:off x="7452360" y="3451860"/>
            <a:ext cx="914" cy="342900"/>
          </a:xfrm>
          <a:prstGeom prst="line">
            <a:avLst/>
          </a:prstGeom>
          <a:noFill/>
          <a:ln w="19050">
            <a:solidFill>
              <a:srgbClr val="B4432A"/>
            </a:solidFill>
            <a:prstDash val="solid"/>
            <a:tailEnd type="triangle"/>
          </a:ln>
        </p:spPr>
        <p:txBody>
          <a:bodyPr/>
          <a:p/>
        </p:txBody>
      </p:sp>
      <p:sp>
        <p:nvSpPr>
          <p:cNvPr id="24" name="anim_2_15"/>
          <p:cNvSpPr txBox="1"/>
          <p:nvPr/>
        </p:nvSpPr>
        <p:spPr>
          <a:xfrm>
            <a:off x="7525512" y="3470148"/>
            <a:ext cx="640080" cy="256032"/>
          </a:xfrm>
          <a:prstGeom prst="rect">
            <a:avLst/>
          </a:prstGeom>
          <a:noFill/>
          <a:ln/>
        </p:spPr>
        <p:txBody>
          <a:bodyPr wrap="square" lIns="0" tIns="0" rIns="0" bIns="0" rtlCol="0" anchor="ctr"/>
          <a:lstStyle/>
          <a:p>
            <a:pPr indent="0" marL="0">
              <a:buNone/>
            </a:pPr>
            <a:r>
              <a:rPr lang="en-US" sz="1200" b="1" dirty="0">
                <a:solidFill>
                  <a:srgbClr val="B4432A"/>
                </a:solidFill>
                <a:latin typeface="Calibri" pitchFamily="34" charset="0"/>
                <a:ea typeface="Calibri" pitchFamily="34" charset="-122"/>
                <a:cs typeface="Calibri" pitchFamily="34" charset="-120"/>
              </a:rPr>
              <a:t>False</a:t>
            </a:r>
            <a:endParaRPr lang="en-US" sz="1200" dirty="0"/>
          </a:p>
        </p:txBody>
      </p:sp>
      <p:sp>
        <p:nvSpPr>
          <p:cNvPr id="25" name="anim_3_16"/>
          <p:cNvSpPr/>
          <p:nvPr/>
        </p:nvSpPr>
        <p:spPr>
          <a:xfrm>
            <a:off x="6126480" y="3794760"/>
            <a:ext cx="2651760" cy="868680"/>
          </a:xfrm>
          <a:prstGeom prst="diamond">
            <a:avLst/>
          </a:prstGeom>
          <a:solidFill>
            <a:srgbClr val="E3EAF8"/>
          </a:solidFill>
          <a:ln w="15875">
            <a:solidFill>
              <a:srgbClr val="2459C4"/>
            </a:solidFill>
            <a:prstDash val="solid"/>
          </a:ln>
        </p:spPr>
        <p:txBody>
          <a:bodyPr/>
          <a:p/>
        </p:txBody>
      </p:sp>
      <p:sp>
        <p:nvSpPr>
          <p:cNvPr id="26" name="anim_3_17"/>
          <p:cNvSpPr txBox="1"/>
          <p:nvPr/>
        </p:nvSpPr>
        <p:spPr>
          <a:xfrm>
            <a:off x="6446520" y="3794760"/>
            <a:ext cx="2011680" cy="868680"/>
          </a:xfrm>
          <a:prstGeom prst="rect">
            <a:avLst/>
          </a:prstGeom>
          <a:noFill/>
          <a:ln/>
        </p:spPr>
        <p:txBody>
          <a:bodyPr wrap="square" lIns="0" tIns="0" rIns="0" bIns="0" rtlCol="0" anchor="ctr"/>
          <a:lstStyle/>
          <a:p>
            <a:pPr algn="ctr" indent="0" marL="0">
              <a:buNone/>
            </a:pPr>
            <a:r>
              <a:rPr lang="en-US" sz="1300" dirty="0">
                <a:solidFill>
                  <a:srgbClr val="15213A"/>
                </a:solidFill>
                <a:latin typeface="Courier New" pitchFamily="34" charset="0"/>
                <a:ea typeface="Courier New" pitchFamily="34" charset="-122"/>
                <a:cs typeface="Courier New" pitchFamily="34" charset="-120"/>
              </a:rPr>
              <a:t>score &gt;= 50</a:t>
            </a:r>
            <a:endParaRPr lang="en-US" sz="1300" dirty="0"/>
          </a:p>
        </p:txBody>
      </p:sp>
      <p:sp>
        <p:nvSpPr>
          <p:cNvPr id="27" name="anim_3_18"/>
          <p:cNvSpPr/>
          <p:nvPr/>
        </p:nvSpPr>
        <p:spPr>
          <a:xfrm>
            <a:off x="8778240" y="4229100"/>
            <a:ext cx="640080" cy="914"/>
          </a:xfrm>
          <a:prstGeom prst="line">
            <a:avLst/>
          </a:prstGeom>
          <a:noFill/>
          <a:ln w="19050">
            <a:solidFill>
              <a:srgbClr val="1F8A7A"/>
            </a:solidFill>
            <a:prstDash val="solid"/>
            <a:tailEnd type="triangle"/>
          </a:ln>
        </p:spPr>
        <p:txBody>
          <a:bodyPr/>
          <a:p/>
        </p:txBody>
      </p:sp>
      <p:sp>
        <p:nvSpPr>
          <p:cNvPr id="28" name="anim_3_19"/>
          <p:cNvSpPr txBox="1"/>
          <p:nvPr/>
        </p:nvSpPr>
        <p:spPr>
          <a:xfrm>
            <a:off x="8823960" y="3936492"/>
            <a:ext cx="548640" cy="256032"/>
          </a:xfrm>
          <a:prstGeom prst="rect">
            <a:avLst/>
          </a:prstGeom>
          <a:noFill/>
          <a:ln/>
        </p:spPr>
        <p:txBody>
          <a:bodyPr wrap="square" lIns="0" tIns="0" rIns="0" bIns="0" rtlCol="0" anchor="ctr"/>
          <a:lstStyle/>
          <a:p>
            <a:pPr indent="0" marL="0">
              <a:buNone/>
            </a:pPr>
            <a:r>
              <a:rPr lang="en-US" sz="1200" b="1" dirty="0">
                <a:solidFill>
                  <a:srgbClr val="17695D"/>
                </a:solidFill>
                <a:latin typeface="Calibri" pitchFamily="34" charset="0"/>
                <a:ea typeface="Calibri" pitchFamily="34" charset="-122"/>
                <a:cs typeface="Calibri" pitchFamily="34" charset="-120"/>
              </a:rPr>
              <a:t>True</a:t>
            </a:r>
            <a:endParaRPr lang="en-US" sz="1200" dirty="0"/>
          </a:p>
        </p:txBody>
      </p:sp>
      <p:sp>
        <p:nvSpPr>
          <p:cNvPr id="29" name="anim_3_20"/>
          <p:cNvSpPr/>
          <p:nvPr/>
        </p:nvSpPr>
        <p:spPr>
          <a:xfrm>
            <a:off x="9418320" y="3954780"/>
            <a:ext cx="2194560" cy="548640"/>
          </a:xfrm>
          <a:prstGeom prst="roundRect">
            <a:avLst>
              <a:gd name="adj" fmla="val 10000"/>
            </a:avLst>
          </a:prstGeom>
          <a:solidFill>
            <a:srgbClr val="E3F2EF"/>
          </a:solidFill>
          <a:ln w="12700">
            <a:solidFill>
              <a:srgbClr val="1F8A7A"/>
            </a:solidFill>
            <a:prstDash val="solid"/>
          </a:ln>
        </p:spPr>
        <p:txBody>
          <a:bodyPr/>
          <a:p/>
        </p:txBody>
      </p:sp>
      <p:sp>
        <p:nvSpPr>
          <p:cNvPr id="30" name="anim_3_21"/>
          <p:cNvSpPr txBox="1"/>
          <p:nvPr/>
        </p:nvSpPr>
        <p:spPr>
          <a:xfrm>
            <a:off x="9464040" y="3954780"/>
            <a:ext cx="2103120" cy="548640"/>
          </a:xfrm>
          <a:prstGeom prst="rect">
            <a:avLst/>
          </a:prstGeom>
          <a:noFill/>
          <a:ln/>
        </p:spPr>
        <p:txBody>
          <a:bodyPr wrap="square" lIns="0" tIns="0" rIns="0" bIns="0" rtlCol="0" anchor="ctr"/>
          <a:lstStyle/>
          <a:p>
            <a:pPr algn="ctr" indent="0" marL="0">
              <a:buNone/>
            </a:pPr>
            <a:r>
              <a:rPr lang="en-US" sz="1300" dirty="0">
                <a:solidFill>
                  <a:srgbClr val="15213A"/>
                </a:solidFill>
                <a:latin typeface="Courier New" pitchFamily="34" charset="0"/>
                <a:ea typeface="Courier New" pitchFamily="34" charset="-122"/>
                <a:cs typeface="Courier New" pitchFamily="34" charset="-120"/>
              </a:rPr>
              <a:t>print("C")</a:t>
            </a:r>
            <a:endParaRPr lang="en-US" sz="1300" dirty="0"/>
          </a:p>
        </p:txBody>
      </p:sp>
      <p:sp>
        <p:nvSpPr>
          <p:cNvPr id="31" name="anim_3_22"/>
          <p:cNvSpPr/>
          <p:nvPr/>
        </p:nvSpPr>
        <p:spPr>
          <a:xfrm>
            <a:off x="7452360" y="4663440"/>
            <a:ext cx="914" cy="342900"/>
          </a:xfrm>
          <a:prstGeom prst="line">
            <a:avLst/>
          </a:prstGeom>
          <a:noFill/>
          <a:ln w="19050">
            <a:solidFill>
              <a:srgbClr val="B4432A"/>
            </a:solidFill>
            <a:prstDash val="solid"/>
            <a:tailEnd type="triangle"/>
          </a:ln>
        </p:spPr>
        <p:txBody>
          <a:bodyPr/>
          <a:p/>
        </p:txBody>
      </p:sp>
      <p:sp>
        <p:nvSpPr>
          <p:cNvPr id="32" name="anim_3_23"/>
          <p:cNvSpPr txBox="1"/>
          <p:nvPr/>
        </p:nvSpPr>
        <p:spPr>
          <a:xfrm>
            <a:off x="7525512" y="4681728"/>
            <a:ext cx="640080" cy="256032"/>
          </a:xfrm>
          <a:prstGeom prst="rect">
            <a:avLst/>
          </a:prstGeom>
          <a:noFill/>
          <a:ln/>
        </p:spPr>
        <p:txBody>
          <a:bodyPr wrap="square" lIns="0" tIns="0" rIns="0" bIns="0" rtlCol="0" anchor="ctr"/>
          <a:lstStyle/>
          <a:p>
            <a:pPr indent="0" marL="0">
              <a:buNone/>
            </a:pPr>
            <a:r>
              <a:rPr lang="en-US" sz="1200" b="1" dirty="0">
                <a:solidFill>
                  <a:srgbClr val="B4432A"/>
                </a:solidFill>
                <a:latin typeface="Calibri" pitchFamily="34" charset="0"/>
                <a:ea typeface="Calibri" pitchFamily="34" charset="-122"/>
                <a:cs typeface="Calibri" pitchFamily="34" charset="-120"/>
              </a:rPr>
              <a:t>False</a:t>
            </a:r>
            <a:endParaRPr lang="en-US" sz="1200" dirty="0"/>
          </a:p>
        </p:txBody>
      </p:sp>
      <p:sp>
        <p:nvSpPr>
          <p:cNvPr id="33" name="anim_4_24"/>
          <p:cNvSpPr/>
          <p:nvPr/>
        </p:nvSpPr>
        <p:spPr>
          <a:xfrm>
            <a:off x="6355080" y="5006340"/>
            <a:ext cx="2194560" cy="548640"/>
          </a:xfrm>
          <a:prstGeom prst="roundRect">
            <a:avLst>
              <a:gd name="adj" fmla="val 10000"/>
            </a:avLst>
          </a:prstGeom>
          <a:solidFill>
            <a:srgbClr val="FBE3CC"/>
          </a:solidFill>
          <a:ln w="12700">
            <a:solidFill>
              <a:srgbClr val="E07A1F"/>
            </a:solidFill>
            <a:prstDash val="solid"/>
          </a:ln>
        </p:spPr>
        <p:txBody>
          <a:bodyPr/>
          <a:p/>
        </p:txBody>
      </p:sp>
      <p:sp>
        <p:nvSpPr>
          <p:cNvPr id="34" name="anim_4_25"/>
          <p:cNvSpPr txBox="1"/>
          <p:nvPr/>
        </p:nvSpPr>
        <p:spPr>
          <a:xfrm>
            <a:off x="6400800" y="5006340"/>
            <a:ext cx="2103120" cy="548640"/>
          </a:xfrm>
          <a:prstGeom prst="rect">
            <a:avLst/>
          </a:prstGeom>
          <a:noFill/>
          <a:ln/>
        </p:spPr>
        <p:txBody>
          <a:bodyPr wrap="square" lIns="0" tIns="0" rIns="0" bIns="0" rtlCol="0" anchor="ctr"/>
          <a:lstStyle/>
          <a:p>
            <a:pPr algn="ctr" indent="0" marL="0">
              <a:buNone/>
            </a:pPr>
            <a:r>
              <a:rPr lang="en-US" sz="1300" dirty="0">
                <a:solidFill>
                  <a:srgbClr val="15213A"/>
                </a:solidFill>
                <a:latin typeface="Courier New" pitchFamily="34" charset="0"/>
                <a:ea typeface="Courier New" pitchFamily="34" charset="-122"/>
                <a:cs typeface="Courier New" pitchFamily="34" charset="-120"/>
              </a:rPr>
              <a:t>print("F")</a:t>
            </a:r>
            <a:endParaRPr lang="en-US" sz="1300" dirty="0"/>
          </a:p>
        </p:txBody>
      </p:sp>
      <p:sp>
        <p:nvSpPr>
          <p:cNvPr id="35" name="anim_4_26"/>
          <p:cNvSpPr txBox="1"/>
          <p:nvPr/>
        </p:nvSpPr>
        <p:spPr>
          <a:xfrm>
            <a:off x="4892040" y="5143500"/>
            <a:ext cx="1143000" cy="274320"/>
          </a:xfrm>
          <a:prstGeom prst="rect">
            <a:avLst/>
          </a:prstGeom>
          <a:noFill/>
          <a:ln/>
        </p:spPr>
        <p:txBody>
          <a:bodyPr wrap="square" lIns="0" tIns="0" rIns="0" bIns="0" rtlCol="0" anchor="ctr"/>
          <a:lstStyle/>
          <a:p>
            <a:pPr algn="r" indent="0" marL="0">
              <a:buNone/>
            </a:pPr>
            <a:r>
              <a:rPr lang="en-US" sz="1200" b="1" i="1" dirty="0">
                <a:solidFill>
                  <a:srgbClr val="A4520C"/>
                </a:solidFill>
                <a:latin typeface="Calibri" pitchFamily="34" charset="0"/>
                <a:ea typeface="Calibri" pitchFamily="34" charset="-122"/>
                <a:cs typeface="Calibri" pitchFamily="34" charset="-120"/>
              </a:rPr>
              <a:t>else</a:t>
            </a:r>
            <a:endParaRPr lang="en-US" sz="1200" dirty="0"/>
          </a:p>
        </p:txBody>
      </p:sp>
      <p:sp>
        <p:nvSpPr>
          <p:cNvPr id="36" name="Shape 34"/>
          <p:cNvSpPr/>
          <p:nvPr/>
        </p:nvSpPr>
        <p:spPr>
          <a:xfrm>
            <a:off x="0" y="6556248"/>
            <a:ext cx="3154680" cy="301752"/>
          </a:xfrm>
          <a:prstGeom prst="rect">
            <a:avLst/>
          </a:prstGeom>
          <a:solidFill>
            <a:srgbClr val="2459C4"/>
          </a:solidFill>
          <a:ln w="12700">
            <a:solidFill>
              <a:srgbClr val="2459C4"/>
            </a:solidFill>
            <a:prstDash val="solid"/>
          </a:ln>
        </p:spPr>
        <p:txBody>
          <a:bodyPr/>
          <a:p/>
        </p:txBody>
      </p:sp>
      <p:sp>
        <p:nvSpPr>
          <p:cNvPr id="37" name="Text 35"/>
          <p:cNvSpPr txBox="1"/>
          <p:nvPr/>
        </p:nvSpPr>
        <p:spPr>
          <a:xfrm>
            <a:off x="0" y="6556248"/>
            <a:ext cx="3154680" cy="301752"/>
          </a:xfrm>
          <a:prstGeom prst="rect">
            <a:avLst/>
          </a:prstGeom>
          <a:noFill/>
          <a:ln/>
        </p:spPr>
        <p:txBody>
          <a:bodyPr wrap="square" lIns="0" tIns="0" rIns="0" bIns="0"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Md Mahbub E Noor</a:t>
            </a:r>
            <a:endParaRPr lang="en-US" sz="1100" dirty="0"/>
          </a:p>
        </p:txBody>
      </p:sp>
      <p:sp>
        <p:nvSpPr>
          <p:cNvPr id="38" name="Shape 36"/>
          <p:cNvSpPr/>
          <p:nvPr/>
        </p:nvSpPr>
        <p:spPr>
          <a:xfrm>
            <a:off x="3154680" y="6556248"/>
            <a:ext cx="4754880" cy="301752"/>
          </a:xfrm>
          <a:prstGeom prst="rect">
            <a:avLst/>
          </a:prstGeom>
          <a:solidFill>
            <a:srgbClr val="E07A1F"/>
          </a:solidFill>
          <a:ln w="12700">
            <a:solidFill>
              <a:srgbClr val="E07A1F"/>
            </a:solidFill>
            <a:prstDash val="solid"/>
          </a:ln>
        </p:spPr>
        <p:txBody>
          <a:bodyPr/>
          <a:p/>
        </p:txBody>
      </p:sp>
      <p:sp>
        <p:nvSpPr>
          <p:cNvPr id="39" name="Text 37"/>
          <p:cNvSpPr txBox="1"/>
          <p:nvPr/>
        </p:nvSpPr>
        <p:spPr>
          <a:xfrm>
            <a:off x="3154680" y="6556248"/>
            <a:ext cx="4754880" cy="301752"/>
          </a:xfrm>
          <a:prstGeom prst="rect">
            <a:avLst/>
          </a:prstGeom>
          <a:noFill/>
          <a:ln/>
        </p:spPr>
        <p:txBody>
          <a:bodyPr wrap="square" lIns="0" tIns="0" rIns="0" bIns="0" rtlCol="0" anchor="ctr"/>
          <a:lstStyle/>
          <a:p>
            <a:pPr algn="ctr" indent="0" marL="0">
              <a:buNone/>
            </a:pPr>
            <a:r>
              <a:rPr lang="en-US" sz="1100" b="1" dirty="0">
                <a:solidFill>
                  <a:srgbClr val="15213A"/>
                </a:solidFill>
                <a:latin typeface="Calibri" pitchFamily="34" charset="0"/>
                <a:ea typeface="Calibri" pitchFamily="34" charset="-122"/>
                <a:cs typeface="Calibri" pitchFamily="34" charset="-120"/>
              </a:rPr>
              <a:t>Lecture 3.1: Making decisions</a:t>
            </a:r>
            <a:endParaRPr lang="en-US" sz="1100" dirty="0"/>
          </a:p>
        </p:txBody>
      </p:sp>
      <p:sp>
        <p:nvSpPr>
          <p:cNvPr id="40" name="Shape 38"/>
          <p:cNvSpPr/>
          <p:nvPr/>
        </p:nvSpPr>
        <p:spPr>
          <a:xfrm>
            <a:off x="7909560" y="6556248"/>
            <a:ext cx="2926080" cy="301752"/>
          </a:xfrm>
          <a:prstGeom prst="rect">
            <a:avLst/>
          </a:prstGeom>
          <a:solidFill>
            <a:srgbClr val="2459C4"/>
          </a:solidFill>
          <a:ln w="12700">
            <a:solidFill>
              <a:srgbClr val="2459C4"/>
            </a:solidFill>
            <a:prstDash val="solid"/>
          </a:ln>
        </p:spPr>
        <p:txBody>
          <a:bodyPr/>
          <a:p/>
        </p:txBody>
      </p:sp>
      <p:sp>
        <p:nvSpPr>
          <p:cNvPr id="41" name="Text 39"/>
          <p:cNvSpPr txBox="1"/>
          <p:nvPr/>
        </p:nvSpPr>
        <p:spPr>
          <a:xfrm>
            <a:off x="7909560" y="6556248"/>
            <a:ext cx="2926080" cy="301752"/>
          </a:xfrm>
          <a:prstGeom prst="rect">
            <a:avLst/>
          </a:prstGeom>
          <a:noFill/>
          <a:ln/>
        </p:spPr>
        <p:txBody>
          <a:bodyPr wrap="square" lIns="0" tIns="0" rIns="0" bIns="0"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University of Barishal</a:t>
            </a:r>
            <a:endParaRPr lang="en-US" sz="1100" dirty="0"/>
          </a:p>
        </p:txBody>
      </p:sp>
      <p:sp>
        <p:nvSpPr>
          <p:cNvPr id="42" name="Shape 40"/>
          <p:cNvSpPr/>
          <p:nvPr/>
        </p:nvSpPr>
        <p:spPr>
          <a:xfrm>
            <a:off x="10835640" y="6556248"/>
            <a:ext cx="1356055" cy="301752"/>
          </a:xfrm>
          <a:prstGeom prst="rect">
            <a:avLst/>
          </a:prstGeom>
          <a:solidFill>
            <a:srgbClr val="15213A"/>
          </a:solidFill>
          <a:ln w="12700">
            <a:solidFill>
              <a:srgbClr val="15213A"/>
            </a:solidFill>
            <a:prstDash val="solid"/>
          </a:ln>
        </p:spPr>
        <p:txBody>
          <a:bodyPr/>
          <a:p/>
        </p:txBody>
      </p:sp>
      <p:sp>
        <p:nvSpPr>
          <p:cNvPr id="43" name="Text 41"/>
          <p:cNvSpPr txBox="1"/>
          <p:nvPr/>
        </p:nvSpPr>
        <p:spPr>
          <a:xfrm>
            <a:off x="10835640" y="6556248"/>
            <a:ext cx="1356055" cy="301752"/>
          </a:xfrm>
          <a:prstGeom prst="rect">
            <a:avLst/>
          </a:prstGeom>
          <a:noFill/>
          <a:ln/>
        </p:spPr>
        <p:txBody>
          <a:bodyPr wrap="square" lIns="0" tIns="0" rIns="0" bIns="0"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9 / 28</a:t>
            </a:r>
            <a:endParaRPr lang="en-US" sz="1100" dirty="0"/>
          </a:p>
        </p:txBody>
      </p:sp>
    </p:spTree>
  </p:cSld>
  <p:clrMapOvr>
    <a:masterClrMapping/>
  </p:clrMapOvr>
  <p:timing>
    <p:tnLst>
      <p:par>
        <p:cTn id="1" dur="indefinite" restart="never" nodeType="tmRoot">
          <p:childTnLst>
            <p:seq concurrent="1" nextAc="seek">
              <p:cTn id="2" dur="indefinite" nodeType="mainSeq">
                <p:childTnLst>
                  <p:par>
                    <p:cTn id="27" fill="hold">
                      <p:stCondLst>
                        <p:cond delay="indefinite"/>
                      </p:stCondLst>
                      <p:childTnLst>
                        <p:par>
                          <p:cTn id="28" fill="hold">
                            <p:stCondLst>
                              <p:cond delay="0"/>
                            </p:stCondLst>
                            <p:childTnLst>
                              <p:par>
                                <p:cTn id="3" presetID="10" presetClass="entr" presetSubtype="0" fill="hold" nodeType="clickEffect">
                                  <p:stCondLst>
                                    <p:cond delay="0"/>
                                  </p:stCondLst>
                                  <p:childTnLst>
                                    <p:set>
                                      <p:cBhvr>
                                        <p:cTn id="4" dur="1" fill="hold">
                                          <p:stCondLst>
                                            <p:cond delay="0"/>
                                          </p:stCondLst>
                                        </p:cTn>
                                        <p:tgtEl>
                                          <p:spTgt spid="9"/>
                                        </p:tgtEl>
                                        <p:attrNameLst>
                                          <p:attrName>style.visibility</p:attrName>
                                        </p:attrNameLst>
                                      </p:cBhvr>
                                      <p:to>
                                        <p:strVal val="visible"/>
                                      </p:to>
                                    </p:set>
                                    <p:animEffect transition="in" filter="fade">
                                      <p:cBhvr>
                                        <p:cTn id="5" dur="400"/>
                                        <p:tgtEl>
                                          <p:spTgt spid="9"/>
                                        </p:tgtEl>
                                      </p:cBhvr>
                                    </p:animEffect>
                                  </p:childTnLst>
                                </p:cTn>
                              </p:par>
                              <p:par>
                                <p:cTn id="6" presetID="10" presetClass="entr" presetSubtype="0" fill="hold" grpId="0" nodeType="withEffect">
                                  <p:stCondLst>
                                    <p:cond delay="0"/>
                                  </p:stCondLst>
                                  <p:childTnLst>
                                    <p:set>
                                      <p:cBhvr>
                                        <p:cTn id="7" dur="1" fill="hold">
                                          <p:stCondLst>
                                            <p:cond delay="0"/>
                                          </p:stCondLst>
                                        </p:cTn>
                                        <p:tgtEl>
                                          <p:spTgt spid="10"/>
                                        </p:tgtEl>
                                        <p:attrNameLst>
                                          <p:attrName>style.visibility</p:attrName>
                                        </p:attrNameLst>
                                      </p:cBhvr>
                                      <p:to>
                                        <p:strVal val="visible"/>
                                      </p:to>
                                    </p:set>
                                    <p:animEffect transition="in" filter="fade">
                                      <p:cBhvr>
                                        <p:cTn id="8" dur="400"/>
                                        <p:tgtEl>
                                          <p:spTgt spid="10"/>
                                        </p:tgtEl>
                                      </p:cBhvr>
                                    </p:animEffect>
                                  </p:childTnLst>
                                </p:cTn>
                              </p:par>
                              <p:par>
                                <p:cTn id="9" presetID="10" presetClass="entr" presetSubtype="0" fill="hold" nodeType="withEffect">
                                  <p:stCondLst>
                                    <p:cond delay="0"/>
                                  </p:stCondLst>
                                  <p:childTnLst>
                                    <p:set>
                                      <p:cBhvr>
                                        <p:cTn id="10" dur="1" fill="hold">
                                          <p:stCondLst>
                                            <p:cond delay="0"/>
                                          </p:stCondLst>
                                        </p:cTn>
                                        <p:tgtEl>
                                          <p:spTgt spid="11"/>
                                        </p:tgtEl>
                                        <p:attrNameLst>
                                          <p:attrName>style.visibility</p:attrName>
                                        </p:attrNameLst>
                                      </p:cBhvr>
                                      <p:to>
                                        <p:strVal val="visible"/>
                                      </p:to>
                                    </p:set>
                                    <p:animEffect transition="in" filter="fade">
                                      <p:cBhvr>
                                        <p:cTn id="11" dur="400"/>
                                        <p:tgtEl>
                                          <p:spTgt spid="11"/>
                                        </p:tgtEl>
                                      </p:cBhvr>
                                    </p:animEffect>
                                  </p:childTnLst>
                                </p:cTn>
                              </p:par>
                              <p:par>
                                <p:cTn id="12" presetID="10" presetClass="entr" presetSubtype="0" fill="hold" grpId="0" nodeType="withEffect">
                                  <p:stCondLst>
                                    <p:cond delay="0"/>
                                  </p:stCondLst>
                                  <p:childTnLst>
                                    <p:set>
                                      <p:cBhvr>
                                        <p:cTn id="13" dur="1" fill="hold">
                                          <p:stCondLst>
                                            <p:cond delay="0"/>
                                          </p:stCondLst>
                                        </p:cTn>
                                        <p:tgtEl>
                                          <p:spTgt spid="12"/>
                                        </p:tgtEl>
                                        <p:attrNameLst>
                                          <p:attrName>style.visibility</p:attrName>
                                        </p:attrNameLst>
                                      </p:cBhvr>
                                      <p:to>
                                        <p:strVal val="visible"/>
                                      </p:to>
                                    </p:set>
                                    <p:animEffect transition="in" filter="fade">
                                      <p:cBhvr>
                                        <p:cTn id="14" dur="400"/>
                                        <p:tgtEl>
                                          <p:spTgt spid="12"/>
                                        </p:tgtEl>
                                      </p:cBhvr>
                                    </p:animEffect>
                                  </p:childTnLst>
                                </p:cTn>
                              </p:par>
                              <p:par>
                                <p:cTn id="15" presetID="10" presetClass="entr" presetSubtype="0" fill="hold" nodeType="withEffect">
                                  <p:stCondLst>
                                    <p:cond delay="0"/>
                                  </p:stCondLst>
                                  <p:childTnLst>
                                    <p:set>
                                      <p:cBhvr>
                                        <p:cTn id="16" dur="1" fill="hold">
                                          <p:stCondLst>
                                            <p:cond delay="0"/>
                                          </p:stCondLst>
                                        </p:cTn>
                                        <p:tgtEl>
                                          <p:spTgt spid="13"/>
                                        </p:tgtEl>
                                        <p:attrNameLst>
                                          <p:attrName>style.visibility</p:attrName>
                                        </p:attrNameLst>
                                      </p:cBhvr>
                                      <p:to>
                                        <p:strVal val="visible"/>
                                      </p:to>
                                    </p:set>
                                    <p:animEffect transition="in" filter="fade">
                                      <p:cBhvr>
                                        <p:cTn id="17" dur="400"/>
                                        <p:tgtEl>
                                          <p:spTgt spid="13"/>
                                        </p:tgtEl>
                                      </p:cBhvr>
                                    </p:animEffect>
                                  </p:childTnLst>
                                </p:cTn>
                              </p:par>
                              <p:par>
                                <p:cTn id="18" presetID="10" presetClass="entr" presetSubtype="0" fill="hold" grpId="0" nodeType="withEffect">
                                  <p:stCondLst>
                                    <p:cond delay="0"/>
                                  </p:stCondLst>
                                  <p:childTnLst>
                                    <p:set>
                                      <p:cBhvr>
                                        <p:cTn id="19" dur="1" fill="hold">
                                          <p:stCondLst>
                                            <p:cond delay="0"/>
                                          </p:stCondLst>
                                        </p:cTn>
                                        <p:tgtEl>
                                          <p:spTgt spid="14"/>
                                        </p:tgtEl>
                                        <p:attrNameLst>
                                          <p:attrName>style.visibility</p:attrName>
                                        </p:attrNameLst>
                                      </p:cBhvr>
                                      <p:to>
                                        <p:strVal val="visible"/>
                                      </p:to>
                                    </p:set>
                                    <p:animEffect transition="in" filter="fade">
                                      <p:cBhvr>
                                        <p:cTn id="20" dur="400"/>
                                        <p:tgtEl>
                                          <p:spTgt spid="14"/>
                                        </p:tgtEl>
                                      </p:cBhvr>
                                    </p:animEffect>
                                  </p:childTnLst>
                                </p:cTn>
                              </p:par>
                              <p:par>
                                <p:cTn id="21" presetID="10" presetClass="entr" presetSubtype="0" fill="hold" nodeType="withEffect">
                                  <p:stCondLst>
                                    <p:cond delay="0"/>
                                  </p:stCondLst>
                                  <p:childTnLst>
                                    <p:set>
                                      <p:cBhvr>
                                        <p:cTn id="22" dur="1" fill="hold">
                                          <p:stCondLst>
                                            <p:cond delay="0"/>
                                          </p:stCondLst>
                                        </p:cTn>
                                        <p:tgtEl>
                                          <p:spTgt spid="15"/>
                                        </p:tgtEl>
                                        <p:attrNameLst>
                                          <p:attrName>style.visibility</p:attrName>
                                        </p:attrNameLst>
                                      </p:cBhvr>
                                      <p:to>
                                        <p:strVal val="visible"/>
                                      </p:to>
                                    </p:set>
                                    <p:animEffect transition="in" filter="fade">
                                      <p:cBhvr>
                                        <p:cTn id="23" dur="400"/>
                                        <p:tgtEl>
                                          <p:spTgt spid="15"/>
                                        </p:tgtEl>
                                      </p:cBhvr>
                                    </p:animEffect>
                                  </p:childTnLst>
                                </p:cTn>
                              </p:par>
                              <p:par>
                                <p:cTn id="24" presetID="10" presetClass="entr" presetSubtype="0" fill="hold" grpId="0" nodeType="withEffect">
                                  <p:stCondLst>
                                    <p:cond delay="0"/>
                                  </p:stCondLst>
                                  <p:childTnLst>
                                    <p:set>
                                      <p:cBhvr>
                                        <p:cTn id="25" dur="1" fill="hold">
                                          <p:stCondLst>
                                            <p:cond delay="0"/>
                                          </p:stCondLst>
                                        </p:cTn>
                                        <p:tgtEl>
                                          <p:spTgt spid="16"/>
                                        </p:tgtEl>
                                        <p:attrNameLst>
                                          <p:attrName>style.visibility</p:attrName>
                                        </p:attrNameLst>
                                      </p:cBhvr>
                                      <p:to>
                                        <p:strVal val="visible"/>
                                      </p:to>
                                    </p:set>
                                    <p:animEffect transition="in" filter="fade">
                                      <p:cBhvr>
                                        <p:cTn id="26" dur="400"/>
                                        <p:tgtEl>
                                          <p:spTgt spid="16"/>
                                        </p:tgtEl>
                                      </p:cBhvr>
                                    </p:animEffect>
                                  </p:childTnLst>
                                </p:cTn>
                              </p:par>
                            </p:childTnLst>
                          </p:cTn>
                        </p:par>
                      </p:childTnLst>
                    </p:cTn>
                  </p:par>
                  <p:par>
                    <p:cTn id="53" fill="hold">
                      <p:stCondLst>
                        <p:cond delay="indefinite"/>
                      </p:stCondLst>
                      <p:childTnLst>
                        <p:par>
                          <p:cTn id="54" fill="hold">
                            <p:stCondLst>
                              <p:cond delay="0"/>
                            </p:stCondLst>
                            <p:childTnLst>
                              <p:par>
                                <p:cTn id="29" presetID="10" presetClass="entr" presetSubtype="0" fill="hold" nodeType="clickEffect">
                                  <p:stCondLst>
                                    <p:cond delay="0"/>
                                  </p:stCondLst>
                                  <p:childTnLst>
                                    <p:set>
                                      <p:cBhvr>
                                        <p:cTn id="30" dur="1" fill="hold">
                                          <p:stCondLst>
                                            <p:cond delay="0"/>
                                          </p:stCondLst>
                                        </p:cTn>
                                        <p:tgtEl>
                                          <p:spTgt spid="17"/>
                                        </p:tgtEl>
                                        <p:attrNameLst>
                                          <p:attrName>style.visibility</p:attrName>
                                        </p:attrNameLst>
                                      </p:cBhvr>
                                      <p:to>
                                        <p:strVal val="visible"/>
                                      </p:to>
                                    </p:set>
                                    <p:animEffect transition="in" filter="fade">
                                      <p:cBhvr>
                                        <p:cTn id="31" dur="400"/>
                                        <p:tgtEl>
                                          <p:spTgt spid="17"/>
                                        </p:tgtEl>
                                      </p:cBhvr>
                                    </p:animEffect>
                                  </p:childTnLst>
                                </p:cTn>
                              </p:par>
                              <p:par>
                                <p:cTn id="32" presetID="10" presetClass="entr" presetSubtype="0" fill="hold" grpId="0" nodeType="withEffect">
                                  <p:stCondLst>
                                    <p:cond delay="0"/>
                                  </p:stCondLst>
                                  <p:childTnLst>
                                    <p:set>
                                      <p:cBhvr>
                                        <p:cTn id="33" dur="1" fill="hold">
                                          <p:stCondLst>
                                            <p:cond delay="0"/>
                                          </p:stCondLst>
                                        </p:cTn>
                                        <p:tgtEl>
                                          <p:spTgt spid="18"/>
                                        </p:tgtEl>
                                        <p:attrNameLst>
                                          <p:attrName>style.visibility</p:attrName>
                                        </p:attrNameLst>
                                      </p:cBhvr>
                                      <p:to>
                                        <p:strVal val="visible"/>
                                      </p:to>
                                    </p:set>
                                    <p:animEffect transition="in" filter="fade">
                                      <p:cBhvr>
                                        <p:cTn id="34" dur="400"/>
                                        <p:tgtEl>
                                          <p:spTgt spid="18"/>
                                        </p:tgtEl>
                                      </p:cBhvr>
                                    </p:animEffect>
                                  </p:childTnLst>
                                </p:cTn>
                              </p:par>
                              <p:par>
                                <p:cTn id="35" presetID="10" presetClass="entr" presetSubtype="0" fill="hold" nodeType="withEffect">
                                  <p:stCondLst>
                                    <p:cond delay="0"/>
                                  </p:stCondLst>
                                  <p:childTnLst>
                                    <p:set>
                                      <p:cBhvr>
                                        <p:cTn id="36" dur="1" fill="hold">
                                          <p:stCondLst>
                                            <p:cond delay="0"/>
                                          </p:stCondLst>
                                        </p:cTn>
                                        <p:tgtEl>
                                          <p:spTgt spid="19"/>
                                        </p:tgtEl>
                                        <p:attrNameLst>
                                          <p:attrName>style.visibility</p:attrName>
                                        </p:attrNameLst>
                                      </p:cBhvr>
                                      <p:to>
                                        <p:strVal val="visible"/>
                                      </p:to>
                                    </p:set>
                                    <p:animEffect transition="in" filter="fade">
                                      <p:cBhvr>
                                        <p:cTn id="37" dur="400"/>
                                        <p:tgtEl>
                                          <p:spTgt spid="19"/>
                                        </p:tgtEl>
                                      </p:cBhvr>
                                    </p:animEffect>
                                  </p:childTnLst>
                                </p:cTn>
                              </p:par>
                              <p:par>
                                <p:cTn id="38" presetID="10" presetClass="entr" presetSubtype="0" fill="hold" grpId="0" nodeType="withEffect">
                                  <p:stCondLst>
                                    <p:cond delay="0"/>
                                  </p:stCondLst>
                                  <p:childTnLst>
                                    <p:set>
                                      <p:cBhvr>
                                        <p:cTn id="39" dur="1" fill="hold">
                                          <p:stCondLst>
                                            <p:cond delay="0"/>
                                          </p:stCondLst>
                                        </p:cTn>
                                        <p:tgtEl>
                                          <p:spTgt spid="20"/>
                                        </p:tgtEl>
                                        <p:attrNameLst>
                                          <p:attrName>style.visibility</p:attrName>
                                        </p:attrNameLst>
                                      </p:cBhvr>
                                      <p:to>
                                        <p:strVal val="visible"/>
                                      </p:to>
                                    </p:set>
                                    <p:animEffect transition="in" filter="fade">
                                      <p:cBhvr>
                                        <p:cTn id="40" dur="400"/>
                                        <p:tgtEl>
                                          <p:spTgt spid="20"/>
                                        </p:tgtEl>
                                      </p:cBhvr>
                                    </p:animEffect>
                                  </p:childTnLst>
                                </p:cTn>
                              </p:par>
                              <p:par>
                                <p:cTn id="41" presetID="10" presetClass="entr" presetSubtype="0" fill="hold" nodeType="withEffect">
                                  <p:stCondLst>
                                    <p:cond delay="0"/>
                                  </p:stCondLst>
                                  <p:childTnLst>
                                    <p:set>
                                      <p:cBhvr>
                                        <p:cTn id="42" dur="1" fill="hold">
                                          <p:stCondLst>
                                            <p:cond delay="0"/>
                                          </p:stCondLst>
                                        </p:cTn>
                                        <p:tgtEl>
                                          <p:spTgt spid="21"/>
                                        </p:tgtEl>
                                        <p:attrNameLst>
                                          <p:attrName>style.visibility</p:attrName>
                                        </p:attrNameLst>
                                      </p:cBhvr>
                                      <p:to>
                                        <p:strVal val="visible"/>
                                      </p:to>
                                    </p:set>
                                    <p:animEffect transition="in" filter="fade">
                                      <p:cBhvr>
                                        <p:cTn id="43" dur="400"/>
                                        <p:tgtEl>
                                          <p:spTgt spid="21"/>
                                        </p:tgtEl>
                                      </p:cBhvr>
                                    </p:animEffect>
                                  </p:childTnLst>
                                </p:cTn>
                              </p:par>
                              <p:par>
                                <p:cTn id="44" presetID="10" presetClass="entr" presetSubtype="0" fill="hold" grpId="0" nodeType="withEffect">
                                  <p:stCondLst>
                                    <p:cond delay="0"/>
                                  </p:stCondLst>
                                  <p:childTnLst>
                                    <p:set>
                                      <p:cBhvr>
                                        <p:cTn id="45" dur="1" fill="hold">
                                          <p:stCondLst>
                                            <p:cond delay="0"/>
                                          </p:stCondLst>
                                        </p:cTn>
                                        <p:tgtEl>
                                          <p:spTgt spid="22"/>
                                        </p:tgtEl>
                                        <p:attrNameLst>
                                          <p:attrName>style.visibility</p:attrName>
                                        </p:attrNameLst>
                                      </p:cBhvr>
                                      <p:to>
                                        <p:strVal val="visible"/>
                                      </p:to>
                                    </p:set>
                                    <p:animEffect transition="in" filter="fade">
                                      <p:cBhvr>
                                        <p:cTn id="46" dur="400"/>
                                        <p:tgtEl>
                                          <p:spTgt spid="22"/>
                                        </p:tgtEl>
                                      </p:cBhvr>
                                    </p:animEffect>
                                  </p:childTnLst>
                                </p:cTn>
                              </p:par>
                              <p:par>
                                <p:cTn id="47" presetID="10" presetClass="entr" presetSubtype="0" fill="hold" nodeType="withEffect">
                                  <p:stCondLst>
                                    <p:cond delay="0"/>
                                  </p:stCondLst>
                                  <p:childTnLst>
                                    <p:set>
                                      <p:cBhvr>
                                        <p:cTn id="48" dur="1" fill="hold">
                                          <p:stCondLst>
                                            <p:cond delay="0"/>
                                          </p:stCondLst>
                                        </p:cTn>
                                        <p:tgtEl>
                                          <p:spTgt spid="23"/>
                                        </p:tgtEl>
                                        <p:attrNameLst>
                                          <p:attrName>style.visibility</p:attrName>
                                        </p:attrNameLst>
                                      </p:cBhvr>
                                      <p:to>
                                        <p:strVal val="visible"/>
                                      </p:to>
                                    </p:set>
                                    <p:animEffect transition="in" filter="fade">
                                      <p:cBhvr>
                                        <p:cTn id="49" dur="400"/>
                                        <p:tgtEl>
                                          <p:spTgt spid="23"/>
                                        </p:tgtEl>
                                      </p:cBhvr>
                                    </p:animEffect>
                                  </p:childTnLst>
                                </p:cTn>
                              </p:par>
                              <p:par>
                                <p:cTn id="50" presetID="10" presetClass="entr" presetSubtype="0" fill="hold" grpId="0" nodeType="withEffect">
                                  <p:stCondLst>
                                    <p:cond delay="0"/>
                                  </p:stCondLst>
                                  <p:childTnLst>
                                    <p:set>
                                      <p:cBhvr>
                                        <p:cTn id="51" dur="1" fill="hold">
                                          <p:stCondLst>
                                            <p:cond delay="0"/>
                                          </p:stCondLst>
                                        </p:cTn>
                                        <p:tgtEl>
                                          <p:spTgt spid="24"/>
                                        </p:tgtEl>
                                        <p:attrNameLst>
                                          <p:attrName>style.visibility</p:attrName>
                                        </p:attrNameLst>
                                      </p:cBhvr>
                                      <p:to>
                                        <p:strVal val="visible"/>
                                      </p:to>
                                    </p:set>
                                    <p:animEffect transition="in" filter="fade">
                                      <p:cBhvr>
                                        <p:cTn id="52" dur="400"/>
                                        <p:tgtEl>
                                          <p:spTgt spid="24"/>
                                        </p:tgtEl>
                                      </p:cBhvr>
                                    </p:animEffect>
                                  </p:childTnLst>
                                </p:cTn>
                              </p:par>
                            </p:childTnLst>
                          </p:cTn>
                        </p:par>
                      </p:childTnLst>
                    </p:cTn>
                  </p:par>
                  <p:par>
                    <p:cTn id="79" fill="hold">
                      <p:stCondLst>
                        <p:cond delay="indefinite"/>
                      </p:stCondLst>
                      <p:childTnLst>
                        <p:par>
                          <p:cTn id="80" fill="hold">
                            <p:stCondLst>
                              <p:cond delay="0"/>
                            </p:stCondLst>
                            <p:childTnLst>
                              <p:par>
                                <p:cTn id="55" presetID="10" presetClass="entr" presetSubtype="0" fill="hold" nodeType="clickEffect">
                                  <p:stCondLst>
                                    <p:cond delay="0"/>
                                  </p:stCondLst>
                                  <p:childTnLst>
                                    <p:set>
                                      <p:cBhvr>
                                        <p:cTn id="56" dur="1" fill="hold">
                                          <p:stCondLst>
                                            <p:cond delay="0"/>
                                          </p:stCondLst>
                                        </p:cTn>
                                        <p:tgtEl>
                                          <p:spTgt spid="25"/>
                                        </p:tgtEl>
                                        <p:attrNameLst>
                                          <p:attrName>style.visibility</p:attrName>
                                        </p:attrNameLst>
                                      </p:cBhvr>
                                      <p:to>
                                        <p:strVal val="visible"/>
                                      </p:to>
                                    </p:set>
                                    <p:animEffect transition="in" filter="fade">
                                      <p:cBhvr>
                                        <p:cTn id="57" dur="400"/>
                                        <p:tgtEl>
                                          <p:spTgt spid="25"/>
                                        </p:tgtEl>
                                      </p:cBhvr>
                                    </p:animEffect>
                                  </p:childTnLst>
                                </p:cTn>
                              </p:par>
                              <p:par>
                                <p:cTn id="58" presetID="10" presetClass="entr" presetSubtype="0" fill="hold" grpId="0" nodeType="withEffect">
                                  <p:stCondLst>
                                    <p:cond delay="0"/>
                                  </p:stCondLst>
                                  <p:childTnLst>
                                    <p:set>
                                      <p:cBhvr>
                                        <p:cTn id="59" dur="1" fill="hold">
                                          <p:stCondLst>
                                            <p:cond delay="0"/>
                                          </p:stCondLst>
                                        </p:cTn>
                                        <p:tgtEl>
                                          <p:spTgt spid="26"/>
                                        </p:tgtEl>
                                        <p:attrNameLst>
                                          <p:attrName>style.visibility</p:attrName>
                                        </p:attrNameLst>
                                      </p:cBhvr>
                                      <p:to>
                                        <p:strVal val="visible"/>
                                      </p:to>
                                    </p:set>
                                    <p:animEffect transition="in" filter="fade">
                                      <p:cBhvr>
                                        <p:cTn id="60" dur="400"/>
                                        <p:tgtEl>
                                          <p:spTgt spid="26"/>
                                        </p:tgtEl>
                                      </p:cBhvr>
                                    </p:animEffect>
                                  </p:childTnLst>
                                </p:cTn>
                              </p:par>
                              <p:par>
                                <p:cTn id="61" presetID="10" presetClass="entr" presetSubtype="0" fill="hold" nodeType="withEffect">
                                  <p:stCondLst>
                                    <p:cond delay="0"/>
                                  </p:stCondLst>
                                  <p:childTnLst>
                                    <p:set>
                                      <p:cBhvr>
                                        <p:cTn id="62" dur="1" fill="hold">
                                          <p:stCondLst>
                                            <p:cond delay="0"/>
                                          </p:stCondLst>
                                        </p:cTn>
                                        <p:tgtEl>
                                          <p:spTgt spid="27"/>
                                        </p:tgtEl>
                                        <p:attrNameLst>
                                          <p:attrName>style.visibility</p:attrName>
                                        </p:attrNameLst>
                                      </p:cBhvr>
                                      <p:to>
                                        <p:strVal val="visible"/>
                                      </p:to>
                                    </p:set>
                                    <p:animEffect transition="in" filter="fade">
                                      <p:cBhvr>
                                        <p:cTn id="63" dur="400"/>
                                        <p:tgtEl>
                                          <p:spTgt spid="27"/>
                                        </p:tgtEl>
                                      </p:cBhvr>
                                    </p:animEffect>
                                  </p:childTnLst>
                                </p:cTn>
                              </p:par>
                              <p:par>
                                <p:cTn id="64" presetID="10" presetClass="entr" presetSubtype="0" fill="hold" grpId="0" nodeType="withEffect">
                                  <p:stCondLst>
                                    <p:cond delay="0"/>
                                  </p:stCondLst>
                                  <p:childTnLst>
                                    <p:set>
                                      <p:cBhvr>
                                        <p:cTn id="65" dur="1" fill="hold">
                                          <p:stCondLst>
                                            <p:cond delay="0"/>
                                          </p:stCondLst>
                                        </p:cTn>
                                        <p:tgtEl>
                                          <p:spTgt spid="28"/>
                                        </p:tgtEl>
                                        <p:attrNameLst>
                                          <p:attrName>style.visibility</p:attrName>
                                        </p:attrNameLst>
                                      </p:cBhvr>
                                      <p:to>
                                        <p:strVal val="visible"/>
                                      </p:to>
                                    </p:set>
                                    <p:animEffect transition="in" filter="fade">
                                      <p:cBhvr>
                                        <p:cTn id="66" dur="400"/>
                                        <p:tgtEl>
                                          <p:spTgt spid="28"/>
                                        </p:tgtEl>
                                      </p:cBhvr>
                                    </p:animEffect>
                                  </p:childTnLst>
                                </p:cTn>
                              </p:par>
                              <p:par>
                                <p:cTn id="67" presetID="10" presetClass="entr" presetSubtype="0" fill="hold" nodeType="withEffect">
                                  <p:stCondLst>
                                    <p:cond delay="0"/>
                                  </p:stCondLst>
                                  <p:childTnLst>
                                    <p:set>
                                      <p:cBhvr>
                                        <p:cTn id="68" dur="1" fill="hold">
                                          <p:stCondLst>
                                            <p:cond delay="0"/>
                                          </p:stCondLst>
                                        </p:cTn>
                                        <p:tgtEl>
                                          <p:spTgt spid="29"/>
                                        </p:tgtEl>
                                        <p:attrNameLst>
                                          <p:attrName>style.visibility</p:attrName>
                                        </p:attrNameLst>
                                      </p:cBhvr>
                                      <p:to>
                                        <p:strVal val="visible"/>
                                      </p:to>
                                    </p:set>
                                    <p:animEffect transition="in" filter="fade">
                                      <p:cBhvr>
                                        <p:cTn id="69" dur="400"/>
                                        <p:tgtEl>
                                          <p:spTgt spid="29"/>
                                        </p:tgtEl>
                                      </p:cBhvr>
                                    </p:animEffect>
                                  </p:childTnLst>
                                </p:cTn>
                              </p:par>
                              <p:par>
                                <p:cTn id="70" presetID="10" presetClass="entr" presetSubtype="0" fill="hold" grpId="0" nodeType="withEffect">
                                  <p:stCondLst>
                                    <p:cond delay="0"/>
                                  </p:stCondLst>
                                  <p:childTnLst>
                                    <p:set>
                                      <p:cBhvr>
                                        <p:cTn id="71" dur="1" fill="hold">
                                          <p:stCondLst>
                                            <p:cond delay="0"/>
                                          </p:stCondLst>
                                        </p:cTn>
                                        <p:tgtEl>
                                          <p:spTgt spid="30"/>
                                        </p:tgtEl>
                                        <p:attrNameLst>
                                          <p:attrName>style.visibility</p:attrName>
                                        </p:attrNameLst>
                                      </p:cBhvr>
                                      <p:to>
                                        <p:strVal val="visible"/>
                                      </p:to>
                                    </p:set>
                                    <p:animEffect transition="in" filter="fade">
                                      <p:cBhvr>
                                        <p:cTn id="72" dur="400"/>
                                        <p:tgtEl>
                                          <p:spTgt spid="30"/>
                                        </p:tgtEl>
                                      </p:cBhvr>
                                    </p:animEffect>
                                  </p:childTnLst>
                                </p:cTn>
                              </p:par>
                              <p:par>
                                <p:cTn id="73" presetID="10" presetClass="entr" presetSubtype="0" fill="hold" nodeType="withEffect">
                                  <p:stCondLst>
                                    <p:cond delay="0"/>
                                  </p:stCondLst>
                                  <p:childTnLst>
                                    <p:set>
                                      <p:cBhvr>
                                        <p:cTn id="74" dur="1" fill="hold">
                                          <p:stCondLst>
                                            <p:cond delay="0"/>
                                          </p:stCondLst>
                                        </p:cTn>
                                        <p:tgtEl>
                                          <p:spTgt spid="31"/>
                                        </p:tgtEl>
                                        <p:attrNameLst>
                                          <p:attrName>style.visibility</p:attrName>
                                        </p:attrNameLst>
                                      </p:cBhvr>
                                      <p:to>
                                        <p:strVal val="visible"/>
                                      </p:to>
                                    </p:set>
                                    <p:animEffect transition="in" filter="fade">
                                      <p:cBhvr>
                                        <p:cTn id="75" dur="400"/>
                                        <p:tgtEl>
                                          <p:spTgt spid="31"/>
                                        </p:tgtEl>
                                      </p:cBhvr>
                                    </p:animEffect>
                                  </p:childTnLst>
                                </p:cTn>
                              </p:par>
                              <p:par>
                                <p:cTn id="76" presetID="10" presetClass="entr" presetSubtype="0" fill="hold" grpId="0" nodeType="withEffect">
                                  <p:stCondLst>
                                    <p:cond delay="0"/>
                                  </p:stCondLst>
                                  <p:childTnLst>
                                    <p:set>
                                      <p:cBhvr>
                                        <p:cTn id="77" dur="1" fill="hold">
                                          <p:stCondLst>
                                            <p:cond delay="0"/>
                                          </p:stCondLst>
                                        </p:cTn>
                                        <p:tgtEl>
                                          <p:spTgt spid="32"/>
                                        </p:tgtEl>
                                        <p:attrNameLst>
                                          <p:attrName>style.visibility</p:attrName>
                                        </p:attrNameLst>
                                      </p:cBhvr>
                                      <p:to>
                                        <p:strVal val="visible"/>
                                      </p:to>
                                    </p:set>
                                    <p:animEffect transition="in" filter="fade">
                                      <p:cBhvr>
                                        <p:cTn id="78" dur="400"/>
                                        <p:tgtEl>
                                          <p:spTgt spid="32"/>
                                        </p:tgtEl>
                                      </p:cBhvr>
                                    </p:animEffect>
                                  </p:childTnLst>
                                </p:cTn>
                              </p:par>
                            </p:childTnLst>
                          </p:cTn>
                        </p:par>
                      </p:childTnLst>
                    </p:cTn>
                  </p:par>
                  <p:par>
                    <p:cTn id="90" fill="hold">
                      <p:stCondLst>
                        <p:cond delay="indefinite"/>
                      </p:stCondLst>
                      <p:childTnLst>
                        <p:par>
                          <p:cTn id="91" fill="hold">
                            <p:stCondLst>
                              <p:cond delay="0"/>
                            </p:stCondLst>
                            <p:childTnLst>
                              <p:par>
                                <p:cTn id="81" presetID="10" presetClass="entr" presetSubtype="0" fill="hold" nodeType="clickEffect">
                                  <p:stCondLst>
                                    <p:cond delay="0"/>
                                  </p:stCondLst>
                                  <p:childTnLst>
                                    <p:set>
                                      <p:cBhvr>
                                        <p:cTn id="82" dur="1" fill="hold">
                                          <p:stCondLst>
                                            <p:cond delay="0"/>
                                          </p:stCondLst>
                                        </p:cTn>
                                        <p:tgtEl>
                                          <p:spTgt spid="33"/>
                                        </p:tgtEl>
                                        <p:attrNameLst>
                                          <p:attrName>style.visibility</p:attrName>
                                        </p:attrNameLst>
                                      </p:cBhvr>
                                      <p:to>
                                        <p:strVal val="visible"/>
                                      </p:to>
                                    </p:set>
                                    <p:animEffect transition="in" filter="fade">
                                      <p:cBhvr>
                                        <p:cTn id="83" dur="400"/>
                                        <p:tgtEl>
                                          <p:spTgt spid="33"/>
                                        </p:tgtEl>
                                      </p:cBhvr>
                                    </p:animEffect>
                                  </p:childTnLst>
                                </p:cTn>
                              </p:par>
                              <p:par>
                                <p:cTn id="84" presetID="10" presetClass="entr" presetSubtype="0" fill="hold" grpId="0" nodeType="withEffect">
                                  <p:stCondLst>
                                    <p:cond delay="0"/>
                                  </p:stCondLst>
                                  <p:childTnLst>
                                    <p:set>
                                      <p:cBhvr>
                                        <p:cTn id="85" dur="1" fill="hold">
                                          <p:stCondLst>
                                            <p:cond delay="0"/>
                                          </p:stCondLst>
                                        </p:cTn>
                                        <p:tgtEl>
                                          <p:spTgt spid="34"/>
                                        </p:tgtEl>
                                        <p:attrNameLst>
                                          <p:attrName>style.visibility</p:attrName>
                                        </p:attrNameLst>
                                      </p:cBhvr>
                                      <p:to>
                                        <p:strVal val="visible"/>
                                      </p:to>
                                    </p:set>
                                    <p:animEffect transition="in" filter="fade">
                                      <p:cBhvr>
                                        <p:cTn id="86" dur="400"/>
                                        <p:tgtEl>
                                          <p:spTgt spid="34"/>
                                        </p:tgtEl>
                                      </p:cBhvr>
                                    </p:animEffect>
                                  </p:childTnLst>
                                </p:cTn>
                              </p:par>
                              <p:par>
                                <p:cTn id="87" presetID="10" presetClass="entr" presetSubtype="0" fill="hold" grpId="0" nodeType="withEffect">
                                  <p:stCondLst>
                                    <p:cond delay="0"/>
                                  </p:stCondLst>
                                  <p:childTnLst>
                                    <p:set>
                                      <p:cBhvr>
                                        <p:cTn id="88" dur="1" fill="hold">
                                          <p:stCondLst>
                                            <p:cond delay="0"/>
                                          </p:stCondLst>
                                        </p:cTn>
                                        <p:tgtEl>
                                          <p:spTgt spid="35"/>
                                        </p:tgtEl>
                                        <p:attrNameLst>
                                          <p:attrName>style.visibility</p:attrName>
                                        </p:attrNameLst>
                                      </p:cBhvr>
                                      <p:to>
                                        <p:strVal val="visible"/>
                                      </p:to>
                                    </p:set>
                                    <p:animEffect transition="in" filter="fade">
                                      <p:cBhvr>
                                        <p:cTn id="89" dur="400"/>
                                        <p:tgtEl>
                                          <p:spTgt spid="3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2" grpId="0" animBg="1"/>
      <p:bldP spid="14" grpId="0" animBg="1"/>
      <p:bldP spid="16" grpId="0" animBg="1"/>
      <p:bldP spid="18" grpId="0" animBg="1"/>
      <p:bldP spid="20" grpId="0" animBg="1"/>
      <p:bldP spid="22" grpId="0" animBg="1"/>
      <p:bldP spid="24" grpId="0" animBg="1"/>
      <p:bldP spid="26" grpId="0" animBg="1"/>
      <p:bldP spid="28" grpId="0" animBg="1"/>
      <p:bldP spid="30" grpId="0" animBg="1"/>
      <p:bldP spid="32" grpId="0" animBg="1"/>
      <p:bldP spid="34" grpId="0" animBg="1"/>
      <p:bldP spid="35"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548640" y="365760"/>
            <a:ext cx="11064240" cy="731520"/>
          </a:xfrm>
          <a:prstGeom prst="rect">
            <a:avLst/>
          </a:prstGeom>
          <a:noFill/>
          <a:ln/>
        </p:spPr>
        <p:txBody>
          <a:bodyPr wrap="square" lIns="0" tIns="0" rIns="0" bIns="0" rtlCol="0" anchor="t"/>
          <a:lstStyle/>
          <a:p>
            <a:pPr indent="0" marL="0">
              <a:buNone/>
            </a:pPr>
            <a:r>
              <a:rPr lang="en-US" sz="3000" b="1" dirty="0">
                <a:solidFill>
                  <a:srgbClr val="15213A"/>
                </a:solidFill>
                <a:latin typeface="Arial" pitchFamily="34" charset="0"/>
                <a:ea typeface="Arial" pitchFamily="34" charset="-122"/>
                <a:cs typeface="Arial" pitchFamily="34" charset="-120"/>
              </a:rPr>
              <a:t>Tracing the elif chain</a:t>
            </a:r>
            <a:endParaRPr lang="en-US" sz="3000" dirty="0"/>
          </a:p>
        </p:txBody>
      </p:sp>
      <p:sp>
        <p:nvSpPr>
          <p:cNvPr id="3" name="Text 1"/>
          <p:cNvSpPr txBox="1"/>
          <p:nvPr/>
        </p:nvSpPr>
        <p:spPr>
          <a:xfrm>
            <a:off x="548640" y="1143000"/>
            <a:ext cx="11064240" cy="548640"/>
          </a:xfrm>
          <a:prstGeom prst="rect">
            <a:avLst/>
          </a:prstGeom>
          <a:noFill/>
          <a:ln/>
        </p:spPr>
        <p:txBody>
          <a:bodyPr wrap="square" lIns="0" tIns="0" rIns="0" bIns="0" rtlCol="0" anchor="t"/>
          <a:lstStyle/>
          <a:p>
            <a:pPr indent="0" marL="0">
              <a:buNone/>
            </a:pPr>
            <a:r>
              <a:rPr lang="en-US" sz="1700" dirty="0">
                <a:solidFill>
                  <a:srgbClr val="15213A"/>
                </a:solidFill>
                <a:latin typeface="Calibri" pitchFamily="34" charset="0"/>
                <a:ea typeface="Calibri" pitchFamily="34" charset="-122"/>
                <a:cs typeface="Calibri" pitchFamily="34" charset="-120"/>
              </a:rPr>
              <a:t>Python checks from the top and stops at the first True. Later conditions are not even checked.</a:t>
            </a:r>
            <a:endParaRPr lang="en-US" sz="1700" dirty="0"/>
          </a:p>
        </p:txBody>
      </p:sp>
      <p:sp>
        <p:nvSpPr>
          <p:cNvPr id="4" name="Shape 2"/>
          <p:cNvSpPr/>
          <p:nvPr/>
        </p:nvSpPr>
        <p:spPr>
          <a:xfrm>
            <a:off x="548640" y="1828800"/>
            <a:ext cx="4206240" cy="2798064"/>
          </a:xfrm>
          <a:prstGeom prst="roundRect">
            <a:avLst>
              <a:gd name="adj" fmla="val 2614"/>
            </a:avLst>
          </a:prstGeom>
          <a:solidFill>
            <a:srgbClr val="1B2742"/>
          </a:solidFill>
          <a:ln w="9525">
            <a:solidFill>
              <a:srgbClr val="1B2742"/>
            </a:solidFill>
            <a:prstDash val="solid"/>
          </a:ln>
        </p:spPr>
        <p:txBody>
          <a:bodyPr/>
          <a:p/>
        </p:txBody>
      </p:sp>
      <p:sp>
        <p:nvSpPr>
          <p:cNvPr id="5" name="Text 3"/>
          <p:cNvSpPr txBox="1"/>
          <p:nvPr/>
        </p:nvSpPr>
        <p:spPr>
          <a:xfrm>
            <a:off x="731520" y="1920240"/>
            <a:ext cx="2743200" cy="228600"/>
          </a:xfrm>
          <a:prstGeom prst="rect">
            <a:avLst/>
          </a:prstGeom>
          <a:noFill/>
          <a:ln/>
        </p:spPr>
        <p:txBody>
          <a:bodyPr wrap="square" lIns="0" tIns="0" rIns="0" bIns="0" rtlCol="0" anchor="ctr"/>
          <a:lstStyle/>
          <a:p>
            <a:pPr indent="0" marL="0">
              <a:buNone/>
            </a:pPr>
            <a:r>
              <a:rPr lang="en-US" sz="1000" b="1" dirty="0">
                <a:solidFill>
                  <a:srgbClr val="8FA0C0"/>
                </a:solidFill>
                <a:latin typeface="Calibri" pitchFamily="34" charset="0"/>
                <a:ea typeface="Calibri" pitchFamily="34" charset="-122"/>
                <a:cs typeface="Calibri" pitchFamily="34" charset="-120"/>
              </a:rPr>
              <a:t>Code</a:t>
            </a:r>
            <a:endParaRPr lang="en-US" sz="1000" dirty="0"/>
          </a:p>
        </p:txBody>
      </p:sp>
      <p:sp>
        <p:nvSpPr>
          <p:cNvPr id="6" name="Text 4"/>
          <p:cNvSpPr txBox="1"/>
          <p:nvPr/>
        </p:nvSpPr>
        <p:spPr>
          <a:xfrm>
            <a:off x="731520" y="2176272"/>
            <a:ext cx="3931920" cy="2340864"/>
          </a:xfrm>
          <a:prstGeom prst="rect">
            <a:avLst/>
          </a:prstGeom>
          <a:noFill/>
          <a:ln/>
        </p:spPr>
        <p:txBody>
          <a:bodyPr wrap="none" lIns="0" tIns="0" rIns="0" bIns="0" rtlCol="0" anchor="t"/>
          <a:lstStyle/>
          <a:p>
            <a:pPr indent="0" marL="0">
              <a:lnSpc>
                <a:spcPct val="98000"/>
              </a:lnSpc>
              <a:buNone/>
            </a:pPr>
            <a:r>
              <a:rPr lang="en-US" sz="1800" dirty="0">
                <a:solidFill>
                  <a:srgbClr val="E8ECF4"/>
                </a:solidFill>
                <a:latin typeface="Courier New" pitchFamily="34" charset="0"/>
                <a:ea typeface="Courier New" pitchFamily="34" charset="-122"/>
                <a:cs typeface="Courier New" pitchFamily="34" charset="-120"/>
              </a:rPr>
              <a:t>if score &gt;= 80:</a:t>
            </a:r>
            <a:endParaRPr lang="en-US" sz="1800" dirty="0"/>
          </a:p>
          <a:p>
            <a:pPr indent="0" marL="0">
              <a:lnSpc>
                <a:spcPct val="98000"/>
              </a:lnSpc>
              <a:buNone/>
            </a:pPr>
            <a:r>
              <a:rPr lang="en-US" sz="1800" dirty="0">
                <a:solidFill>
                  <a:srgbClr val="E8ECF4"/>
                </a:solidFill>
                <a:latin typeface="Courier New" pitchFamily="34" charset="0"/>
                <a:ea typeface="Courier New" pitchFamily="34" charset="-122"/>
                <a:cs typeface="Courier New" pitchFamily="34" charset="-120"/>
              </a:rPr>
              <a:t>    print("A")</a:t>
            </a:r>
            <a:endParaRPr lang="en-US" sz="1800" dirty="0"/>
          </a:p>
          <a:p>
            <a:pPr indent="0" marL="0">
              <a:lnSpc>
                <a:spcPct val="98000"/>
              </a:lnSpc>
              <a:buNone/>
            </a:pPr>
            <a:r>
              <a:rPr lang="en-US" sz="1800" dirty="0">
                <a:solidFill>
                  <a:srgbClr val="E8ECF4"/>
                </a:solidFill>
                <a:latin typeface="Courier New" pitchFamily="34" charset="0"/>
                <a:ea typeface="Courier New" pitchFamily="34" charset="-122"/>
                <a:cs typeface="Courier New" pitchFamily="34" charset="-120"/>
              </a:rPr>
              <a:t>elif score &gt;= 65:</a:t>
            </a:r>
            <a:endParaRPr lang="en-US" sz="1800" dirty="0"/>
          </a:p>
          <a:p>
            <a:pPr indent="0" marL="0">
              <a:lnSpc>
                <a:spcPct val="98000"/>
              </a:lnSpc>
              <a:buNone/>
            </a:pPr>
            <a:r>
              <a:rPr lang="en-US" sz="1800" dirty="0">
                <a:solidFill>
                  <a:srgbClr val="E8ECF4"/>
                </a:solidFill>
                <a:latin typeface="Courier New" pitchFamily="34" charset="0"/>
                <a:ea typeface="Courier New" pitchFamily="34" charset="-122"/>
                <a:cs typeface="Courier New" pitchFamily="34" charset="-120"/>
              </a:rPr>
              <a:t>    print("B")</a:t>
            </a:r>
            <a:endParaRPr lang="en-US" sz="1800" dirty="0"/>
          </a:p>
          <a:p>
            <a:pPr indent="0" marL="0">
              <a:lnSpc>
                <a:spcPct val="98000"/>
              </a:lnSpc>
              <a:buNone/>
            </a:pPr>
            <a:r>
              <a:rPr lang="en-US" sz="1800" dirty="0">
                <a:solidFill>
                  <a:srgbClr val="E8ECF4"/>
                </a:solidFill>
                <a:latin typeface="Courier New" pitchFamily="34" charset="0"/>
                <a:ea typeface="Courier New" pitchFamily="34" charset="-122"/>
                <a:cs typeface="Courier New" pitchFamily="34" charset="-120"/>
              </a:rPr>
              <a:t>elif score &gt;= 50:</a:t>
            </a:r>
            <a:endParaRPr lang="en-US" sz="1800" dirty="0"/>
          </a:p>
          <a:p>
            <a:pPr indent="0" marL="0">
              <a:lnSpc>
                <a:spcPct val="98000"/>
              </a:lnSpc>
              <a:buNone/>
            </a:pPr>
            <a:r>
              <a:rPr lang="en-US" sz="1800" dirty="0">
                <a:solidFill>
                  <a:srgbClr val="E8ECF4"/>
                </a:solidFill>
                <a:latin typeface="Courier New" pitchFamily="34" charset="0"/>
                <a:ea typeface="Courier New" pitchFamily="34" charset="-122"/>
                <a:cs typeface="Courier New" pitchFamily="34" charset="-120"/>
              </a:rPr>
              <a:t>    print("C")</a:t>
            </a:r>
            <a:endParaRPr lang="en-US" sz="1800" dirty="0"/>
          </a:p>
          <a:p>
            <a:pPr indent="0" marL="0">
              <a:lnSpc>
                <a:spcPct val="98000"/>
              </a:lnSpc>
              <a:buNone/>
            </a:pPr>
            <a:r>
              <a:rPr lang="en-US" sz="1800" dirty="0">
                <a:solidFill>
                  <a:srgbClr val="E8ECF4"/>
                </a:solidFill>
                <a:latin typeface="Courier New" pitchFamily="34" charset="0"/>
                <a:ea typeface="Courier New" pitchFamily="34" charset="-122"/>
                <a:cs typeface="Courier New" pitchFamily="34" charset="-120"/>
              </a:rPr>
              <a:t>else:</a:t>
            </a:r>
            <a:endParaRPr lang="en-US" sz="1800" dirty="0"/>
          </a:p>
          <a:p>
            <a:pPr indent="0" marL="0">
              <a:lnSpc>
                <a:spcPct val="98000"/>
              </a:lnSpc>
              <a:buNone/>
            </a:pPr>
            <a:r>
              <a:rPr lang="en-US" sz="1800" dirty="0">
                <a:solidFill>
                  <a:srgbClr val="E8ECF4"/>
                </a:solidFill>
                <a:latin typeface="Courier New" pitchFamily="34" charset="0"/>
                <a:ea typeface="Courier New" pitchFamily="34" charset="-122"/>
                <a:cs typeface="Courier New" pitchFamily="34" charset="-120"/>
              </a:rPr>
              <a:t>    print("F")</a:t>
            </a:r>
            <a:endParaRPr lang="en-US" sz="1800" dirty="0"/>
          </a:p>
        </p:txBody>
      </p:sp>
      <p:sp>
        <p:nvSpPr>
          <p:cNvPr id="7" name="Text 5"/>
          <p:cNvSpPr txBox="1"/>
          <p:nvPr/>
        </p:nvSpPr>
        <p:spPr>
          <a:xfrm>
            <a:off x="5074920" y="1828800"/>
            <a:ext cx="1307592" cy="384048"/>
          </a:xfrm>
          <a:prstGeom prst="rect">
            <a:avLst/>
          </a:prstGeom>
          <a:solidFill>
            <a:srgbClr val="15213A"/>
          </a:solidFill>
          <a:ln w="9525">
            <a:solidFill>
              <a:srgbClr val="D5DBE6"/>
            </a:solidFill>
          </a:ln>
        </p:spPr>
        <p:txBody>
          <a:bodyPr wrap="square" lIns="25400" tIns="25400" rIns="25400" bIns="25400" rtlCol="0" anchor="ctr"/>
          <a:lstStyle/>
          <a:p>
            <a:pPr algn="ctr" indent="0" marL="0">
              <a:buNone/>
            </a:pPr>
            <a:r>
              <a:rPr lang="en-US" sz="1600" b="1" dirty="0">
                <a:solidFill>
                  <a:srgbClr val="FFFFFF"/>
                </a:solidFill>
                <a:latin typeface="Calibri" pitchFamily="34" charset="0"/>
                <a:ea typeface="Calibri" pitchFamily="34" charset="-122"/>
                <a:cs typeface="Calibri" pitchFamily="34" charset="-120"/>
              </a:rPr>
              <a:t>score</a:t>
            </a:r>
            <a:endParaRPr lang="en-US" sz="1600" dirty="0"/>
          </a:p>
        </p:txBody>
      </p:sp>
      <p:sp>
        <p:nvSpPr>
          <p:cNvPr id="8" name="Text 6"/>
          <p:cNvSpPr txBox="1"/>
          <p:nvPr/>
        </p:nvSpPr>
        <p:spPr>
          <a:xfrm>
            <a:off x="6382512" y="1828800"/>
            <a:ext cx="1307592" cy="384048"/>
          </a:xfrm>
          <a:prstGeom prst="rect">
            <a:avLst/>
          </a:prstGeom>
          <a:solidFill>
            <a:srgbClr val="15213A"/>
          </a:solidFill>
          <a:ln w="9525">
            <a:solidFill>
              <a:srgbClr val="D5DBE6"/>
            </a:solidFill>
          </a:ln>
        </p:spPr>
        <p:txBody>
          <a:bodyPr wrap="square" lIns="25400" tIns="25400" rIns="25400" bIns="25400" rtlCol="0" anchor="ctr"/>
          <a:lstStyle/>
          <a:p>
            <a:pPr algn="ctr" indent="0" marL="0">
              <a:buNone/>
            </a:pPr>
            <a:r>
              <a:rPr lang="en-US" sz="1600" b="1" dirty="0">
                <a:solidFill>
                  <a:srgbClr val="FFFFFF"/>
                </a:solidFill>
                <a:latin typeface="Calibri" pitchFamily="34" charset="0"/>
                <a:ea typeface="Calibri" pitchFamily="34" charset="-122"/>
                <a:cs typeface="Calibri" pitchFamily="34" charset="-120"/>
              </a:rPr>
              <a:t>&gt;= 80</a:t>
            </a:r>
            <a:endParaRPr lang="en-US" sz="1600" dirty="0"/>
          </a:p>
        </p:txBody>
      </p:sp>
      <p:sp>
        <p:nvSpPr>
          <p:cNvPr id="9" name="Text 7"/>
          <p:cNvSpPr txBox="1"/>
          <p:nvPr/>
        </p:nvSpPr>
        <p:spPr>
          <a:xfrm>
            <a:off x="7690104" y="1828800"/>
            <a:ext cx="1307592" cy="384048"/>
          </a:xfrm>
          <a:prstGeom prst="rect">
            <a:avLst/>
          </a:prstGeom>
          <a:solidFill>
            <a:srgbClr val="15213A"/>
          </a:solidFill>
          <a:ln w="9525">
            <a:solidFill>
              <a:srgbClr val="D5DBE6"/>
            </a:solidFill>
          </a:ln>
        </p:spPr>
        <p:txBody>
          <a:bodyPr wrap="square" lIns="25400" tIns="25400" rIns="25400" bIns="25400" rtlCol="0" anchor="ctr"/>
          <a:lstStyle/>
          <a:p>
            <a:pPr algn="ctr" indent="0" marL="0">
              <a:buNone/>
            </a:pPr>
            <a:r>
              <a:rPr lang="en-US" sz="1600" b="1" dirty="0">
                <a:solidFill>
                  <a:srgbClr val="FFFFFF"/>
                </a:solidFill>
                <a:latin typeface="Calibri" pitchFamily="34" charset="0"/>
                <a:ea typeface="Calibri" pitchFamily="34" charset="-122"/>
                <a:cs typeface="Calibri" pitchFamily="34" charset="-120"/>
              </a:rPr>
              <a:t>&gt;= 65</a:t>
            </a:r>
            <a:endParaRPr lang="en-US" sz="1600" dirty="0"/>
          </a:p>
        </p:txBody>
      </p:sp>
      <p:sp>
        <p:nvSpPr>
          <p:cNvPr id="10" name="Text 8"/>
          <p:cNvSpPr txBox="1"/>
          <p:nvPr/>
        </p:nvSpPr>
        <p:spPr>
          <a:xfrm>
            <a:off x="8997696" y="1828800"/>
            <a:ext cx="1307592" cy="384048"/>
          </a:xfrm>
          <a:prstGeom prst="rect">
            <a:avLst/>
          </a:prstGeom>
          <a:solidFill>
            <a:srgbClr val="15213A"/>
          </a:solidFill>
          <a:ln w="9525">
            <a:solidFill>
              <a:srgbClr val="D5DBE6"/>
            </a:solidFill>
          </a:ln>
        </p:spPr>
        <p:txBody>
          <a:bodyPr wrap="square" lIns="25400" tIns="25400" rIns="25400" bIns="25400" rtlCol="0" anchor="ctr"/>
          <a:lstStyle/>
          <a:p>
            <a:pPr algn="ctr" indent="0" marL="0">
              <a:buNone/>
            </a:pPr>
            <a:r>
              <a:rPr lang="en-US" sz="1600" b="1" dirty="0">
                <a:solidFill>
                  <a:srgbClr val="FFFFFF"/>
                </a:solidFill>
                <a:latin typeface="Calibri" pitchFamily="34" charset="0"/>
                <a:ea typeface="Calibri" pitchFamily="34" charset="-122"/>
                <a:cs typeface="Calibri" pitchFamily="34" charset="-120"/>
              </a:rPr>
              <a:t>&gt;= 50</a:t>
            </a:r>
            <a:endParaRPr lang="en-US" sz="1600" dirty="0"/>
          </a:p>
        </p:txBody>
      </p:sp>
      <p:sp>
        <p:nvSpPr>
          <p:cNvPr id="11" name="Text 9"/>
          <p:cNvSpPr txBox="1"/>
          <p:nvPr/>
        </p:nvSpPr>
        <p:spPr>
          <a:xfrm>
            <a:off x="10305288" y="1828800"/>
            <a:ext cx="1307592" cy="384048"/>
          </a:xfrm>
          <a:prstGeom prst="rect">
            <a:avLst/>
          </a:prstGeom>
          <a:solidFill>
            <a:srgbClr val="15213A"/>
          </a:solidFill>
          <a:ln w="9525">
            <a:solidFill>
              <a:srgbClr val="D5DBE6"/>
            </a:solidFill>
          </a:ln>
        </p:spPr>
        <p:txBody>
          <a:bodyPr wrap="square" lIns="25400" tIns="25400" rIns="25400" bIns="25400" rtlCol="0" anchor="ctr"/>
          <a:lstStyle/>
          <a:p>
            <a:pPr algn="ctr" indent="0" marL="0">
              <a:buNone/>
            </a:pPr>
            <a:r>
              <a:rPr lang="en-US" sz="1600" b="1" dirty="0">
                <a:solidFill>
                  <a:srgbClr val="FFFFFF"/>
                </a:solidFill>
                <a:latin typeface="Calibri" pitchFamily="34" charset="0"/>
                <a:ea typeface="Calibri" pitchFamily="34" charset="-122"/>
                <a:cs typeface="Calibri" pitchFamily="34" charset="-120"/>
              </a:rPr>
              <a:t>prints</a:t>
            </a:r>
            <a:endParaRPr lang="en-US" sz="1600" dirty="0"/>
          </a:p>
        </p:txBody>
      </p:sp>
      <p:sp>
        <p:nvSpPr>
          <p:cNvPr id="12" name="anim_1_0"/>
          <p:cNvSpPr txBox="1"/>
          <p:nvPr/>
        </p:nvSpPr>
        <p:spPr>
          <a:xfrm>
            <a:off x="5074920" y="2212848"/>
            <a:ext cx="1307592" cy="457200"/>
          </a:xfrm>
          <a:prstGeom prst="rect">
            <a:avLst/>
          </a:prstGeom>
          <a:solidFill>
            <a:srgbClr val="FFFFFF"/>
          </a:solidFill>
          <a:ln w="9525">
            <a:solidFill>
              <a:srgbClr val="D5DBE6"/>
            </a:solidFill>
          </a:ln>
        </p:spPr>
        <p:txBody>
          <a:bodyPr wrap="square" lIns="25400" tIns="25400" rIns="25400" bIns="25400" rtlCol="0" anchor="ctr"/>
          <a:lstStyle/>
          <a:p>
            <a:pPr algn="ctr" indent="0" marL="0">
              <a:buNone/>
            </a:pPr>
            <a:r>
              <a:rPr lang="en-US" sz="1600" dirty="0">
                <a:solidFill>
                  <a:srgbClr val="15213A"/>
                </a:solidFill>
                <a:latin typeface="Courier New" pitchFamily="34" charset="0"/>
                <a:ea typeface="Courier New" pitchFamily="34" charset="-122"/>
                <a:cs typeface="Courier New" pitchFamily="34" charset="-120"/>
              </a:rPr>
              <a:t>95</a:t>
            </a:r>
            <a:endParaRPr lang="en-US" sz="1600" dirty="0"/>
          </a:p>
        </p:txBody>
      </p:sp>
      <p:sp>
        <p:nvSpPr>
          <p:cNvPr id="13" name="anim_1_1"/>
          <p:cNvSpPr txBox="1"/>
          <p:nvPr/>
        </p:nvSpPr>
        <p:spPr>
          <a:xfrm>
            <a:off x="6382512" y="2212848"/>
            <a:ext cx="1307592" cy="457200"/>
          </a:xfrm>
          <a:prstGeom prst="rect">
            <a:avLst/>
          </a:prstGeom>
          <a:solidFill>
            <a:srgbClr val="FFFFFF"/>
          </a:solidFill>
          <a:ln w="9525">
            <a:solidFill>
              <a:srgbClr val="D5DBE6"/>
            </a:solidFill>
          </a:ln>
        </p:spPr>
        <p:txBody>
          <a:bodyPr wrap="square" lIns="25400" tIns="25400" rIns="25400" bIns="25400" rtlCol="0" anchor="ctr"/>
          <a:lstStyle/>
          <a:p>
            <a:pPr algn="ctr" indent="0" marL="0">
              <a:buNone/>
            </a:pPr>
            <a:r>
              <a:rPr lang="en-US" sz="1600" dirty="0">
                <a:solidFill>
                  <a:srgbClr val="17695D"/>
                </a:solidFill>
                <a:latin typeface="Courier New" pitchFamily="34" charset="0"/>
                <a:ea typeface="Courier New" pitchFamily="34" charset="-122"/>
                <a:cs typeface="Courier New" pitchFamily="34" charset="-120"/>
              </a:rPr>
              <a:t>True</a:t>
            </a:r>
            <a:endParaRPr lang="en-US" sz="1600" dirty="0"/>
          </a:p>
        </p:txBody>
      </p:sp>
      <p:sp>
        <p:nvSpPr>
          <p:cNvPr id="14" name="anim_1_2"/>
          <p:cNvSpPr txBox="1"/>
          <p:nvPr/>
        </p:nvSpPr>
        <p:spPr>
          <a:xfrm>
            <a:off x="7690104" y="2212848"/>
            <a:ext cx="1307592" cy="457200"/>
          </a:xfrm>
          <a:prstGeom prst="rect">
            <a:avLst/>
          </a:prstGeom>
          <a:solidFill>
            <a:srgbClr val="FFFFFF"/>
          </a:solidFill>
          <a:ln w="9525">
            <a:solidFill>
              <a:srgbClr val="D5DBE6"/>
            </a:solidFill>
          </a:ln>
        </p:spPr>
        <p:txBody>
          <a:bodyPr wrap="square" lIns="25400" tIns="25400" rIns="25400" bIns="25400" rtlCol="0" anchor="ctr"/>
          <a:lstStyle/>
          <a:p>
            <a:pPr algn="ctr" indent="0" marL="0">
              <a:buNone/>
            </a:pPr>
            <a:r>
              <a:rPr lang="en-US" sz="1600" dirty="0">
                <a:solidFill>
                  <a:srgbClr val="15213A"/>
                </a:solidFill>
                <a:latin typeface="Courier New" pitchFamily="34" charset="0"/>
                <a:ea typeface="Courier New" pitchFamily="34" charset="-122"/>
                <a:cs typeface="Courier New" pitchFamily="34" charset="-120"/>
              </a:rPr>
              <a:t>not checked</a:t>
            </a:r>
            <a:endParaRPr lang="en-US" sz="1600" dirty="0"/>
          </a:p>
        </p:txBody>
      </p:sp>
      <p:sp>
        <p:nvSpPr>
          <p:cNvPr id="15" name="anim_1_3"/>
          <p:cNvSpPr txBox="1"/>
          <p:nvPr/>
        </p:nvSpPr>
        <p:spPr>
          <a:xfrm>
            <a:off x="8997696" y="2212848"/>
            <a:ext cx="1307592" cy="457200"/>
          </a:xfrm>
          <a:prstGeom prst="rect">
            <a:avLst/>
          </a:prstGeom>
          <a:solidFill>
            <a:srgbClr val="FFFFFF"/>
          </a:solidFill>
          <a:ln w="9525">
            <a:solidFill>
              <a:srgbClr val="D5DBE6"/>
            </a:solidFill>
          </a:ln>
        </p:spPr>
        <p:txBody>
          <a:bodyPr wrap="square" lIns="25400" tIns="25400" rIns="25400" bIns="25400" rtlCol="0" anchor="ctr"/>
          <a:lstStyle/>
          <a:p>
            <a:pPr algn="ctr" indent="0" marL="0">
              <a:buNone/>
            </a:pPr>
            <a:r>
              <a:rPr lang="en-US" sz="1600" dirty="0">
                <a:solidFill>
                  <a:srgbClr val="15213A"/>
                </a:solidFill>
                <a:latin typeface="Courier New" pitchFamily="34" charset="0"/>
                <a:ea typeface="Courier New" pitchFamily="34" charset="-122"/>
                <a:cs typeface="Courier New" pitchFamily="34" charset="-120"/>
              </a:rPr>
              <a:t>not checked</a:t>
            </a:r>
            <a:endParaRPr lang="en-US" sz="1600" dirty="0"/>
          </a:p>
        </p:txBody>
      </p:sp>
      <p:sp>
        <p:nvSpPr>
          <p:cNvPr id="16" name="anim_1_4"/>
          <p:cNvSpPr txBox="1"/>
          <p:nvPr/>
        </p:nvSpPr>
        <p:spPr>
          <a:xfrm>
            <a:off x="10305288" y="2212848"/>
            <a:ext cx="1307592" cy="457200"/>
          </a:xfrm>
          <a:prstGeom prst="rect">
            <a:avLst/>
          </a:prstGeom>
          <a:solidFill>
            <a:srgbClr val="FFFFFF"/>
          </a:solidFill>
          <a:ln w="9525">
            <a:solidFill>
              <a:srgbClr val="D5DBE6"/>
            </a:solidFill>
          </a:ln>
        </p:spPr>
        <p:txBody>
          <a:bodyPr wrap="square" lIns="25400" tIns="25400" rIns="25400" bIns="25400" rtlCol="0" anchor="ctr"/>
          <a:lstStyle/>
          <a:p>
            <a:pPr algn="ctr" indent="0" marL="0">
              <a:buNone/>
            </a:pPr>
            <a:r>
              <a:rPr lang="en-US" sz="1600" b="1" dirty="0">
                <a:solidFill>
                  <a:srgbClr val="15213A"/>
                </a:solidFill>
                <a:latin typeface="Courier New" pitchFamily="34" charset="0"/>
                <a:ea typeface="Courier New" pitchFamily="34" charset="-122"/>
                <a:cs typeface="Courier New" pitchFamily="34" charset="-120"/>
              </a:rPr>
              <a:t>A</a:t>
            </a:r>
            <a:endParaRPr lang="en-US" sz="1600" dirty="0"/>
          </a:p>
        </p:txBody>
      </p:sp>
      <p:sp>
        <p:nvSpPr>
          <p:cNvPr id="17" name="anim_2_5"/>
          <p:cNvSpPr txBox="1"/>
          <p:nvPr/>
        </p:nvSpPr>
        <p:spPr>
          <a:xfrm>
            <a:off x="5074920" y="2670048"/>
            <a:ext cx="1307592" cy="457200"/>
          </a:xfrm>
          <a:prstGeom prst="rect">
            <a:avLst/>
          </a:prstGeom>
          <a:solidFill>
            <a:srgbClr val="F3F5F9"/>
          </a:solidFill>
          <a:ln w="9525">
            <a:solidFill>
              <a:srgbClr val="D5DBE6"/>
            </a:solidFill>
          </a:ln>
        </p:spPr>
        <p:txBody>
          <a:bodyPr wrap="square" lIns="25400" tIns="25400" rIns="25400" bIns="25400" rtlCol="0" anchor="ctr"/>
          <a:lstStyle/>
          <a:p>
            <a:pPr algn="ctr" indent="0" marL="0">
              <a:buNone/>
            </a:pPr>
            <a:r>
              <a:rPr lang="en-US" sz="1600" dirty="0">
                <a:solidFill>
                  <a:srgbClr val="15213A"/>
                </a:solidFill>
                <a:latin typeface="Courier New" pitchFamily="34" charset="0"/>
                <a:ea typeface="Courier New" pitchFamily="34" charset="-122"/>
                <a:cs typeface="Courier New" pitchFamily="34" charset="-120"/>
              </a:rPr>
              <a:t>72</a:t>
            </a:r>
            <a:endParaRPr lang="en-US" sz="1600" dirty="0"/>
          </a:p>
        </p:txBody>
      </p:sp>
      <p:sp>
        <p:nvSpPr>
          <p:cNvPr id="18" name="anim_2_6"/>
          <p:cNvSpPr txBox="1"/>
          <p:nvPr/>
        </p:nvSpPr>
        <p:spPr>
          <a:xfrm>
            <a:off x="6382512" y="2670048"/>
            <a:ext cx="1307592" cy="457200"/>
          </a:xfrm>
          <a:prstGeom prst="rect">
            <a:avLst/>
          </a:prstGeom>
          <a:solidFill>
            <a:srgbClr val="F3F5F9"/>
          </a:solidFill>
          <a:ln w="9525">
            <a:solidFill>
              <a:srgbClr val="D5DBE6"/>
            </a:solidFill>
          </a:ln>
        </p:spPr>
        <p:txBody>
          <a:bodyPr wrap="square" lIns="25400" tIns="25400" rIns="25400" bIns="25400" rtlCol="0" anchor="ctr"/>
          <a:lstStyle/>
          <a:p>
            <a:pPr algn="ctr" indent="0" marL="0">
              <a:buNone/>
            </a:pPr>
            <a:r>
              <a:rPr lang="en-US" sz="1600" dirty="0">
                <a:solidFill>
                  <a:srgbClr val="B4432A"/>
                </a:solidFill>
                <a:latin typeface="Courier New" pitchFamily="34" charset="0"/>
                <a:ea typeface="Courier New" pitchFamily="34" charset="-122"/>
                <a:cs typeface="Courier New" pitchFamily="34" charset="-120"/>
              </a:rPr>
              <a:t>False</a:t>
            </a:r>
            <a:endParaRPr lang="en-US" sz="1600" dirty="0"/>
          </a:p>
        </p:txBody>
      </p:sp>
      <p:sp>
        <p:nvSpPr>
          <p:cNvPr id="19" name="anim_2_7"/>
          <p:cNvSpPr txBox="1"/>
          <p:nvPr/>
        </p:nvSpPr>
        <p:spPr>
          <a:xfrm>
            <a:off x="7690104" y="2670048"/>
            <a:ext cx="1307592" cy="457200"/>
          </a:xfrm>
          <a:prstGeom prst="rect">
            <a:avLst/>
          </a:prstGeom>
          <a:solidFill>
            <a:srgbClr val="F3F5F9"/>
          </a:solidFill>
          <a:ln w="9525">
            <a:solidFill>
              <a:srgbClr val="D5DBE6"/>
            </a:solidFill>
          </a:ln>
        </p:spPr>
        <p:txBody>
          <a:bodyPr wrap="square" lIns="25400" tIns="25400" rIns="25400" bIns="25400" rtlCol="0" anchor="ctr"/>
          <a:lstStyle/>
          <a:p>
            <a:pPr algn="ctr" indent="0" marL="0">
              <a:buNone/>
            </a:pPr>
            <a:r>
              <a:rPr lang="en-US" sz="1600" dirty="0">
                <a:solidFill>
                  <a:srgbClr val="17695D"/>
                </a:solidFill>
                <a:latin typeface="Courier New" pitchFamily="34" charset="0"/>
                <a:ea typeface="Courier New" pitchFamily="34" charset="-122"/>
                <a:cs typeface="Courier New" pitchFamily="34" charset="-120"/>
              </a:rPr>
              <a:t>True</a:t>
            </a:r>
            <a:endParaRPr lang="en-US" sz="1600" dirty="0"/>
          </a:p>
        </p:txBody>
      </p:sp>
      <p:sp>
        <p:nvSpPr>
          <p:cNvPr id="20" name="anim_2_8"/>
          <p:cNvSpPr txBox="1"/>
          <p:nvPr/>
        </p:nvSpPr>
        <p:spPr>
          <a:xfrm>
            <a:off x="8997696" y="2670048"/>
            <a:ext cx="1307592" cy="457200"/>
          </a:xfrm>
          <a:prstGeom prst="rect">
            <a:avLst/>
          </a:prstGeom>
          <a:solidFill>
            <a:srgbClr val="F3F5F9"/>
          </a:solidFill>
          <a:ln w="9525">
            <a:solidFill>
              <a:srgbClr val="D5DBE6"/>
            </a:solidFill>
          </a:ln>
        </p:spPr>
        <p:txBody>
          <a:bodyPr wrap="square" lIns="25400" tIns="25400" rIns="25400" bIns="25400" rtlCol="0" anchor="ctr"/>
          <a:lstStyle/>
          <a:p>
            <a:pPr algn="ctr" indent="0" marL="0">
              <a:buNone/>
            </a:pPr>
            <a:r>
              <a:rPr lang="en-US" sz="1600" dirty="0">
                <a:solidFill>
                  <a:srgbClr val="15213A"/>
                </a:solidFill>
                <a:latin typeface="Courier New" pitchFamily="34" charset="0"/>
                <a:ea typeface="Courier New" pitchFamily="34" charset="-122"/>
                <a:cs typeface="Courier New" pitchFamily="34" charset="-120"/>
              </a:rPr>
              <a:t>not checked</a:t>
            </a:r>
            <a:endParaRPr lang="en-US" sz="1600" dirty="0"/>
          </a:p>
        </p:txBody>
      </p:sp>
      <p:sp>
        <p:nvSpPr>
          <p:cNvPr id="21" name="anim_2_9"/>
          <p:cNvSpPr txBox="1"/>
          <p:nvPr/>
        </p:nvSpPr>
        <p:spPr>
          <a:xfrm>
            <a:off x="10305288" y="2670048"/>
            <a:ext cx="1307592" cy="457200"/>
          </a:xfrm>
          <a:prstGeom prst="rect">
            <a:avLst/>
          </a:prstGeom>
          <a:solidFill>
            <a:srgbClr val="F3F5F9"/>
          </a:solidFill>
          <a:ln w="9525">
            <a:solidFill>
              <a:srgbClr val="D5DBE6"/>
            </a:solidFill>
          </a:ln>
        </p:spPr>
        <p:txBody>
          <a:bodyPr wrap="square" lIns="25400" tIns="25400" rIns="25400" bIns="25400" rtlCol="0" anchor="ctr"/>
          <a:lstStyle/>
          <a:p>
            <a:pPr algn="ctr" indent="0" marL="0">
              <a:buNone/>
            </a:pPr>
            <a:r>
              <a:rPr lang="en-US" sz="1600" b="1" dirty="0">
                <a:solidFill>
                  <a:srgbClr val="15213A"/>
                </a:solidFill>
                <a:latin typeface="Courier New" pitchFamily="34" charset="0"/>
                <a:ea typeface="Courier New" pitchFamily="34" charset="-122"/>
                <a:cs typeface="Courier New" pitchFamily="34" charset="-120"/>
              </a:rPr>
              <a:t>B</a:t>
            </a:r>
            <a:endParaRPr lang="en-US" sz="1600" dirty="0"/>
          </a:p>
        </p:txBody>
      </p:sp>
      <p:sp>
        <p:nvSpPr>
          <p:cNvPr id="22" name="anim_3_10"/>
          <p:cNvSpPr txBox="1"/>
          <p:nvPr/>
        </p:nvSpPr>
        <p:spPr>
          <a:xfrm>
            <a:off x="5074920" y="3127248"/>
            <a:ext cx="1307592" cy="457200"/>
          </a:xfrm>
          <a:prstGeom prst="rect">
            <a:avLst/>
          </a:prstGeom>
          <a:solidFill>
            <a:srgbClr val="FFFFFF"/>
          </a:solidFill>
          <a:ln w="9525">
            <a:solidFill>
              <a:srgbClr val="D5DBE6"/>
            </a:solidFill>
          </a:ln>
        </p:spPr>
        <p:txBody>
          <a:bodyPr wrap="square" lIns="25400" tIns="25400" rIns="25400" bIns="25400" rtlCol="0" anchor="ctr"/>
          <a:lstStyle/>
          <a:p>
            <a:pPr algn="ctr" indent="0" marL="0">
              <a:buNone/>
            </a:pPr>
            <a:r>
              <a:rPr lang="en-US" sz="1600" dirty="0">
                <a:solidFill>
                  <a:srgbClr val="15213A"/>
                </a:solidFill>
                <a:latin typeface="Courier New" pitchFamily="34" charset="0"/>
                <a:ea typeface="Courier New" pitchFamily="34" charset="-122"/>
                <a:cs typeface="Courier New" pitchFamily="34" charset="-120"/>
              </a:rPr>
              <a:t>55</a:t>
            </a:r>
            <a:endParaRPr lang="en-US" sz="1600" dirty="0"/>
          </a:p>
        </p:txBody>
      </p:sp>
      <p:sp>
        <p:nvSpPr>
          <p:cNvPr id="23" name="anim_3_11"/>
          <p:cNvSpPr txBox="1"/>
          <p:nvPr/>
        </p:nvSpPr>
        <p:spPr>
          <a:xfrm>
            <a:off x="6382512" y="3127248"/>
            <a:ext cx="1307592" cy="457200"/>
          </a:xfrm>
          <a:prstGeom prst="rect">
            <a:avLst/>
          </a:prstGeom>
          <a:solidFill>
            <a:srgbClr val="FFFFFF"/>
          </a:solidFill>
          <a:ln w="9525">
            <a:solidFill>
              <a:srgbClr val="D5DBE6"/>
            </a:solidFill>
          </a:ln>
        </p:spPr>
        <p:txBody>
          <a:bodyPr wrap="square" lIns="25400" tIns="25400" rIns="25400" bIns="25400" rtlCol="0" anchor="ctr"/>
          <a:lstStyle/>
          <a:p>
            <a:pPr algn="ctr" indent="0" marL="0">
              <a:buNone/>
            </a:pPr>
            <a:r>
              <a:rPr lang="en-US" sz="1600" dirty="0">
                <a:solidFill>
                  <a:srgbClr val="B4432A"/>
                </a:solidFill>
                <a:latin typeface="Courier New" pitchFamily="34" charset="0"/>
                <a:ea typeface="Courier New" pitchFamily="34" charset="-122"/>
                <a:cs typeface="Courier New" pitchFamily="34" charset="-120"/>
              </a:rPr>
              <a:t>False</a:t>
            </a:r>
            <a:endParaRPr lang="en-US" sz="1600" dirty="0"/>
          </a:p>
        </p:txBody>
      </p:sp>
      <p:sp>
        <p:nvSpPr>
          <p:cNvPr id="24" name="anim_3_12"/>
          <p:cNvSpPr txBox="1"/>
          <p:nvPr/>
        </p:nvSpPr>
        <p:spPr>
          <a:xfrm>
            <a:off x="7690104" y="3127248"/>
            <a:ext cx="1307592" cy="457200"/>
          </a:xfrm>
          <a:prstGeom prst="rect">
            <a:avLst/>
          </a:prstGeom>
          <a:solidFill>
            <a:srgbClr val="FFFFFF"/>
          </a:solidFill>
          <a:ln w="9525">
            <a:solidFill>
              <a:srgbClr val="D5DBE6"/>
            </a:solidFill>
          </a:ln>
        </p:spPr>
        <p:txBody>
          <a:bodyPr wrap="square" lIns="25400" tIns="25400" rIns="25400" bIns="25400" rtlCol="0" anchor="ctr"/>
          <a:lstStyle/>
          <a:p>
            <a:pPr algn="ctr" indent="0" marL="0">
              <a:buNone/>
            </a:pPr>
            <a:r>
              <a:rPr lang="en-US" sz="1600" dirty="0">
                <a:solidFill>
                  <a:srgbClr val="B4432A"/>
                </a:solidFill>
                <a:latin typeface="Courier New" pitchFamily="34" charset="0"/>
                <a:ea typeface="Courier New" pitchFamily="34" charset="-122"/>
                <a:cs typeface="Courier New" pitchFamily="34" charset="-120"/>
              </a:rPr>
              <a:t>False</a:t>
            </a:r>
            <a:endParaRPr lang="en-US" sz="1600" dirty="0"/>
          </a:p>
        </p:txBody>
      </p:sp>
      <p:sp>
        <p:nvSpPr>
          <p:cNvPr id="25" name="anim_3_13"/>
          <p:cNvSpPr txBox="1"/>
          <p:nvPr/>
        </p:nvSpPr>
        <p:spPr>
          <a:xfrm>
            <a:off x="8997696" y="3127248"/>
            <a:ext cx="1307592" cy="457200"/>
          </a:xfrm>
          <a:prstGeom prst="rect">
            <a:avLst/>
          </a:prstGeom>
          <a:solidFill>
            <a:srgbClr val="FFFFFF"/>
          </a:solidFill>
          <a:ln w="9525">
            <a:solidFill>
              <a:srgbClr val="D5DBE6"/>
            </a:solidFill>
          </a:ln>
        </p:spPr>
        <p:txBody>
          <a:bodyPr wrap="square" lIns="25400" tIns="25400" rIns="25400" bIns="25400" rtlCol="0" anchor="ctr"/>
          <a:lstStyle/>
          <a:p>
            <a:pPr algn="ctr" indent="0" marL="0">
              <a:buNone/>
            </a:pPr>
            <a:r>
              <a:rPr lang="en-US" sz="1600" dirty="0">
                <a:solidFill>
                  <a:srgbClr val="17695D"/>
                </a:solidFill>
                <a:latin typeface="Courier New" pitchFamily="34" charset="0"/>
                <a:ea typeface="Courier New" pitchFamily="34" charset="-122"/>
                <a:cs typeface="Courier New" pitchFamily="34" charset="-120"/>
              </a:rPr>
              <a:t>True</a:t>
            </a:r>
            <a:endParaRPr lang="en-US" sz="1600" dirty="0"/>
          </a:p>
        </p:txBody>
      </p:sp>
      <p:sp>
        <p:nvSpPr>
          <p:cNvPr id="26" name="anim_3_14"/>
          <p:cNvSpPr txBox="1"/>
          <p:nvPr/>
        </p:nvSpPr>
        <p:spPr>
          <a:xfrm>
            <a:off x="10305288" y="3127248"/>
            <a:ext cx="1307592" cy="457200"/>
          </a:xfrm>
          <a:prstGeom prst="rect">
            <a:avLst/>
          </a:prstGeom>
          <a:solidFill>
            <a:srgbClr val="FFFFFF"/>
          </a:solidFill>
          <a:ln w="9525">
            <a:solidFill>
              <a:srgbClr val="D5DBE6"/>
            </a:solidFill>
          </a:ln>
        </p:spPr>
        <p:txBody>
          <a:bodyPr wrap="square" lIns="25400" tIns="25400" rIns="25400" bIns="25400" rtlCol="0" anchor="ctr"/>
          <a:lstStyle/>
          <a:p>
            <a:pPr algn="ctr" indent="0" marL="0">
              <a:buNone/>
            </a:pPr>
            <a:r>
              <a:rPr lang="en-US" sz="1600" b="1" dirty="0">
                <a:solidFill>
                  <a:srgbClr val="15213A"/>
                </a:solidFill>
                <a:latin typeface="Courier New" pitchFamily="34" charset="0"/>
                <a:ea typeface="Courier New" pitchFamily="34" charset="-122"/>
                <a:cs typeface="Courier New" pitchFamily="34" charset="-120"/>
              </a:rPr>
              <a:t>C</a:t>
            </a:r>
            <a:endParaRPr lang="en-US" sz="1600" dirty="0"/>
          </a:p>
        </p:txBody>
      </p:sp>
      <p:sp>
        <p:nvSpPr>
          <p:cNvPr id="27" name="anim_4_15"/>
          <p:cNvSpPr txBox="1"/>
          <p:nvPr/>
        </p:nvSpPr>
        <p:spPr>
          <a:xfrm>
            <a:off x="5074920" y="3584448"/>
            <a:ext cx="1307592" cy="457200"/>
          </a:xfrm>
          <a:prstGeom prst="rect">
            <a:avLst/>
          </a:prstGeom>
          <a:solidFill>
            <a:srgbClr val="F3F5F9"/>
          </a:solidFill>
          <a:ln w="9525">
            <a:solidFill>
              <a:srgbClr val="D5DBE6"/>
            </a:solidFill>
          </a:ln>
        </p:spPr>
        <p:txBody>
          <a:bodyPr wrap="square" lIns="25400" tIns="25400" rIns="25400" bIns="25400" rtlCol="0" anchor="ctr"/>
          <a:lstStyle/>
          <a:p>
            <a:pPr algn="ctr" indent="0" marL="0">
              <a:buNone/>
            </a:pPr>
            <a:r>
              <a:rPr lang="en-US" sz="1600" dirty="0">
                <a:solidFill>
                  <a:srgbClr val="15213A"/>
                </a:solidFill>
                <a:latin typeface="Courier New" pitchFamily="34" charset="0"/>
                <a:ea typeface="Courier New" pitchFamily="34" charset="-122"/>
                <a:cs typeface="Courier New" pitchFamily="34" charset="-120"/>
              </a:rPr>
              <a:t>20</a:t>
            </a:r>
            <a:endParaRPr lang="en-US" sz="1600" dirty="0"/>
          </a:p>
        </p:txBody>
      </p:sp>
      <p:sp>
        <p:nvSpPr>
          <p:cNvPr id="28" name="anim_4_16"/>
          <p:cNvSpPr txBox="1"/>
          <p:nvPr/>
        </p:nvSpPr>
        <p:spPr>
          <a:xfrm>
            <a:off x="6382512" y="3584448"/>
            <a:ext cx="1307592" cy="457200"/>
          </a:xfrm>
          <a:prstGeom prst="rect">
            <a:avLst/>
          </a:prstGeom>
          <a:solidFill>
            <a:srgbClr val="F3F5F9"/>
          </a:solidFill>
          <a:ln w="9525">
            <a:solidFill>
              <a:srgbClr val="D5DBE6"/>
            </a:solidFill>
          </a:ln>
        </p:spPr>
        <p:txBody>
          <a:bodyPr wrap="square" lIns="25400" tIns="25400" rIns="25400" bIns="25400" rtlCol="0" anchor="ctr"/>
          <a:lstStyle/>
          <a:p>
            <a:pPr algn="ctr" indent="0" marL="0">
              <a:buNone/>
            </a:pPr>
            <a:r>
              <a:rPr lang="en-US" sz="1600" dirty="0">
                <a:solidFill>
                  <a:srgbClr val="B4432A"/>
                </a:solidFill>
                <a:latin typeface="Courier New" pitchFamily="34" charset="0"/>
                <a:ea typeface="Courier New" pitchFamily="34" charset="-122"/>
                <a:cs typeface="Courier New" pitchFamily="34" charset="-120"/>
              </a:rPr>
              <a:t>False</a:t>
            </a:r>
            <a:endParaRPr lang="en-US" sz="1600" dirty="0"/>
          </a:p>
        </p:txBody>
      </p:sp>
      <p:sp>
        <p:nvSpPr>
          <p:cNvPr id="29" name="anim_4_17"/>
          <p:cNvSpPr txBox="1"/>
          <p:nvPr/>
        </p:nvSpPr>
        <p:spPr>
          <a:xfrm>
            <a:off x="7690104" y="3584448"/>
            <a:ext cx="1307592" cy="457200"/>
          </a:xfrm>
          <a:prstGeom prst="rect">
            <a:avLst/>
          </a:prstGeom>
          <a:solidFill>
            <a:srgbClr val="F3F5F9"/>
          </a:solidFill>
          <a:ln w="9525">
            <a:solidFill>
              <a:srgbClr val="D5DBE6"/>
            </a:solidFill>
          </a:ln>
        </p:spPr>
        <p:txBody>
          <a:bodyPr wrap="square" lIns="25400" tIns="25400" rIns="25400" bIns="25400" rtlCol="0" anchor="ctr"/>
          <a:lstStyle/>
          <a:p>
            <a:pPr algn="ctr" indent="0" marL="0">
              <a:buNone/>
            </a:pPr>
            <a:r>
              <a:rPr lang="en-US" sz="1600" dirty="0">
                <a:solidFill>
                  <a:srgbClr val="B4432A"/>
                </a:solidFill>
                <a:latin typeface="Courier New" pitchFamily="34" charset="0"/>
                <a:ea typeface="Courier New" pitchFamily="34" charset="-122"/>
                <a:cs typeface="Courier New" pitchFamily="34" charset="-120"/>
              </a:rPr>
              <a:t>False</a:t>
            </a:r>
            <a:endParaRPr lang="en-US" sz="1600" dirty="0"/>
          </a:p>
        </p:txBody>
      </p:sp>
      <p:sp>
        <p:nvSpPr>
          <p:cNvPr id="30" name="anim_4_18"/>
          <p:cNvSpPr txBox="1"/>
          <p:nvPr/>
        </p:nvSpPr>
        <p:spPr>
          <a:xfrm>
            <a:off x="8997696" y="3584448"/>
            <a:ext cx="1307592" cy="457200"/>
          </a:xfrm>
          <a:prstGeom prst="rect">
            <a:avLst/>
          </a:prstGeom>
          <a:solidFill>
            <a:srgbClr val="F3F5F9"/>
          </a:solidFill>
          <a:ln w="9525">
            <a:solidFill>
              <a:srgbClr val="D5DBE6"/>
            </a:solidFill>
          </a:ln>
        </p:spPr>
        <p:txBody>
          <a:bodyPr wrap="square" lIns="25400" tIns="25400" rIns="25400" bIns="25400" rtlCol="0" anchor="ctr"/>
          <a:lstStyle/>
          <a:p>
            <a:pPr algn="ctr" indent="0" marL="0">
              <a:buNone/>
            </a:pPr>
            <a:r>
              <a:rPr lang="en-US" sz="1600" dirty="0">
                <a:solidFill>
                  <a:srgbClr val="B4432A"/>
                </a:solidFill>
                <a:latin typeface="Courier New" pitchFamily="34" charset="0"/>
                <a:ea typeface="Courier New" pitchFamily="34" charset="-122"/>
                <a:cs typeface="Courier New" pitchFamily="34" charset="-120"/>
              </a:rPr>
              <a:t>False</a:t>
            </a:r>
            <a:endParaRPr lang="en-US" sz="1600" dirty="0"/>
          </a:p>
        </p:txBody>
      </p:sp>
      <p:sp>
        <p:nvSpPr>
          <p:cNvPr id="31" name="anim_4_19"/>
          <p:cNvSpPr txBox="1"/>
          <p:nvPr/>
        </p:nvSpPr>
        <p:spPr>
          <a:xfrm>
            <a:off x="10305288" y="3584448"/>
            <a:ext cx="1307592" cy="457200"/>
          </a:xfrm>
          <a:prstGeom prst="rect">
            <a:avLst/>
          </a:prstGeom>
          <a:solidFill>
            <a:srgbClr val="F3F5F9"/>
          </a:solidFill>
          <a:ln w="9525">
            <a:solidFill>
              <a:srgbClr val="D5DBE6"/>
            </a:solidFill>
          </a:ln>
        </p:spPr>
        <p:txBody>
          <a:bodyPr wrap="square" lIns="25400" tIns="25400" rIns="25400" bIns="25400" rtlCol="0" anchor="ctr"/>
          <a:lstStyle/>
          <a:p>
            <a:pPr algn="ctr" indent="0" marL="0">
              <a:buNone/>
            </a:pPr>
            <a:r>
              <a:rPr lang="en-US" sz="1600" b="1" dirty="0">
                <a:solidFill>
                  <a:srgbClr val="15213A"/>
                </a:solidFill>
                <a:latin typeface="Courier New" pitchFamily="34" charset="0"/>
                <a:ea typeface="Courier New" pitchFamily="34" charset="-122"/>
                <a:cs typeface="Courier New" pitchFamily="34" charset="-120"/>
              </a:rPr>
              <a:t>F</a:t>
            </a:r>
            <a:endParaRPr lang="en-US" sz="1600" dirty="0"/>
          </a:p>
        </p:txBody>
      </p:sp>
      <p:sp>
        <p:nvSpPr>
          <p:cNvPr id="32" name="Text 30"/>
          <p:cNvSpPr txBox="1"/>
          <p:nvPr/>
        </p:nvSpPr>
        <p:spPr>
          <a:xfrm>
            <a:off x="5074920" y="4133088"/>
            <a:ext cx="6537960" cy="274320"/>
          </a:xfrm>
          <a:prstGeom prst="rect">
            <a:avLst/>
          </a:prstGeom>
          <a:noFill/>
          <a:ln/>
        </p:spPr>
        <p:txBody>
          <a:bodyPr wrap="square" lIns="0" tIns="0" rIns="0" bIns="0" rtlCol="0" anchor="ctr"/>
          <a:lstStyle/>
          <a:p>
            <a:pPr indent="0" marL="0">
              <a:buNone/>
            </a:pPr>
            <a:r>
              <a:rPr lang="en-US" sz="1100" i="1" dirty="0">
                <a:solidFill>
                  <a:srgbClr val="5D6573"/>
                </a:solidFill>
                <a:latin typeface="Calibri" pitchFamily="34" charset="0"/>
                <a:ea typeface="Calibri" pitchFamily="34" charset="-122"/>
                <a:cs typeface="Calibri" pitchFamily="34" charset="-120"/>
              </a:rPr>
              <a:t>Click to reveal the next row. Predict it first!</a:t>
            </a:r>
            <a:endParaRPr lang="en-US" sz="1100" dirty="0"/>
          </a:p>
        </p:txBody>
      </p:sp>
      <p:sp>
        <p:nvSpPr>
          <p:cNvPr id="33" name="Shape 31"/>
          <p:cNvSpPr/>
          <p:nvPr/>
        </p:nvSpPr>
        <p:spPr>
          <a:xfrm>
            <a:off x="0" y="6556248"/>
            <a:ext cx="3154680" cy="301752"/>
          </a:xfrm>
          <a:prstGeom prst="rect">
            <a:avLst/>
          </a:prstGeom>
          <a:solidFill>
            <a:srgbClr val="2459C4"/>
          </a:solidFill>
          <a:ln w="12700">
            <a:solidFill>
              <a:srgbClr val="2459C4"/>
            </a:solidFill>
            <a:prstDash val="solid"/>
          </a:ln>
        </p:spPr>
        <p:txBody>
          <a:bodyPr/>
          <a:p/>
        </p:txBody>
      </p:sp>
      <p:sp>
        <p:nvSpPr>
          <p:cNvPr id="34" name="Text 32"/>
          <p:cNvSpPr txBox="1"/>
          <p:nvPr/>
        </p:nvSpPr>
        <p:spPr>
          <a:xfrm>
            <a:off x="0" y="6556248"/>
            <a:ext cx="3154680" cy="301752"/>
          </a:xfrm>
          <a:prstGeom prst="rect">
            <a:avLst/>
          </a:prstGeom>
          <a:noFill/>
          <a:ln/>
        </p:spPr>
        <p:txBody>
          <a:bodyPr wrap="square" lIns="0" tIns="0" rIns="0" bIns="0"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Md Mahbub E Noor</a:t>
            </a:r>
            <a:endParaRPr lang="en-US" sz="1100" dirty="0"/>
          </a:p>
        </p:txBody>
      </p:sp>
      <p:sp>
        <p:nvSpPr>
          <p:cNvPr id="35" name="Shape 33"/>
          <p:cNvSpPr/>
          <p:nvPr/>
        </p:nvSpPr>
        <p:spPr>
          <a:xfrm>
            <a:off x="3154680" y="6556248"/>
            <a:ext cx="4754880" cy="301752"/>
          </a:xfrm>
          <a:prstGeom prst="rect">
            <a:avLst/>
          </a:prstGeom>
          <a:solidFill>
            <a:srgbClr val="E07A1F"/>
          </a:solidFill>
          <a:ln w="12700">
            <a:solidFill>
              <a:srgbClr val="E07A1F"/>
            </a:solidFill>
            <a:prstDash val="solid"/>
          </a:ln>
        </p:spPr>
        <p:txBody>
          <a:bodyPr/>
          <a:p/>
        </p:txBody>
      </p:sp>
      <p:sp>
        <p:nvSpPr>
          <p:cNvPr id="36" name="Text 34"/>
          <p:cNvSpPr txBox="1"/>
          <p:nvPr/>
        </p:nvSpPr>
        <p:spPr>
          <a:xfrm>
            <a:off x="3154680" y="6556248"/>
            <a:ext cx="4754880" cy="301752"/>
          </a:xfrm>
          <a:prstGeom prst="rect">
            <a:avLst/>
          </a:prstGeom>
          <a:noFill/>
          <a:ln/>
        </p:spPr>
        <p:txBody>
          <a:bodyPr wrap="square" lIns="0" tIns="0" rIns="0" bIns="0" rtlCol="0" anchor="ctr"/>
          <a:lstStyle/>
          <a:p>
            <a:pPr algn="ctr" indent="0" marL="0">
              <a:buNone/>
            </a:pPr>
            <a:r>
              <a:rPr lang="en-US" sz="1100" b="1" dirty="0">
                <a:solidFill>
                  <a:srgbClr val="15213A"/>
                </a:solidFill>
                <a:latin typeface="Calibri" pitchFamily="34" charset="0"/>
                <a:ea typeface="Calibri" pitchFamily="34" charset="-122"/>
                <a:cs typeface="Calibri" pitchFamily="34" charset="-120"/>
              </a:rPr>
              <a:t>Lecture 3.1: Making decisions</a:t>
            </a:r>
            <a:endParaRPr lang="en-US" sz="1100" dirty="0"/>
          </a:p>
        </p:txBody>
      </p:sp>
      <p:sp>
        <p:nvSpPr>
          <p:cNvPr id="37" name="Shape 35"/>
          <p:cNvSpPr/>
          <p:nvPr/>
        </p:nvSpPr>
        <p:spPr>
          <a:xfrm>
            <a:off x="7909560" y="6556248"/>
            <a:ext cx="2926080" cy="301752"/>
          </a:xfrm>
          <a:prstGeom prst="rect">
            <a:avLst/>
          </a:prstGeom>
          <a:solidFill>
            <a:srgbClr val="2459C4"/>
          </a:solidFill>
          <a:ln w="12700">
            <a:solidFill>
              <a:srgbClr val="2459C4"/>
            </a:solidFill>
            <a:prstDash val="solid"/>
          </a:ln>
        </p:spPr>
        <p:txBody>
          <a:bodyPr/>
          <a:p/>
        </p:txBody>
      </p:sp>
      <p:sp>
        <p:nvSpPr>
          <p:cNvPr id="38" name="Text 36"/>
          <p:cNvSpPr txBox="1"/>
          <p:nvPr/>
        </p:nvSpPr>
        <p:spPr>
          <a:xfrm>
            <a:off x="7909560" y="6556248"/>
            <a:ext cx="2926080" cy="301752"/>
          </a:xfrm>
          <a:prstGeom prst="rect">
            <a:avLst/>
          </a:prstGeom>
          <a:noFill/>
          <a:ln/>
        </p:spPr>
        <p:txBody>
          <a:bodyPr wrap="square" lIns="0" tIns="0" rIns="0" bIns="0"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University of Barishal</a:t>
            </a:r>
            <a:endParaRPr lang="en-US" sz="1100" dirty="0"/>
          </a:p>
        </p:txBody>
      </p:sp>
      <p:sp>
        <p:nvSpPr>
          <p:cNvPr id="39" name="Shape 37"/>
          <p:cNvSpPr/>
          <p:nvPr/>
        </p:nvSpPr>
        <p:spPr>
          <a:xfrm>
            <a:off x="10835640" y="6556248"/>
            <a:ext cx="1356055" cy="301752"/>
          </a:xfrm>
          <a:prstGeom prst="rect">
            <a:avLst/>
          </a:prstGeom>
          <a:solidFill>
            <a:srgbClr val="15213A"/>
          </a:solidFill>
          <a:ln w="12700">
            <a:solidFill>
              <a:srgbClr val="15213A"/>
            </a:solidFill>
            <a:prstDash val="solid"/>
          </a:ln>
        </p:spPr>
        <p:txBody>
          <a:bodyPr/>
          <a:p/>
        </p:txBody>
      </p:sp>
      <p:sp>
        <p:nvSpPr>
          <p:cNvPr id="40" name="Text 38"/>
          <p:cNvSpPr txBox="1"/>
          <p:nvPr/>
        </p:nvSpPr>
        <p:spPr>
          <a:xfrm>
            <a:off x="10835640" y="6556248"/>
            <a:ext cx="1356055" cy="301752"/>
          </a:xfrm>
          <a:prstGeom prst="rect">
            <a:avLst/>
          </a:prstGeom>
          <a:noFill/>
          <a:ln/>
        </p:spPr>
        <p:txBody>
          <a:bodyPr wrap="square" lIns="0" tIns="0" rIns="0" bIns="0"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10 / 28</a:t>
            </a:r>
            <a:endParaRPr lang="en-US" sz="1100" dirty="0"/>
          </a:p>
        </p:txBody>
      </p:sp>
    </p:spTree>
  </p:cSld>
  <p:clrMapOvr>
    <a:masterClrMapping/>
  </p:clrMapOvr>
  <p:timing>
    <p:tnLst>
      <p:par>
        <p:cTn id="1" dur="indefinite" restart="never" nodeType="tmRoot">
          <p:childTnLst>
            <p:seq concurrent="1" nextAc="seek">
              <p:cTn id="2" dur="indefinite" nodeType="mainSeq">
                <p:childTnLst>
                  <p:par>
                    <p:cTn id="18" fill="hold">
                      <p:stCondLst>
                        <p:cond delay="indefinite"/>
                      </p:stCondLst>
                      <p:childTnLst>
                        <p:par>
                          <p:cTn id="19" fill="hold">
                            <p:stCondLst>
                              <p:cond delay="0"/>
                            </p:stCondLst>
                            <p:childTnLst>
                              <p:par>
                                <p:cTn id="3" presetID="10" presetClass="entr" presetSubtype="0" fill="hold" grpId="0" nodeType="clickEffect">
                                  <p:stCondLst>
                                    <p:cond delay="0"/>
                                  </p:stCondLst>
                                  <p:childTnLst>
                                    <p:set>
                                      <p:cBhvr>
                                        <p:cTn id="4" dur="1" fill="hold">
                                          <p:stCondLst>
                                            <p:cond delay="0"/>
                                          </p:stCondLst>
                                        </p:cTn>
                                        <p:tgtEl>
                                          <p:spTgt spid="12"/>
                                        </p:tgtEl>
                                        <p:attrNameLst>
                                          <p:attrName>style.visibility</p:attrName>
                                        </p:attrNameLst>
                                      </p:cBhvr>
                                      <p:to>
                                        <p:strVal val="visible"/>
                                      </p:to>
                                    </p:set>
                                    <p:animEffect transition="in" filter="fade">
                                      <p:cBhvr>
                                        <p:cTn id="5" dur="400"/>
                                        <p:tgtEl>
                                          <p:spTgt spid="12"/>
                                        </p:tgtEl>
                                      </p:cBhvr>
                                    </p:animEffect>
                                  </p:childTnLst>
                                </p:cTn>
                              </p:par>
                              <p:par>
                                <p:cTn id="6" presetID="10" presetClass="entr" presetSubtype="0" fill="hold" grpId="0" nodeType="withEffect">
                                  <p:stCondLst>
                                    <p:cond delay="0"/>
                                  </p:stCondLst>
                                  <p:childTnLst>
                                    <p:set>
                                      <p:cBhvr>
                                        <p:cTn id="7" dur="1" fill="hold">
                                          <p:stCondLst>
                                            <p:cond delay="0"/>
                                          </p:stCondLst>
                                        </p:cTn>
                                        <p:tgtEl>
                                          <p:spTgt spid="13"/>
                                        </p:tgtEl>
                                        <p:attrNameLst>
                                          <p:attrName>style.visibility</p:attrName>
                                        </p:attrNameLst>
                                      </p:cBhvr>
                                      <p:to>
                                        <p:strVal val="visible"/>
                                      </p:to>
                                    </p:set>
                                    <p:animEffect transition="in" filter="fade">
                                      <p:cBhvr>
                                        <p:cTn id="8" dur="400"/>
                                        <p:tgtEl>
                                          <p:spTgt spid="13"/>
                                        </p:tgtEl>
                                      </p:cBhvr>
                                    </p:animEffect>
                                  </p:childTnLst>
                                </p:cTn>
                              </p:par>
                              <p:par>
                                <p:cTn id="9" presetID="10" presetClass="entr" presetSubtype="0" fill="hold" grpId="0" nodeType="withEffect">
                                  <p:stCondLst>
                                    <p:cond delay="0"/>
                                  </p:stCondLst>
                                  <p:childTnLst>
                                    <p:set>
                                      <p:cBhvr>
                                        <p:cTn id="10" dur="1" fill="hold">
                                          <p:stCondLst>
                                            <p:cond delay="0"/>
                                          </p:stCondLst>
                                        </p:cTn>
                                        <p:tgtEl>
                                          <p:spTgt spid="14"/>
                                        </p:tgtEl>
                                        <p:attrNameLst>
                                          <p:attrName>style.visibility</p:attrName>
                                        </p:attrNameLst>
                                      </p:cBhvr>
                                      <p:to>
                                        <p:strVal val="visible"/>
                                      </p:to>
                                    </p:set>
                                    <p:animEffect transition="in" filter="fade">
                                      <p:cBhvr>
                                        <p:cTn id="11" dur="400"/>
                                        <p:tgtEl>
                                          <p:spTgt spid="14"/>
                                        </p:tgtEl>
                                      </p:cBhvr>
                                    </p:animEffect>
                                  </p:childTnLst>
                                </p:cTn>
                              </p:par>
                              <p:par>
                                <p:cTn id="12" presetID="10" presetClass="entr" presetSubtype="0" fill="hold" grpId="0" nodeType="withEffect">
                                  <p:stCondLst>
                                    <p:cond delay="0"/>
                                  </p:stCondLst>
                                  <p:childTnLst>
                                    <p:set>
                                      <p:cBhvr>
                                        <p:cTn id="13" dur="1" fill="hold">
                                          <p:stCondLst>
                                            <p:cond delay="0"/>
                                          </p:stCondLst>
                                        </p:cTn>
                                        <p:tgtEl>
                                          <p:spTgt spid="15"/>
                                        </p:tgtEl>
                                        <p:attrNameLst>
                                          <p:attrName>style.visibility</p:attrName>
                                        </p:attrNameLst>
                                      </p:cBhvr>
                                      <p:to>
                                        <p:strVal val="visible"/>
                                      </p:to>
                                    </p:set>
                                    <p:animEffect transition="in" filter="fade">
                                      <p:cBhvr>
                                        <p:cTn id="14" dur="400"/>
                                        <p:tgtEl>
                                          <p:spTgt spid="15"/>
                                        </p:tgtEl>
                                      </p:cBhvr>
                                    </p:animEffect>
                                  </p:childTnLst>
                                </p:cTn>
                              </p:par>
                              <p:par>
                                <p:cTn id="15" presetID="10" presetClass="entr" presetSubtype="0" fill="hold" grpId="0" nodeType="withEffect">
                                  <p:stCondLst>
                                    <p:cond delay="0"/>
                                  </p:stCondLst>
                                  <p:childTnLst>
                                    <p:set>
                                      <p:cBhvr>
                                        <p:cTn id="16" dur="1" fill="hold">
                                          <p:stCondLst>
                                            <p:cond delay="0"/>
                                          </p:stCondLst>
                                        </p:cTn>
                                        <p:tgtEl>
                                          <p:spTgt spid="16"/>
                                        </p:tgtEl>
                                        <p:attrNameLst>
                                          <p:attrName>style.visibility</p:attrName>
                                        </p:attrNameLst>
                                      </p:cBhvr>
                                      <p:to>
                                        <p:strVal val="visible"/>
                                      </p:to>
                                    </p:set>
                                    <p:animEffect transition="in" filter="fade">
                                      <p:cBhvr>
                                        <p:cTn id="17" dur="400"/>
                                        <p:tgtEl>
                                          <p:spTgt spid="16"/>
                                        </p:tgtEl>
                                      </p:cBhvr>
                                    </p:animEffect>
                                  </p:childTnLst>
                                </p:cTn>
                              </p:par>
                            </p:childTnLst>
                          </p:cTn>
                        </p:par>
                      </p:childTnLst>
                    </p:cTn>
                  </p:par>
                  <p:par>
                    <p:cTn id="35" fill="hold">
                      <p:stCondLst>
                        <p:cond delay="indefinite"/>
                      </p:stCondLst>
                      <p:childTnLst>
                        <p:par>
                          <p:cTn id="36"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17"/>
                                        </p:tgtEl>
                                        <p:attrNameLst>
                                          <p:attrName>style.visibility</p:attrName>
                                        </p:attrNameLst>
                                      </p:cBhvr>
                                      <p:to>
                                        <p:strVal val="visible"/>
                                      </p:to>
                                    </p:set>
                                    <p:animEffect transition="in" filter="fade">
                                      <p:cBhvr>
                                        <p:cTn id="22" dur="400"/>
                                        <p:tgtEl>
                                          <p:spTgt spid="17"/>
                                        </p:tgtEl>
                                      </p:cBhvr>
                                    </p:animEffect>
                                  </p:childTnLst>
                                </p:cTn>
                              </p:par>
                              <p:par>
                                <p:cTn id="23" presetID="10" presetClass="entr" presetSubtype="0" fill="hold" grpId="0" nodeType="withEffect">
                                  <p:stCondLst>
                                    <p:cond delay="0"/>
                                  </p:stCondLst>
                                  <p:childTnLst>
                                    <p:set>
                                      <p:cBhvr>
                                        <p:cTn id="24" dur="1" fill="hold">
                                          <p:stCondLst>
                                            <p:cond delay="0"/>
                                          </p:stCondLst>
                                        </p:cTn>
                                        <p:tgtEl>
                                          <p:spTgt spid="18"/>
                                        </p:tgtEl>
                                        <p:attrNameLst>
                                          <p:attrName>style.visibility</p:attrName>
                                        </p:attrNameLst>
                                      </p:cBhvr>
                                      <p:to>
                                        <p:strVal val="visible"/>
                                      </p:to>
                                    </p:set>
                                    <p:animEffect transition="in" filter="fade">
                                      <p:cBhvr>
                                        <p:cTn id="25" dur="400"/>
                                        <p:tgtEl>
                                          <p:spTgt spid="18"/>
                                        </p:tgtEl>
                                      </p:cBhvr>
                                    </p:animEffect>
                                  </p:childTnLst>
                                </p:cTn>
                              </p:par>
                              <p:par>
                                <p:cTn id="26" presetID="10" presetClass="entr" presetSubtype="0" fill="hold" grpId="0" nodeType="withEffect">
                                  <p:stCondLst>
                                    <p:cond delay="0"/>
                                  </p:stCondLst>
                                  <p:childTnLst>
                                    <p:set>
                                      <p:cBhvr>
                                        <p:cTn id="27" dur="1" fill="hold">
                                          <p:stCondLst>
                                            <p:cond delay="0"/>
                                          </p:stCondLst>
                                        </p:cTn>
                                        <p:tgtEl>
                                          <p:spTgt spid="19"/>
                                        </p:tgtEl>
                                        <p:attrNameLst>
                                          <p:attrName>style.visibility</p:attrName>
                                        </p:attrNameLst>
                                      </p:cBhvr>
                                      <p:to>
                                        <p:strVal val="visible"/>
                                      </p:to>
                                    </p:set>
                                    <p:animEffect transition="in" filter="fade">
                                      <p:cBhvr>
                                        <p:cTn id="28" dur="400"/>
                                        <p:tgtEl>
                                          <p:spTgt spid="19"/>
                                        </p:tgtEl>
                                      </p:cBhvr>
                                    </p:animEffect>
                                  </p:childTnLst>
                                </p:cTn>
                              </p:par>
                              <p:par>
                                <p:cTn id="29" presetID="10" presetClass="entr" presetSubtype="0" fill="hold" grpId="0" nodeType="withEffect">
                                  <p:stCondLst>
                                    <p:cond delay="0"/>
                                  </p:stCondLst>
                                  <p:childTnLst>
                                    <p:set>
                                      <p:cBhvr>
                                        <p:cTn id="30" dur="1" fill="hold">
                                          <p:stCondLst>
                                            <p:cond delay="0"/>
                                          </p:stCondLst>
                                        </p:cTn>
                                        <p:tgtEl>
                                          <p:spTgt spid="20"/>
                                        </p:tgtEl>
                                        <p:attrNameLst>
                                          <p:attrName>style.visibility</p:attrName>
                                        </p:attrNameLst>
                                      </p:cBhvr>
                                      <p:to>
                                        <p:strVal val="visible"/>
                                      </p:to>
                                    </p:set>
                                    <p:animEffect transition="in" filter="fade">
                                      <p:cBhvr>
                                        <p:cTn id="31" dur="400"/>
                                        <p:tgtEl>
                                          <p:spTgt spid="20"/>
                                        </p:tgtEl>
                                      </p:cBhvr>
                                    </p:animEffect>
                                  </p:childTnLst>
                                </p:cTn>
                              </p:par>
                              <p:par>
                                <p:cTn id="32" presetID="10" presetClass="entr" presetSubtype="0" fill="hold" grpId="0" nodeType="withEffect">
                                  <p:stCondLst>
                                    <p:cond delay="0"/>
                                  </p:stCondLst>
                                  <p:childTnLst>
                                    <p:set>
                                      <p:cBhvr>
                                        <p:cTn id="33" dur="1" fill="hold">
                                          <p:stCondLst>
                                            <p:cond delay="0"/>
                                          </p:stCondLst>
                                        </p:cTn>
                                        <p:tgtEl>
                                          <p:spTgt spid="21"/>
                                        </p:tgtEl>
                                        <p:attrNameLst>
                                          <p:attrName>style.visibility</p:attrName>
                                        </p:attrNameLst>
                                      </p:cBhvr>
                                      <p:to>
                                        <p:strVal val="visible"/>
                                      </p:to>
                                    </p:set>
                                    <p:animEffect transition="in" filter="fade">
                                      <p:cBhvr>
                                        <p:cTn id="34" dur="400"/>
                                        <p:tgtEl>
                                          <p:spTgt spid="21"/>
                                        </p:tgtEl>
                                      </p:cBhvr>
                                    </p:animEffect>
                                  </p:childTnLst>
                                </p:cTn>
                              </p:par>
                            </p:childTnLst>
                          </p:cTn>
                        </p:par>
                      </p:childTnLst>
                    </p:cTn>
                  </p:par>
                  <p:par>
                    <p:cTn id="52" fill="hold">
                      <p:stCondLst>
                        <p:cond delay="indefinite"/>
                      </p:stCondLst>
                      <p:childTnLst>
                        <p:par>
                          <p:cTn id="53" fill="hold">
                            <p:stCondLst>
                              <p:cond delay="0"/>
                            </p:stCondLst>
                            <p:childTnLst>
                              <p:par>
                                <p:cTn id="37" presetID="10" presetClass="entr" presetSubtype="0" fill="hold" grpId="0" nodeType="clickEffect">
                                  <p:stCondLst>
                                    <p:cond delay="0"/>
                                  </p:stCondLst>
                                  <p:childTnLst>
                                    <p:set>
                                      <p:cBhvr>
                                        <p:cTn id="38" dur="1" fill="hold">
                                          <p:stCondLst>
                                            <p:cond delay="0"/>
                                          </p:stCondLst>
                                        </p:cTn>
                                        <p:tgtEl>
                                          <p:spTgt spid="22"/>
                                        </p:tgtEl>
                                        <p:attrNameLst>
                                          <p:attrName>style.visibility</p:attrName>
                                        </p:attrNameLst>
                                      </p:cBhvr>
                                      <p:to>
                                        <p:strVal val="visible"/>
                                      </p:to>
                                    </p:set>
                                    <p:animEffect transition="in" filter="fade">
                                      <p:cBhvr>
                                        <p:cTn id="39" dur="400"/>
                                        <p:tgtEl>
                                          <p:spTgt spid="22"/>
                                        </p:tgtEl>
                                      </p:cBhvr>
                                    </p:animEffect>
                                  </p:childTnLst>
                                </p:cTn>
                              </p:par>
                              <p:par>
                                <p:cTn id="40" presetID="10" presetClass="entr" presetSubtype="0" fill="hold" grpId="0" nodeType="withEffect">
                                  <p:stCondLst>
                                    <p:cond delay="0"/>
                                  </p:stCondLst>
                                  <p:childTnLst>
                                    <p:set>
                                      <p:cBhvr>
                                        <p:cTn id="41" dur="1" fill="hold">
                                          <p:stCondLst>
                                            <p:cond delay="0"/>
                                          </p:stCondLst>
                                        </p:cTn>
                                        <p:tgtEl>
                                          <p:spTgt spid="23"/>
                                        </p:tgtEl>
                                        <p:attrNameLst>
                                          <p:attrName>style.visibility</p:attrName>
                                        </p:attrNameLst>
                                      </p:cBhvr>
                                      <p:to>
                                        <p:strVal val="visible"/>
                                      </p:to>
                                    </p:set>
                                    <p:animEffect transition="in" filter="fade">
                                      <p:cBhvr>
                                        <p:cTn id="42" dur="400"/>
                                        <p:tgtEl>
                                          <p:spTgt spid="23"/>
                                        </p:tgtEl>
                                      </p:cBhvr>
                                    </p:animEffect>
                                  </p:childTnLst>
                                </p:cTn>
                              </p:par>
                              <p:par>
                                <p:cTn id="43" presetID="10" presetClass="entr" presetSubtype="0" fill="hold" grpId="0" nodeType="withEffect">
                                  <p:stCondLst>
                                    <p:cond delay="0"/>
                                  </p:stCondLst>
                                  <p:childTnLst>
                                    <p:set>
                                      <p:cBhvr>
                                        <p:cTn id="44" dur="1" fill="hold">
                                          <p:stCondLst>
                                            <p:cond delay="0"/>
                                          </p:stCondLst>
                                        </p:cTn>
                                        <p:tgtEl>
                                          <p:spTgt spid="24"/>
                                        </p:tgtEl>
                                        <p:attrNameLst>
                                          <p:attrName>style.visibility</p:attrName>
                                        </p:attrNameLst>
                                      </p:cBhvr>
                                      <p:to>
                                        <p:strVal val="visible"/>
                                      </p:to>
                                    </p:set>
                                    <p:animEffect transition="in" filter="fade">
                                      <p:cBhvr>
                                        <p:cTn id="45" dur="400"/>
                                        <p:tgtEl>
                                          <p:spTgt spid="24"/>
                                        </p:tgtEl>
                                      </p:cBhvr>
                                    </p:animEffect>
                                  </p:childTnLst>
                                </p:cTn>
                              </p:par>
                              <p:par>
                                <p:cTn id="46" presetID="10" presetClass="entr" presetSubtype="0" fill="hold" grpId="0" nodeType="withEffect">
                                  <p:stCondLst>
                                    <p:cond delay="0"/>
                                  </p:stCondLst>
                                  <p:childTnLst>
                                    <p:set>
                                      <p:cBhvr>
                                        <p:cTn id="47" dur="1" fill="hold">
                                          <p:stCondLst>
                                            <p:cond delay="0"/>
                                          </p:stCondLst>
                                        </p:cTn>
                                        <p:tgtEl>
                                          <p:spTgt spid="25"/>
                                        </p:tgtEl>
                                        <p:attrNameLst>
                                          <p:attrName>style.visibility</p:attrName>
                                        </p:attrNameLst>
                                      </p:cBhvr>
                                      <p:to>
                                        <p:strVal val="visible"/>
                                      </p:to>
                                    </p:set>
                                    <p:animEffect transition="in" filter="fade">
                                      <p:cBhvr>
                                        <p:cTn id="48" dur="400"/>
                                        <p:tgtEl>
                                          <p:spTgt spid="25"/>
                                        </p:tgtEl>
                                      </p:cBhvr>
                                    </p:animEffect>
                                  </p:childTnLst>
                                </p:cTn>
                              </p:par>
                              <p:par>
                                <p:cTn id="49" presetID="10" presetClass="entr" presetSubtype="0" fill="hold" grpId="0" nodeType="withEffect">
                                  <p:stCondLst>
                                    <p:cond delay="0"/>
                                  </p:stCondLst>
                                  <p:childTnLst>
                                    <p:set>
                                      <p:cBhvr>
                                        <p:cTn id="50" dur="1" fill="hold">
                                          <p:stCondLst>
                                            <p:cond delay="0"/>
                                          </p:stCondLst>
                                        </p:cTn>
                                        <p:tgtEl>
                                          <p:spTgt spid="26"/>
                                        </p:tgtEl>
                                        <p:attrNameLst>
                                          <p:attrName>style.visibility</p:attrName>
                                        </p:attrNameLst>
                                      </p:cBhvr>
                                      <p:to>
                                        <p:strVal val="visible"/>
                                      </p:to>
                                    </p:set>
                                    <p:animEffect transition="in" filter="fade">
                                      <p:cBhvr>
                                        <p:cTn id="51" dur="400"/>
                                        <p:tgtEl>
                                          <p:spTgt spid="26"/>
                                        </p:tgtEl>
                                      </p:cBhvr>
                                    </p:animEffect>
                                  </p:childTnLst>
                                </p:cTn>
                              </p:par>
                            </p:childTnLst>
                          </p:cTn>
                        </p:par>
                      </p:childTnLst>
                    </p:cTn>
                  </p:par>
                  <p:par>
                    <p:cTn id="69" fill="hold">
                      <p:stCondLst>
                        <p:cond delay="indefinite"/>
                      </p:stCondLst>
                      <p:childTnLst>
                        <p:par>
                          <p:cTn id="70" fill="hold">
                            <p:stCondLst>
                              <p:cond delay="0"/>
                            </p:stCondLst>
                            <p:childTnLst>
                              <p:par>
                                <p:cTn id="54" presetID="10" presetClass="entr" presetSubtype="0" fill="hold" grpId="0" nodeType="clickEffect">
                                  <p:stCondLst>
                                    <p:cond delay="0"/>
                                  </p:stCondLst>
                                  <p:childTnLst>
                                    <p:set>
                                      <p:cBhvr>
                                        <p:cTn id="55" dur="1" fill="hold">
                                          <p:stCondLst>
                                            <p:cond delay="0"/>
                                          </p:stCondLst>
                                        </p:cTn>
                                        <p:tgtEl>
                                          <p:spTgt spid="27"/>
                                        </p:tgtEl>
                                        <p:attrNameLst>
                                          <p:attrName>style.visibility</p:attrName>
                                        </p:attrNameLst>
                                      </p:cBhvr>
                                      <p:to>
                                        <p:strVal val="visible"/>
                                      </p:to>
                                    </p:set>
                                    <p:animEffect transition="in" filter="fade">
                                      <p:cBhvr>
                                        <p:cTn id="56" dur="400"/>
                                        <p:tgtEl>
                                          <p:spTgt spid="27"/>
                                        </p:tgtEl>
                                      </p:cBhvr>
                                    </p:animEffect>
                                  </p:childTnLst>
                                </p:cTn>
                              </p:par>
                              <p:par>
                                <p:cTn id="57" presetID="10" presetClass="entr" presetSubtype="0" fill="hold" grpId="0" nodeType="withEffect">
                                  <p:stCondLst>
                                    <p:cond delay="0"/>
                                  </p:stCondLst>
                                  <p:childTnLst>
                                    <p:set>
                                      <p:cBhvr>
                                        <p:cTn id="58" dur="1" fill="hold">
                                          <p:stCondLst>
                                            <p:cond delay="0"/>
                                          </p:stCondLst>
                                        </p:cTn>
                                        <p:tgtEl>
                                          <p:spTgt spid="28"/>
                                        </p:tgtEl>
                                        <p:attrNameLst>
                                          <p:attrName>style.visibility</p:attrName>
                                        </p:attrNameLst>
                                      </p:cBhvr>
                                      <p:to>
                                        <p:strVal val="visible"/>
                                      </p:to>
                                    </p:set>
                                    <p:animEffect transition="in" filter="fade">
                                      <p:cBhvr>
                                        <p:cTn id="59" dur="400"/>
                                        <p:tgtEl>
                                          <p:spTgt spid="28"/>
                                        </p:tgtEl>
                                      </p:cBhvr>
                                    </p:animEffect>
                                  </p:childTnLst>
                                </p:cTn>
                              </p:par>
                              <p:par>
                                <p:cTn id="60" presetID="10" presetClass="entr" presetSubtype="0" fill="hold" grpId="0" nodeType="withEffect">
                                  <p:stCondLst>
                                    <p:cond delay="0"/>
                                  </p:stCondLst>
                                  <p:childTnLst>
                                    <p:set>
                                      <p:cBhvr>
                                        <p:cTn id="61" dur="1" fill="hold">
                                          <p:stCondLst>
                                            <p:cond delay="0"/>
                                          </p:stCondLst>
                                        </p:cTn>
                                        <p:tgtEl>
                                          <p:spTgt spid="29"/>
                                        </p:tgtEl>
                                        <p:attrNameLst>
                                          <p:attrName>style.visibility</p:attrName>
                                        </p:attrNameLst>
                                      </p:cBhvr>
                                      <p:to>
                                        <p:strVal val="visible"/>
                                      </p:to>
                                    </p:set>
                                    <p:animEffect transition="in" filter="fade">
                                      <p:cBhvr>
                                        <p:cTn id="62" dur="400"/>
                                        <p:tgtEl>
                                          <p:spTgt spid="29"/>
                                        </p:tgtEl>
                                      </p:cBhvr>
                                    </p:animEffect>
                                  </p:childTnLst>
                                </p:cTn>
                              </p:par>
                              <p:par>
                                <p:cTn id="63" presetID="10" presetClass="entr" presetSubtype="0" fill="hold" grpId="0" nodeType="withEffect">
                                  <p:stCondLst>
                                    <p:cond delay="0"/>
                                  </p:stCondLst>
                                  <p:childTnLst>
                                    <p:set>
                                      <p:cBhvr>
                                        <p:cTn id="64" dur="1" fill="hold">
                                          <p:stCondLst>
                                            <p:cond delay="0"/>
                                          </p:stCondLst>
                                        </p:cTn>
                                        <p:tgtEl>
                                          <p:spTgt spid="30"/>
                                        </p:tgtEl>
                                        <p:attrNameLst>
                                          <p:attrName>style.visibility</p:attrName>
                                        </p:attrNameLst>
                                      </p:cBhvr>
                                      <p:to>
                                        <p:strVal val="visible"/>
                                      </p:to>
                                    </p:set>
                                    <p:animEffect transition="in" filter="fade">
                                      <p:cBhvr>
                                        <p:cTn id="65" dur="400"/>
                                        <p:tgtEl>
                                          <p:spTgt spid="30"/>
                                        </p:tgtEl>
                                      </p:cBhvr>
                                    </p:animEffect>
                                  </p:childTnLst>
                                </p:cTn>
                              </p:par>
                              <p:par>
                                <p:cTn id="66" presetID="10" presetClass="entr" presetSubtype="0" fill="hold" grpId="0" nodeType="withEffect">
                                  <p:stCondLst>
                                    <p:cond delay="0"/>
                                  </p:stCondLst>
                                  <p:childTnLst>
                                    <p:set>
                                      <p:cBhvr>
                                        <p:cTn id="67" dur="1" fill="hold">
                                          <p:stCondLst>
                                            <p:cond delay="0"/>
                                          </p:stCondLst>
                                        </p:cTn>
                                        <p:tgtEl>
                                          <p:spTgt spid="31"/>
                                        </p:tgtEl>
                                        <p:attrNameLst>
                                          <p:attrName>style.visibility</p:attrName>
                                        </p:attrNameLst>
                                      </p:cBhvr>
                                      <p:to>
                                        <p:strVal val="visible"/>
                                      </p:to>
                                    </p:set>
                                    <p:animEffect transition="in" filter="fade">
                                      <p:cBhvr>
                                        <p:cTn id="68" dur="40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3" grpId="0" animBg="1"/>
      <p:bldP spid="14" grpId="0" animBg="1"/>
      <p:bldP spid="15" grpId="0" animBg="1"/>
      <p:bldP spid="16" grpId="0" animBg="1"/>
      <p:bldP spid="17" grpId="0" animBg="1"/>
      <p:bldP spid="18" grpId="0" animBg="1"/>
      <p:bldP spid="19" grpId="0" animBg="1"/>
      <p:bldP spid="20" grpId="0" animBg="1"/>
      <p:bldP spid="21" grpId="0" animBg="1"/>
      <p:bldP spid="22" grpId="0" animBg="1"/>
      <p:bldP spid="23" grpId="0" animBg="1"/>
      <p:bldP spid="24" grpId="0" animBg="1"/>
      <p:bldP spid="25" grpId="0" animBg="1"/>
      <p:bldP spid="26" grpId="0" animBg="1"/>
      <p:bldP spid="27" grpId="0" animBg="1"/>
      <p:bldP spid="28" grpId="0" animBg="1"/>
      <p:bldP spid="29" grpId="0" animBg="1"/>
      <p:bldP spid="30" grpId="0" animBg="1"/>
      <p:bldP spid="31"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548640" y="365760"/>
            <a:ext cx="11064240" cy="731520"/>
          </a:xfrm>
          <a:prstGeom prst="rect">
            <a:avLst/>
          </a:prstGeom>
          <a:noFill/>
          <a:ln/>
        </p:spPr>
        <p:txBody>
          <a:bodyPr wrap="square" lIns="0" tIns="0" rIns="0" bIns="0" rtlCol="0" anchor="t"/>
          <a:lstStyle/>
          <a:p>
            <a:pPr indent="0" marL="0">
              <a:buNone/>
            </a:pPr>
            <a:r>
              <a:rPr lang="en-US" sz="3000" b="1" dirty="0">
                <a:solidFill>
                  <a:srgbClr val="15213A"/>
                </a:solidFill>
                <a:latin typeface="Arial" pitchFamily="34" charset="0"/>
                <a:ea typeface="Arial" pitchFamily="34" charset="-122"/>
                <a:cs typeface="Arial" pitchFamily="34" charset="-120"/>
              </a:rPr>
              <a:t>Watch it run: the elif chain</a:t>
            </a:r>
            <a:endParaRPr lang="en-US" sz="3000" dirty="0"/>
          </a:p>
        </p:txBody>
      </p:sp>
      <p:sp>
        <p:nvSpPr>
          <p:cNvPr id="3" name="Text 1"/>
          <p:cNvSpPr txBox="1"/>
          <p:nvPr/>
        </p:nvSpPr>
        <p:spPr>
          <a:xfrm>
            <a:off x="548640" y="1325880"/>
            <a:ext cx="3291840" cy="320040"/>
          </a:xfrm>
          <a:prstGeom prst="rect">
            <a:avLst/>
          </a:prstGeom>
          <a:noFill/>
          <a:ln/>
        </p:spPr>
        <p:txBody>
          <a:bodyPr wrap="square" lIns="0" tIns="0" rIns="0" bIns="0" rtlCol="0" anchor="ctr"/>
          <a:lstStyle/>
          <a:p>
            <a:pPr indent="0" marL="0">
              <a:buNone/>
            </a:pPr>
            <a:r>
              <a:rPr lang="en-US" sz="1300" b="1" spc="100" kern="0" dirty="0">
                <a:solidFill>
                  <a:srgbClr val="A4520C"/>
                </a:solidFill>
                <a:latin typeface="Arial" pitchFamily="34" charset="0"/>
                <a:ea typeface="Arial" pitchFamily="34" charset="-122"/>
                <a:cs typeface="Arial" pitchFamily="34" charset="-120"/>
              </a:rPr>
              <a:t>WATCH FOR</a:t>
            </a:r>
            <a:endParaRPr lang="en-US" sz="1300" dirty="0"/>
          </a:p>
        </p:txBody>
      </p:sp>
      <p:sp>
        <p:nvSpPr>
          <p:cNvPr id="4" name="Shape 2"/>
          <p:cNvSpPr/>
          <p:nvPr/>
        </p:nvSpPr>
        <p:spPr>
          <a:xfrm>
            <a:off x="548640" y="1873758"/>
            <a:ext cx="91440" cy="91440"/>
          </a:xfrm>
          <a:prstGeom prst="ellipse">
            <a:avLst/>
          </a:prstGeom>
          <a:solidFill>
            <a:srgbClr val="E07A1F"/>
          </a:solidFill>
          <a:ln w="12700">
            <a:solidFill>
              <a:srgbClr val="E07A1F"/>
            </a:solidFill>
            <a:prstDash val="solid"/>
          </a:ln>
        </p:spPr>
        <p:txBody>
          <a:bodyPr/>
          <a:p/>
        </p:txBody>
      </p:sp>
      <p:sp>
        <p:nvSpPr>
          <p:cNvPr id="5" name="Text 3"/>
          <p:cNvSpPr txBox="1"/>
          <p:nvPr/>
        </p:nvSpPr>
        <p:spPr>
          <a:xfrm>
            <a:off x="822960" y="1783080"/>
            <a:ext cx="3108960" cy="563372"/>
          </a:xfrm>
          <a:prstGeom prst="rect">
            <a:avLst/>
          </a:prstGeom>
          <a:noFill/>
          <a:ln/>
        </p:spPr>
        <p:txBody>
          <a:bodyPr wrap="square" lIns="0" tIns="0" rIns="0" bIns="0" rtlCol="0" anchor="t"/>
          <a:lstStyle/>
          <a:p>
            <a:pPr indent="0" marL="0">
              <a:lnSpc>
                <a:spcPct val="100000"/>
              </a:lnSpc>
              <a:buNone/>
            </a:pPr>
            <a:r>
              <a:rPr lang="en-US" sz="1700" dirty="0">
                <a:solidFill>
                  <a:srgbClr val="15213A"/>
                </a:solidFill>
                <a:latin typeface="Calibri" pitchFamily="34" charset="0"/>
                <a:ea typeface="Calibri" pitchFamily="34" charset="-122"/>
                <a:cs typeface="Calibri" pitchFamily="34" charset="-120"/>
              </a:rPr>
              <a:t>score = 72 is checked against each condition</a:t>
            </a:r>
            <a:endParaRPr lang="en-US" sz="1700" dirty="0"/>
          </a:p>
        </p:txBody>
      </p:sp>
      <p:sp>
        <p:nvSpPr>
          <p:cNvPr id="6" name="Shape 4"/>
          <p:cNvSpPr/>
          <p:nvPr/>
        </p:nvSpPr>
        <p:spPr>
          <a:xfrm>
            <a:off x="548640" y="2614930"/>
            <a:ext cx="91440" cy="91440"/>
          </a:xfrm>
          <a:prstGeom prst="ellipse">
            <a:avLst/>
          </a:prstGeom>
          <a:solidFill>
            <a:srgbClr val="E07A1F"/>
          </a:solidFill>
          <a:ln w="12700">
            <a:solidFill>
              <a:srgbClr val="E07A1F"/>
            </a:solidFill>
            <a:prstDash val="solid"/>
          </a:ln>
        </p:spPr>
        <p:txBody>
          <a:bodyPr/>
          <a:p/>
        </p:txBody>
      </p:sp>
      <p:sp>
        <p:nvSpPr>
          <p:cNvPr id="7" name="Text 5"/>
          <p:cNvSpPr txBox="1"/>
          <p:nvPr/>
        </p:nvSpPr>
        <p:spPr>
          <a:xfrm>
            <a:off x="822960" y="2524252"/>
            <a:ext cx="3108960" cy="299974"/>
          </a:xfrm>
          <a:prstGeom prst="rect">
            <a:avLst/>
          </a:prstGeom>
          <a:noFill/>
          <a:ln/>
        </p:spPr>
        <p:txBody>
          <a:bodyPr wrap="square" lIns="0" tIns="0" rIns="0" bIns="0" rtlCol="0" anchor="t"/>
          <a:lstStyle/>
          <a:p>
            <a:pPr indent="0" marL="0">
              <a:lnSpc>
                <a:spcPct val="100000"/>
              </a:lnSpc>
              <a:buNone/>
            </a:pPr>
            <a:r>
              <a:rPr lang="en-US" sz="1700" dirty="0">
                <a:solidFill>
                  <a:srgbClr val="15213A"/>
                </a:solidFill>
                <a:latin typeface="Calibri" pitchFamily="34" charset="0"/>
                <a:ea typeface="Calibri" pitchFamily="34" charset="-122"/>
                <a:cs typeface="Calibri" pitchFamily="34" charset="-120"/>
              </a:rPr>
              <a:t>72 &gt;= 80 is False: skip</a:t>
            </a:r>
            <a:endParaRPr lang="en-US" sz="1700" dirty="0"/>
          </a:p>
        </p:txBody>
      </p:sp>
      <p:sp>
        <p:nvSpPr>
          <p:cNvPr id="8" name="Shape 6"/>
          <p:cNvSpPr/>
          <p:nvPr/>
        </p:nvSpPr>
        <p:spPr>
          <a:xfrm>
            <a:off x="548640" y="3092704"/>
            <a:ext cx="91440" cy="91440"/>
          </a:xfrm>
          <a:prstGeom prst="ellipse">
            <a:avLst/>
          </a:prstGeom>
          <a:solidFill>
            <a:srgbClr val="E07A1F"/>
          </a:solidFill>
          <a:ln w="12700">
            <a:solidFill>
              <a:srgbClr val="E07A1F"/>
            </a:solidFill>
            <a:prstDash val="solid"/>
          </a:ln>
        </p:spPr>
        <p:txBody>
          <a:bodyPr/>
          <a:p/>
        </p:txBody>
      </p:sp>
      <p:sp>
        <p:nvSpPr>
          <p:cNvPr id="9" name="Text 7"/>
          <p:cNvSpPr txBox="1"/>
          <p:nvPr/>
        </p:nvSpPr>
        <p:spPr>
          <a:xfrm>
            <a:off x="822960" y="3002026"/>
            <a:ext cx="3108960" cy="299974"/>
          </a:xfrm>
          <a:prstGeom prst="rect">
            <a:avLst/>
          </a:prstGeom>
          <a:noFill/>
          <a:ln/>
        </p:spPr>
        <p:txBody>
          <a:bodyPr wrap="square" lIns="0" tIns="0" rIns="0" bIns="0" rtlCol="0" anchor="t"/>
          <a:lstStyle/>
          <a:p>
            <a:pPr indent="0" marL="0">
              <a:lnSpc>
                <a:spcPct val="100000"/>
              </a:lnSpc>
              <a:buNone/>
            </a:pPr>
            <a:r>
              <a:rPr lang="en-US" sz="1700" dirty="0">
                <a:solidFill>
                  <a:srgbClr val="15213A"/>
                </a:solidFill>
                <a:latin typeface="Calibri" pitchFamily="34" charset="0"/>
                <a:ea typeface="Calibri" pitchFamily="34" charset="-122"/>
                <a:cs typeface="Calibri" pitchFamily="34" charset="-120"/>
              </a:rPr>
              <a:t>72 &gt;= 65 is True: print B</a:t>
            </a:r>
            <a:endParaRPr lang="en-US" sz="1700" dirty="0"/>
          </a:p>
        </p:txBody>
      </p:sp>
      <p:sp>
        <p:nvSpPr>
          <p:cNvPr id="10" name="Shape 8"/>
          <p:cNvSpPr/>
          <p:nvPr/>
        </p:nvSpPr>
        <p:spPr>
          <a:xfrm>
            <a:off x="548640" y="3570478"/>
            <a:ext cx="91440" cy="91440"/>
          </a:xfrm>
          <a:prstGeom prst="ellipse">
            <a:avLst/>
          </a:prstGeom>
          <a:solidFill>
            <a:srgbClr val="E07A1F"/>
          </a:solidFill>
          <a:ln w="12700">
            <a:solidFill>
              <a:srgbClr val="E07A1F"/>
            </a:solidFill>
            <a:prstDash val="solid"/>
          </a:ln>
        </p:spPr>
        <p:txBody>
          <a:bodyPr/>
          <a:p/>
        </p:txBody>
      </p:sp>
      <p:sp>
        <p:nvSpPr>
          <p:cNvPr id="11" name="Text 9"/>
          <p:cNvSpPr txBox="1"/>
          <p:nvPr/>
        </p:nvSpPr>
        <p:spPr>
          <a:xfrm>
            <a:off x="822960" y="3479800"/>
            <a:ext cx="3108960" cy="299974"/>
          </a:xfrm>
          <a:prstGeom prst="rect">
            <a:avLst/>
          </a:prstGeom>
          <a:noFill/>
          <a:ln/>
        </p:spPr>
        <p:txBody>
          <a:bodyPr wrap="square" lIns="0" tIns="0" rIns="0" bIns="0" rtlCol="0" anchor="t"/>
          <a:lstStyle/>
          <a:p>
            <a:pPr indent="0" marL="0">
              <a:lnSpc>
                <a:spcPct val="100000"/>
              </a:lnSpc>
              <a:buNone/>
            </a:pPr>
            <a:r>
              <a:rPr lang="en-US" sz="1700" dirty="0">
                <a:solidFill>
                  <a:srgbClr val="15213A"/>
                </a:solidFill>
                <a:latin typeface="Calibri" pitchFamily="34" charset="0"/>
                <a:ea typeface="Calibri" pitchFamily="34" charset="-122"/>
                <a:cs typeface="Calibri" pitchFamily="34" charset="-120"/>
              </a:rPr>
              <a:t>Everything below is skipped</a:t>
            </a:r>
            <a:endParaRPr lang="en-US" sz="1700" dirty="0"/>
          </a:p>
        </p:txBody>
      </p:sp>
      <p:pic>
        <p:nvPicPr>
          <p:cNvPr id="12" name="video_main">
            <a:hlinkClick r:id="" action="ppaction://media"/>
          </p:cNvPr>
          <p:cNvPicPr>
            <a:picLocks noChangeAspect="1"/>
          </p:cNvPicPr>
          <p:nvPr>
            <a:videoFile r:link="rId1"/>
            <p:extLst>
              <p:ext uri="{DAA4B4D4-6D71-4841-9C94-3DE7FCFB9230}">
                <p14:media xmlns:p14="http://schemas.microsoft.com/office/powerpoint/2010/main" r:embed="rId2"/>
              </p:ext>
            </p:extLst>
          </p:nvPr>
        </p:nvPicPr>
        <p:blipFill>
          <a:blip r:embed="rId3"/>
          <a:stretch>
            <a:fillRect/>
          </a:stretch>
        </p:blipFill>
        <p:spPr>
          <a:xfrm>
            <a:off x="4251960" y="1280160"/>
            <a:ext cx="7360920" cy="4142232"/>
          </a:xfrm>
          <a:prstGeom prst="rect">
            <a:avLst/>
          </a:prstGeom>
        </p:spPr>
      </p:pic>
      <p:sp>
        <p:nvSpPr>
          <p:cNvPr id="13" name="Text 10"/>
          <p:cNvSpPr txBox="1"/>
          <p:nvPr/>
        </p:nvSpPr>
        <p:spPr>
          <a:xfrm>
            <a:off x="4251960" y="5532120"/>
            <a:ext cx="7360920" cy="320040"/>
          </a:xfrm>
          <a:prstGeom prst="rect">
            <a:avLst/>
          </a:prstGeom>
          <a:noFill/>
          <a:ln/>
        </p:spPr>
        <p:txBody>
          <a:bodyPr wrap="square" lIns="0" tIns="0" rIns="0" bIns="0" rtlCol="0" anchor="ctr"/>
          <a:lstStyle/>
          <a:p>
            <a:pPr algn="ctr" indent="0" marL="0">
              <a:buNone/>
            </a:pPr>
            <a:r>
              <a:rPr lang="en-US" sz="1200" i="1" dirty="0">
                <a:solidFill>
                  <a:srgbClr val="5D6573"/>
                </a:solidFill>
                <a:latin typeface="Calibri" pitchFamily="34" charset="0"/>
                <a:ea typeface="Calibri" pitchFamily="34" charset="-122"/>
                <a:cs typeface="Calibri" pitchFamily="34" charset="-120"/>
              </a:rPr>
              <a:t>Click the video to play, click again to pause. Silent: talk the class through it.</a:t>
            </a:r>
            <a:endParaRPr lang="en-US" sz="1200" dirty="0"/>
          </a:p>
        </p:txBody>
      </p:sp>
      <p:sp>
        <p:nvSpPr>
          <p:cNvPr id="14" name="Shape 11"/>
          <p:cNvSpPr/>
          <p:nvPr/>
        </p:nvSpPr>
        <p:spPr>
          <a:xfrm>
            <a:off x="0" y="6556248"/>
            <a:ext cx="3154680" cy="301752"/>
          </a:xfrm>
          <a:prstGeom prst="rect">
            <a:avLst/>
          </a:prstGeom>
          <a:solidFill>
            <a:srgbClr val="2459C4"/>
          </a:solidFill>
          <a:ln w="12700">
            <a:solidFill>
              <a:srgbClr val="2459C4"/>
            </a:solidFill>
            <a:prstDash val="solid"/>
          </a:ln>
        </p:spPr>
        <p:txBody>
          <a:bodyPr/>
          <a:p/>
        </p:txBody>
      </p:sp>
      <p:sp>
        <p:nvSpPr>
          <p:cNvPr id="15" name="Text 12"/>
          <p:cNvSpPr txBox="1"/>
          <p:nvPr/>
        </p:nvSpPr>
        <p:spPr>
          <a:xfrm>
            <a:off x="0" y="6556248"/>
            <a:ext cx="3154680" cy="301752"/>
          </a:xfrm>
          <a:prstGeom prst="rect">
            <a:avLst/>
          </a:prstGeom>
          <a:noFill/>
          <a:ln/>
        </p:spPr>
        <p:txBody>
          <a:bodyPr wrap="square" lIns="0" tIns="0" rIns="0" bIns="0"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Md Mahbub E Noor</a:t>
            </a:r>
            <a:endParaRPr lang="en-US" sz="1100" dirty="0"/>
          </a:p>
        </p:txBody>
      </p:sp>
      <p:sp>
        <p:nvSpPr>
          <p:cNvPr id="16" name="Shape 13"/>
          <p:cNvSpPr/>
          <p:nvPr/>
        </p:nvSpPr>
        <p:spPr>
          <a:xfrm>
            <a:off x="3154680" y="6556248"/>
            <a:ext cx="4754880" cy="301752"/>
          </a:xfrm>
          <a:prstGeom prst="rect">
            <a:avLst/>
          </a:prstGeom>
          <a:solidFill>
            <a:srgbClr val="E07A1F"/>
          </a:solidFill>
          <a:ln w="12700">
            <a:solidFill>
              <a:srgbClr val="E07A1F"/>
            </a:solidFill>
            <a:prstDash val="solid"/>
          </a:ln>
        </p:spPr>
        <p:txBody>
          <a:bodyPr/>
          <a:p/>
        </p:txBody>
      </p:sp>
      <p:sp>
        <p:nvSpPr>
          <p:cNvPr id="17" name="Text 14"/>
          <p:cNvSpPr txBox="1"/>
          <p:nvPr/>
        </p:nvSpPr>
        <p:spPr>
          <a:xfrm>
            <a:off x="3154680" y="6556248"/>
            <a:ext cx="4754880" cy="301752"/>
          </a:xfrm>
          <a:prstGeom prst="rect">
            <a:avLst/>
          </a:prstGeom>
          <a:noFill/>
          <a:ln/>
        </p:spPr>
        <p:txBody>
          <a:bodyPr wrap="square" lIns="0" tIns="0" rIns="0" bIns="0" rtlCol="0" anchor="ctr"/>
          <a:lstStyle/>
          <a:p>
            <a:pPr algn="ctr" indent="0" marL="0">
              <a:buNone/>
            </a:pPr>
            <a:r>
              <a:rPr lang="en-US" sz="1100" b="1" dirty="0">
                <a:solidFill>
                  <a:srgbClr val="15213A"/>
                </a:solidFill>
                <a:latin typeface="Calibri" pitchFamily="34" charset="0"/>
                <a:ea typeface="Calibri" pitchFamily="34" charset="-122"/>
                <a:cs typeface="Calibri" pitchFamily="34" charset="-120"/>
              </a:rPr>
              <a:t>Lecture 3.1: Making decisions</a:t>
            </a:r>
            <a:endParaRPr lang="en-US" sz="1100" dirty="0"/>
          </a:p>
        </p:txBody>
      </p:sp>
      <p:sp>
        <p:nvSpPr>
          <p:cNvPr id="18" name="Shape 15"/>
          <p:cNvSpPr/>
          <p:nvPr/>
        </p:nvSpPr>
        <p:spPr>
          <a:xfrm>
            <a:off x="7909560" y="6556248"/>
            <a:ext cx="2926080" cy="301752"/>
          </a:xfrm>
          <a:prstGeom prst="rect">
            <a:avLst/>
          </a:prstGeom>
          <a:solidFill>
            <a:srgbClr val="2459C4"/>
          </a:solidFill>
          <a:ln w="12700">
            <a:solidFill>
              <a:srgbClr val="2459C4"/>
            </a:solidFill>
            <a:prstDash val="solid"/>
          </a:ln>
        </p:spPr>
        <p:txBody>
          <a:bodyPr/>
          <a:p/>
        </p:txBody>
      </p:sp>
      <p:sp>
        <p:nvSpPr>
          <p:cNvPr id="19" name="Text 16"/>
          <p:cNvSpPr txBox="1"/>
          <p:nvPr/>
        </p:nvSpPr>
        <p:spPr>
          <a:xfrm>
            <a:off x="7909560" y="6556248"/>
            <a:ext cx="2926080" cy="301752"/>
          </a:xfrm>
          <a:prstGeom prst="rect">
            <a:avLst/>
          </a:prstGeom>
          <a:noFill/>
          <a:ln/>
        </p:spPr>
        <p:txBody>
          <a:bodyPr wrap="square" lIns="0" tIns="0" rIns="0" bIns="0"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University of Barishal</a:t>
            </a:r>
            <a:endParaRPr lang="en-US" sz="1100" dirty="0"/>
          </a:p>
        </p:txBody>
      </p:sp>
      <p:sp>
        <p:nvSpPr>
          <p:cNvPr id="20" name="Shape 17"/>
          <p:cNvSpPr/>
          <p:nvPr/>
        </p:nvSpPr>
        <p:spPr>
          <a:xfrm>
            <a:off x="10835640" y="6556248"/>
            <a:ext cx="1356055" cy="301752"/>
          </a:xfrm>
          <a:prstGeom prst="rect">
            <a:avLst/>
          </a:prstGeom>
          <a:solidFill>
            <a:srgbClr val="15213A"/>
          </a:solidFill>
          <a:ln w="12700">
            <a:solidFill>
              <a:srgbClr val="15213A"/>
            </a:solidFill>
            <a:prstDash val="solid"/>
          </a:ln>
        </p:spPr>
        <p:txBody>
          <a:bodyPr/>
          <a:p/>
        </p:txBody>
      </p:sp>
      <p:sp>
        <p:nvSpPr>
          <p:cNvPr id="21" name="Text 18"/>
          <p:cNvSpPr txBox="1"/>
          <p:nvPr/>
        </p:nvSpPr>
        <p:spPr>
          <a:xfrm>
            <a:off x="10835640" y="6556248"/>
            <a:ext cx="1356055" cy="301752"/>
          </a:xfrm>
          <a:prstGeom prst="rect">
            <a:avLst/>
          </a:prstGeom>
          <a:noFill/>
          <a:ln/>
        </p:spPr>
        <p:txBody>
          <a:bodyPr wrap="square" lIns="0" tIns="0" rIns="0" bIns="0"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11 / 28</a:t>
            </a:r>
            <a:endParaRPr lang="en-US" sz="1100" dirty="0"/>
          </a:p>
        </p:txBody>
      </p:sp>
    </p:spTree>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12"/>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12"/>
                                        </p:tgtEl>
                                      </p:cBhvr>
                                    </p:cmd>
                                  </p:childTnLst>
                                </p:cTn>
                              </p:par>
                            </p:childTnLst>
                          </p:cTn>
                        </p:par>
                      </p:childTnLst>
                    </p:cTn>
                  </p:par>
                </p:childTnLst>
              </p:cTn>
              <p:nextCondLst>
                <p:cond evt="onNext" delay="0">
                  <p:tgtEl>
                    <p:sldTgt/>
                  </p:tgtEl>
                </p:cond>
              </p:nextCondLst>
            </p:seq>
            <p:video>
              <p:cMediaNode vol="80000">
                <p:cTn id="7" fill="hold" display="0">
                  <p:stCondLst>
                    <p:cond delay="indefinite"/>
                  </p:stCondLst>
                </p:cTn>
                <p:tgtEl>
                  <p:spTgt spid="12"/>
                </p:tgtEl>
              </p:cMediaNode>
            </p:video>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548640" y="365760"/>
            <a:ext cx="11064240" cy="731520"/>
          </a:xfrm>
          <a:prstGeom prst="rect">
            <a:avLst/>
          </a:prstGeom>
          <a:noFill/>
          <a:ln/>
        </p:spPr>
        <p:txBody>
          <a:bodyPr wrap="square" lIns="0" tIns="0" rIns="0" bIns="0" rtlCol="0" anchor="t"/>
          <a:lstStyle/>
          <a:p>
            <a:pPr indent="0" marL="0">
              <a:buNone/>
            </a:pPr>
            <a:r>
              <a:rPr lang="en-US" sz="3000" b="1" dirty="0">
                <a:solidFill>
                  <a:srgbClr val="15213A"/>
                </a:solidFill>
                <a:latin typeface="Arial" pitchFamily="34" charset="0"/>
                <a:ea typeface="Arial" pitchFamily="34" charset="-122"/>
                <a:cs typeface="Arial" pitchFamily="34" charset="-120"/>
              </a:rPr>
              <a:t>Does the order of elif matter?</a:t>
            </a:r>
            <a:endParaRPr lang="en-US" sz="3000" dirty="0"/>
          </a:p>
        </p:txBody>
      </p:sp>
      <p:sp>
        <p:nvSpPr>
          <p:cNvPr id="3" name="Shape 1"/>
          <p:cNvSpPr/>
          <p:nvPr/>
        </p:nvSpPr>
        <p:spPr>
          <a:xfrm>
            <a:off x="548640" y="1097280"/>
            <a:ext cx="2103120" cy="384048"/>
          </a:xfrm>
          <a:prstGeom prst="roundRect">
            <a:avLst>
              <a:gd name="adj" fmla="val 47619"/>
            </a:avLst>
          </a:prstGeom>
          <a:solidFill>
            <a:srgbClr val="E07A1F"/>
          </a:solidFill>
          <a:ln w="12700">
            <a:solidFill>
              <a:srgbClr val="E07A1F"/>
            </a:solidFill>
            <a:prstDash val="solid"/>
          </a:ln>
        </p:spPr>
        <p:txBody>
          <a:bodyPr/>
          <a:p/>
        </p:txBody>
      </p:sp>
      <p:sp>
        <p:nvSpPr>
          <p:cNvPr id="4" name="Text 2"/>
          <p:cNvSpPr txBox="1"/>
          <p:nvPr/>
        </p:nvSpPr>
        <p:spPr>
          <a:xfrm>
            <a:off x="548640" y="1097280"/>
            <a:ext cx="2103120" cy="384048"/>
          </a:xfrm>
          <a:prstGeom prst="rect">
            <a:avLst/>
          </a:prstGeom>
          <a:noFill/>
          <a:ln/>
        </p:spPr>
        <p:txBody>
          <a:bodyPr wrap="square" lIns="0" tIns="0" rIns="0" bIns="0" rtlCol="0" anchor="ctr"/>
          <a:lstStyle/>
          <a:p>
            <a:pPr algn="ctr" indent="0" marL="0">
              <a:buNone/>
            </a:pPr>
            <a:r>
              <a:rPr lang="en-US" sz="1400" b="1" dirty="0">
                <a:solidFill>
                  <a:srgbClr val="15213A"/>
                </a:solidFill>
                <a:latin typeface="Arial" pitchFamily="34" charset="0"/>
                <a:ea typeface="Arial" pitchFamily="34" charset="-122"/>
                <a:cs typeface="Arial" pitchFamily="34" charset="-120"/>
              </a:rPr>
              <a:t>Predict first</a:t>
            </a:r>
            <a:endParaRPr lang="en-US" sz="1400" dirty="0"/>
          </a:p>
        </p:txBody>
      </p:sp>
      <p:sp>
        <p:nvSpPr>
          <p:cNvPr id="5" name="Shape 3"/>
          <p:cNvSpPr/>
          <p:nvPr/>
        </p:nvSpPr>
        <p:spPr>
          <a:xfrm>
            <a:off x="548640" y="1691640"/>
            <a:ext cx="6400800" cy="2954274"/>
          </a:xfrm>
          <a:prstGeom prst="roundRect">
            <a:avLst>
              <a:gd name="adj" fmla="val 2476"/>
            </a:avLst>
          </a:prstGeom>
          <a:solidFill>
            <a:srgbClr val="1B2742"/>
          </a:solidFill>
          <a:ln w="9525">
            <a:solidFill>
              <a:srgbClr val="1B2742"/>
            </a:solidFill>
            <a:prstDash val="solid"/>
          </a:ln>
        </p:spPr>
        <p:txBody>
          <a:bodyPr/>
          <a:p/>
        </p:txBody>
      </p:sp>
      <p:sp>
        <p:nvSpPr>
          <p:cNvPr id="6" name="Text 4"/>
          <p:cNvSpPr txBox="1"/>
          <p:nvPr/>
        </p:nvSpPr>
        <p:spPr>
          <a:xfrm>
            <a:off x="731520" y="1783080"/>
            <a:ext cx="2743200" cy="228600"/>
          </a:xfrm>
          <a:prstGeom prst="rect">
            <a:avLst/>
          </a:prstGeom>
          <a:noFill/>
          <a:ln/>
        </p:spPr>
        <p:txBody>
          <a:bodyPr wrap="square" lIns="0" tIns="0" rIns="0" bIns="0" rtlCol="0" anchor="ctr"/>
          <a:lstStyle/>
          <a:p>
            <a:pPr indent="0" marL="0">
              <a:buNone/>
            </a:pPr>
            <a:r>
              <a:rPr lang="en-US" sz="1000" b="1" dirty="0">
                <a:solidFill>
                  <a:srgbClr val="8FA0C0"/>
                </a:solidFill>
                <a:latin typeface="Calibri" pitchFamily="34" charset="0"/>
                <a:ea typeface="Calibri" pitchFamily="34" charset="-122"/>
                <a:cs typeface="Calibri" pitchFamily="34" charset="-120"/>
              </a:rPr>
              <a:t>Code</a:t>
            </a:r>
            <a:endParaRPr lang="en-US" sz="1000" dirty="0"/>
          </a:p>
        </p:txBody>
      </p:sp>
      <p:sp>
        <p:nvSpPr>
          <p:cNvPr id="7" name="Text 5"/>
          <p:cNvSpPr txBox="1"/>
          <p:nvPr/>
        </p:nvSpPr>
        <p:spPr>
          <a:xfrm>
            <a:off x="731520" y="2039112"/>
            <a:ext cx="6126480" cy="2497074"/>
          </a:xfrm>
          <a:prstGeom prst="rect">
            <a:avLst/>
          </a:prstGeom>
          <a:noFill/>
          <a:ln/>
        </p:spPr>
        <p:txBody>
          <a:bodyPr wrap="none" lIns="0" tIns="0" rIns="0" bIns="0" rtlCol="0" anchor="t"/>
          <a:lstStyle/>
          <a:p>
            <a:pPr indent="0" marL="0">
              <a:lnSpc>
                <a:spcPct val="98000"/>
              </a:lnSpc>
              <a:buNone/>
            </a:pPr>
            <a:r>
              <a:rPr lang="en-US" sz="2200" dirty="0">
                <a:solidFill>
                  <a:srgbClr val="E8ECF4"/>
                </a:solidFill>
                <a:latin typeface="Courier New" pitchFamily="34" charset="0"/>
                <a:ea typeface="Courier New" pitchFamily="34" charset="-122"/>
                <a:cs typeface="Courier New" pitchFamily="34" charset="-120"/>
              </a:rPr>
              <a:t>score = 92</a:t>
            </a:r>
            <a:endParaRPr lang="en-US" sz="2200" dirty="0"/>
          </a:p>
          <a:p>
            <a:pPr indent="0" marL="0">
              <a:lnSpc>
                <a:spcPct val="98000"/>
              </a:lnSpc>
              <a:buNone/>
            </a:pPr>
            <a:r>
              <a:rPr lang="en-US" sz="2200" dirty="0">
                <a:solidFill>
                  <a:srgbClr val="E8ECF4"/>
                </a:solidFill>
                <a:latin typeface="Courier New" pitchFamily="34" charset="0"/>
                <a:ea typeface="Courier New" pitchFamily="34" charset="-122"/>
                <a:cs typeface="Courier New" pitchFamily="34" charset="-120"/>
              </a:rPr>
              <a:t>if score &gt;= 50:</a:t>
            </a:r>
            <a:endParaRPr lang="en-US" sz="2200" dirty="0"/>
          </a:p>
          <a:p>
            <a:pPr indent="0" marL="0">
              <a:lnSpc>
                <a:spcPct val="98000"/>
              </a:lnSpc>
              <a:buNone/>
            </a:pPr>
            <a:r>
              <a:rPr lang="en-US" sz="2200" dirty="0">
                <a:solidFill>
                  <a:srgbClr val="E8ECF4"/>
                </a:solidFill>
                <a:latin typeface="Courier New" pitchFamily="34" charset="0"/>
                <a:ea typeface="Courier New" pitchFamily="34" charset="-122"/>
                <a:cs typeface="Courier New" pitchFamily="34" charset="-120"/>
              </a:rPr>
              <a:t>    print("C")</a:t>
            </a:r>
            <a:endParaRPr lang="en-US" sz="2200" dirty="0"/>
          </a:p>
          <a:p>
            <a:pPr indent="0" marL="0">
              <a:lnSpc>
                <a:spcPct val="98000"/>
              </a:lnSpc>
              <a:buNone/>
            </a:pPr>
            <a:r>
              <a:rPr lang="en-US" sz="2200" dirty="0">
                <a:solidFill>
                  <a:srgbClr val="E8ECF4"/>
                </a:solidFill>
                <a:latin typeface="Courier New" pitchFamily="34" charset="0"/>
                <a:ea typeface="Courier New" pitchFamily="34" charset="-122"/>
                <a:cs typeface="Courier New" pitchFamily="34" charset="-120"/>
              </a:rPr>
              <a:t>elif score &gt;= 65:</a:t>
            </a:r>
            <a:endParaRPr lang="en-US" sz="2200" dirty="0"/>
          </a:p>
          <a:p>
            <a:pPr indent="0" marL="0">
              <a:lnSpc>
                <a:spcPct val="98000"/>
              </a:lnSpc>
              <a:buNone/>
            </a:pPr>
            <a:r>
              <a:rPr lang="en-US" sz="2200" dirty="0">
                <a:solidFill>
                  <a:srgbClr val="E8ECF4"/>
                </a:solidFill>
                <a:latin typeface="Courier New" pitchFamily="34" charset="0"/>
                <a:ea typeface="Courier New" pitchFamily="34" charset="-122"/>
                <a:cs typeface="Courier New" pitchFamily="34" charset="-120"/>
              </a:rPr>
              <a:t>    print("B")</a:t>
            </a:r>
            <a:endParaRPr lang="en-US" sz="2200" dirty="0"/>
          </a:p>
          <a:p>
            <a:pPr indent="0" marL="0">
              <a:lnSpc>
                <a:spcPct val="98000"/>
              </a:lnSpc>
              <a:buNone/>
            </a:pPr>
            <a:r>
              <a:rPr lang="en-US" sz="2200" dirty="0">
                <a:solidFill>
                  <a:srgbClr val="E8ECF4"/>
                </a:solidFill>
                <a:latin typeface="Courier New" pitchFamily="34" charset="0"/>
                <a:ea typeface="Courier New" pitchFamily="34" charset="-122"/>
                <a:cs typeface="Courier New" pitchFamily="34" charset="-120"/>
              </a:rPr>
              <a:t>elif score &gt;= 80:</a:t>
            </a:r>
            <a:endParaRPr lang="en-US" sz="2200" dirty="0"/>
          </a:p>
          <a:p>
            <a:pPr indent="0" marL="0">
              <a:lnSpc>
                <a:spcPct val="98000"/>
              </a:lnSpc>
              <a:buNone/>
            </a:pPr>
            <a:r>
              <a:rPr lang="en-US" sz="2200" dirty="0">
                <a:solidFill>
                  <a:srgbClr val="E8ECF4"/>
                </a:solidFill>
                <a:latin typeface="Courier New" pitchFamily="34" charset="0"/>
                <a:ea typeface="Courier New" pitchFamily="34" charset="-122"/>
                <a:cs typeface="Courier New" pitchFamily="34" charset="-120"/>
              </a:rPr>
              <a:t>    print("A")</a:t>
            </a:r>
            <a:endParaRPr lang="en-US" sz="2200" dirty="0"/>
          </a:p>
        </p:txBody>
      </p:sp>
      <p:sp>
        <p:nvSpPr>
          <p:cNvPr id="8" name="Shape 6"/>
          <p:cNvSpPr/>
          <p:nvPr/>
        </p:nvSpPr>
        <p:spPr>
          <a:xfrm>
            <a:off x="7315200" y="1691640"/>
            <a:ext cx="4297680" cy="4206240"/>
          </a:xfrm>
          <a:prstGeom prst="roundRect">
            <a:avLst>
              <a:gd name="adj" fmla="val 2174"/>
            </a:avLst>
          </a:prstGeom>
          <a:solidFill>
            <a:srgbClr val="F3F5F9"/>
          </a:solidFill>
          <a:ln w="12700">
            <a:solidFill>
              <a:srgbClr val="F3F5F9"/>
            </a:solidFill>
            <a:prstDash val="solid"/>
          </a:ln>
        </p:spPr>
        <p:txBody>
          <a:bodyPr/>
          <a:p/>
        </p:txBody>
      </p:sp>
      <p:sp>
        <p:nvSpPr>
          <p:cNvPr id="9" name="Text 7"/>
          <p:cNvSpPr txBox="1"/>
          <p:nvPr/>
        </p:nvSpPr>
        <p:spPr>
          <a:xfrm>
            <a:off x="7315200" y="1828800"/>
            <a:ext cx="4297680" cy="1737360"/>
          </a:xfrm>
          <a:prstGeom prst="rect">
            <a:avLst/>
          </a:prstGeom>
          <a:noFill/>
          <a:ln/>
        </p:spPr>
        <p:txBody>
          <a:bodyPr wrap="square" lIns="0" tIns="0" rIns="0" bIns="0" rtlCol="0" anchor="ctr"/>
          <a:lstStyle/>
          <a:p>
            <a:pPr algn="ctr" indent="0" marL="0">
              <a:buNone/>
            </a:pPr>
            <a:r>
              <a:rPr lang="en-US" sz="11000" b="1" dirty="0">
                <a:solidFill>
                  <a:srgbClr val="E07A1F"/>
                </a:solidFill>
                <a:latin typeface="Arial" pitchFamily="34" charset="0"/>
                <a:ea typeface="Arial" pitchFamily="34" charset="-122"/>
                <a:cs typeface="Arial" pitchFamily="34" charset="-120"/>
              </a:rPr>
              <a:t>?</a:t>
            </a:r>
            <a:endParaRPr lang="en-US" sz="11000" dirty="0"/>
          </a:p>
        </p:txBody>
      </p:sp>
      <p:sp>
        <p:nvSpPr>
          <p:cNvPr id="10" name="Text 8"/>
          <p:cNvSpPr txBox="1"/>
          <p:nvPr/>
        </p:nvSpPr>
        <p:spPr>
          <a:xfrm>
            <a:off x="7635240" y="3749040"/>
            <a:ext cx="3657600" cy="1920240"/>
          </a:xfrm>
          <a:prstGeom prst="rect">
            <a:avLst/>
          </a:prstGeom>
          <a:noFill/>
          <a:ln/>
        </p:spPr>
        <p:txBody>
          <a:bodyPr wrap="square" lIns="0" tIns="0" rIns="0" bIns="0" rtlCol="0" anchor="t"/>
          <a:lstStyle/>
          <a:p>
            <a:pPr algn="ctr" indent="0" marL="0">
              <a:buNone/>
            </a:pPr>
            <a:r>
              <a:rPr lang="en-US" sz="1800" dirty="0">
                <a:solidFill>
                  <a:srgbClr val="15213A"/>
                </a:solidFill>
                <a:latin typeface="Calibri" pitchFamily="34" charset="0"/>
                <a:ea typeface="Calibri" pitchFamily="34" charset="-122"/>
                <a:cs typeface="Calibri" pitchFamily="34" charset="-120"/>
              </a:rPr>
              <a:t>What will this print? Write your prediction as a comment before you run the cell.</a:t>
            </a:r>
            <a:endParaRPr lang="en-US" sz="1800" dirty="0"/>
          </a:p>
        </p:txBody>
      </p:sp>
      <p:sp>
        <p:nvSpPr>
          <p:cNvPr id="11" name="Shape 9"/>
          <p:cNvSpPr/>
          <p:nvPr/>
        </p:nvSpPr>
        <p:spPr>
          <a:xfrm>
            <a:off x="0" y="6556248"/>
            <a:ext cx="3154680" cy="301752"/>
          </a:xfrm>
          <a:prstGeom prst="rect">
            <a:avLst/>
          </a:prstGeom>
          <a:solidFill>
            <a:srgbClr val="2459C4"/>
          </a:solidFill>
          <a:ln w="12700">
            <a:solidFill>
              <a:srgbClr val="2459C4"/>
            </a:solidFill>
            <a:prstDash val="solid"/>
          </a:ln>
        </p:spPr>
        <p:txBody>
          <a:bodyPr/>
          <a:p/>
        </p:txBody>
      </p:sp>
      <p:sp>
        <p:nvSpPr>
          <p:cNvPr id="12" name="Text 10"/>
          <p:cNvSpPr txBox="1"/>
          <p:nvPr/>
        </p:nvSpPr>
        <p:spPr>
          <a:xfrm>
            <a:off x="0" y="6556248"/>
            <a:ext cx="3154680" cy="301752"/>
          </a:xfrm>
          <a:prstGeom prst="rect">
            <a:avLst/>
          </a:prstGeom>
          <a:noFill/>
          <a:ln/>
        </p:spPr>
        <p:txBody>
          <a:bodyPr wrap="square" lIns="0" tIns="0" rIns="0" bIns="0"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Md Mahbub E Noor</a:t>
            </a:r>
            <a:endParaRPr lang="en-US" sz="1100" dirty="0"/>
          </a:p>
        </p:txBody>
      </p:sp>
      <p:sp>
        <p:nvSpPr>
          <p:cNvPr id="13" name="Shape 11"/>
          <p:cNvSpPr/>
          <p:nvPr/>
        </p:nvSpPr>
        <p:spPr>
          <a:xfrm>
            <a:off x="3154680" y="6556248"/>
            <a:ext cx="4754880" cy="301752"/>
          </a:xfrm>
          <a:prstGeom prst="rect">
            <a:avLst/>
          </a:prstGeom>
          <a:solidFill>
            <a:srgbClr val="E07A1F"/>
          </a:solidFill>
          <a:ln w="12700">
            <a:solidFill>
              <a:srgbClr val="E07A1F"/>
            </a:solidFill>
            <a:prstDash val="solid"/>
          </a:ln>
        </p:spPr>
        <p:txBody>
          <a:bodyPr/>
          <a:p/>
        </p:txBody>
      </p:sp>
      <p:sp>
        <p:nvSpPr>
          <p:cNvPr id="14" name="Text 12"/>
          <p:cNvSpPr txBox="1"/>
          <p:nvPr/>
        </p:nvSpPr>
        <p:spPr>
          <a:xfrm>
            <a:off x="3154680" y="6556248"/>
            <a:ext cx="4754880" cy="301752"/>
          </a:xfrm>
          <a:prstGeom prst="rect">
            <a:avLst/>
          </a:prstGeom>
          <a:noFill/>
          <a:ln/>
        </p:spPr>
        <p:txBody>
          <a:bodyPr wrap="square" lIns="0" tIns="0" rIns="0" bIns="0" rtlCol="0" anchor="ctr"/>
          <a:lstStyle/>
          <a:p>
            <a:pPr algn="ctr" indent="0" marL="0">
              <a:buNone/>
            </a:pPr>
            <a:r>
              <a:rPr lang="en-US" sz="1100" b="1" dirty="0">
                <a:solidFill>
                  <a:srgbClr val="15213A"/>
                </a:solidFill>
                <a:latin typeface="Calibri" pitchFamily="34" charset="0"/>
                <a:ea typeface="Calibri" pitchFamily="34" charset="-122"/>
                <a:cs typeface="Calibri" pitchFamily="34" charset="-120"/>
              </a:rPr>
              <a:t>Lecture 3.1: Making decisions</a:t>
            </a:r>
            <a:endParaRPr lang="en-US" sz="1100" dirty="0"/>
          </a:p>
        </p:txBody>
      </p:sp>
      <p:sp>
        <p:nvSpPr>
          <p:cNvPr id="15" name="Shape 13"/>
          <p:cNvSpPr/>
          <p:nvPr/>
        </p:nvSpPr>
        <p:spPr>
          <a:xfrm>
            <a:off x="7909560" y="6556248"/>
            <a:ext cx="2926080" cy="301752"/>
          </a:xfrm>
          <a:prstGeom prst="rect">
            <a:avLst/>
          </a:prstGeom>
          <a:solidFill>
            <a:srgbClr val="2459C4"/>
          </a:solidFill>
          <a:ln w="12700">
            <a:solidFill>
              <a:srgbClr val="2459C4"/>
            </a:solidFill>
            <a:prstDash val="solid"/>
          </a:ln>
        </p:spPr>
        <p:txBody>
          <a:bodyPr/>
          <a:p/>
        </p:txBody>
      </p:sp>
      <p:sp>
        <p:nvSpPr>
          <p:cNvPr id="16" name="Text 14"/>
          <p:cNvSpPr txBox="1"/>
          <p:nvPr/>
        </p:nvSpPr>
        <p:spPr>
          <a:xfrm>
            <a:off x="7909560" y="6556248"/>
            <a:ext cx="2926080" cy="301752"/>
          </a:xfrm>
          <a:prstGeom prst="rect">
            <a:avLst/>
          </a:prstGeom>
          <a:noFill/>
          <a:ln/>
        </p:spPr>
        <p:txBody>
          <a:bodyPr wrap="square" lIns="0" tIns="0" rIns="0" bIns="0"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University of Barishal</a:t>
            </a:r>
            <a:endParaRPr lang="en-US" sz="1100" dirty="0"/>
          </a:p>
        </p:txBody>
      </p:sp>
      <p:sp>
        <p:nvSpPr>
          <p:cNvPr id="17" name="Shape 15"/>
          <p:cNvSpPr/>
          <p:nvPr/>
        </p:nvSpPr>
        <p:spPr>
          <a:xfrm>
            <a:off x="10835640" y="6556248"/>
            <a:ext cx="1356055" cy="301752"/>
          </a:xfrm>
          <a:prstGeom prst="rect">
            <a:avLst/>
          </a:prstGeom>
          <a:solidFill>
            <a:srgbClr val="15213A"/>
          </a:solidFill>
          <a:ln w="12700">
            <a:solidFill>
              <a:srgbClr val="15213A"/>
            </a:solidFill>
            <a:prstDash val="solid"/>
          </a:ln>
        </p:spPr>
        <p:txBody>
          <a:bodyPr/>
          <a:p/>
        </p:txBody>
      </p:sp>
      <p:sp>
        <p:nvSpPr>
          <p:cNvPr id="18" name="Text 16"/>
          <p:cNvSpPr txBox="1"/>
          <p:nvPr/>
        </p:nvSpPr>
        <p:spPr>
          <a:xfrm>
            <a:off x="10835640" y="6556248"/>
            <a:ext cx="1356055" cy="301752"/>
          </a:xfrm>
          <a:prstGeom prst="rect">
            <a:avLst/>
          </a:prstGeom>
          <a:noFill/>
          <a:ln/>
        </p:spPr>
        <p:txBody>
          <a:bodyPr wrap="square" lIns="0" tIns="0" rIns="0" bIns="0"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12 / 28</a:t>
            </a:r>
            <a:endParaRPr lang="en-US" sz="11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548640" y="365760"/>
            <a:ext cx="11064240" cy="731520"/>
          </a:xfrm>
          <a:prstGeom prst="rect">
            <a:avLst/>
          </a:prstGeom>
          <a:noFill/>
          <a:ln/>
        </p:spPr>
        <p:txBody>
          <a:bodyPr wrap="square" lIns="0" tIns="0" rIns="0" bIns="0" rtlCol="0" anchor="t"/>
          <a:lstStyle/>
          <a:p>
            <a:pPr indent="0" marL="0">
              <a:buNone/>
            </a:pPr>
            <a:r>
              <a:rPr lang="en-US" sz="3000" b="1" dirty="0">
                <a:solidFill>
                  <a:srgbClr val="15213A"/>
                </a:solidFill>
                <a:latin typeface="Arial" pitchFamily="34" charset="0"/>
                <a:ea typeface="Arial" pitchFamily="34" charset="-122"/>
                <a:cs typeface="Arial" pitchFamily="34" charset="-120"/>
              </a:rPr>
              <a:t>Answer: Does the order of elif matter?</a:t>
            </a:r>
            <a:endParaRPr lang="en-US" sz="3000" dirty="0"/>
          </a:p>
        </p:txBody>
      </p:sp>
      <p:sp>
        <p:nvSpPr>
          <p:cNvPr id="3" name="Shape 1"/>
          <p:cNvSpPr/>
          <p:nvPr/>
        </p:nvSpPr>
        <p:spPr>
          <a:xfrm>
            <a:off x="548640" y="1371600"/>
            <a:ext cx="6400800" cy="2735580"/>
          </a:xfrm>
          <a:prstGeom prst="roundRect">
            <a:avLst>
              <a:gd name="adj" fmla="val 2674"/>
            </a:avLst>
          </a:prstGeom>
          <a:solidFill>
            <a:srgbClr val="1B2742"/>
          </a:solidFill>
          <a:ln w="9525">
            <a:solidFill>
              <a:srgbClr val="1B2742"/>
            </a:solidFill>
            <a:prstDash val="solid"/>
          </a:ln>
        </p:spPr>
        <p:txBody>
          <a:bodyPr/>
          <a:p/>
        </p:txBody>
      </p:sp>
      <p:sp>
        <p:nvSpPr>
          <p:cNvPr id="4" name="Text 2"/>
          <p:cNvSpPr txBox="1"/>
          <p:nvPr/>
        </p:nvSpPr>
        <p:spPr>
          <a:xfrm>
            <a:off x="731520" y="1463040"/>
            <a:ext cx="2743200" cy="228600"/>
          </a:xfrm>
          <a:prstGeom prst="rect">
            <a:avLst/>
          </a:prstGeom>
          <a:noFill/>
          <a:ln/>
        </p:spPr>
        <p:txBody>
          <a:bodyPr wrap="square" lIns="0" tIns="0" rIns="0" bIns="0" rtlCol="0" anchor="ctr"/>
          <a:lstStyle/>
          <a:p>
            <a:pPr indent="0" marL="0">
              <a:buNone/>
            </a:pPr>
            <a:r>
              <a:rPr lang="en-US" sz="1000" b="1" dirty="0">
                <a:solidFill>
                  <a:srgbClr val="8FA0C0"/>
                </a:solidFill>
                <a:latin typeface="Calibri" pitchFamily="34" charset="0"/>
                <a:ea typeface="Calibri" pitchFamily="34" charset="-122"/>
                <a:cs typeface="Calibri" pitchFamily="34" charset="-120"/>
              </a:rPr>
              <a:t>Code</a:t>
            </a:r>
            <a:endParaRPr lang="en-US" sz="1000" dirty="0"/>
          </a:p>
        </p:txBody>
      </p:sp>
      <p:sp>
        <p:nvSpPr>
          <p:cNvPr id="5" name="Text 3"/>
          <p:cNvSpPr txBox="1"/>
          <p:nvPr/>
        </p:nvSpPr>
        <p:spPr>
          <a:xfrm>
            <a:off x="731520" y="1719072"/>
            <a:ext cx="6126480" cy="2278380"/>
          </a:xfrm>
          <a:prstGeom prst="rect">
            <a:avLst/>
          </a:prstGeom>
          <a:noFill/>
          <a:ln/>
        </p:spPr>
        <p:txBody>
          <a:bodyPr wrap="none" lIns="0" tIns="0" rIns="0" bIns="0" rtlCol="0" anchor="t"/>
          <a:lstStyle/>
          <a:p>
            <a:pPr indent="0" marL="0">
              <a:lnSpc>
                <a:spcPct val="98000"/>
              </a:lnSpc>
              <a:buNone/>
            </a:pPr>
            <a:r>
              <a:rPr lang="en-US" sz="2000" dirty="0">
                <a:solidFill>
                  <a:srgbClr val="E8ECF4"/>
                </a:solidFill>
                <a:latin typeface="Courier New" pitchFamily="34" charset="0"/>
                <a:ea typeface="Courier New" pitchFamily="34" charset="-122"/>
                <a:cs typeface="Courier New" pitchFamily="34" charset="-120"/>
              </a:rPr>
              <a:t>score = 92</a:t>
            </a:r>
            <a:endParaRPr lang="en-US" sz="2000" dirty="0"/>
          </a:p>
          <a:p>
            <a:pPr indent="0" marL="0">
              <a:lnSpc>
                <a:spcPct val="98000"/>
              </a:lnSpc>
              <a:buNone/>
            </a:pPr>
            <a:r>
              <a:rPr lang="en-US" sz="2000" dirty="0">
                <a:solidFill>
                  <a:srgbClr val="E8ECF4"/>
                </a:solidFill>
                <a:latin typeface="Courier New" pitchFamily="34" charset="0"/>
                <a:ea typeface="Courier New" pitchFamily="34" charset="-122"/>
                <a:cs typeface="Courier New" pitchFamily="34" charset="-120"/>
              </a:rPr>
              <a:t>if score &gt;= 50:</a:t>
            </a:r>
            <a:endParaRPr lang="en-US" sz="2000" dirty="0"/>
          </a:p>
          <a:p>
            <a:pPr indent="0" marL="0">
              <a:lnSpc>
                <a:spcPct val="98000"/>
              </a:lnSpc>
              <a:buNone/>
            </a:pPr>
            <a:r>
              <a:rPr lang="en-US" sz="2000" dirty="0">
                <a:solidFill>
                  <a:srgbClr val="E8ECF4"/>
                </a:solidFill>
                <a:latin typeface="Courier New" pitchFamily="34" charset="0"/>
                <a:ea typeface="Courier New" pitchFamily="34" charset="-122"/>
                <a:cs typeface="Courier New" pitchFamily="34" charset="-120"/>
              </a:rPr>
              <a:t>    print("C")</a:t>
            </a:r>
            <a:endParaRPr lang="en-US" sz="2000" dirty="0"/>
          </a:p>
          <a:p>
            <a:pPr indent="0" marL="0">
              <a:lnSpc>
                <a:spcPct val="98000"/>
              </a:lnSpc>
              <a:buNone/>
            </a:pPr>
            <a:r>
              <a:rPr lang="en-US" sz="2000" dirty="0">
                <a:solidFill>
                  <a:srgbClr val="E8ECF4"/>
                </a:solidFill>
                <a:latin typeface="Courier New" pitchFamily="34" charset="0"/>
                <a:ea typeface="Courier New" pitchFamily="34" charset="-122"/>
                <a:cs typeface="Courier New" pitchFamily="34" charset="-120"/>
              </a:rPr>
              <a:t>elif score &gt;= 65:</a:t>
            </a:r>
            <a:endParaRPr lang="en-US" sz="2000" dirty="0"/>
          </a:p>
          <a:p>
            <a:pPr indent="0" marL="0">
              <a:lnSpc>
                <a:spcPct val="98000"/>
              </a:lnSpc>
              <a:buNone/>
            </a:pPr>
            <a:r>
              <a:rPr lang="en-US" sz="2000" dirty="0">
                <a:solidFill>
                  <a:srgbClr val="E8ECF4"/>
                </a:solidFill>
                <a:latin typeface="Courier New" pitchFamily="34" charset="0"/>
                <a:ea typeface="Courier New" pitchFamily="34" charset="-122"/>
                <a:cs typeface="Courier New" pitchFamily="34" charset="-120"/>
              </a:rPr>
              <a:t>    print("B")</a:t>
            </a:r>
            <a:endParaRPr lang="en-US" sz="2000" dirty="0"/>
          </a:p>
          <a:p>
            <a:pPr indent="0" marL="0">
              <a:lnSpc>
                <a:spcPct val="98000"/>
              </a:lnSpc>
              <a:buNone/>
            </a:pPr>
            <a:r>
              <a:rPr lang="en-US" sz="2000" dirty="0">
                <a:solidFill>
                  <a:srgbClr val="E8ECF4"/>
                </a:solidFill>
                <a:latin typeface="Courier New" pitchFamily="34" charset="0"/>
                <a:ea typeface="Courier New" pitchFamily="34" charset="-122"/>
                <a:cs typeface="Courier New" pitchFamily="34" charset="-120"/>
              </a:rPr>
              <a:t>elif score &gt;= 80:</a:t>
            </a:r>
            <a:endParaRPr lang="en-US" sz="2000" dirty="0"/>
          </a:p>
          <a:p>
            <a:pPr indent="0" marL="0">
              <a:lnSpc>
                <a:spcPct val="98000"/>
              </a:lnSpc>
              <a:buNone/>
            </a:pPr>
            <a:r>
              <a:rPr lang="en-US" sz="2000" dirty="0">
                <a:solidFill>
                  <a:srgbClr val="E8ECF4"/>
                </a:solidFill>
                <a:latin typeface="Courier New" pitchFamily="34" charset="0"/>
                <a:ea typeface="Courier New" pitchFamily="34" charset="-122"/>
                <a:cs typeface="Courier New" pitchFamily="34" charset="-120"/>
              </a:rPr>
              <a:t>    print("A")</a:t>
            </a:r>
            <a:endParaRPr lang="en-US" sz="2000" dirty="0"/>
          </a:p>
        </p:txBody>
      </p:sp>
      <p:sp>
        <p:nvSpPr>
          <p:cNvPr id="6" name="Shape 4"/>
          <p:cNvSpPr/>
          <p:nvPr/>
        </p:nvSpPr>
        <p:spPr>
          <a:xfrm>
            <a:off x="548640" y="4335780"/>
            <a:ext cx="6400800" cy="861060"/>
          </a:xfrm>
          <a:prstGeom prst="roundRect">
            <a:avLst>
              <a:gd name="adj" fmla="val 8496"/>
            </a:avLst>
          </a:prstGeom>
          <a:solidFill>
            <a:srgbClr val="EEF2F8"/>
          </a:solidFill>
          <a:ln w="9525">
            <a:solidFill>
              <a:srgbClr val="D5DBE6"/>
            </a:solidFill>
            <a:prstDash val="solid"/>
          </a:ln>
        </p:spPr>
        <p:txBody>
          <a:bodyPr/>
          <a:p/>
        </p:txBody>
      </p:sp>
      <p:sp>
        <p:nvSpPr>
          <p:cNvPr id="7" name="Text 5"/>
          <p:cNvSpPr txBox="1"/>
          <p:nvPr/>
        </p:nvSpPr>
        <p:spPr>
          <a:xfrm>
            <a:off x="731520" y="4427220"/>
            <a:ext cx="2743200" cy="228600"/>
          </a:xfrm>
          <a:prstGeom prst="rect">
            <a:avLst/>
          </a:prstGeom>
          <a:noFill/>
          <a:ln/>
        </p:spPr>
        <p:txBody>
          <a:bodyPr wrap="square" lIns="0" tIns="0" rIns="0" bIns="0" rtlCol="0" anchor="ctr"/>
          <a:lstStyle/>
          <a:p>
            <a:pPr indent="0" marL="0">
              <a:buNone/>
            </a:pPr>
            <a:r>
              <a:rPr lang="en-US" sz="1000" b="1" dirty="0">
                <a:solidFill>
                  <a:srgbClr val="5D6573"/>
                </a:solidFill>
                <a:latin typeface="Calibri" pitchFamily="34" charset="0"/>
                <a:ea typeface="Calibri" pitchFamily="34" charset="-122"/>
                <a:cs typeface="Calibri" pitchFamily="34" charset="-120"/>
              </a:rPr>
              <a:t>Output</a:t>
            </a:r>
            <a:endParaRPr lang="en-US" sz="1000" dirty="0"/>
          </a:p>
        </p:txBody>
      </p:sp>
      <p:sp>
        <p:nvSpPr>
          <p:cNvPr id="8" name="Text 6"/>
          <p:cNvSpPr txBox="1"/>
          <p:nvPr/>
        </p:nvSpPr>
        <p:spPr>
          <a:xfrm>
            <a:off x="731520" y="4683252"/>
            <a:ext cx="6126480" cy="403860"/>
          </a:xfrm>
          <a:prstGeom prst="rect">
            <a:avLst/>
          </a:prstGeom>
          <a:noFill/>
          <a:ln/>
        </p:spPr>
        <p:txBody>
          <a:bodyPr wrap="none" lIns="0" tIns="0" rIns="0" bIns="0" rtlCol="0" anchor="t"/>
          <a:lstStyle/>
          <a:p>
            <a:pPr indent="0" marL="0">
              <a:lnSpc>
                <a:spcPct val="98000"/>
              </a:lnSpc>
              <a:buNone/>
            </a:pPr>
            <a:r>
              <a:rPr lang="en-US" sz="2000" dirty="0">
                <a:solidFill>
                  <a:srgbClr val="15213A"/>
                </a:solidFill>
                <a:latin typeface="Courier New" pitchFamily="34" charset="0"/>
                <a:ea typeface="Courier New" pitchFamily="34" charset="-122"/>
                <a:cs typeface="Courier New" pitchFamily="34" charset="-120"/>
              </a:rPr>
              <a:t>C</a:t>
            </a:r>
            <a:endParaRPr lang="en-US" sz="2000" dirty="0"/>
          </a:p>
        </p:txBody>
      </p:sp>
      <p:sp>
        <p:nvSpPr>
          <p:cNvPr id="9" name="Shape 7"/>
          <p:cNvSpPr/>
          <p:nvPr/>
        </p:nvSpPr>
        <p:spPr>
          <a:xfrm>
            <a:off x="7315200" y="1559052"/>
            <a:ext cx="91440" cy="91440"/>
          </a:xfrm>
          <a:prstGeom prst="ellipse">
            <a:avLst/>
          </a:prstGeom>
          <a:solidFill>
            <a:srgbClr val="E07A1F"/>
          </a:solidFill>
          <a:ln w="12700">
            <a:solidFill>
              <a:srgbClr val="E07A1F"/>
            </a:solidFill>
            <a:prstDash val="solid"/>
          </a:ln>
        </p:spPr>
        <p:txBody>
          <a:bodyPr/>
          <a:p/>
        </p:txBody>
      </p:sp>
      <p:sp>
        <p:nvSpPr>
          <p:cNvPr id="10" name="Text 8"/>
          <p:cNvSpPr txBox="1"/>
          <p:nvPr/>
        </p:nvSpPr>
        <p:spPr>
          <a:xfrm>
            <a:off x="7589520" y="1463040"/>
            <a:ext cx="4023360" cy="594360"/>
          </a:xfrm>
          <a:prstGeom prst="rect">
            <a:avLst/>
          </a:prstGeom>
          <a:noFill/>
          <a:ln/>
        </p:spPr>
        <p:txBody>
          <a:bodyPr wrap="square" lIns="0" tIns="0" rIns="0" bIns="0" rtlCol="0" anchor="t"/>
          <a:lstStyle/>
          <a:p>
            <a:pPr indent="0" marL="0">
              <a:lnSpc>
                <a:spcPct val="100000"/>
              </a:lnSpc>
              <a:buNone/>
            </a:pPr>
            <a:r>
              <a:rPr lang="en-US" sz="1700" dirty="0">
                <a:solidFill>
                  <a:srgbClr val="A4520C"/>
                </a:solidFill>
                <a:latin typeface="Courier New" pitchFamily="34" charset="0"/>
                <a:ea typeface="Courier New" pitchFamily="34" charset="-122"/>
                <a:cs typeface="Courier New" pitchFamily="34" charset="-120"/>
              </a:rPr>
              <a:t>92 &gt;= 50</a:t>
            </a:r>
            <a:pPr indent="0" marL="0">
              <a:lnSpc>
                <a:spcPct val="100000"/>
              </a:lnSpc>
              <a:buNone/>
            </a:pPr>
            <a:r>
              <a:rPr lang="en-US" sz="1800" dirty="0">
                <a:solidFill>
                  <a:srgbClr val="15213A"/>
                </a:solidFill>
                <a:latin typeface="Calibri" pitchFamily="34" charset="0"/>
                <a:ea typeface="Calibri" pitchFamily="34" charset="-122"/>
                <a:cs typeface="Calibri" pitchFamily="34" charset="-120"/>
              </a:rPr>
              <a:t> is True, so Python stops at the first branch</a:t>
            </a:r>
            <a:endParaRPr lang="en-US" sz="1800" dirty="0"/>
          </a:p>
        </p:txBody>
      </p:sp>
      <p:sp>
        <p:nvSpPr>
          <p:cNvPr id="11" name="Shape 9"/>
          <p:cNvSpPr/>
          <p:nvPr/>
        </p:nvSpPr>
        <p:spPr>
          <a:xfrm>
            <a:off x="7315200" y="2356612"/>
            <a:ext cx="91440" cy="91440"/>
          </a:xfrm>
          <a:prstGeom prst="ellipse">
            <a:avLst/>
          </a:prstGeom>
          <a:solidFill>
            <a:srgbClr val="E07A1F"/>
          </a:solidFill>
          <a:ln w="12700">
            <a:solidFill>
              <a:srgbClr val="E07A1F"/>
            </a:solidFill>
            <a:prstDash val="solid"/>
          </a:ln>
        </p:spPr>
        <p:txBody>
          <a:bodyPr/>
          <a:p/>
        </p:txBody>
      </p:sp>
      <p:sp>
        <p:nvSpPr>
          <p:cNvPr id="12" name="Text 10"/>
          <p:cNvSpPr txBox="1"/>
          <p:nvPr/>
        </p:nvSpPr>
        <p:spPr>
          <a:xfrm>
            <a:off x="7589520" y="2260600"/>
            <a:ext cx="4023360" cy="594360"/>
          </a:xfrm>
          <a:prstGeom prst="rect">
            <a:avLst/>
          </a:prstGeom>
          <a:noFill/>
          <a:ln/>
        </p:spPr>
        <p:txBody>
          <a:bodyPr wrap="square" lIns="0" tIns="0" rIns="0" bIns="0" rtlCol="0" anchor="t"/>
          <a:lstStyle/>
          <a:p>
            <a:pPr indent="0" marL="0">
              <a:lnSpc>
                <a:spcPct val="100000"/>
              </a:lnSpc>
              <a:buNone/>
            </a:pPr>
            <a:r>
              <a:rPr lang="en-US" sz="1800" dirty="0">
                <a:solidFill>
                  <a:srgbClr val="15213A"/>
                </a:solidFill>
                <a:latin typeface="Calibri" pitchFamily="34" charset="0"/>
                <a:ea typeface="Calibri" pitchFamily="34" charset="-122"/>
                <a:cs typeface="Calibri" pitchFamily="34" charset="-120"/>
              </a:rPr>
              <a:t>The A and B branches can never run for any score</a:t>
            </a:r>
            <a:endParaRPr lang="en-US" sz="1800" dirty="0"/>
          </a:p>
        </p:txBody>
      </p:sp>
      <p:sp>
        <p:nvSpPr>
          <p:cNvPr id="13" name="Shape 11"/>
          <p:cNvSpPr/>
          <p:nvPr/>
        </p:nvSpPr>
        <p:spPr>
          <a:xfrm>
            <a:off x="7315200" y="3154172"/>
            <a:ext cx="91440" cy="91440"/>
          </a:xfrm>
          <a:prstGeom prst="ellipse">
            <a:avLst/>
          </a:prstGeom>
          <a:solidFill>
            <a:srgbClr val="E07A1F"/>
          </a:solidFill>
          <a:ln w="12700">
            <a:solidFill>
              <a:srgbClr val="E07A1F"/>
            </a:solidFill>
            <a:prstDash val="solid"/>
          </a:ln>
        </p:spPr>
        <p:txBody>
          <a:bodyPr/>
          <a:p/>
        </p:txBody>
      </p:sp>
      <p:sp>
        <p:nvSpPr>
          <p:cNvPr id="14" name="Text 12"/>
          <p:cNvSpPr txBox="1"/>
          <p:nvPr/>
        </p:nvSpPr>
        <p:spPr>
          <a:xfrm>
            <a:off x="7589520" y="3058160"/>
            <a:ext cx="4023360" cy="594360"/>
          </a:xfrm>
          <a:prstGeom prst="rect">
            <a:avLst/>
          </a:prstGeom>
          <a:noFill/>
          <a:ln/>
        </p:spPr>
        <p:txBody>
          <a:bodyPr wrap="square" lIns="0" tIns="0" rIns="0" bIns="0" rtlCol="0" anchor="t"/>
          <a:lstStyle/>
          <a:p>
            <a:pPr indent="0" marL="0">
              <a:lnSpc>
                <a:spcPct val="100000"/>
              </a:lnSpc>
              <a:buNone/>
            </a:pPr>
            <a:r>
              <a:rPr lang="en-US" sz="1800" dirty="0">
                <a:solidFill>
                  <a:srgbClr val="15213A"/>
                </a:solidFill>
                <a:latin typeface="Calibri" pitchFamily="34" charset="0"/>
                <a:ea typeface="Calibri" pitchFamily="34" charset="-122"/>
                <a:cs typeface="Calibri" pitchFamily="34" charset="-120"/>
              </a:rPr>
              <a:t>Rule: put the strictest condition first</a:t>
            </a:r>
            <a:endParaRPr lang="en-US" sz="1800" dirty="0"/>
          </a:p>
        </p:txBody>
      </p:sp>
      <p:sp>
        <p:nvSpPr>
          <p:cNvPr id="15" name="Shape 13"/>
          <p:cNvSpPr/>
          <p:nvPr/>
        </p:nvSpPr>
        <p:spPr>
          <a:xfrm>
            <a:off x="0" y="6556248"/>
            <a:ext cx="3154680" cy="301752"/>
          </a:xfrm>
          <a:prstGeom prst="rect">
            <a:avLst/>
          </a:prstGeom>
          <a:solidFill>
            <a:srgbClr val="2459C4"/>
          </a:solidFill>
          <a:ln w="12700">
            <a:solidFill>
              <a:srgbClr val="2459C4"/>
            </a:solidFill>
            <a:prstDash val="solid"/>
          </a:ln>
        </p:spPr>
        <p:txBody>
          <a:bodyPr/>
          <a:p/>
        </p:txBody>
      </p:sp>
      <p:sp>
        <p:nvSpPr>
          <p:cNvPr id="16" name="Text 14"/>
          <p:cNvSpPr txBox="1"/>
          <p:nvPr/>
        </p:nvSpPr>
        <p:spPr>
          <a:xfrm>
            <a:off x="0" y="6556248"/>
            <a:ext cx="3154680" cy="301752"/>
          </a:xfrm>
          <a:prstGeom prst="rect">
            <a:avLst/>
          </a:prstGeom>
          <a:noFill/>
          <a:ln/>
        </p:spPr>
        <p:txBody>
          <a:bodyPr wrap="square" lIns="0" tIns="0" rIns="0" bIns="0"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Md Mahbub E Noor</a:t>
            </a:r>
            <a:endParaRPr lang="en-US" sz="1100" dirty="0"/>
          </a:p>
        </p:txBody>
      </p:sp>
      <p:sp>
        <p:nvSpPr>
          <p:cNvPr id="17" name="Shape 15"/>
          <p:cNvSpPr/>
          <p:nvPr/>
        </p:nvSpPr>
        <p:spPr>
          <a:xfrm>
            <a:off x="3154680" y="6556248"/>
            <a:ext cx="4754880" cy="301752"/>
          </a:xfrm>
          <a:prstGeom prst="rect">
            <a:avLst/>
          </a:prstGeom>
          <a:solidFill>
            <a:srgbClr val="E07A1F"/>
          </a:solidFill>
          <a:ln w="12700">
            <a:solidFill>
              <a:srgbClr val="E07A1F"/>
            </a:solidFill>
            <a:prstDash val="solid"/>
          </a:ln>
        </p:spPr>
        <p:txBody>
          <a:bodyPr/>
          <a:p/>
        </p:txBody>
      </p:sp>
      <p:sp>
        <p:nvSpPr>
          <p:cNvPr id="18" name="Text 16"/>
          <p:cNvSpPr txBox="1"/>
          <p:nvPr/>
        </p:nvSpPr>
        <p:spPr>
          <a:xfrm>
            <a:off x="3154680" y="6556248"/>
            <a:ext cx="4754880" cy="301752"/>
          </a:xfrm>
          <a:prstGeom prst="rect">
            <a:avLst/>
          </a:prstGeom>
          <a:noFill/>
          <a:ln/>
        </p:spPr>
        <p:txBody>
          <a:bodyPr wrap="square" lIns="0" tIns="0" rIns="0" bIns="0" rtlCol="0" anchor="ctr"/>
          <a:lstStyle/>
          <a:p>
            <a:pPr algn="ctr" indent="0" marL="0">
              <a:buNone/>
            </a:pPr>
            <a:r>
              <a:rPr lang="en-US" sz="1100" b="1" dirty="0">
                <a:solidFill>
                  <a:srgbClr val="15213A"/>
                </a:solidFill>
                <a:latin typeface="Calibri" pitchFamily="34" charset="0"/>
                <a:ea typeface="Calibri" pitchFamily="34" charset="-122"/>
                <a:cs typeface="Calibri" pitchFamily="34" charset="-120"/>
              </a:rPr>
              <a:t>Lecture 3.1: Making decisions</a:t>
            </a:r>
            <a:endParaRPr lang="en-US" sz="1100" dirty="0"/>
          </a:p>
        </p:txBody>
      </p:sp>
      <p:sp>
        <p:nvSpPr>
          <p:cNvPr id="19" name="Shape 17"/>
          <p:cNvSpPr/>
          <p:nvPr/>
        </p:nvSpPr>
        <p:spPr>
          <a:xfrm>
            <a:off x="7909560" y="6556248"/>
            <a:ext cx="2926080" cy="301752"/>
          </a:xfrm>
          <a:prstGeom prst="rect">
            <a:avLst/>
          </a:prstGeom>
          <a:solidFill>
            <a:srgbClr val="2459C4"/>
          </a:solidFill>
          <a:ln w="12700">
            <a:solidFill>
              <a:srgbClr val="2459C4"/>
            </a:solidFill>
            <a:prstDash val="solid"/>
          </a:ln>
        </p:spPr>
        <p:txBody>
          <a:bodyPr/>
          <a:p/>
        </p:txBody>
      </p:sp>
      <p:sp>
        <p:nvSpPr>
          <p:cNvPr id="20" name="Text 18"/>
          <p:cNvSpPr txBox="1"/>
          <p:nvPr/>
        </p:nvSpPr>
        <p:spPr>
          <a:xfrm>
            <a:off x="7909560" y="6556248"/>
            <a:ext cx="2926080" cy="301752"/>
          </a:xfrm>
          <a:prstGeom prst="rect">
            <a:avLst/>
          </a:prstGeom>
          <a:noFill/>
          <a:ln/>
        </p:spPr>
        <p:txBody>
          <a:bodyPr wrap="square" lIns="0" tIns="0" rIns="0" bIns="0"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University of Barishal</a:t>
            </a:r>
            <a:endParaRPr lang="en-US" sz="1100" dirty="0"/>
          </a:p>
        </p:txBody>
      </p:sp>
      <p:sp>
        <p:nvSpPr>
          <p:cNvPr id="21" name="Shape 19"/>
          <p:cNvSpPr/>
          <p:nvPr/>
        </p:nvSpPr>
        <p:spPr>
          <a:xfrm>
            <a:off x="10835640" y="6556248"/>
            <a:ext cx="1356055" cy="301752"/>
          </a:xfrm>
          <a:prstGeom prst="rect">
            <a:avLst/>
          </a:prstGeom>
          <a:solidFill>
            <a:srgbClr val="15213A"/>
          </a:solidFill>
          <a:ln w="12700">
            <a:solidFill>
              <a:srgbClr val="15213A"/>
            </a:solidFill>
            <a:prstDash val="solid"/>
          </a:ln>
        </p:spPr>
        <p:txBody>
          <a:bodyPr/>
          <a:p/>
        </p:txBody>
      </p:sp>
      <p:sp>
        <p:nvSpPr>
          <p:cNvPr id="22" name="Text 20"/>
          <p:cNvSpPr txBox="1"/>
          <p:nvPr/>
        </p:nvSpPr>
        <p:spPr>
          <a:xfrm>
            <a:off x="10835640" y="6556248"/>
            <a:ext cx="1356055" cy="301752"/>
          </a:xfrm>
          <a:prstGeom prst="rect">
            <a:avLst/>
          </a:prstGeom>
          <a:noFill/>
          <a:ln/>
        </p:spPr>
        <p:txBody>
          <a:bodyPr wrap="square" lIns="0" tIns="0" rIns="0" bIns="0"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13 / 28</a:t>
            </a:r>
            <a:endParaRPr lang="en-US" sz="11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548640" y="365760"/>
            <a:ext cx="11064240" cy="731520"/>
          </a:xfrm>
          <a:prstGeom prst="rect">
            <a:avLst/>
          </a:prstGeom>
          <a:noFill/>
          <a:ln/>
        </p:spPr>
        <p:txBody>
          <a:bodyPr wrap="square" lIns="0" tIns="0" rIns="0" bIns="0" rtlCol="0" anchor="t"/>
          <a:lstStyle/>
          <a:p>
            <a:pPr indent="0" marL="0">
              <a:buNone/>
            </a:pPr>
            <a:r>
              <a:rPr lang="en-US" sz="3000" b="1" dirty="0">
                <a:solidFill>
                  <a:srgbClr val="15213A"/>
                </a:solidFill>
                <a:latin typeface="Arial" pitchFamily="34" charset="0"/>
                <a:ea typeface="Arial" pitchFamily="34" charset="-122"/>
                <a:cs typeface="Arial" pitchFamily="34" charset="-120"/>
              </a:rPr>
              <a:t>and, or, not: combining conditions</a:t>
            </a:r>
            <a:endParaRPr lang="en-US" sz="3000" dirty="0"/>
          </a:p>
        </p:txBody>
      </p:sp>
      <p:sp>
        <p:nvSpPr>
          <p:cNvPr id="3" name="Text 1"/>
          <p:cNvSpPr txBox="1"/>
          <p:nvPr/>
        </p:nvSpPr>
        <p:spPr>
          <a:xfrm>
            <a:off x="548640" y="1143000"/>
            <a:ext cx="11064240" cy="457200"/>
          </a:xfrm>
          <a:prstGeom prst="rect">
            <a:avLst/>
          </a:prstGeom>
          <a:noFill/>
          <a:ln/>
        </p:spPr>
        <p:txBody>
          <a:bodyPr wrap="square" lIns="0" tIns="0" rIns="0" bIns="0" rtlCol="0" anchor="ctr"/>
          <a:lstStyle/>
          <a:p>
            <a:pPr indent="0" marL="0">
              <a:buNone/>
            </a:pPr>
            <a:r>
              <a:rPr lang="en-US" sz="1600" dirty="0">
                <a:solidFill>
                  <a:srgbClr val="A4520C"/>
                </a:solidFill>
                <a:latin typeface="Courier New" pitchFamily="34" charset="0"/>
                <a:ea typeface="Courier New" pitchFamily="34" charset="-122"/>
                <a:cs typeface="Courier New" pitchFamily="34" charset="-120"/>
              </a:rPr>
              <a:t>and</a:t>
            </a:r>
            <a:pPr indent="0" marL="0">
              <a:buNone/>
            </a:pPr>
            <a:r>
              <a:rPr lang="en-US" sz="1700" dirty="0">
                <a:solidFill>
                  <a:srgbClr val="15213A"/>
                </a:solidFill>
                <a:latin typeface="Calibri" pitchFamily="34" charset="0"/>
                <a:ea typeface="Calibri" pitchFamily="34" charset="-122"/>
                <a:cs typeface="Calibri" pitchFamily="34" charset="-120"/>
              </a:rPr>
              <a:t> needs both. </a:t>
            </a:r>
            <a:pPr indent="0" marL="0">
              <a:buNone/>
            </a:pPr>
            <a:r>
              <a:rPr lang="en-US" sz="1600" dirty="0">
                <a:solidFill>
                  <a:srgbClr val="A4520C"/>
                </a:solidFill>
                <a:latin typeface="Courier New" pitchFamily="34" charset="0"/>
                <a:ea typeface="Courier New" pitchFamily="34" charset="-122"/>
                <a:cs typeface="Courier New" pitchFamily="34" charset="-120"/>
              </a:rPr>
              <a:t>or</a:t>
            </a:r>
            <a:pPr indent="0" marL="0">
              <a:buNone/>
            </a:pPr>
            <a:r>
              <a:rPr lang="en-US" sz="1700" dirty="0">
                <a:solidFill>
                  <a:srgbClr val="15213A"/>
                </a:solidFill>
                <a:latin typeface="Calibri" pitchFamily="34" charset="0"/>
                <a:ea typeface="Calibri" pitchFamily="34" charset="-122"/>
                <a:cs typeface="Calibri" pitchFamily="34" charset="-120"/>
              </a:rPr>
              <a:t> needs at least one. </a:t>
            </a:r>
            <a:pPr indent="0" marL="0">
              <a:buNone/>
            </a:pPr>
            <a:r>
              <a:rPr lang="en-US" sz="1600" dirty="0">
                <a:solidFill>
                  <a:srgbClr val="A4520C"/>
                </a:solidFill>
                <a:latin typeface="Courier New" pitchFamily="34" charset="0"/>
                <a:ea typeface="Courier New" pitchFamily="34" charset="-122"/>
                <a:cs typeface="Courier New" pitchFamily="34" charset="-120"/>
              </a:rPr>
              <a:t>not</a:t>
            </a:r>
            <a:pPr indent="0" marL="0">
              <a:buNone/>
            </a:pPr>
            <a:r>
              <a:rPr lang="en-US" sz="1700" dirty="0">
                <a:solidFill>
                  <a:srgbClr val="15213A"/>
                </a:solidFill>
                <a:latin typeface="Calibri" pitchFamily="34" charset="0"/>
                <a:ea typeface="Calibri" pitchFamily="34" charset="-122"/>
                <a:cs typeface="Calibri" pitchFamily="34" charset="-120"/>
              </a:rPr>
              <a:t> flips True and False.</a:t>
            </a:r>
            <a:endParaRPr lang="en-US" sz="1700" dirty="0"/>
          </a:p>
        </p:txBody>
      </p:sp>
      <p:graphicFrame>
        <p:nvGraphicFramePr>
          <p:cNvPr id="4" name="Table 0"/>
          <p:cNvGraphicFramePr>
            <a:graphicFrameLocks noGrp="1"/>
          </p:cNvGraphicFramePr>
          <p:nvPr>
            <p:extLst>
              <p:ext uri="{D42A27DB-BD31-4B8C-83A1-F6EECF244321}">
                <p14:modId xmlns:p14="http://schemas.microsoft.com/office/powerpoint/2010/main" val="1579011935"/>
              </p:ext>
            </p:extLst>
          </p:nvPr>
        </p:nvGraphicFramePr>
        <p:xfrm>
          <a:off x="548640" y="1737360"/>
          <a:ext cx="11064240" cy="3016097"/>
        </p:xfrm>
        <a:graphic>
          <a:graphicData uri="http://schemas.openxmlformats.org/drawingml/2006/table">
            <a:tbl>
              <a:tblPr/>
              <a:tblGrid>
                <a:gridCol w="3931920"/>
                <a:gridCol w="2651760"/>
                <a:gridCol w="4480560"/>
              </a:tblGrid>
              <a:tr h="416763">
                <a:tc>
                  <a:txBody>
                    <a:bodyPr/>
                    <a:lstStyle/>
                    <a:p>
                      <a:pPr indent="0" marL="0">
                        <a:buNone/>
                      </a:pPr>
                      <a:r>
                        <a:rPr lang="en-US" sz="1600" b="1" dirty="0">
                          <a:solidFill>
                            <a:srgbClr val="FFFFFF"/>
                          </a:solidFill>
                          <a:latin typeface="Calibri" pitchFamily="34" charset="0"/>
                          <a:ea typeface="Calibri" pitchFamily="34" charset="-122"/>
                          <a:cs typeface="Calibri" pitchFamily="34" charset="-120"/>
                        </a:rPr>
                        <a:t>You type</a:t>
                      </a:r>
                      <a:endParaRPr lang="en-US" sz="1600" dirty="0">
                        <a:latin typeface="Calibri" charset="0"/>
                        <a:ea typeface="Calibri" charset="0"/>
                        <a:cs typeface="Calibri" charset="0"/>
                      </a:endParaRPr>
                    </a:p>
                  </a:txBody>
                  <a:tcPr marL="109728" marR="109728" marT="64008" marB="64008" anchor="ctr">
                    <a:lnL w="9525" cap="flat" cmpd="sng" algn="ctr">
                      <a:solidFill>
                        <a:srgbClr val="D5DBE6"/>
                      </a:solidFill>
                      <a:prstDash val="solid"/>
                      <a:round/>
                      <a:headEnd type="none" w="med" len="med"/>
                      <a:tailEnd type="none" w="med" len="med"/>
                    </a:lnL>
                    <a:lnR w="9525" cap="flat" cmpd="sng" algn="ctr">
                      <a:solidFill>
                        <a:srgbClr val="D5DBE6"/>
                      </a:solidFill>
                      <a:prstDash val="solid"/>
                      <a:round/>
                      <a:headEnd type="none" w="med" len="med"/>
                      <a:tailEnd type="none" w="med" len="med"/>
                    </a:lnR>
                    <a:lnT w="9525" cap="flat" cmpd="sng" algn="ctr">
                      <a:solidFill>
                        <a:srgbClr val="D5DBE6"/>
                      </a:solidFill>
                      <a:prstDash val="solid"/>
                      <a:round/>
                      <a:headEnd type="none" w="med" len="med"/>
                      <a:tailEnd type="none" w="med" len="med"/>
                    </a:lnT>
                    <a:lnB w="9525" cap="flat" cmpd="sng" algn="ctr">
                      <a:solidFill>
                        <a:srgbClr val="D5DBE6"/>
                      </a:solidFill>
                      <a:prstDash val="solid"/>
                      <a:round/>
                      <a:headEnd type="none" w="med" len="med"/>
                      <a:tailEnd type="none" w="med" len="med"/>
                    </a:lnB>
                    <a:solidFill>
                      <a:srgbClr val="15213A"/>
                    </a:solidFill>
                  </a:tcPr>
                </a:tc>
                <a:tc>
                  <a:txBody>
                    <a:bodyPr/>
                    <a:lstStyle/>
                    <a:p>
                      <a:pPr indent="0" marL="0">
                        <a:buNone/>
                      </a:pPr>
                      <a:r>
                        <a:rPr lang="en-US" sz="1600" b="1" dirty="0">
                          <a:solidFill>
                            <a:srgbClr val="FFFFFF"/>
                          </a:solidFill>
                          <a:latin typeface="Calibri" pitchFamily="34" charset="0"/>
                          <a:ea typeface="Calibri" pitchFamily="34" charset="-122"/>
                          <a:cs typeface="Calibri" pitchFamily="34" charset="-120"/>
                        </a:rPr>
                        <a:t>Python gives</a:t>
                      </a:r>
                      <a:endParaRPr lang="en-US" sz="1600" dirty="0">
                        <a:latin typeface="Calibri" charset="0"/>
                        <a:ea typeface="Calibri" charset="0"/>
                        <a:cs typeface="Calibri" charset="0"/>
                      </a:endParaRPr>
                    </a:p>
                  </a:txBody>
                  <a:tcPr marL="109728" marR="109728" marT="64008" marB="64008" anchor="ctr">
                    <a:lnL w="9525" cap="flat" cmpd="sng" algn="ctr">
                      <a:solidFill>
                        <a:srgbClr val="D5DBE6"/>
                      </a:solidFill>
                      <a:prstDash val="solid"/>
                      <a:round/>
                      <a:headEnd type="none" w="med" len="med"/>
                      <a:tailEnd type="none" w="med" len="med"/>
                    </a:lnL>
                    <a:lnR w="9525" cap="flat" cmpd="sng" algn="ctr">
                      <a:solidFill>
                        <a:srgbClr val="D5DBE6"/>
                      </a:solidFill>
                      <a:prstDash val="solid"/>
                      <a:round/>
                      <a:headEnd type="none" w="med" len="med"/>
                      <a:tailEnd type="none" w="med" len="med"/>
                    </a:lnR>
                    <a:lnT w="9525" cap="flat" cmpd="sng" algn="ctr">
                      <a:solidFill>
                        <a:srgbClr val="D5DBE6"/>
                      </a:solidFill>
                      <a:prstDash val="solid"/>
                      <a:round/>
                      <a:headEnd type="none" w="med" len="med"/>
                      <a:tailEnd type="none" w="med" len="med"/>
                    </a:lnT>
                    <a:lnB w="9525" cap="flat" cmpd="sng" algn="ctr">
                      <a:solidFill>
                        <a:srgbClr val="D5DBE6"/>
                      </a:solidFill>
                      <a:prstDash val="solid"/>
                      <a:round/>
                      <a:headEnd type="none" w="med" len="med"/>
                      <a:tailEnd type="none" w="med" len="med"/>
                    </a:lnB>
                    <a:solidFill>
                      <a:srgbClr val="15213A"/>
                    </a:solidFill>
                  </a:tcPr>
                </a:tc>
                <a:tc>
                  <a:txBody>
                    <a:bodyPr/>
                    <a:lstStyle/>
                    <a:p>
                      <a:pPr indent="0" marL="0">
                        <a:buNone/>
                      </a:pPr>
                      <a:r>
                        <a:rPr lang="en-US" sz="1600" b="1" dirty="0">
                          <a:solidFill>
                            <a:srgbClr val="FFFFFF"/>
                          </a:solidFill>
                          <a:latin typeface="Calibri" pitchFamily="34" charset="0"/>
                          <a:ea typeface="Calibri" pitchFamily="34" charset="-122"/>
                          <a:cs typeface="Calibri" pitchFamily="34" charset="-120"/>
                        </a:rPr>
                        <a:t>Meaning</a:t>
                      </a:r>
                      <a:endParaRPr lang="en-US" sz="1600" dirty="0">
                        <a:latin typeface="Calibri" charset="0"/>
                        <a:ea typeface="Calibri" charset="0"/>
                        <a:cs typeface="Calibri" charset="0"/>
                      </a:endParaRPr>
                    </a:p>
                  </a:txBody>
                  <a:tcPr marL="109728" marR="109728" marT="64008" marB="64008" anchor="ctr">
                    <a:lnL w="9525" cap="flat" cmpd="sng" algn="ctr">
                      <a:solidFill>
                        <a:srgbClr val="D5DBE6"/>
                      </a:solidFill>
                      <a:prstDash val="solid"/>
                      <a:round/>
                      <a:headEnd type="none" w="med" len="med"/>
                      <a:tailEnd type="none" w="med" len="med"/>
                    </a:lnL>
                    <a:lnR w="9525" cap="flat" cmpd="sng" algn="ctr">
                      <a:solidFill>
                        <a:srgbClr val="D5DBE6"/>
                      </a:solidFill>
                      <a:prstDash val="solid"/>
                      <a:round/>
                      <a:headEnd type="none" w="med" len="med"/>
                      <a:tailEnd type="none" w="med" len="med"/>
                    </a:lnR>
                    <a:lnT w="9525" cap="flat" cmpd="sng" algn="ctr">
                      <a:solidFill>
                        <a:srgbClr val="D5DBE6"/>
                      </a:solidFill>
                      <a:prstDash val="solid"/>
                      <a:round/>
                      <a:headEnd type="none" w="med" len="med"/>
                      <a:tailEnd type="none" w="med" len="med"/>
                    </a:lnT>
                    <a:lnB w="9525" cap="flat" cmpd="sng" algn="ctr">
                      <a:solidFill>
                        <a:srgbClr val="D5DBE6"/>
                      </a:solidFill>
                      <a:prstDash val="solid"/>
                      <a:round/>
                      <a:headEnd type="none" w="med" len="med"/>
                      <a:tailEnd type="none" w="med" len="med"/>
                    </a:lnB>
                    <a:solidFill>
                      <a:srgbClr val="15213A"/>
                    </a:solidFill>
                  </a:tcPr>
                </a:tc>
              </a:tr>
              <a:tr h="433222">
                <a:tc>
                  <a:txBody>
                    <a:bodyPr/>
                    <a:lstStyle/>
                    <a:p>
                      <a:pPr indent="0" marL="0">
                        <a:buNone/>
                      </a:pPr>
                      <a:r>
                        <a:rPr lang="en-US" sz="1700" dirty="0">
                          <a:solidFill>
                            <a:srgbClr val="15213A"/>
                          </a:solidFill>
                          <a:latin typeface="Courier New" pitchFamily="34" charset="0"/>
                          <a:ea typeface="Courier New" pitchFamily="34" charset="-122"/>
                          <a:cs typeface="Courier New" pitchFamily="34" charset="-120"/>
                        </a:rPr>
                        <a:t>True and True</a:t>
                      </a:r>
                      <a:endParaRPr lang="en-US" sz="1700" dirty="0">
                        <a:latin typeface="Courier New" charset="0"/>
                        <a:ea typeface="Courier New" charset="0"/>
                        <a:cs typeface="Courier New" charset="0"/>
                      </a:endParaRPr>
                    </a:p>
                  </a:txBody>
                  <a:tcPr marL="109728" marR="109728" marT="64008" marB="64008" anchor="ctr">
                    <a:lnL w="9525" cap="flat" cmpd="sng" algn="ctr">
                      <a:solidFill>
                        <a:srgbClr val="D5DBE6"/>
                      </a:solidFill>
                      <a:prstDash val="solid"/>
                      <a:round/>
                      <a:headEnd type="none" w="med" len="med"/>
                      <a:tailEnd type="none" w="med" len="med"/>
                    </a:lnL>
                    <a:lnR w="9525" cap="flat" cmpd="sng" algn="ctr">
                      <a:solidFill>
                        <a:srgbClr val="D5DBE6"/>
                      </a:solidFill>
                      <a:prstDash val="solid"/>
                      <a:round/>
                      <a:headEnd type="none" w="med" len="med"/>
                      <a:tailEnd type="none" w="med" len="med"/>
                    </a:lnR>
                    <a:lnT w="9525" cap="flat" cmpd="sng" algn="ctr">
                      <a:solidFill>
                        <a:srgbClr val="D5DBE6"/>
                      </a:solidFill>
                      <a:prstDash val="solid"/>
                      <a:round/>
                      <a:headEnd type="none" w="med" len="med"/>
                      <a:tailEnd type="none" w="med" len="med"/>
                    </a:lnT>
                    <a:lnB w="9525" cap="flat" cmpd="sng" algn="ctr">
                      <a:solidFill>
                        <a:srgbClr val="D5DBE6"/>
                      </a:solidFill>
                      <a:prstDash val="solid"/>
                      <a:round/>
                      <a:headEnd type="none" w="med" len="med"/>
                      <a:tailEnd type="none" w="med" len="med"/>
                    </a:lnB>
                    <a:solidFill>
                      <a:srgbClr val="F3F5F9"/>
                    </a:solidFill>
                  </a:tcPr>
                </a:tc>
                <a:tc>
                  <a:txBody>
                    <a:bodyPr/>
                    <a:lstStyle/>
                    <a:p>
                      <a:pPr indent="0" marL="0">
                        <a:buNone/>
                      </a:pPr>
                      <a:r>
                        <a:rPr lang="en-US" sz="1700" b="1" dirty="0">
                          <a:solidFill>
                            <a:srgbClr val="17695D"/>
                          </a:solidFill>
                          <a:latin typeface="Courier New" pitchFamily="34" charset="0"/>
                          <a:ea typeface="Courier New" pitchFamily="34" charset="-122"/>
                          <a:cs typeface="Courier New" pitchFamily="34" charset="-120"/>
                        </a:rPr>
                        <a:t>True</a:t>
                      </a:r>
                      <a:endParaRPr lang="en-US" sz="1700" dirty="0">
                        <a:latin typeface="Courier New" charset="0"/>
                        <a:ea typeface="Courier New" charset="0"/>
                        <a:cs typeface="Courier New" charset="0"/>
                      </a:endParaRPr>
                    </a:p>
                  </a:txBody>
                  <a:tcPr marL="109728" marR="109728" marT="64008" marB="64008" anchor="ctr">
                    <a:lnL w="9525" cap="flat" cmpd="sng" algn="ctr">
                      <a:solidFill>
                        <a:srgbClr val="D5DBE6"/>
                      </a:solidFill>
                      <a:prstDash val="solid"/>
                      <a:round/>
                      <a:headEnd type="none" w="med" len="med"/>
                      <a:tailEnd type="none" w="med" len="med"/>
                    </a:lnL>
                    <a:lnR w="9525" cap="flat" cmpd="sng" algn="ctr">
                      <a:solidFill>
                        <a:srgbClr val="D5DBE6"/>
                      </a:solidFill>
                      <a:prstDash val="solid"/>
                      <a:round/>
                      <a:headEnd type="none" w="med" len="med"/>
                      <a:tailEnd type="none" w="med" len="med"/>
                    </a:lnR>
                    <a:lnT w="9525" cap="flat" cmpd="sng" algn="ctr">
                      <a:solidFill>
                        <a:srgbClr val="D5DBE6"/>
                      </a:solidFill>
                      <a:prstDash val="solid"/>
                      <a:round/>
                      <a:headEnd type="none" w="med" len="med"/>
                      <a:tailEnd type="none" w="med" len="med"/>
                    </a:lnT>
                    <a:lnB w="9525" cap="flat" cmpd="sng" algn="ctr">
                      <a:solidFill>
                        <a:srgbClr val="D5DBE6"/>
                      </a:solidFill>
                      <a:prstDash val="solid"/>
                      <a:round/>
                      <a:headEnd type="none" w="med" len="med"/>
                      <a:tailEnd type="none" w="med" len="med"/>
                    </a:lnB>
                  </a:tcPr>
                </a:tc>
                <a:tc>
                  <a:txBody>
                    <a:bodyPr/>
                    <a:lstStyle/>
                    <a:p>
                      <a:pPr indent="0" marL="0">
                        <a:buNone/>
                      </a:pPr>
                      <a:r>
                        <a:rPr lang="en-US" sz="1700" dirty="0">
                          <a:solidFill>
                            <a:srgbClr val="15213A"/>
                          </a:solidFill>
                          <a:latin typeface="Calibri" pitchFamily="34" charset="0"/>
                          <a:ea typeface="Calibri" pitchFamily="34" charset="-122"/>
                          <a:cs typeface="Calibri" pitchFamily="34" charset="-120"/>
                        </a:rPr>
                        <a:t>both True, so True</a:t>
                      </a:r>
                      <a:endParaRPr lang="en-US" sz="1700" dirty="0">
                        <a:latin typeface="Calibri" charset="0"/>
                        <a:ea typeface="Calibri" charset="0"/>
                        <a:cs typeface="Calibri" charset="0"/>
                      </a:endParaRPr>
                    </a:p>
                  </a:txBody>
                  <a:tcPr marL="109728" marR="109728" marT="64008" marB="64008" anchor="ctr">
                    <a:lnL w="9525" cap="flat" cmpd="sng" algn="ctr">
                      <a:solidFill>
                        <a:srgbClr val="D5DBE6"/>
                      </a:solidFill>
                      <a:prstDash val="solid"/>
                      <a:round/>
                      <a:headEnd type="none" w="med" len="med"/>
                      <a:tailEnd type="none" w="med" len="med"/>
                    </a:lnL>
                    <a:lnR w="9525" cap="flat" cmpd="sng" algn="ctr">
                      <a:solidFill>
                        <a:srgbClr val="D5DBE6"/>
                      </a:solidFill>
                      <a:prstDash val="solid"/>
                      <a:round/>
                      <a:headEnd type="none" w="med" len="med"/>
                      <a:tailEnd type="none" w="med" len="med"/>
                    </a:lnR>
                    <a:lnT w="9525" cap="flat" cmpd="sng" algn="ctr">
                      <a:solidFill>
                        <a:srgbClr val="D5DBE6"/>
                      </a:solidFill>
                      <a:prstDash val="solid"/>
                      <a:round/>
                      <a:headEnd type="none" w="med" len="med"/>
                      <a:tailEnd type="none" w="med" len="med"/>
                    </a:lnT>
                    <a:lnB w="9525" cap="flat" cmpd="sng" algn="ctr">
                      <a:solidFill>
                        <a:srgbClr val="D5DBE6"/>
                      </a:solidFill>
                      <a:prstDash val="solid"/>
                      <a:round/>
                      <a:headEnd type="none" w="med" len="med"/>
                      <a:tailEnd type="none" w="med" len="med"/>
                    </a:lnB>
                  </a:tcPr>
                </a:tc>
              </a:tr>
              <a:tr h="433222">
                <a:tc>
                  <a:txBody>
                    <a:bodyPr/>
                    <a:lstStyle/>
                    <a:p>
                      <a:pPr indent="0" marL="0">
                        <a:buNone/>
                      </a:pPr>
                      <a:r>
                        <a:rPr lang="en-US" sz="1700" dirty="0">
                          <a:solidFill>
                            <a:srgbClr val="15213A"/>
                          </a:solidFill>
                          <a:latin typeface="Courier New" pitchFamily="34" charset="0"/>
                          <a:ea typeface="Courier New" pitchFamily="34" charset="-122"/>
                          <a:cs typeface="Courier New" pitchFamily="34" charset="-120"/>
                        </a:rPr>
                        <a:t>True and False</a:t>
                      </a:r>
                      <a:endParaRPr lang="en-US" sz="1700" dirty="0">
                        <a:latin typeface="Courier New" charset="0"/>
                        <a:ea typeface="Courier New" charset="0"/>
                        <a:cs typeface="Courier New" charset="0"/>
                      </a:endParaRPr>
                    </a:p>
                  </a:txBody>
                  <a:tcPr marL="109728" marR="109728" marT="64008" marB="64008" anchor="ctr">
                    <a:lnL w="9525" cap="flat" cmpd="sng" algn="ctr">
                      <a:solidFill>
                        <a:srgbClr val="D5DBE6"/>
                      </a:solidFill>
                      <a:prstDash val="solid"/>
                      <a:round/>
                      <a:headEnd type="none" w="med" len="med"/>
                      <a:tailEnd type="none" w="med" len="med"/>
                    </a:lnL>
                    <a:lnR w="9525" cap="flat" cmpd="sng" algn="ctr">
                      <a:solidFill>
                        <a:srgbClr val="D5DBE6"/>
                      </a:solidFill>
                      <a:prstDash val="solid"/>
                      <a:round/>
                      <a:headEnd type="none" w="med" len="med"/>
                      <a:tailEnd type="none" w="med" len="med"/>
                    </a:lnR>
                    <a:lnT w="9525" cap="flat" cmpd="sng" algn="ctr">
                      <a:solidFill>
                        <a:srgbClr val="D5DBE6"/>
                      </a:solidFill>
                      <a:prstDash val="solid"/>
                      <a:round/>
                      <a:headEnd type="none" w="med" len="med"/>
                      <a:tailEnd type="none" w="med" len="med"/>
                    </a:lnT>
                    <a:lnB w="9525" cap="flat" cmpd="sng" algn="ctr">
                      <a:solidFill>
                        <a:srgbClr val="D5DBE6"/>
                      </a:solidFill>
                      <a:prstDash val="solid"/>
                      <a:round/>
                      <a:headEnd type="none" w="med" len="med"/>
                      <a:tailEnd type="none" w="med" len="med"/>
                    </a:lnB>
                    <a:solidFill>
                      <a:srgbClr val="F3F5F9"/>
                    </a:solidFill>
                  </a:tcPr>
                </a:tc>
                <a:tc>
                  <a:txBody>
                    <a:bodyPr/>
                    <a:lstStyle/>
                    <a:p>
                      <a:pPr indent="0" marL="0">
                        <a:buNone/>
                      </a:pPr>
                      <a:r>
                        <a:rPr lang="en-US" sz="1700" b="1" dirty="0">
                          <a:solidFill>
                            <a:srgbClr val="B4432A"/>
                          </a:solidFill>
                          <a:latin typeface="Courier New" pitchFamily="34" charset="0"/>
                          <a:ea typeface="Courier New" pitchFamily="34" charset="-122"/>
                          <a:cs typeface="Courier New" pitchFamily="34" charset="-120"/>
                        </a:rPr>
                        <a:t>False</a:t>
                      </a:r>
                      <a:endParaRPr lang="en-US" sz="1700" dirty="0">
                        <a:latin typeface="Courier New" charset="0"/>
                        <a:ea typeface="Courier New" charset="0"/>
                        <a:cs typeface="Courier New" charset="0"/>
                      </a:endParaRPr>
                    </a:p>
                  </a:txBody>
                  <a:tcPr marL="109728" marR="109728" marT="64008" marB="64008" anchor="ctr">
                    <a:lnL w="9525" cap="flat" cmpd="sng" algn="ctr">
                      <a:solidFill>
                        <a:srgbClr val="D5DBE6"/>
                      </a:solidFill>
                      <a:prstDash val="solid"/>
                      <a:round/>
                      <a:headEnd type="none" w="med" len="med"/>
                      <a:tailEnd type="none" w="med" len="med"/>
                    </a:lnL>
                    <a:lnR w="9525" cap="flat" cmpd="sng" algn="ctr">
                      <a:solidFill>
                        <a:srgbClr val="D5DBE6"/>
                      </a:solidFill>
                      <a:prstDash val="solid"/>
                      <a:round/>
                      <a:headEnd type="none" w="med" len="med"/>
                      <a:tailEnd type="none" w="med" len="med"/>
                    </a:lnR>
                    <a:lnT w="9525" cap="flat" cmpd="sng" algn="ctr">
                      <a:solidFill>
                        <a:srgbClr val="D5DBE6"/>
                      </a:solidFill>
                      <a:prstDash val="solid"/>
                      <a:round/>
                      <a:headEnd type="none" w="med" len="med"/>
                      <a:tailEnd type="none" w="med" len="med"/>
                    </a:lnT>
                    <a:lnB w="9525" cap="flat" cmpd="sng" algn="ctr">
                      <a:solidFill>
                        <a:srgbClr val="D5DBE6"/>
                      </a:solidFill>
                      <a:prstDash val="solid"/>
                      <a:round/>
                      <a:headEnd type="none" w="med" len="med"/>
                      <a:tailEnd type="none" w="med" len="med"/>
                    </a:lnB>
                  </a:tcPr>
                </a:tc>
                <a:tc>
                  <a:txBody>
                    <a:bodyPr/>
                    <a:lstStyle/>
                    <a:p>
                      <a:pPr indent="0" marL="0">
                        <a:buNone/>
                      </a:pPr>
                      <a:r>
                        <a:rPr lang="en-US" sz="1700" dirty="0">
                          <a:solidFill>
                            <a:srgbClr val="15213A"/>
                          </a:solidFill>
                          <a:latin typeface="Calibri" pitchFamily="34" charset="0"/>
                          <a:ea typeface="Calibri" pitchFamily="34" charset="-122"/>
                          <a:cs typeface="Calibri" pitchFamily="34" charset="-120"/>
                        </a:rPr>
                        <a:t>one False is enough to make and False</a:t>
                      </a:r>
                      <a:endParaRPr lang="en-US" sz="1700" dirty="0">
                        <a:latin typeface="Calibri" charset="0"/>
                        <a:ea typeface="Calibri" charset="0"/>
                        <a:cs typeface="Calibri" charset="0"/>
                      </a:endParaRPr>
                    </a:p>
                  </a:txBody>
                  <a:tcPr marL="109728" marR="109728" marT="64008" marB="64008" anchor="ctr">
                    <a:lnL w="9525" cap="flat" cmpd="sng" algn="ctr">
                      <a:solidFill>
                        <a:srgbClr val="D5DBE6"/>
                      </a:solidFill>
                      <a:prstDash val="solid"/>
                      <a:round/>
                      <a:headEnd type="none" w="med" len="med"/>
                      <a:tailEnd type="none" w="med" len="med"/>
                    </a:lnL>
                    <a:lnR w="9525" cap="flat" cmpd="sng" algn="ctr">
                      <a:solidFill>
                        <a:srgbClr val="D5DBE6"/>
                      </a:solidFill>
                      <a:prstDash val="solid"/>
                      <a:round/>
                      <a:headEnd type="none" w="med" len="med"/>
                      <a:tailEnd type="none" w="med" len="med"/>
                    </a:lnR>
                    <a:lnT w="9525" cap="flat" cmpd="sng" algn="ctr">
                      <a:solidFill>
                        <a:srgbClr val="D5DBE6"/>
                      </a:solidFill>
                      <a:prstDash val="solid"/>
                      <a:round/>
                      <a:headEnd type="none" w="med" len="med"/>
                      <a:tailEnd type="none" w="med" len="med"/>
                    </a:lnT>
                    <a:lnB w="9525" cap="flat" cmpd="sng" algn="ctr">
                      <a:solidFill>
                        <a:srgbClr val="D5DBE6"/>
                      </a:solidFill>
                      <a:prstDash val="solid"/>
                      <a:round/>
                      <a:headEnd type="none" w="med" len="med"/>
                      <a:tailEnd type="none" w="med" len="med"/>
                    </a:lnB>
                  </a:tcPr>
                </a:tc>
              </a:tr>
              <a:tr h="433222">
                <a:tc>
                  <a:txBody>
                    <a:bodyPr/>
                    <a:lstStyle/>
                    <a:p>
                      <a:pPr indent="0" marL="0">
                        <a:buNone/>
                      </a:pPr>
                      <a:r>
                        <a:rPr lang="en-US" sz="1700" dirty="0">
                          <a:solidFill>
                            <a:srgbClr val="15213A"/>
                          </a:solidFill>
                          <a:latin typeface="Courier New" pitchFamily="34" charset="0"/>
                          <a:ea typeface="Courier New" pitchFamily="34" charset="-122"/>
                          <a:cs typeface="Courier New" pitchFamily="34" charset="-120"/>
                        </a:rPr>
                        <a:t>False or True</a:t>
                      </a:r>
                      <a:endParaRPr lang="en-US" sz="1700" dirty="0">
                        <a:latin typeface="Courier New" charset="0"/>
                        <a:ea typeface="Courier New" charset="0"/>
                        <a:cs typeface="Courier New" charset="0"/>
                      </a:endParaRPr>
                    </a:p>
                  </a:txBody>
                  <a:tcPr marL="109728" marR="109728" marT="64008" marB="64008" anchor="ctr">
                    <a:lnL w="9525" cap="flat" cmpd="sng" algn="ctr">
                      <a:solidFill>
                        <a:srgbClr val="D5DBE6"/>
                      </a:solidFill>
                      <a:prstDash val="solid"/>
                      <a:round/>
                      <a:headEnd type="none" w="med" len="med"/>
                      <a:tailEnd type="none" w="med" len="med"/>
                    </a:lnL>
                    <a:lnR w="9525" cap="flat" cmpd="sng" algn="ctr">
                      <a:solidFill>
                        <a:srgbClr val="D5DBE6"/>
                      </a:solidFill>
                      <a:prstDash val="solid"/>
                      <a:round/>
                      <a:headEnd type="none" w="med" len="med"/>
                      <a:tailEnd type="none" w="med" len="med"/>
                    </a:lnR>
                    <a:lnT w="9525" cap="flat" cmpd="sng" algn="ctr">
                      <a:solidFill>
                        <a:srgbClr val="D5DBE6"/>
                      </a:solidFill>
                      <a:prstDash val="solid"/>
                      <a:round/>
                      <a:headEnd type="none" w="med" len="med"/>
                      <a:tailEnd type="none" w="med" len="med"/>
                    </a:lnT>
                    <a:lnB w="9525" cap="flat" cmpd="sng" algn="ctr">
                      <a:solidFill>
                        <a:srgbClr val="D5DBE6"/>
                      </a:solidFill>
                      <a:prstDash val="solid"/>
                      <a:round/>
                      <a:headEnd type="none" w="med" len="med"/>
                      <a:tailEnd type="none" w="med" len="med"/>
                    </a:lnB>
                    <a:solidFill>
                      <a:srgbClr val="F3F5F9"/>
                    </a:solidFill>
                  </a:tcPr>
                </a:tc>
                <a:tc>
                  <a:txBody>
                    <a:bodyPr/>
                    <a:lstStyle/>
                    <a:p>
                      <a:pPr indent="0" marL="0">
                        <a:buNone/>
                      </a:pPr>
                      <a:r>
                        <a:rPr lang="en-US" sz="1700" b="1" dirty="0">
                          <a:solidFill>
                            <a:srgbClr val="17695D"/>
                          </a:solidFill>
                          <a:latin typeface="Courier New" pitchFamily="34" charset="0"/>
                          <a:ea typeface="Courier New" pitchFamily="34" charset="-122"/>
                          <a:cs typeface="Courier New" pitchFamily="34" charset="-120"/>
                        </a:rPr>
                        <a:t>True</a:t>
                      </a:r>
                      <a:endParaRPr lang="en-US" sz="1700" dirty="0">
                        <a:latin typeface="Courier New" charset="0"/>
                        <a:ea typeface="Courier New" charset="0"/>
                        <a:cs typeface="Courier New" charset="0"/>
                      </a:endParaRPr>
                    </a:p>
                  </a:txBody>
                  <a:tcPr marL="109728" marR="109728" marT="64008" marB="64008" anchor="ctr">
                    <a:lnL w="9525" cap="flat" cmpd="sng" algn="ctr">
                      <a:solidFill>
                        <a:srgbClr val="D5DBE6"/>
                      </a:solidFill>
                      <a:prstDash val="solid"/>
                      <a:round/>
                      <a:headEnd type="none" w="med" len="med"/>
                      <a:tailEnd type="none" w="med" len="med"/>
                    </a:lnL>
                    <a:lnR w="9525" cap="flat" cmpd="sng" algn="ctr">
                      <a:solidFill>
                        <a:srgbClr val="D5DBE6"/>
                      </a:solidFill>
                      <a:prstDash val="solid"/>
                      <a:round/>
                      <a:headEnd type="none" w="med" len="med"/>
                      <a:tailEnd type="none" w="med" len="med"/>
                    </a:lnR>
                    <a:lnT w="9525" cap="flat" cmpd="sng" algn="ctr">
                      <a:solidFill>
                        <a:srgbClr val="D5DBE6"/>
                      </a:solidFill>
                      <a:prstDash val="solid"/>
                      <a:round/>
                      <a:headEnd type="none" w="med" len="med"/>
                      <a:tailEnd type="none" w="med" len="med"/>
                    </a:lnT>
                    <a:lnB w="9525" cap="flat" cmpd="sng" algn="ctr">
                      <a:solidFill>
                        <a:srgbClr val="D5DBE6"/>
                      </a:solidFill>
                      <a:prstDash val="solid"/>
                      <a:round/>
                      <a:headEnd type="none" w="med" len="med"/>
                      <a:tailEnd type="none" w="med" len="med"/>
                    </a:lnB>
                  </a:tcPr>
                </a:tc>
                <a:tc>
                  <a:txBody>
                    <a:bodyPr/>
                    <a:lstStyle/>
                    <a:p>
                      <a:pPr indent="0" marL="0">
                        <a:buNone/>
                      </a:pPr>
                      <a:r>
                        <a:rPr lang="en-US" sz="1700" dirty="0">
                          <a:solidFill>
                            <a:srgbClr val="15213A"/>
                          </a:solidFill>
                          <a:latin typeface="Calibri" pitchFamily="34" charset="0"/>
                          <a:ea typeface="Calibri" pitchFamily="34" charset="-122"/>
                          <a:cs typeface="Calibri" pitchFamily="34" charset="-120"/>
                        </a:rPr>
                        <a:t>one True is enough to make or True</a:t>
                      </a:r>
                      <a:endParaRPr lang="en-US" sz="1700" dirty="0">
                        <a:latin typeface="Calibri" charset="0"/>
                        <a:ea typeface="Calibri" charset="0"/>
                        <a:cs typeface="Calibri" charset="0"/>
                      </a:endParaRPr>
                    </a:p>
                  </a:txBody>
                  <a:tcPr marL="109728" marR="109728" marT="64008" marB="64008" anchor="ctr">
                    <a:lnL w="9525" cap="flat" cmpd="sng" algn="ctr">
                      <a:solidFill>
                        <a:srgbClr val="D5DBE6"/>
                      </a:solidFill>
                      <a:prstDash val="solid"/>
                      <a:round/>
                      <a:headEnd type="none" w="med" len="med"/>
                      <a:tailEnd type="none" w="med" len="med"/>
                    </a:lnL>
                    <a:lnR w="9525" cap="flat" cmpd="sng" algn="ctr">
                      <a:solidFill>
                        <a:srgbClr val="D5DBE6"/>
                      </a:solidFill>
                      <a:prstDash val="solid"/>
                      <a:round/>
                      <a:headEnd type="none" w="med" len="med"/>
                      <a:tailEnd type="none" w="med" len="med"/>
                    </a:lnR>
                    <a:lnT w="9525" cap="flat" cmpd="sng" algn="ctr">
                      <a:solidFill>
                        <a:srgbClr val="D5DBE6"/>
                      </a:solidFill>
                      <a:prstDash val="solid"/>
                      <a:round/>
                      <a:headEnd type="none" w="med" len="med"/>
                      <a:tailEnd type="none" w="med" len="med"/>
                    </a:lnT>
                    <a:lnB w="9525" cap="flat" cmpd="sng" algn="ctr">
                      <a:solidFill>
                        <a:srgbClr val="D5DBE6"/>
                      </a:solidFill>
                      <a:prstDash val="solid"/>
                      <a:round/>
                      <a:headEnd type="none" w="med" len="med"/>
                      <a:tailEnd type="none" w="med" len="med"/>
                    </a:lnB>
                  </a:tcPr>
                </a:tc>
              </a:tr>
              <a:tr h="433222">
                <a:tc>
                  <a:txBody>
                    <a:bodyPr/>
                    <a:lstStyle/>
                    <a:p>
                      <a:pPr indent="0" marL="0">
                        <a:buNone/>
                      </a:pPr>
                      <a:r>
                        <a:rPr lang="en-US" sz="1700" dirty="0">
                          <a:solidFill>
                            <a:srgbClr val="15213A"/>
                          </a:solidFill>
                          <a:latin typeface="Courier New" pitchFamily="34" charset="0"/>
                          <a:ea typeface="Courier New" pitchFamily="34" charset="-122"/>
                          <a:cs typeface="Courier New" pitchFamily="34" charset="-120"/>
                        </a:rPr>
                        <a:t>False or False</a:t>
                      </a:r>
                      <a:endParaRPr lang="en-US" sz="1700" dirty="0">
                        <a:latin typeface="Courier New" charset="0"/>
                        <a:ea typeface="Courier New" charset="0"/>
                        <a:cs typeface="Courier New" charset="0"/>
                      </a:endParaRPr>
                    </a:p>
                  </a:txBody>
                  <a:tcPr marL="109728" marR="109728" marT="64008" marB="64008" anchor="ctr">
                    <a:lnL w="9525" cap="flat" cmpd="sng" algn="ctr">
                      <a:solidFill>
                        <a:srgbClr val="D5DBE6"/>
                      </a:solidFill>
                      <a:prstDash val="solid"/>
                      <a:round/>
                      <a:headEnd type="none" w="med" len="med"/>
                      <a:tailEnd type="none" w="med" len="med"/>
                    </a:lnL>
                    <a:lnR w="9525" cap="flat" cmpd="sng" algn="ctr">
                      <a:solidFill>
                        <a:srgbClr val="D5DBE6"/>
                      </a:solidFill>
                      <a:prstDash val="solid"/>
                      <a:round/>
                      <a:headEnd type="none" w="med" len="med"/>
                      <a:tailEnd type="none" w="med" len="med"/>
                    </a:lnR>
                    <a:lnT w="9525" cap="flat" cmpd="sng" algn="ctr">
                      <a:solidFill>
                        <a:srgbClr val="D5DBE6"/>
                      </a:solidFill>
                      <a:prstDash val="solid"/>
                      <a:round/>
                      <a:headEnd type="none" w="med" len="med"/>
                      <a:tailEnd type="none" w="med" len="med"/>
                    </a:lnT>
                    <a:lnB w="9525" cap="flat" cmpd="sng" algn="ctr">
                      <a:solidFill>
                        <a:srgbClr val="D5DBE6"/>
                      </a:solidFill>
                      <a:prstDash val="solid"/>
                      <a:round/>
                      <a:headEnd type="none" w="med" len="med"/>
                      <a:tailEnd type="none" w="med" len="med"/>
                    </a:lnB>
                    <a:solidFill>
                      <a:srgbClr val="F3F5F9"/>
                    </a:solidFill>
                  </a:tcPr>
                </a:tc>
                <a:tc>
                  <a:txBody>
                    <a:bodyPr/>
                    <a:lstStyle/>
                    <a:p>
                      <a:pPr indent="0" marL="0">
                        <a:buNone/>
                      </a:pPr>
                      <a:r>
                        <a:rPr lang="en-US" sz="1700" b="1" dirty="0">
                          <a:solidFill>
                            <a:srgbClr val="B4432A"/>
                          </a:solidFill>
                          <a:latin typeface="Courier New" pitchFamily="34" charset="0"/>
                          <a:ea typeface="Courier New" pitchFamily="34" charset="-122"/>
                          <a:cs typeface="Courier New" pitchFamily="34" charset="-120"/>
                        </a:rPr>
                        <a:t>False</a:t>
                      </a:r>
                      <a:endParaRPr lang="en-US" sz="1700" dirty="0">
                        <a:latin typeface="Courier New" charset="0"/>
                        <a:ea typeface="Courier New" charset="0"/>
                        <a:cs typeface="Courier New" charset="0"/>
                      </a:endParaRPr>
                    </a:p>
                  </a:txBody>
                  <a:tcPr marL="109728" marR="109728" marT="64008" marB="64008" anchor="ctr">
                    <a:lnL w="9525" cap="flat" cmpd="sng" algn="ctr">
                      <a:solidFill>
                        <a:srgbClr val="D5DBE6"/>
                      </a:solidFill>
                      <a:prstDash val="solid"/>
                      <a:round/>
                      <a:headEnd type="none" w="med" len="med"/>
                      <a:tailEnd type="none" w="med" len="med"/>
                    </a:lnL>
                    <a:lnR w="9525" cap="flat" cmpd="sng" algn="ctr">
                      <a:solidFill>
                        <a:srgbClr val="D5DBE6"/>
                      </a:solidFill>
                      <a:prstDash val="solid"/>
                      <a:round/>
                      <a:headEnd type="none" w="med" len="med"/>
                      <a:tailEnd type="none" w="med" len="med"/>
                    </a:lnR>
                    <a:lnT w="9525" cap="flat" cmpd="sng" algn="ctr">
                      <a:solidFill>
                        <a:srgbClr val="D5DBE6"/>
                      </a:solidFill>
                      <a:prstDash val="solid"/>
                      <a:round/>
                      <a:headEnd type="none" w="med" len="med"/>
                      <a:tailEnd type="none" w="med" len="med"/>
                    </a:lnT>
                    <a:lnB w="9525" cap="flat" cmpd="sng" algn="ctr">
                      <a:solidFill>
                        <a:srgbClr val="D5DBE6"/>
                      </a:solidFill>
                      <a:prstDash val="solid"/>
                      <a:round/>
                      <a:headEnd type="none" w="med" len="med"/>
                      <a:tailEnd type="none" w="med" len="med"/>
                    </a:lnB>
                  </a:tcPr>
                </a:tc>
                <a:tc>
                  <a:txBody>
                    <a:bodyPr/>
                    <a:lstStyle/>
                    <a:p>
                      <a:pPr indent="0" marL="0">
                        <a:buNone/>
                      </a:pPr>
                      <a:r>
                        <a:rPr lang="en-US" sz="1700" dirty="0">
                          <a:solidFill>
                            <a:srgbClr val="15213A"/>
                          </a:solidFill>
                          <a:latin typeface="Calibri" pitchFamily="34" charset="0"/>
                          <a:ea typeface="Calibri" pitchFamily="34" charset="-122"/>
                          <a:cs typeface="Calibri" pitchFamily="34" charset="-120"/>
                        </a:rPr>
                        <a:t>nothing True, so False</a:t>
                      </a:r>
                      <a:endParaRPr lang="en-US" sz="1700" dirty="0">
                        <a:latin typeface="Calibri" charset="0"/>
                        <a:ea typeface="Calibri" charset="0"/>
                        <a:cs typeface="Calibri" charset="0"/>
                      </a:endParaRPr>
                    </a:p>
                  </a:txBody>
                  <a:tcPr marL="109728" marR="109728" marT="64008" marB="64008" anchor="ctr">
                    <a:lnL w="9525" cap="flat" cmpd="sng" algn="ctr">
                      <a:solidFill>
                        <a:srgbClr val="D5DBE6"/>
                      </a:solidFill>
                      <a:prstDash val="solid"/>
                      <a:round/>
                      <a:headEnd type="none" w="med" len="med"/>
                      <a:tailEnd type="none" w="med" len="med"/>
                    </a:lnL>
                    <a:lnR w="9525" cap="flat" cmpd="sng" algn="ctr">
                      <a:solidFill>
                        <a:srgbClr val="D5DBE6"/>
                      </a:solidFill>
                      <a:prstDash val="solid"/>
                      <a:round/>
                      <a:headEnd type="none" w="med" len="med"/>
                      <a:tailEnd type="none" w="med" len="med"/>
                    </a:lnR>
                    <a:lnT w="9525" cap="flat" cmpd="sng" algn="ctr">
                      <a:solidFill>
                        <a:srgbClr val="D5DBE6"/>
                      </a:solidFill>
                      <a:prstDash val="solid"/>
                      <a:round/>
                      <a:headEnd type="none" w="med" len="med"/>
                      <a:tailEnd type="none" w="med" len="med"/>
                    </a:lnT>
                    <a:lnB w="9525" cap="flat" cmpd="sng" algn="ctr">
                      <a:solidFill>
                        <a:srgbClr val="D5DBE6"/>
                      </a:solidFill>
                      <a:prstDash val="solid"/>
                      <a:round/>
                      <a:headEnd type="none" w="med" len="med"/>
                      <a:tailEnd type="none" w="med" len="med"/>
                    </a:lnB>
                  </a:tcPr>
                </a:tc>
              </a:tr>
              <a:tr h="433222">
                <a:tc>
                  <a:txBody>
                    <a:bodyPr/>
                    <a:lstStyle/>
                    <a:p>
                      <a:pPr indent="0" marL="0">
                        <a:buNone/>
                      </a:pPr>
                      <a:r>
                        <a:rPr lang="en-US" sz="1700" dirty="0">
                          <a:solidFill>
                            <a:srgbClr val="15213A"/>
                          </a:solidFill>
                          <a:latin typeface="Courier New" pitchFamily="34" charset="0"/>
                          <a:ea typeface="Courier New" pitchFamily="34" charset="-122"/>
                          <a:cs typeface="Courier New" pitchFamily="34" charset="-120"/>
                        </a:rPr>
                        <a:t>not True</a:t>
                      </a:r>
                      <a:endParaRPr lang="en-US" sz="1700" dirty="0">
                        <a:latin typeface="Courier New" charset="0"/>
                        <a:ea typeface="Courier New" charset="0"/>
                        <a:cs typeface="Courier New" charset="0"/>
                      </a:endParaRPr>
                    </a:p>
                  </a:txBody>
                  <a:tcPr marL="109728" marR="109728" marT="64008" marB="64008" anchor="ctr">
                    <a:lnL w="9525" cap="flat" cmpd="sng" algn="ctr">
                      <a:solidFill>
                        <a:srgbClr val="D5DBE6"/>
                      </a:solidFill>
                      <a:prstDash val="solid"/>
                      <a:round/>
                      <a:headEnd type="none" w="med" len="med"/>
                      <a:tailEnd type="none" w="med" len="med"/>
                    </a:lnL>
                    <a:lnR w="9525" cap="flat" cmpd="sng" algn="ctr">
                      <a:solidFill>
                        <a:srgbClr val="D5DBE6"/>
                      </a:solidFill>
                      <a:prstDash val="solid"/>
                      <a:round/>
                      <a:headEnd type="none" w="med" len="med"/>
                      <a:tailEnd type="none" w="med" len="med"/>
                    </a:lnR>
                    <a:lnT w="9525" cap="flat" cmpd="sng" algn="ctr">
                      <a:solidFill>
                        <a:srgbClr val="D5DBE6"/>
                      </a:solidFill>
                      <a:prstDash val="solid"/>
                      <a:round/>
                      <a:headEnd type="none" w="med" len="med"/>
                      <a:tailEnd type="none" w="med" len="med"/>
                    </a:lnT>
                    <a:lnB w="9525" cap="flat" cmpd="sng" algn="ctr">
                      <a:solidFill>
                        <a:srgbClr val="D5DBE6"/>
                      </a:solidFill>
                      <a:prstDash val="solid"/>
                      <a:round/>
                      <a:headEnd type="none" w="med" len="med"/>
                      <a:tailEnd type="none" w="med" len="med"/>
                    </a:lnB>
                    <a:solidFill>
                      <a:srgbClr val="F3F5F9"/>
                    </a:solidFill>
                  </a:tcPr>
                </a:tc>
                <a:tc>
                  <a:txBody>
                    <a:bodyPr/>
                    <a:lstStyle/>
                    <a:p>
                      <a:pPr indent="0" marL="0">
                        <a:buNone/>
                      </a:pPr>
                      <a:r>
                        <a:rPr lang="en-US" sz="1700" b="1" dirty="0">
                          <a:solidFill>
                            <a:srgbClr val="B4432A"/>
                          </a:solidFill>
                          <a:latin typeface="Courier New" pitchFamily="34" charset="0"/>
                          <a:ea typeface="Courier New" pitchFamily="34" charset="-122"/>
                          <a:cs typeface="Courier New" pitchFamily="34" charset="-120"/>
                        </a:rPr>
                        <a:t>False</a:t>
                      </a:r>
                      <a:endParaRPr lang="en-US" sz="1700" dirty="0">
                        <a:latin typeface="Courier New" charset="0"/>
                        <a:ea typeface="Courier New" charset="0"/>
                        <a:cs typeface="Courier New" charset="0"/>
                      </a:endParaRPr>
                    </a:p>
                  </a:txBody>
                  <a:tcPr marL="109728" marR="109728" marT="64008" marB="64008" anchor="ctr">
                    <a:lnL w="9525" cap="flat" cmpd="sng" algn="ctr">
                      <a:solidFill>
                        <a:srgbClr val="D5DBE6"/>
                      </a:solidFill>
                      <a:prstDash val="solid"/>
                      <a:round/>
                      <a:headEnd type="none" w="med" len="med"/>
                      <a:tailEnd type="none" w="med" len="med"/>
                    </a:lnL>
                    <a:lnR w="9525" cap="flat" cmpd="sng" algn="ctr">
                      <a:solidFill>
                        <a:srgbClr val="D5DBE6"/>
                      </a:solidFill>
                      <a:prstDash val="solid"/>
                      <a:round/>
                      <a:headEnd type="none" w="med" len="med"/>
                      <a:tailEnd type="none" w="med" len="med"/>
                    </a:lnR>
                    <a:lnT w="9525" cap="flat" cmpd="sng" algn="ctr">
                      <a:solidFill>
                        <a:srgbClr val="D5DBE6"/>
                      </a:solidFill>
                      <a:prstDash val="solid"/>
                      <a:round/>
                      <a:headEnd type="none" w="med" len="med"/>
                      <a:tailEnd type="none" w="med" len="med"/>
                    </a:lnT>
                    <a:lnB w="9525" cap="flat" cmpd="sng" algn="ctr">
                      <a:solidFill>
                        <a:srgbClr val="D5DBE6"/>
                      </a:solidFill>
                      <a:prstDash val="solid"/>
                      <a:round/>
                      <a:headEnd type="none" w="med" len="med"/>
                      <a:tailEnd type="none" w="med" len="med"/>
                    </a:lnB>
                  </a:tcPr>
                </a:tc>
                <a:tc>
                  <a:txBody>
                    <a:bodyPr/>
                    <a:lstStyle/>
                    <a:p>
                      <a:pPr indent="0" marL="0">
                        <a:buNone/>
                      </a:pPr>
                      <a:r>
                        <a:rPr lang="en-US" sz="1700" dirty="0">
                          <a:solidFill>
                            <a:srgbClr val="15213A"/>
                          </a:solidFill>
                          <a:latin typeface="Calibri" pitchFamily="34" charset="0"/>
                          <a:ea typeface="Calibri" pitchFamily="34" charset="-122"/>
                          <a:cs typeface="Calibri" pitchFamily="34" charset="-120"/>
                        </a:rPr>
                        <a:t>not flips the value</a:t>
                      </a:r>
                      <a:endParaRPr lang="en-US" sz="1700" dirty="0">
                        <a:latin typeface="Calibri" charset="0"/>
                        <a:ea typeface="Calibri" charset="0"/>
                        <a:cs typeface="Calibri" charset="0"/>
                      </a:endParaRPr>
                    </a:p>
                  </a:txBody>
                  <a:tcPr marL="109728" marR="109728" marT="64008" marB="64008" anchor="ctr">
                    <a:lnL w="9525" cap="flat" cmpd="sng" algn="ctr">
                      <a:solidFill>
                        <a:srgbClr val="D5DBE6"/>
                      </a:solidFill>
                      <a:prstDash val="solid"/>
                      <a:round/>
                      <a:headEnd type="none" w="med" len="med"/>
                      <a:tailEnd type="none" w="med" len="med"/>
                    </a:lnL>
                    <a:lnR w="9525" cap="flat" cmpd="sng" algn="ctr">
                      <a:solidFill>
                        <a:srgbClr val="D5DBE6"/>
                      </a:solidFill>
                      <a:prstDash val="solid"/>
                      <a:round/>
                      <a:headEnd type="none" w="med" len="med"/>
                      <a:tailEnd type="none" w="med" len="med"/>
                    </a:lnR>
                    <a:lnT w="9525" cap="flat" cmpd="sng" algn="ctr">
                      <a:solidFill>
                        <a:srgbClr val="D5DBE6"/>
                      </a:solidFill>
                      <a:prstDash val="solid"/>
                      <a:round/>
                      <a:headEnd type="none" w="med" len="med"/>
                      <a:tailEnd type="none" w="med" len="med"/>
                    </a:lnT>
                    <a:lnB w="9525" cap="flat" cmpd="sng" algn="ctr">
                      <a:solidFill>
                        <a:srgbClr val="D5DBE6"/>
                      </a:solidFill>
                      <a:prstDash val="solid"/>
                      <a:round/>
                      <a:headEnd type="none" w="med" len="med"/>
                      <a:tailEnd type="none" w="med" len="med"/>
                    </a:lnB>
                  </a:tcPr>
                </a:tc>
              </a:tr>
              <a:tr h="433222">
                <a:tc>
                  <a:txBody>
                    <a:bodyPr/>
                    <a:lstStyle/>
                    <a:p>
                      <a:pPr indent="0" marL="0">
                        <a:buNone/>
                      </a:pPr>
                      <a:r>
                        <a:rPr lang="en-US" sz="1700" dirty="0">
                          <a:solidFill>
                            <a:srgbClr val="15213A"/>
                          </a:solidFill>
                          <a:latin typeface="Courier New" pitchFamily="34" charset="0"/>
                          <a:ea typeface="Courier New" pitchFamily="34" charset="-122"/>
                          <a:cs typeface="Courier New" pitchFamily="34" charset="-120"/>
                        </a:rPr>
                        <a:t>5 &gt; 3 and "a" in "cat"</a:t>
                      </a:r>
                      <a:endParaRPr lang="en-US" sz="1700" dirty="0">
                        <a:latin typeface="Courier New" charset="0"/>
                        <a:ea typeface="Courier New" charset="0"/>
                        <a:cs typeface="Courier New" charset="0"/>
                      </a:endParaRPr>
                    </a:p>
                  </a:txBody>
                  <a:tcPr marL="109728" marR="109728" marT="64008" marB="64008" anchor="ctr">
                    <a:lnL w="9525" cap="flat" cmpd="sng" algn="ctr">
                      <a:solidFill>
                        <a:srgbClr val="D5DBE6"/>
                      </a:solidFill>
                      <a:prstDash val="solid"/>
                      <a:round/>
                      <a:headEnd type="none" w="med" len="med"/>
                      <a:tailEnd type="none" w="med" len="med"/>
                    </a:lnL>
                    <a:lnR w="9525" cap="flat" cmpd="sng" algn="ctr">
                      <a:solidFill>
                        <a:srgbClr val="D5DBE6"/>
                      </a:solidFill>
                      <a:prstDash val="solid"/>
                      <a:round/>
                      <a:headEnd type="none" w="med" len="med"/>
                      <a:tailEnd type="none" w="med" len="med"/>
                    </a:lnR>
                    <a:lnT w="9525" cap="flat" cmpd="sng" algn="ctr">
                      <a:solidFill>
                        <a:srgbClr val="D5DBE6"/>
                      </a:solidFill>
                      <a:prstDash val="solid"/>
                      <a:round/>
                      <a:headEnd type="none" w="med" len="med"/>
                      <a:tailEnd type="none" w="med" len="med"/>
                    </a:lnT>
                    <a:lnB w="9525" cap="flat" cmpd="sng" algn="ctr">
                      <a:solidFill>
                        <a:srgbClr val="D5DBE6"/>
                      </a:solidFill>
                      <a:prstDash val="solid"/>
                      <a:round/>
                      <a:headEnd type="none" w="med" len="med"/>
                      <a:tailEnd type="none" w="med" len="med"/>
                    </a:lnB>
                    <a:solidFill>
                      <a:srgbClr val="F3F5F9"/>
                    </a:solidFill>
                  </a:tcPr>
                </a:tc>
                <a:tc>
                  <a:txBody>
                    <a:bodyPr/>
                    <a:lstStyle/>
                    <a:p>
                      <a:pPr indent="0" marL="0">
                        <a:buNone/>
                      </a:pPr>
                      <a:r>
                        <a:rPr lang="en-US" sz="1700" b="1" dirty="0">
                          <a:solidFill>
                            <a:srgbClr val="17695D"/>
                          </a:solidFill>
                          <a:latin typeface="Courier New" pitchFamily="34" charset="0"/>
                          <a:ea typeface="Courier New" pitchFamily="34" charset="-122"/>
                          <a:cs typeface="Courier New" pitchFamily="34" charset="-120"/>
                        </a:rPr>
                        <a:t>True</a:t>
                      </a:r>
                      <a:endParaRPr lang="en-US" sz="1700" dirty="0">
                        <a:latin typeface="Courier New" charset="0"/>
                        <a:ea typeface="Courier New" charset="0"/>
                        <a:cs typeface="Courier New" charset="0"/>
                      </a:endParaRPr>
                    </a:p>
                  </a:txBody>
                  <a:tcPr marL="109728" marR="109728" marT="64008" marB="64008" anchor="ctr">
                    <a:lnL w="9525" cap="flat" cmpd="sng" algn="ctr">
                      <a:solidFill>
                        <a:srgbClr val="D5DBE6"/>
                      </a:solidFill>
                      <a:prstDash val="solid"/>
                      <a:round/>
                      <a:headEnd type="none" w="med" len="med"/>
                      <a:tailEnd type="none" w="med" len="med"/>
                    </a:lnL>
                    <a:lnR w="9525" cap="flat" cmpd="sng" algn="ctr">
                      <a:solidFill>
                        <a:srgbClr val="D5DBE6"/>
                      </a:solidFill>
                      <a:prstDash val="solid"/>
                      <a:round/>
                      <a:headEnd type="none" w="med" len="med"/>
                      <a:tailEnd type="none" w="med" len="med"/>
                    </a:lnR>
                    <a:lnT w="9525" cap="flat" cmpd="sng" algn="ctr">
                      <a:solidFill>
                        <a:srgbClr val="D5DBE6"/>
                      </a:solidFill>
                      <a:prstDash val="solid"/>
                      <a:round/>
                      <a:headEnd type="none" w="med" len="med"/>
                      <a:tailEnd type="none" w="med" len="med"/>
                    </a:lnT>
                    <a:lnB w="9525" cap="flat" cmpd="sng" algn="ctr">
                      <a:solidFill>
                        <a:srgbClr val="D5DBE6"/>
                      </a:solidFill>
                      <a:prstDash val="solid"/>
                      <a:round/>
                      <a:headEnd type="none" w="med" len="med"/>
                      <a:tailEnd type="none" w="med" len="med"/>
                    </a:lnB>
                  </a:tcPr>
                </a:tc>
                <a:tc>
                  <a:txBody>
                    <a:bodyPr/>
                    <a:lstStyle/>
                    <a:p>
                      <a:pPr indent="0" marL="0">
                        <a:buNone/>
                      </a:pPr>
                      <a:r>
                        <a:rPr lang="en-US" sz="1700" dirty="0">
                          <a:solidFill>
                            <a:srgbClr val="15213A"/>
                          </a:solidFill>
                          <a:latin typeface="Calibri" pitchFamily="34" charset="0"/>
                          <a:ea typeface="Calibri" pitchFamily="34" charset="-122"/>
                          <a:cs typeface="Calibri" pitchFamily="34" charset="-120"/>
                        </a:rPr>
                        <a:t>real conditions combine the same way</a:t>
                      </a:r>
                      <a:endParaRPr lang="en-US" sz="1700" dirty="0">
                        <a:latin typeface="Calibri" charset="0"/>
                        <a:ea typeface="Calibri" charset="0"/>
                        <a:cs typeface="Calibri" charset="0"/>
                      </a:endParaRPr>
                    </a:p>
                  </a:txBody>
                  <a:tcPr marL="109728" marR="109728" marT="64008" marB="64008" anchor="ctr">
                    <a:lnL w="9525" cap="flat" cmpd="sng" algn="ctr">
                      <a:solidFill>
                        <a:srgbClr val="D5DBE6"/>
                      </a:solidFill>
                      <a:prstDash val="solid"/>
                      <a:round/>
                      <a:headEnd type="none" w="med" len="med"/>
                      <a:tailEnd type="none" w="med" len="med"/>
                    </a:lnL>
                    <a:lnR w="9525" cap="flat" cmpd="sng" algn="ctr">
                      <a:solidFill>
                        <a:srgbClr val="D5DBE6"/>
                      </a:solidFill>
                      <a:prstDash val="solid"/>
                      <a:round/>
                      <a:headEnd type="none" w="med" len="med"/>
                      <a:tailEnd type="none" w="med" len="med"/>
                    </a:lnR>
                    <a:lnT w="9525" cap="flat" cmpd="sng" algn="ctr">
                      <a:solidFill>
                        <a:srgbClr val="D5DBE6"/>
                      </a:solidFill>
                      <a:prstDash val="solid"/>
                      <a:round/>
                      <a:headEnd type="none" w="med" len="med"/>
                      <a:tailEnd type="none" w="med" len="med"/>
                    </a:lnT>
                    <a:lnB w="9525" cap="flat" cmpd="sng" algn="ctr">
                      <a:solidFill>
                        <a:srgbClr val="D5DBE6"/>
                      </a:solidFill>
                      <a:prstDash val="solid"/>
                      <a:round/>
                      <a:headEnd type="none" w="med" len="med"/>
                      <a:tailEnd type="none" w="med" len="med"/>
                    </a:lnB>
                  </a:tcPr>
                </a:tc>
              </a:tr>
            </a:tbl>
          </a:graphicData>
        </a:graphic>
      </p:graphicFrame>
      <p:sp>
        <p:nvSpPr>
          <p:cNvPr id="5" name="Shape 2"/>
          <p:cNvSpPr/>
          <p:nvPr/>
        </p:nvSpPr>
        <p:spPr>
          <a:xfrm>
            <a:off x="0" y="6556248"/>
            <a:ext cx="3154680" cy="301752"/>
          </a:xfrm>
          <a:prstGeom prst="rect">
            <a:avLst/>
          </a:prstGeom>
          <a:solidFill>
            <a:srgbClr val="2459C4"/>
          </a:solidFill>
          <a:ln w="12700">
            <a:solidFill>
              <a:srgbClr val="2459C4"/>
            </a:solidFill>
            <a:prstDash val="solid"/>
          </a:ln>
        </p:spPr>
        <p:txBody>
          <a:bodyPr/>
          <a:p/>
        </p:txBody>
      </p:sp>
      <p:sp>
        <p:nvSpPr>
          <p:cNvPr id="6" name="Text 3"/>
          <p:cNvSpPr txBox="1"/>
          <p:nvPr/>
        </p:nvSpPr>
        <p:spPr>
          <a:xfrm>
            <a:off x="0" y="6556248"/>
            <a:ext cx="3154680" cy="301752"/>
          </a:xfrm>
          <a:prstGeom prst="rect">
            <a:avLst/>
          </a:prstGeom>
          <a:noFill/>
          <a:ln/>
        </p:spPr>
        <p:txBody>
          <a:bodyPr wrap="square" lIns="0" tIns="0" rIns="0" bIns="0"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Md Mahbub E Noor</a:t>
            </a:r>
            <a:endParaRPr lang="en-US" sz="1100" dirty="0"/>
          </a:p>
        </p:txBody>
      </p:sp>
      <p:sp>
        <p:nvSpPr>
          <p:cNvPr id="7" name="Shape 4"/>
          <p:cNvSpPr/>
          <p:nvPr/>
        </p:nvSpPr>
        <p:spPr>
          <a:xfrm>
            <a:off x="3154680" y="6556248"/>
            <a:ext cx="4754880" cy="301752"/>
          </a:xfrm>
          <a:prstGeom prst="rect">
            <a:avLst/>
          </a:prstGeom>
          <a:solidFill>
            <a:srgbClr val="E07A1F"/>
          </a:solidFill>
          <a:ln w="12700">
            <a:solidFill>
              <a:srgbClr val="E07A1F"/>
            </a:solidFill>
            <a:prstDash val="solid"/>
          </a:ln>
        </p:spPr>
        <p:txBody>
          <a:bodyPr/>
          <a:p/>
        </p:txBody>
      </p:sp>
      <p:sp>
        <p:nvSpPr>
          <p:cNvPr id="8" name="Text 5"/>
          <p:cNvSpPr txBox="1"/>
          <p:nvPr/>
        </p:nvSpPr>
        <p:spPr>
          <a:xfrm>
            <a:off x="3154680" y="6556248"/>
            <a:ext cx="4754880" cy="301752"/>
          </a:xfrm>
          <a:prstGeom prst="rect">
            <a:avLst/>
          </a:prstGeom>
          <a:noFill/>
          <a:ln/>
        </p:spPr>
        <p:txBody>
          <a:bodyPr wrap="square" lIns="0" tIns="0" rIns="0" bIns="0" rtlCol="0" anchor="ctr"/>
          <a:lstStyle/>
          <a:p>
            <a:pPr algn="ctr" indent="0" marL="0">
              <a:buNone/>
            </a:pPr>
            <a:r>
              <a:rPr lang="en-US" sz="1100" b="1" dirty="0">
                <a:solidFill>
                  <a:srgbClr val="15213A"/>
                </a:solidFill>
                <a:latin typeface="Calibri" pitchFamily="34" charset="0"/>
                <a:ea typeface="Calibri" pitchFamily="34" charset="-122"/>
                <a:cs typeface="Calibri" pitchFamily="34" charset="-120"/>
              </a:rPr>
              <a:t>Lecture 3.1: Making decisions</a:t>
            </a:r>
            <a:endParaRPr lang="en-US" sz="1100" dirty="0"/>
          </a:p>
        </p:txBody>
      </p:sp>
      <p:sp>
        <p:nvSpPr>
          <p:cNvPr id="9" name="Shape 6"/>
          <p:cNvSpPr/>
          <p:nvPr/>
        </p:nvSpPr>
        <p:spPr>
          <a:xfrm>
            <a:off x="7909560" y="6556248"/>
            <a:ext cx="2926080" cy="301752"/>
          </a:xfrm>
          <a:prstGeom prst="rect">
            <a:avLst/>
          </a:prstGeom>
          <a:solidFill>
            <a:srgbClr val="2459C4"/>
          </a:solidFill>
          <a:ln w="12700">
            <a:solidFill>
              <a:srgbClr val="2459C4"/>
            </a:solidFill>
            <a:prstDash val="solid"/>
          </a:ln>
        </p:spPr>
        <p:txBody>
          <a:bodyPr/>
          <a:p/>
        </p:txBody>
      </p:sp>
      <p:sp>
        <p:nvSpPr>
          <p:cNvPr id="10" name="Text 7"/>
          <p:cNvSpPr txBox="1"/>
          <p:nvPr/>
        </p:nvSpPr>
        <p:spPr>
          <a:xfrm>
            <a:off x="7909560" y="6556248"/>
            <a:ext cx="2926080" cy="301752"/>
          </a:xfrm>
          <a:prstGeom prst="rect">
            <a:avLst/>
          </a:prstGeom>
          <a:noFill/>
          <a:ln/>
        </p:spPr>
        <p:txBody>
          <a:bodyPr wrap="square" lIns="0" tIns="0" rIns="0" bIns="0"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University of Barishal</a:t>
            </a:r>
            <a:endParaRPr lang="en-US" sz="1100" dirty="0"/>
          </a:p>
        </p:txBody>
      </p:sp>
      <p:sp>
        <p:nvSpPr>
          <p:cNvPr id="11" name="Shape 8"/>
          <p:cNvSpPr/>
          <p:nvPr/>
        </p:nvSpPr>
        <p:spPr>
          <a:xfrm>
            <a:off x="10835640" y="6556248"/>
            <a:ext cx="1356055" cy="301752"/>
          </a:xfrm>
          <a:prstGeom prst="rect">
            <a:avLst/>
          </a:prstGeom>
          <a:solidFill>
            <a:srgbClr val="15213A"/>
          </a:solidFill>
          <a:ln w="12700">
            <a:solidFill>
              <a:srgbClr val="15213A"/>
            </a:solidFill>
            <a:prstDash val="solid"/>
          </a:ln>
        </p:spPr>
        <p:txBody>
          <a:bodyPr/>
          <a:p/>
        </p:txBody>
      </p:sp>
      <p:sp>
        <p:nvSpPr>
          <p:cNvPr id="12" name="Text 9"/>
          <p:cNvSpPr txBox="1"/>
          <p:nvPr/>
        </p:nvSpPr>
        <p:spPr>
          <a:xfrm>
            <a:off x="10835640" y="6556248"/>
            <a:ext cx="1356055" cy="301752"/>
          </a:xfrm>
          <a:prstGeom prst="rect">
            <a:avLst/>
          </a:prstGeom>
          <a:noFill/>
          <a:ln/>
        </p:spPr>
        <p:txBody>
          <a:bodyPr wrap="square" lIns="0" tIns="0" rIns="0" bIns="0"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14 / 28</a:t>
            </a:r>
            <a:endParaRPr lang="en-US" sz="110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548640" y="365760"/>
            <a:ext cx="11064240" cy="731520"/>
          </a:xfrm>
          <a:prstGeom prst="rect">
            <a:avLst/>
          </a:prstGeom>
          <a:noFill/>
          <a:ln/>
        </p:spPr>
        <p:txBody>
          <a:bodyPr wrap="square" lIns="0" tIns="0" rIns="0" bIns="0" rtlCol="0" anchor="t"/>
          <a:lstStyle/>
          <a:p>
            <a:pPr indent="0" marL="0">
              <a:buNone/>
            </a:pPr>
            <a:r>
              <a:rPr lang="en-US" sz="3000" b="1" dirty="0">
                <a:solidFill>
                  <a:srgbClr val="15213A"/>
                </a:solidFill>
                <a:latin typeface="Arial" pitchFamily="34" charset="0"/>
                <a:ea typeface="Arial" pitchFamily="34" charset="-122"/>
                <a:cs typeface="Arial" pitchFamily="34" charset="-120"/>
              </a:rPr>
              <a:t>Combining conditions in an if</a:t>
            </a:r>
            <a:endParaRPr lang="en-US" sz="3000" dirty="0"/>
          </a:p>
        </p:txBody>
      </p:sp>
      <p:sp>
        <p:nvSpPr>
          <p:cNvPr id="3" name="Shape 1"/>
          <p:cNvSpPr/>
          <p:nvPr/>
        </p:nvSpPr>
        <p:spPr>
          <a:xfrm>
            <a:off x="548640" y="1569720"/>
            <a:ext cx="91440" cy="91440"/>
          </a:xfrm>
          <a:prstGeom prst="ellipse">
            <a:avLst/>
          </a:prstGeom>
          <a:solidFill>
            <a:srgbClr val="E07A1F"/>
          </a:solidFill>
          <a:ln w="12700">
            <a:solidFill>
              <a:srgbClr val="E07A1F"/>
            </a:solidFill>
            <a:prstDash val="solid"/>
          </a:ln>
        </p:spPr>
        <p:txBody>
          <a:bodyPr/>
          <a:p/>
        </p:txBody>
      </p:sp>
      <p:sp>
        <p:nvSpPr>
          <p:cNvPr id="4" name="Text 2"/>
          <p:cNvSpPr txBox="1"/>
          <p:nvPr/>
        </p:nvSpPr>
        <p:spPr>
          <a:xfrm>
            <a:off x="822960" y="1463040"/>
            <a:ext cx="4297680" cy="346456"/>
          </a:xfrm>
          <a:prstGeom prst="rect">
            <a:avLst/>
          </a:prstGeom>
          <a:noFill/>
          <a:ln/>
        </p:spPr>
        <p:txBody>
          <a:bodyPr wrap="square" lIns="0" tIns="0" rIns="0" bIns="0" rtlCol="0" anchor="t"/>
          <a:lstStyle/>
          <a:p>
            <a:pPr indent="0" marL="0">
              <a:lnSpc>
                <a:spcPct val="100000"/>
              </a:lnSpc>
              <a:buNone/>
            </a:pPr>
            <a:r>
              <a:rPr lang="en-US" sz="2000" dirty="0">
                <a:solidFill>
                  <a:srgbClr val="15213A"/>
                </a:solidFill>
                <a:latin typeface="Calibri" pitchFamily="34" charset="0"/>
                <a:ea typeface="Calibri" pitchFamily="34" charset="-122"/>
                <a:cs typeface="Calibri" pitchFamily="34" charset="-120"/>
              </a:rPr>
              <a:t>Both parts must be True for </a:t>
            </a:r>
            <a:pPr indent="0" marL="0">
              <a:lnSpc>
                <a:spcPct val="100000"/>
              </a:lnSpc>
              <a:buNone/>
            </a:pPr>
            <a:r>
              <a:rPr lang="en-US" sz="1900" dirty="0">
                <a:solidFill>
                  <a:srgbClr val="A4520C"/>
                </a:solidFill>
                <a:latin typeface="Courier New" pitchFamily="34" charset="0"/>
                <a:ea typeface="Courier New" pitchFamily="34" charset="-122"/>
                <a:cs typeface="Courier New" pitchFamily="34" charset="-120"/>
              </a:rPr>
              <a:t>and</a:t>
            </a:r>
            <a:endParaRPr lang="en-US" sz="2000" dirty="0"/>
          </a:p>
        </p:txBody>
      </p:sp>
      <p:sp>
        <p:nvSpPr>
          <p:cNvPr id="5" name="Shape 3"/>
          <p:cNvSpPr/>
          <p:nvPr/>
        </p:nvSpPr>
        <p:spPr>
          <a:xfrm>
            <a:off x="548640" y="2170176"/>
            <a:ext cx="91440" cy="91440"/>
          </a:xfrm>
          <a:prstGeom prst="ellipse">
            <a:avLst/>
          </a:prstGeom>
          <a:solidFill>
            <a:srgbClr val="E07A1F"/>
          </a:solidFill>
          <a:ln w="12700">
            <a:solidFill>
              <a:srgbClr val="E07A1F"/>
            </a:solidFill>
            <a:prstDash val="solid"/>
          </a:ln>
        </p:spPr>
        <p:txBody>
          <a:bodyPr/>
          <a:p/>
        </p:txBody>
      </p:sp>
      <p:sp>
        <p:nvSpPr>
          <p:cNvPr id="6" name="Text 4"/>
          <p:cNvSpPr txBox="1"/>
          <p:nvPr/>
        </p:nvSpPr>
        <p:spPr>
          <a:xfrm>
            <a:off x="822960" y="2063496"/>
            <a:ext cx="4297680" cy="656336"/>
          </a:xfrm>
          <a:prstGeom prst="rect">
            <a:avLst/>
          </a:prstGeom>
          <a:noFill/>
          <a:ln/>
        </p:spPr>
        <p:txBody>
          <a:bodyPr wrap="square" lIns="0" tIns="0" rIns="0" bIns="0" rtlCol="0" anchor="t"/>
          <a:lstStyle/>
          <a:p>
            <a:pPr indent="0" marL="0">
              <a:lnSpc>
                <a:spcPct val="100000"/>
              </a:lnSpc>
              <a:buNone/>
            </a:pPr>
            <a:r>
              <a:rPr lang="en-US" sz="2000" dirty="0">
                <a:solidFill>
                  <a:srgbClr val="15213A"/>
                </a:solidFill>
                <a:latin typeface="Calibri" pitchFamily="34" charset="0"/>
                <a:ea typeface="Calibri" pitchFamily="34" charset="-122"/>
                <a:cs typeface="Calibri" pitchFamily="34" charset="-120"/>
              </a:rPr>
              <a:t>Each side of </a:t>
            </a:r>
            <a:pPr indent="0" marL="0">
              <a:lnSpc>
                <a:spcPct val="100000"/>
              </a:lnSpc>
              <a:buNone/>
            </a:pPr>
            <a:r>
              <a:rPr lang="en-US" sz="1900" dirty="0">
                <a:solidFill>
                  <a:srgbClr val="A4520C"/>
                </a:solidFill>
                <a:latin typeface="Courier New" pitchFamily="34" charset="0"/>
                <a:ea typeface="Courier New" pitchFamily="34" charset="-122"/>
                <a:cs typeface="Courier New" pitchFamily="34" charset="-120"/>
              </a:rPr>
              <a:t>and</a:t>
            </a:r>
            <a:pPr indent="0" marL="0">
              <a:lnSpc>
                <a:spcPct val="100000"/>
              </a:lnSpc>
              <a:buNone/>
            </a:pPr>
            <a:r>
              <a:rPr lang="en-US" sz="2000" dirty="0">
                <a:solidFill>
                  <a:srgbClr val="15213A"/>
                </a:solidFill>
                <a:latin typeface="Calibri" pitchFamily="34" charset="0"/>
                <a:ea typeface="Calibri" pitchFamily="34" charset="-122"/>
                <a:cs typeface="Calibri" pitchFamily="34" charset="-120"/>
              </a:rPr>
              <a:t> is a full condition</a:t>
            </a:r>
            <a:endParaRPr lang="en-US" sz="2000" dirty="0"/>
          </a:p>
        </p:txBody>
      </p:sp>
      <p:sp>
        <p:nvSpPr>
          <p:cNvPr id="7" name="Shape 5"/>
          <p:cNvSpPr/>
          <p:nvPr/>
        </p:nvSpPr>
        <p:spPr>
          <a:xfrm>
            <a:off x="548640" y="3080512"/>
            <a:ext cx="91440" cy="91440"/>
          </a:xfrm>
          <a:prstGeom prst="ellipse">
            <a:avLst/>
          </a:prstGeom>
          <a:solidFill>
            <a:srgbClr val="E07A1F"/>
          </a:solidFill>
          <a:ln w="12700">
            <a:solidFill>
              <a:srgbClr val="E07A1F"/>
            </a:solidFill>
            <a:prstDash val="solid"/>
          </a:ln>
        </p:spPr>
        <p:txBody>
          <a:bodyPr/>
          <a:p/>
        </p:txBody>
      </p:sp>
      <p:sp>
        <p:nvSpPr>
          <p:cNvPr id="8" name="Text 6"/>
          <p:cNvSpPr txBox="1"/>
          <p:nvPr/>
        </p:nvSpPr>
        <p:spPr>
          <a:xfrm>
            <a:off x="822960" y="2973832"/>
            <a:ext cx="4297680" cy="656336"/>
          </a:xfrm>
          <a:prstGeom prst="rect">
            <a:avLst/>
          </a:prstGeom>
          <a:noFill/>
          <a:ln/>
        </p:spPr>
        <p:txBody>
          <a:bodyPr wrap="square" lIns="0" tIns="0" rIns="0" bIns="0" rtlCol="0" anchor="t"/>
          <a:lstStyle/>
          <a:p>
            <a:pPr indent="0" marL="0">
              <a:lnSpc>
                <a:spcPct val="100000"/>
              </a:lnSpc>
              <a:buNone/>
            </a:pPr>
            <a:r>
              <a:rPr lang="en-US" sz="2000" dirty="0">
                <a:solidFill>
                  <a:srgbClr val="15213A"/>
                </a:solidFill>
                <a:latin typeface="Calibri" pitchFamily="34" charset="0"/>
                <a:ea typeface="Calibri" pitchFamily="34" charset="-122"/>
                <a:cs typeface="Calibri" pitchFamily="34" charset="-120"/>
              </a:rPr>
              <a:t>Write </a:t>
            </a:r>
            <a:pPr indent="0" marL="0">
              <a:lnSpc>
                <a:spcPct val="100000"/>
              </a:lnSpc>
              <a:buNone/>
            </a:pPr>
            <a:r>
              <a:rPr lang="en-US" sz="1900" dirty="0">
                <a:solidFill>
                  <a:srgbClr val="A4520C"/>
                </a:solidFill>
                <a:latin typeface="Courier New" pitchFamily="34" charset="0"/>
                <a:ea typeface="Courier New" pitchFamily="34" charset="-122"/>
                <a:cs typeface="Courier New" pitchFamily="34" charset="-120"/>
              </a:rPr>
              <a:t>age &gt;= 18 and age &lt;= 60</a:t>
            </a:r>
            <a:pPr indent="0" marL="0">
              <a:lnSpc>
                <a:spcPct val="100000"/>
              </a:lnSpc>
              <a:buNone/>
            </a:pPr>
            <a:r>
              <a:rPr lang="en-US" sz="2000" dirty="0">
                <a:solidFill>
                  <a:srgbClr val="15213A"/>
                </a:solidFill>
                <a:latin typeface="Calibri" pitchFamily="34" charset="0"/>
                <a:ea typeface="Calibri" pitchFamily="34" charset="-122"/>
                <a:cs typeface="Calibri" pitchFamily="34" charset="-120"/>
              </a:rPr>
              <a:t>, not </a:t>
            </a:r>
            <a:pPr indent="0" marL="0">
              <a:lnSpc>
                <a:spcPct val="100000"/>
              </a:lnSpc>
              <a:buNone/>
            </a:pPr>
            <a:r>
              <a:rPr lang="en-US" sz="1900" dirty="0">
                <a:solidFill>
                  <a:srgbClr val="A4520C"/>
                </a:solidFill>
                <a:latin typeface="Courier New" pitchFamily="34" charset="0"/>
                <a:ea typeface="Courier New" pitchFamily="34" charset="-122"/>
                <a:cs typeface="Courier New" pitchFamily="34" charset="-120"/>
              </a:rPr>
              <a:t>age &gt;= 18 and &lt;= 60</a:t>
            </a:r>
            <a:endParaRPr lang="en-US" sz="2000" dirty="0"/>
          </a:p>
        </p:txBody>
      </p:sp>
      <p:sp>
        <p:nvSpPr>
          <p:cNvPr id="9" name="Shape 7"/>
          <p:cNvSpPr/>
          <p:nvPr/>
        </p:nvSpPr>
        <p:spPr>
          <a:xfrm>
            <a:off x="548640" y="3990848"/>
            <a:ext cx="91440" cy="91440"/>
          </a:xfrm>
          <a:prstGeom prst="ellipse">
            <a:avLst/>
          </a:prstGeom>
          <a:solidFill>
            <a:srgbClr val="E07A1F"/>
          </a:solidFill>
          <a:ln w="12700">
            <a:solidFill>
              <a:srgbClr val="E07A1F"/>
            </a:solidFill>
            <a:prstDash val="solid"/>
          </a:ln>
        </p:spPr>
        <p:txBody>
          <a:bodyPr/>
          <a:p/>
        </p:txBody>
      </p:sp>
      <p:sp>
        <p:nvSpPr>
          <p:cNvPr id="10" name="Text 8"/>
          <p:cNvSpPr txBox="1"/>
          <p:nvPr/>
        </p:nvSpPr>
        <p:spPr>
          <a:xfrm>
            <a:off x="822960" y="3884168"/>
            <a:ext cx="4297680" cy="346456"/>
          </a:xfrm>
          <a:prstGeom prst="rect">
            <a:avLst/>
          </a:prstGeom>
          <a:noFill/>
          <a:ln/>
        </p:spPr>
        <p:txBody>
          <a:bodyPr wrap="square" lIns="0" tIns="0" rIns="0" bIns="0" rtlCol="0" anchor="t"/>
          <a:lstStyle/>
          <a:p>
            <a:pPr indent="0" marL="0">
              <a:lnSpc>
                <a:spcPct val="100000"/>
              </a:lnSpc>
              <a:buNone/>
            </a:pPr>
            <a:r>
              <a:rPr lang="en-US" sz="2000" dirty="0">
                <a:solidFill>
                  <a:srgbClr val="15213A"/>
                </a:solidFill>
                <a:latin typeface="Calibri" pitchFamily="34" charset="0"/>
                <a:ea typeface="Calibri" pitchFamily="34" charset="-122"/>
                <a:cs typeface="Calibri" pitchFamily="34" charset="-120"/>
              </a:rPr>
              <a:t>Try it: set has_id to False</a:t>
            </a:r>
            <a:endParaRPr lang="en-US" sz="2000" dirty="0"/>
          </a:p>
        </p:txBody>
      </p:sp>
      <p:sp>
        <p:nvSpPr>
          <p:cNvPr id="11" name="Shape 9"/>
          <p:cNvSpPr/>
          <p:nvPr/>
        </p:nvSpPr>
        <p:spPr>
          <a:xfrm>
            <a:off x="5440680" y="1371600"/>
            <a:ext cx="6172200" cy="2423160"/>
          </a:xfrm>
          <a:prstGeom prst="roundRect">
            <a:avLst>
              <a:gd name="adj" fmla="val 3019"/>
            </a:avLst>
          </a:prstGeom>
          <a:solidFill>
            <a:srgbClr val="1B2742"/>
          </a:solidFill>
          <a:ln w="9525">
            <a:solidFill>
              <a:srgbClr val="1B2742"/>
            </a:solidFill>
            <a:prstDash val="solid"/>
          </a:ln>
        </p:spPr>
        <p:txBody>
          <a:bodyPr/>
          <a:p/>
        </p:txBody>
      </p:sp>
      <p:sp>
        <p:nvSpPr>
          <p:cNvPr id="12" name="Text 10"/>
          <p:cNvSpPr txBox="1"/>
          <p:nvPr/>
        </p:nvSpPr>
        <p:spPr>
          <a:xfrm>
            <a:off x="5623560" y="1463040"/>
            <a:ext cx="2743200" cy="228600"/>
          </a:xfrm>
          <a:prstGeom prst="rect">
            <a:avLst/>
          </a:prstGeom>
          <a:noFill/>
          <a:ln/>
        </p:spPr>
        <p:txBody>
          <a:bodyPr wrap="square" lIns="0" tIns="0" rIns="0" bIns="0" rtlCol="0" anchor="ctr"/>
          <a:lstStyle/>
          <a:p>
            <a:pPr indent="0" marL="0">
              <a:buNone/>
            </a:pPr>
            <a:r>
              <a:rPr lang="en-US" sz="1000" b="1" dirty="0">
                <a:solidFill>
                  <a:srgbClr val="8FA0C0"/>
                </a:solidFill>
                <a:latin typeface="Calibri" pitchFamily="34" charset="0"/>
                <a:ea typeface="Calibri" pitchFamily="34" charset="-122"/>
                <a:cs typeface="Calibri" pitchFamily="34" charset="-120"/>
              </a:rPr>
              <a:t>Code</a:t>
            </a:r>
            <a:endParaRPr lang="en-US" sz="1000" dirty="0"/>
          </a:p>
        </p:txBody>
      </p:sp>
      <p:sp>
        <p:nvSpPr>
          <p:cNvPr id="13" name="Text 11"/>
          <p:cNvSpPr txBox="1"/>
          <p:nvPr/>
        </p:nvSpPr>
        <p:spPr>
          <a:xfrm>
            <a:off x="5623560" y="1719072"/>
            <a:ext cx="5897880" cy="1965960"/>
          </a:xfrm>
          <a:prstGeom prst="rect">
            <a:avLst/>
          </a:prstGeom>
          <a:noFill/>
          <a:ln/>
        </p:spPr>
        <p:txBody>
          <a:bodyPr wrap="none" lIns="0" tIns="0" rIns="0" bIns="0" rtlCol="0" anchor="t"/>
          <a:lstStyle/>
          <a:p>
            <a:pPr indent="0" marL="0">
              <a:lnSpc>
                <a:spcPct val="98000"/>
              </a:lnSpc>
              <a:buNone/>
            </a:pPr>
            <a:r>
              <a:rPr lang="en-US" sz="2000" dirty="0">
                <a:solidFill>
                  <a:srgbClr val="E8ECF4"/>
                </a:solidFill>
                <a:latin typeface="Courier New" pitchFamily="34" charset="0"/>
                <a:ea typeface="Courier New" pitchFamily="34" charset="-122"/>
                <a:cs typeface="Courier New" pitchFamily="34" charset="-120"/>
              </a:rPr>
              <a:t>age = 20</a:t>
            </a:r>
            <a:endParaRPr lang="en-US" sz="2000" dirty="0"/>
          </a:p>
          <a:p>
            <a:pPr indent="0" marL="0">
              <a:lnSpc>
                <a:spcPct val="98000"/>
              </a:lnSpc>
              <a:buNone/>
            </a:pPr>
            <a:r>
              <a:rPr lang="en-US" sz="2000" dirty="0">
                <a:solidFill>
                  <a:srgbClr val="E8ECF4"/>
                </a:solidFill>
                <a:latin typeface="Courier New" pitchFamily="34" charset="0"/>
                <a:ea typeface="Courier New" pitchFamily="34" charset="-122"/>
                <a:cs typeface="Courier New" pitchFamily="34" charset="-120"/>
              </a:rPr>
              <a:t>has_id = True</a:t>
            </a:r>
            <a:endParaRPr lang="en-US" sz="2000" dirty="0"/>
          </a:p>
          <a:p>
            <a:pPr indent="0" marL="0">
              <a:lnSpc>
                <a:spcPct val="98000"/>
              </a:lnSpc>
              <a:buNone/>
            </a:pPr>
            <a:r>
              <a:rPr lang="en-US" sz="2000" dirty="0">
                <a:solidFill>
                  <a:srgbClr val="E8ECF4"/>
                </a:solidFill>
                <a:latin typeface="Courier New" pitchFamily="34" charset="0"/>
                <a:ea typeface="Courier New" pitchFamily="34" charset="-122"/>
                <a:cs typeface="Courier New" pitchFamily="34" charset="-120"/>
              </a:rPr>
              <a:t>if age &gt;= 18 and has_id:</a:t>
            </a:r>
            <a:endParaRPr lang="en-US" sz="2000" dirty="0"/>
          </a:p>
          <a:p>
            <a:pPr indent="0" marL="0">
              <a:lnSpc>
                <a:spcPct val="98000"/>
              </a:lnSpc>
              <a:buNone/>
            </a:pPr>
            <a:r>
              <a:rPr lang="en-US" sz="2000" dirty="0">
                <a:solidFill>
                  <a:srgbClr val="E8ECF4"/>
                </a:solidFill>
                <a:latin typeface="Courier New" pitchFamily="34" charset="0"/>
                <a:ea typeface="Courier New" pitchFamily="34" charset="-122"/>
                <a:cs typeface="Courier New" pitchFamily="34" charset="-120"/>
              </a:rPr>
              <a:t>    print("Can enter")</a:t>
            </a:r>
            <a:endParaRPr lang="en-US" sz="2000" dirty="0"/>
          </a:p>
          <a:p>
            <a:pPr indent="0" marL="0">
              <a:lnSpc>
                <a:spcPct val="98000"/>
              </a:lnSpc>
              <a:buNone/>
            </a:pPr>
            <a:r>
              <a:rPr lang="en-US" sz="2000" dirty="0">
                <a:solidFill>
                  <a:srgbClr val="E8ECF4"/>
                </a:solidFill>
                <a:latin typeface="Courier New" pitchFamily="34" charset="0"/>
                <a:ea typeface="Courier New" pitchFamily="34" charset="-122"/>
                <a:cs typeface="Courier New" pitchFamily="34" charset="-120"/>
              </a:rPr>
              <a:t>else:</a:t>
            </a:r>
            <a:endParaRPr lang="en-US" sz="2000" dirty="0"/>
          </a:p>
          <a:p>
            <a:pPr indent="0" marL="0">
              <a:lnSpc>
                <a:spcPct val="98000"/>
              </a:lnSpc>
              <a:buNone/>
            </a:pPr>
            <a:r>
              <a:rPr lang="en-US" sz="2000" dirty="0">
                <a:solidFill>
                  <a:srgbClr val="E8ECF4"/>
                </a:solidFill>
                <a:latin typeface="Courier New" pitchFamily="34" charset="0"/>
                <a:ea typeface="Courier New" pitchFamily="34" charset="-122"/>
                <a:cs typeface="Courier New" pitchFamily="34" charset="-120"/>
              </a:rPr>
              <a:t>    print("Cannot enter")</a:t>
            </a:r>
            <a:endParaRPr lang="en-US" sz="2000" dirty="0"/>
          </a:p>
        </p:txBody>
      </p:sp>
      <p:sp>
        <p:nvSpPr>
          <p:cNvPr id="14" name="Shape 12"/>
          <p:cNvSpPr/>
          <p:nvPr/>
        </p:nvSpPr>
        <p:spPr>
          <a:xfrm>
            <a:off x="5440680" y="4023360"/>
            <a:ext cx="6172200" cy="861060"/>
          </a:xfrm>
          <a:prstGeom prst="roundRect">
            <a:avLst>
              <a:gd name="adj" fmla="val 8496"/>
            </a:avLst>
          </a:prstGeom>
          <a:solidFill>
            <a:srgbClr val="EEF2F8"/>
          </a:solidFill>
          <a:ln w="9525">
            <a:solidFill>
              <a:srgbClr val="D5DBE6"/>
            </a:solidFill>
            <a:prstDash val="solid"/>
          </a:ln>
        </p:spPr>
        <p:txBody>
          <a:bodyPr/>
          <a:p/>
        </p:txBody>
      </p:sp>
      <p:sp>
        <p:nvSpPr>
          <p:cNvPr id="15" name="Text 13"/>
          <p:cNvSpPr txBox="1"/>
          <p:nvPr/>
        </p:nvSpPr>
        <p:spPr>
          <a:xfrm>
            <a:off x="5623560" y="4114800"/>
            <a:ext cx="2743200" cy="228600"/>
          </a:xfrm>
          <a:prstGeom prst="rect">
            <a:avLst/>
          </a:prstGeom>
          <a:noFill/>
          <a:ln/>
        </p:spPr>
        <p:txBody>
          <a:bodyPr wrap="square" lIns="0" tIns="0" rIns="0" bIns="0" rtlCol="0" anchor="ctr"/>
          <a:lstStyle/>
          <a:p>
            <a:pPr indent="0" marL="0">
              <a:buNone/>
            </a:pPr>
            <a:r>
              <a:rPr lang="en-US" sz="1000" b="1" dirty="0">
                <a:solidFill>
                  <a:srgbClr val="5D6573"/>
                </a:solidFill>
                <a:latin typeface="Calibri" pitchFamily="34" charset="0"/>
                <a:ea typeface="Calibri" pitchFamily="34" charset="-122"/>
                <a:cs typeface="Calibri" pitchFamily="34" charset="-120"/>
              </a:rPr>
              <a:t>Output</a:t>
            </a:r>
            <a:endParaRPr lang="en-US" sz="1000" dirty="0"/>
          </a:p>
        </p:txBody>
      </p:sp>
      <p:sp>
        <p:nvSpPr>
          <p:cNvPr id="16" name="Text 14"/>
          <p:cNvSpPr txBox="1"/>
          <p:nvPr/>
        </p:nvSpPr>
        <p:spPr>
          <a:xfrm>
            <a:off x="5623560" y="4370832"/>
            <a:ext cx="5897880" cy="403860"/>
          </a:xfrm>
          <a:prstGeom prst="rect">
            <a:avLst/>
          </a:prstGeom>
          <a:noFill/>
          <a:ln/>
        </p:spPr>
        <p:txBody>
          <a:bodyPr wrap="none" lIns="0" tIns="0" rIns="0" bIns="0" rtlCol="0" anchor="t"/>
          <a:lstStyle/>
          <a:p>
            <a:pPr indent="0" marL="0">
              <a:lnSpc>
                <a:spcPct val="98000"/>
              </a:lnSpc>
              <a:buNone/>
            </a:pPr>
            <a:r>
              <a:rPr lang="en-US" sz="2000" dirty="0">
                <a:solidFill>
                  <a:srgbClr val="15213A"/>
                </a:solidFill>
                <a:latin typeface="Courier New" pitchFamily="34" charset="0"/>
                <a:ea typeface="Courier New" pitchFamily="34" charset="-122"/>
                <a:cs typeface="Courier New" pitchFamily="34" charset="-120"/>
              </a:rPr>
              <a:t>Can enter</a:t>
            </a:r>
            <a:endParaRPr lang="en-US" sz="2000" dirty="0"/>
          </a:p>
        </p:txBody>
      </p:sp>
      <p:sp>
        <p:nvSpPr>
          <p:cNvPr id="17" name="Shape 15"/>
          <p:cNvSpPr/>
          <p:nvPr/>
        </p:nvSpPr>
        <p:spPr>
          <a:xfrm>
            <a:off x="0" y="6556248"/>
            <a:ext cx="3154680" cy="301752"/>
          </a:xfrm>
          <a:prstGeom prst="rect">
            <a:avLst/>
          </a:prstGeom>
          <a:solidFill>
            <a:srgbClr val="2459C4"/>
          </a:solidFill>
          <a:ln w="12700">
            <a:solidFill>
              <a:srgbClr val="2459C4"/>
            </a:solidFill>
            <a:prstDash val="solid"/>
          </a:ln>
        </p:spPr>
        <p:txBody>
          <a:bodyPr/>
          <a:p/>
        </p:txBody>
      </p:sp>
      <p:sp>
        <p:nvSpPr>
          <p:cNvPr id="18" name="Text 16"/>
          <p:cNvSpPr txBox="1"/>
          <p:nvPr/>
        </p:nvSpPr>
        <p:spPr>
          <a:xfrm>
            <a:off x="0" y="6556248"/>
            <a:ext cx="3154680" cy="301752"/>
          </a:xfrm>
          <a:prstGeom prst="rect">
            <a:avLst/>
          </a:prstGeom>
          <a:noFill/>
          <a:ln/>
        </p:spPr>
        <p:txBody>
          <a:bodyPr wrap="square" lIns="0" tIns="0" rIns="0" bIns="0"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Md Mahbub E Noor</a:t>
            </a:r>
            <a:endParaRPr lang="en-US" sz="1100" dirty="0"/>
          </a:p>
        </p:txBody>
      </p:sp>
      <p:sp>
        <p:nvSpPr>
          <p:cNvPr id="19" name="Shape 17"/>
          <p:cNvSpPr/>
          <p:nvPr/>
        </p:nvSpPr>
        <p:spPr>
          <a:xfrm>
            <a:off x="3154680" y="6556248"/>
            <a:ext cx="4754880" cy="301752"/>
          </a:xfrm>
          <a:prstGeom prst="rect">
            <a:avLst/>
          </a:prstGeom>
          <a:solidFill>
            <a:srgbClr val="E07A1F"/>
          </a:solidFill>
          <a:ln w="12700">
            <a:solidFill>
              <a:srgbClr val="E07A1F"/>
            </a:solidFill>
            <a:prstDash val="solid"/>
          </a:ln>
        </p:spPr>
        <p:txBody>
          <a:bodyPr/>
          <a:p/>
        </p:txBody>
      </p:sp>
      <p:sp>
        <p:nvSpPr>
          <p:cNvPr id="20" name="Text 18"/>
          <p:cNvSpPr txBox="1"/>
          <p:nvPr/>
        </p:nvSpPr>
        <p:spPr>
          <a:xfrm>
            <a:off x="3154680" y="6556248"/>
            <a:ext cx="4754880" cy="301752"/>
          </a:xfrm>
          <a:prstGeom prst="rect">
            <a:avLst/>
          </a:prstGeom>
          <a:noFill/>
          <a:ln/>
        </p:spPr>
        <p:txBody>
          <a:bodyPr wrap="square" lIns="0" tIns="0" rIns="0" bIns="0" rtlCol="0" anchor="ctr"/>
          <a:lstStyle/>
          <a:p>
            <a:pPr algn="ctr" indent="0" marL="0">
              <a:buNone/>
            </a:pPr>
            <a:r>
              <a:rPr lang="en-US" sz="1100" b="1" dirty="0">
                <a:solidFill>
                  <a:srgbClr val="15213A"/>
                </a:solidFill>
                <a:latin typeface="Calibri" pitchFamily="34" charset="0"/>
                <a:ea typeface="Calibri" pitchFamily="34" charset="-122"/>
                <a:cs typeface="Calibri" pitchFamily="34" charset="-120"/>
              </a:rPr>
              <a:t>Lecture 3.1: Making decisions</a:t>
            </a:r>
            <a:endParaRPr lang="en-US" sz="1100" dirty="0"/>
          </a:p>
        </p:txBody>
      </p:sp>
      <p:sp>
        <p:nvSpPr>
          <p:cNvPr id="21" name="Shape 19"/>
          <p:cNvSpPr/>
          <p:nvPr/>
        </p:nvSpPr>
        <p:spPr>
          <a:xfrm>
            <a:off x="7909560" y="6556248"/>
            <a:ext cx="2926080" cy="301752"/>
          </a:xfrm>
          <a:prstGeom prst="rect">
            <a:avLst/>
          </a:prstGeom>
          <a:solidFill>
            <a:srgbClr val="2459C4"/>
          </a:solidFill>
          <a:ln w="12700">
            <a:solidFill>
              <a:srgbClr val="2459C4"/>
            </a:solidFill>
            <a:prstDash val="solid"/>
          </a:ln>
        </p:spPr>
        <p:txBody>
          <a:bodyPr/>
          <a:p/>
        </p:txBody>
      </p:sp>
      <p:sp>
        <p:nvSpPr>
          <p:cNvPr id="22" name="Text 20"/>
          <p:cNvSpPr txBox="1"/>
          <p:nvPr/>
        </p:nvSpPr>
        <p:spPr>
          <a:xfrm>
            <a:off x="7909560" y="6556248"/>
            <a:ext cx="2926080" cy="301752"/>
          </a:xfrm>
          <a:prstGeom prst="rect">
            <a:avLst/>
          </a:prstGeom>
          <a:noFill/>
          <a:ln/>
        </p:spPr>
        <p:txBody>
          <a:bodyPr wrap="square" lIns="0" tIns="0" rIns="0" bIns="0"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University of Barishal</a:t>
            </a:r>
            <a:endParaRPr lang="en-US" sz="1100" dirty="0"/>
          </a:p>
        </p:txBody>
      </p:sp>
      <p:sp>
        <p:nvSpPr>
          <p:cNvPr id="23" name="Shape 21"/>
          <p:cNvSpPr/>
          <p:nvPr/>
        </p:nvSpPr>
        <p:spPr>
          <a:xfrm>
            <a:off x="10835640" y="6556248"/>
            <a:ext cx="1356055" cy="301752"/>
          </a:xfrm>
          <a:prstGeom prst="rect">
            <a:avLst/>
          </a:prstGeom>
          <a:solidFill>
            <a:srgbClr val="15213A"/>
          </a:solidFill>
          <a:ln w="12700">
            <a:solidFill>
              <a:srgbClr val="15213A"/>
            </a:solidFill>
            <a:prstDash val="solid"/>
          </a:ln>
        </p:spPr>
        <p:txBody>
          <a:bodyPr/>
          <a:p/>
        </p:txBody>
      </p:sp>
      <p:sp>
        <p:nvSpPr>
          <p:cNvPr id="24" name="Text 22"/>
          <p:cNvSpPr txBox="1"/>
          <p:nvPr/>
        </p:nvSpPr>
        <p:spPr>
          <a:xfrm>
            <a:off x="10835640" y="6556248"/>
            <a:ext cx="1356055" cy="301752"/>
          </a:xfrm>
          <a:prstGeom prst="rect">
            <a:avLst/>
          </a:prstGeom>
          <a:noFill/>
          <a:ln/>
        </p:spPr>
        <p:txBody>
          <a:bodyPr wrap="square" lIns="0" tIns="0" rIns="0" bIns="0"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15 / 28</a:t>
            </a:r>
            <a:endParaRPr lang="en-US" sz="110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548640" y="365760"/>
            <a:ext cx="11064240" cy="731520"/>
          </a:xfrm>
          <a:prstGeom prst="rect">
            <a:avLst/>
          </a:prstGeom>
          <a:noFill/>
          <a:ln/>
        </p:spPr>
        <p:txBody>
          <a:bodyPr wrap="square" lIns="0" tIns="0" rIns="0" bIns="0" rtlCol="0" anchor="t"/>
          <a:lstStyle/>
          <a:p>
            <a:pPr indent="0" marL="0">
              <a:buNone/>
            </a:pPr>
            <a:r>
              <a:rPr lang="en-US" sz="3000" b="1" dirty="0">
                <a:solidFill>
                  <a:srgbClr val="15213A"/>
                </a:solidFill>
                <a:latin typeface="Arial" pitchFamily="34" charset="0"/>
                <a:ea typeface="Arial" pitchFamily="34" charset="-122"/>
                <a:cs typeface="Arial" pitchFamily="34" charset="-120"/>
              </a:rPr>
              <a:t>An if inside an if (nesting)</a:t>
            </a:r>
            <a:endParaRPr lang="en-US" sz="3000" dirty="0"/>
          </a:p>
        </p:txBody>
      </p:sp>
      <p:sp>
        <p:nvSpPr>
          <p:cNvPr id="3" name="Shape 1"/>
          <p:cNvSpPr/>
          <p:nvPr/>
        </p:nvSpPr>
        <p:spPr>
          <a:xfrm>
            <a:off x="548640" y="1569720"/>
            <a:ext cx="91440" cy="91440"/>
          </a:xfrm>
          <a:prstGeom prst="ellipse">
            <a:avLst/>
          </a:prstGeom>
          <a:solidFill>
            <a:srgbClr val="E07A1F"/>
          </a:solidFill>
          <a:ln w="12700">
            <a:solidFill>
              <a:srgbClr val="E07A1F"/>
            </a:solidFill>
            <a:prstDash val="solid"/>
          </a:ln>
        </p:spPr>
        <p:txBody>
          <a:bodyPr/>
          <a:p/>
        </p:txBody>
      </p:sp>
      <p:sp>
        <p:nvSpPr>
          <p:cNvPr id="4" name="Text 2"/>
          <p:cNvSpPr txBox="1"/>
          <p:nvPr/>
        </p:nvSpPr>
        <p:spPr>
          <a:xfrm>
            <a:off x="822960" y="1463040"/>
            <a:ext cx="4297680" cy="346456"/>
          </a:xfrm>
          <a:prstGeom prst="rect">
            <a:avLst/>
          </a:prstGeom>
          <a:noFill/>
          <a:ln/>
        </p:spPr>
        <p:txBody>
          <a:bodyPr wrap="square" lIns="0" tIns="0" rIns="0" bIns="0" rtlCol="0" anchor="t"/>
          <a:lstStyle/>
          <a:p>
            <a:pPr indent="0" marL="0">
              <a:lnSpc>
                <a:spcPct val="100000"/>
              </a:lnSpc>
              <a:buNone/>
            </a:pPr>
            <a:r>
              <a:rPr lang="en-US" sz="2000" dirty="0">
                <a:solidFill>
                  <a:srgbClr val="15213A"/>
                </a:solidFill>
                <a:latin typeface="Calibri" pitchFamily="34" charset="0"/>
                <a:ea typeface="Calibri" pitchFamily="34" charset="-122"/>
                <a:cs typeface="Calibri" pitchFamily="34" charset="-120"/>
              </a:rPr>
              <a:t>Each level indents 4 more spaces</a:t>
            </a:r>
            <a:endParaRPr lang="en-US" sz="2000" dirty="0"/>
          </a:p>
        </p:txBody>
      </p:sp>
      <p:sp>
        <p:nvSpPr>
          <p:cNvPr id="5" name="Shape 3"/>
          <p:cNvSpPr/>
          <p:nvPr/>
        </p:nvSpPr>
        <p:spPr>
          <a:xfrm>
            <a:off x="548640" y="2170176"/>
            <a:ext cx="91440" cy="91440"/>
          </a:xfrm>
          <a:prstGeom prst="ellipse">
            <a:avLst/>
          </a:prstGeom>
          <a:solidFill>
            <a:srgbClr val="E07A1F"/>
          </a:solidFill>
          <a:ln w="12700">
            <a:solidFill>
              <a:srgbClr val="E07A1F"/>
            </a:solidFill>
            <a:prstDash val="solid"/>
          </a:ln>
        </p:spPr>
        <p:txBody>
          <a:bodyPr/>
          <a:p/>
        </p:txBody>
      </p:sp>
      <p:sp>
        <p:nvSpPr>
          <p:cNvPr id="6" name="Text 4"/>
          <p:cNvSpPr txBox="1"/>
          <p:nvPr/>
        </p:nvSpPr>
        <p:spPr>
          <a:xfrm>
            <a:off x="822960" y="2063496"/>
            <a:ext cx="4297680" cy="656336"/>
          </a:xfrm>
          <a:prstGeom prst="rect">
            <a:avLst/>
          </a:prstGeom>
          <a:noFill/>
          <a:ln/>
        </p:spPr>
        <p:txBody>
          <a:bodyPr wrap="square" lIns="0" tIns="0" rIns="0" bIns="0" rtlCol="0" anchor="t"/>
          <a:lstStyle/>
          <a:p>
            <a:pPr indent="0" marL="0">
              <a:lnSpc>
                <a:spcPct val="100000"/>
              </a:lnSpc>
              <a:buNone/>
            </a:pPr>
            <a:r>
              <a:rPr lang="en-US" sz="2000" dirty="0">
                <a:solidFill>
                  <a:srgbClr val="15213A"/>
                </a:solidFill>
                <a:latin typeface="Calibri" pitchFamily="34" charset="0"/>
                <a:ea typeface="Calibri" pitchFamily="34" charset="-122"/>
                <a:cs typeface="Calibri" pitchFamily="34" charset="-120"/>
              </a:rPr>
              <a:t>The inner question is asked only if the outer one is True</a:t>
            </a:r>
            <a:endParaRPr lang="en-US" sz="2000" dirty="0"/>
          </a:p>
        </p:txBody>
      </p:sp>
      <p:sp>
        <p:nvSpPr>
          <p:cNvPr id="7" name="Shape 5"/>
          <p:cNvSpPr/>
          <p:nvPr/>
        </p:nvSpPr>
        <p:spPr>
          <a:xfrm>
            <a:off x="548640" y="3080512"/>
            <a:ext cx="91440" cy="91440"/>
          </a:xfrm>
          <a:prstGeom prst="ellipse">
            <a:avLst/>
          </a:prstGeom>
          <a:solidFill>
            <a:srgbClr val="E07A1F"/>
          </a:solidFill>
          <a:ln w="12700">
            <a:solidFill>
              <a:srgbClr val="E07A1F"/>
            </a:solidFill>
            <a:prstDash val="solid"/>
          </a:ln>
        </p:spPr>
        <p:txBody>
          <a:bodyPr/>
          <a:p/>
        </p:txBody>
      </p:sp>
      <p:sp>
        <p:nvSpPr>
          <p:cNvPr id="8" name="Text 6"/>
          <p:cNvSpPr txBox="1"/>
          <p:nvPr/>
        </p:nvSpPr>
        <p:spPr>
          <a:xfrm>
            <a:off x="822960" y="2973832"/>
            <a:ext cx="4297680" cy="656336"/>
          </a:xfrm>
          <a:prstGeom prst="rect">
            <a:avLst/>
          </a:prstGeom>
          <a:noFill/>
          <a:ln/>
        </p:spPr>
        <p:txBody>
          <a:bodyPr wrap="square" lIns="0" tIns="0" rIns="0" bIns="0" rtlCol="0" anchor="t"/>
          <a:lstStyle/>
          <a:p>
            <a:pPr indent="0" marL="0">
              <a:lnSpc>
                <a:spcPct val="100000"/>
              </a:lnSpc>
              <a:buNone/>
            </a:pPr>
            <a:r>
              <a:rPr lang="en-US" sz="2000" dirty="0">
                <a:solidFill>
                  <a:srgbClr val="15213A"/>
                </a:solidFill>
                <a:latin typeface="Calibri" pitchFamily="34" charset="0"/>
                <a:ea typeface="Calibri" pitchFamily="34" charset="-122"/>
                <a:cs typeface="Calibri" pitchFamily="34" charset="-120"/>
              </a:rPr>
              <a:t>Use nesting when the second question only makes sense after the first</a:t>
            </a:r>
            <a:endParaRPr lang="en-US" sz="2000" dirty="0"/>
          </a:p>
        </p:txBody>
      </p:sp>
      <p:sp>
        <p:nvSpPr>
          <p:cNvPr id="9" name="Shape 7"/>
          <p:cNvSpPr/>
          <p:nvPr/>
        </p:nvSpPr>
        <p:spPr>
          <a:xfrm>
            <a:off x="548640" y="3990848"/>
            <a:ext cx="91440" cy="91440"/>
          </a:xfrm>
          <a:prstGeom prst="ellipse">
            <a:avLst/>
          </a:prstGeom>
          <a:solidFill>
            <a:srgbClr val="E07A1F"/>
          </a:solidFill>
          <a:ln w="12700">
            <a:solidFill>
              <a:srgbClr val="E07A1F"/>
            </a:solidFill>
            <a:prstDash val="solid"/>
          </a:ln>
        </p:spPr>
        <p:txBody>
          <a:bodyPr/>
          <a:p/>
        </p:txBody>
      </p:sp>
      <p:sp>
        <p:nvSpPr>
          <p:cNvPr id="10" name="Text 8"/>
          <p:cNvSpPr txBox="1"/>
          <p:nvPr/>
        </p:nvSpPr>
        <p:spPr>
          <a:xfrm>
            <a:off x="822960" y="3884168"/>
            <a:ext cx="4297680" cy="656336"/>
          </a:xfrm>
          <a:prstGeom prst="rect">
            <a:avLst/>
          </a:prstGeom>
          <a:noFill/>
          <a:ln/>
        </p:spPr>
        <p:txBody>
          <a:bodyPr wrap="square" lIns="0" tIns="0" rIns="0" bIns="0" rtlCol="0" anchor="t"/>
          <a:lstStyle/>
          <a:p>
            <a:pPr indent="0" marL="0">
              <a:lnSpc>
                <a:spcPct val="100000"/>
              </a:lnSpc>
              <a:buNone/>
            </a:pPr>
            <a:r>
              <a:rPr lang="en-US" sz="2000" dirty="0">
                <a:solidFill>
                  <a:srgbClr val="15213A"/>
                </a:solidFill>
                <a:latin typeface="Calibri" pitchFamily="34" charset="0"/>
                <a:ea typeface="Calibri" pitchFamily="34" charset="-122"/>
                <a:cs typeface="Calibri" pitchFamily="34" charset="-120"/>
              </a:rPr>
              <a:t>Otherwise </a:t>
            </a:r>
            <a:pPr indent="0" marL="0">
              <a:lnSpc>
                <a:spcPct val="100000"/>
              </a:lnSpc>
              <a:buNone/>
            </a:pPr>
            <a:r>
              <a:rPr lang="en-US" sz="1900" dirty="0">
                <a:solidFill>
                  <a:srgbClr val="A4520C"/>
                </a:solidFill>
                <a:latin typeface="Courier New" pitchFamily="34" charset="0"/>
                <a:ea typeface="Courier New" pitchFamily="34" charset="-122"/>
                <a:cs typeface="Courier New" pitchFamily="34" charset="-120"/>
              </a:rPr>
              <a:t>and</a:t>
            </a:r>
            <a:pPr indent="0" marL="0">
              <a:lnSpc>
                <a:spcPct val="100000"/>
              </a:lnSpc>
              <a:buNone/>
            </a:pPr>
            <a:r>
              <a:rPr lang="en-US" sz="2000" dirty="0">
                <a:solidFill>
                  <a:srgbClr val="15213A"/>
                </a:solidFill>
                <a:latin typeface="Calibri" pitchFamily="34" charset="0"/>
                <a:ea typeface="Calibri" pitchFamily="34" charset="-122"/>
                <a:cs typeface="Calibri" pitchFamily="34" charset="-120"/>
              </a:rPr>
              <a:t> keeps the code flatter</a:t>
            </a:r>
            <a:endParaRPr lang="en-US" sz="2000" dirty="0"/>
          </a:p>
        </p:txBody>
      </p:sp>
      <p:sp>
        <p:nvSpPr>
          <p:cNvPr id="11" name="Shape 9"/>
          <p:cNvSpPr/>
          <p:nvPr/>
        </p:nvSpPr>
        <p:spPr>
          <a:xfrm>
            <a:off x="5440680" y="1371600"/>
            <a:ext cx="6172200" cy="3008948"/>
          </a:xfrm>
          <a:prstGeom prst="roundRect">
            <a:avLst>
              <a:gd name="adj" fmla="val 2431"/>
            </a:avLst>
          </a:prstGeom>
          <a:solidFill>
            <a:srgbClr val="1B2742"/>
          </a:solidFill>
          <a:ln w="9525">
            <a:solidFill>
              <a:srgbClr val="1B2742"/>
            </a:solidFill>
            <a:prstDash val="solid"/>
          </a:ln>
        </p:spPr>
        <p:txBody>
          <a:bodyPr/>
          <a:p/>
        </p:txBody>
      </p:sp>
      <p:sp>
        <p:nvSpPr>
          <p:cNvPr id="12" name="Text 10"/>
          <p:cNvSpPr txBox="1"/>
          <p:nvPr/>
        </p:nvSpPr>
        <p:spPr>
          <a:xfrm>
            <a:off x="5623560" y="1463040"/>
            <a:ext cx="2743200" cy="228600"/>
          </a:xfrm>
          <a:prstGeom prst="rect">
            <a:avLst/>
          </a:prstGeom>
          <a:noFill/>
          <a:ln/>
        </p:spPr>
        <p:txBody>
          <a:bodyPr wrap="square" lIns="0" tIns="0" rIns="0" bIns="0" rtlCol="0" anchor="ctr"/>
          <a:lstStyle/>
          <a:p>
            <a:pPr indent="0" marL="0">
              <a:buNone/>
            </a:pPr>
            <a:r>
              <a:rPr lang="en-US" sz="1000" b="1" dirty="0">
                <a:solidFill>
                  <a:srgbClr val="8FA0C0"/>
                </a:solidFill>
                <a:latin typeface="Calibri" pitchFamily="34" charset="0"/>
                <a:ea typeface="Calibri" pitchFamily="34" charset="-122"/>
                <a:cs typeface="Calibri" pitchFamily="34" charset="-120"/>
              </a:rPr>
              <a:t>Code</a:t>
            </a:r>
            <a:endParaRPr lang="en-US" sz="1000" dirty="0"/>
          </a:p>
        </p:txBody>
      </p:sp>
      <p:sp>
        <p:nvSpPr>
          <p:cNvPr id="13" name="Text 11"/>
          <p:cNvSpPr txBox="1"/>
          <p:nvPr/>
        </p:nvSpPr>
        <p:spPr>
          <a:xfrm>
            <a:off x="5623560" y="1719072"/>
            <a:ext cx="5897880" cy="2551748"/>
          </a:xfrm>
          <a:prstGeom prst="rect">
            <a:avLst/>
          </a:prstGeom>
          <a:noFill/>
          <a:ln/>
        </p:spPr>
        <p:txBody>
          <a:bodyPr wrap="none" lIns="0" tIns="0" rIns="0" bIns="0" rtlCol="0" anchor="t"/>
          <a:lstStyle/>
          <a:p>
            <a:pPr indent="0" marL="0">
              <a:lnSpc>
                <a:spcPct val="98000"/>
              </a:lnSpc>
              <a:buNone/>
            </a:pPr>
            <a:r>
              <a:rPr lang="en-US" sz="1750" dirty="0">
                <a:solidFill>
                  <a:srgbClr val="E8ECF4"/>
                </a:solidFill>
                <a:latin typeface="Courier New" pitchFamily="34" charset="0"/>
                <a:ea typeface="Courier New" pitchFamily="34" charset="-122"/>
                <a:cs typeface="Courier New" pitchFamily="34" charset="-120"/>
              </a:rPr>
              <a:t>marks = 72</a:t>
            </a:r>
            <a:endParaRPr lang="en-US" sz="1750" dirty="0"/>
          </a:p>
          <a:p>
            <a:pPr indent="0" marL="0">
              <a:lnSpc>
                <a:spcPct val="98000"/>
              </a:lnSpc>
              <a:buNone/>
            </a:pPr>
            <a:r>
              <a:rPr lang="en-US" sz="1750" dirty="0">
                <a:solidFill>
                  <a:srgbClr val="E8ECF4"/>
                </a:solidFill>
                <a:latin typeface="Courier New" pitchFamily="34" charset="0"/>
                <a:ea typeface="Courier New" pitchFamily="34" charset="-122"/>
                <a:cs typeface="Courier New" pitchFamily="34" charset="-120"/>
              </a:rPr>
              <a:t>attendance = 60</a:t>
            </a:r>
            <a:endParaRPr lang="en-US" sz="1750" dirty="0"/>
          </a:p>
          <a:p>
            <a:pPr indent="0" marL="0">
              <a:lnSpc>
                <a:spcPct val="98000"/>
              </a:lnSpc>
              <a:buNone/>
            </a:pPr>
            <a:r>
              <a:rPr lang="en-US" sz="1750" dirty="0">
                <a:solidFill>
                  <a:srgbClr val="E8ECF4"/>
                </a:solidFill>
                <a:latin typeface="Courier New" pitchFamily="34" charset="0"/>
                <a:ea typeface="Courier New" pitchFamily="34" charset="-122"/>
                <a:cs typeface="Courier New" pitchFamily="34" charset="-120"/>
              </a:rPr>
              <a:t>if marks &gt;= 50:</a:t>
            </a:r>
            <a:endParaRPr lang="en-US" sz="1750" dirty="0"/>
          </a:p>
          <a:p>
            <a:pPr indent="0" marL="0">
              <a:lnSpc>
                <a:spcPct val="98000"/>
              </a:lnSpc>
              <a:buNone/>
            </a:pPr>
            <a:r>
              <a:rPr lang="en-US" sz="1750" dirty="0">
                <a:solidFill>
                  <a:srgbClr val="E8ECF4"/>
                </a:solidFill>
                <a:latin typeface="Courier New" pitchFamily="34" charset="0"/>
                <a:ea typeface="Courier New" pitchFamily="34" charset="-122"/>
                <a:cs typeface="Courier New" pitchFamily="34" charset="-120"/>
              </a:rPr>
              <a:t>    if attendance &gt;= 75:</a:t>
            </a:r>
            <a:endParaRPr lang="en-US" sz="1750" dirty="0"/>
          </a:p>
          <a:p>
            <a:pPr indent="0" marL="0">
              <a:lnSpc>
                <a:spcPct val="98000"/>
              </a:lnSpc>
              <a:buNone/>
            </a:pPr>
            <a:r>
              <a:rPr lang="en-US" sz="1750" dirty="0">
                <a:solidFill>
                  <a:srgbClr val="E8ECF4"/>
                </a:solidFill>
                <a:latin typeface="Courier New" pitchFamily="34" charset="0"/>
                <a:ea typeface="Courier New" pitchFamily="34" charset="-122"/>
                <a:cs typeface="Courier New" pitchFamily="34" charset="-120"/>
              </a:rPr>
              <a:t>        print("Pass")</a:t>
            </a:r>
            <a:endParaRPr lang="en-US" sz="1750" dirty="0"/>
          </a:p>
          <a:p>
            <a:pPr indent="0" marL="0">
              <a:lnSpc>
                <a:spcPct val="98000"/>
              </a:lnSpc>
              <a:buNone/>
            </a:pPr>
            <a:r>
              <a:rPr lang="en-US" sz="1750" dirty="0">
                <a:solidFill>
                  <a:srgbClr val="E8ECF4"/>
                </a:solidFill>
                <a:latin typeface="Courier New" pitchFamily="34" charset="0"/>
                <a:ea typeface="Courier New" pitchFamily="34" charset="-122"/>
                <a:cs typeface="Courier New" pitchFamily="34" charset="-120"/>
              </a:rPr>
              <a:t>    else:</a:t>
            </a:r>
            <a:endParaRPr lang="en-US" sz="1750" dirty="0"/>
          </a:p>
          <a:p>
            <a:pPr indent="0" marL="0">
              <a:lnSpc>
                <a:spcPct val="98000"/>
              </a:lnSpc>
              <a:buNone/>
            </a:pPr>
            <a:r>
              <a:rPr lang="en-US" sz="1750" dirty="0">
                <a:solidFill>
                  <a:srgbClr val="E8ECF4"/>
                </a:solidFill>
                <a:latin typeface="Courier New" pitchFamily="34" charset="0"/>
                <a:ea typeface="Courier New" pitchFamily="34" charset="-122"/>
                <a:cs typeface="Courier New" pitchFamily="34" charset="-120"/>
              </a:rPr>
              <a:t>        print("Pass marks, low attendance")</a:t>
            </a:r>
            <a:endParaRPr lang="en-US" sz="1750" dirty="0"/>
          </a:p>
          <a:p>
            <a:pPr indent="0" marL="0">
              <a:lnSpc>
                <a:spcPct val="98000"/>
              </a:lnSpc>
              <a:buNone/>
            </a:pPr>
            <a:r>
              <a:rPr lang="en-US" sz="1750" dirty="0">
                <a:solidFill>
                  <a:srgbClr val="E8ECF4"/>
                </a:solidFill>
                <a:latin typeface="Courier New" pitchFamily="34" charset="0"/>
                <a:ea typeface="Courier New" pitchFamily="34" charset="-122"/>
                <a:cs typeface="Courier New" pitchFamily="34" charset="-120"/>
              </a:rPr>
              <a:t>else:</a:t>
            </a:r>
            <a:endParaRPr lang="en-US" sz="1750" dirty="0"/>
          </a:p>
          <a:p>
            <a:pPr indent="0" marL="0">
              <a:lnSpc>
                <a:spcPct val="98000"/>
              </a:lnSpc>
              <a:buNone/>
            </a:pPr>
            <a:r>
              <a:rPr lang="en-US" sz="1750" dirty="0">
                <a:solidFill>
                  <a:srgbClr val="E8ECF4"/>
                </a:solidFill>
                <a:latin typeface="Courier New" pitchFamily="34" charset="0"/>
                <a:ea typeface="Courier New" pitchFamily="34" charset="-122"/>
                <a:cs typeface="Courier New" pitchFamily="34" charset="-120"/>
              </a:rPr>
              <a:t>    print("Fail")</a:t>
            </a:r>
            <a:endParaRPr lang="en-US" sz="1750" dirty="0"/>
          </a:p>
        </p:txBody>
      </p:sp>
      <p:sp>
        <p:nvSpPr>
          <p:cNvPr id="14" name="Shape 12"/>
          <p:cNvSpPr/>
          <p:nvPr/>
        </p:nvSpPr>
        <p:spPr>
          <a:xfrm>
            <a:off x="5440680" y="4609148"/>
            <a:ext cx="6172200" cy="822008"/>
          </a:xfrm>
          <a:prstGeom prst="roundRect">
            <a:avLst>
              <a:gd name="adj" fmla="val 8899"/>
            </a:avLst>
          </a:prstGeom>
          <a:solidFill>
            <a:srgbClr val="EEF2F8"/>
          </a:solidFill>
          <a:ln w="9525">
            <a:solidFill>
              <a:srgbClr val="D5DBE6"/>
            </a:solidFill>
            <a:prstDash val="solid"/>
          </a:ln>
        </p:spPr>
        <p:txBody>
          <a:bodyPr/>
          <a:p/>
        </p:txBody>
      </p:sp>
      <p:sp>
        <p:nvSpPr>
          <p:cNvPr id="15" name="Text 13"/>
          <p:cNvSpPr txBox="1"/>
          <p:nvPr/>
        </p:nvSpPr>
        <p:spPr>
          <a:xfrm>
            <a:off x="5623560" y="4700588"/>
            <a:ext cx="2743200" cy="228600"/>
          </a:xfrm>
          <a:prstGeom prst="rect">
            <a:avLst/>
          </a:prstGeom>
          <a:noFill/>
          <a:ln/>
        </p:spPr>
        <p:txBody>
          <a:bodyPr wrap="square" lIns="0" tIns="0" rIns="0" bIns="0" rtlCol="0" anchor="ctr"/>
          <a:lstStyle/>
          <a:p>
            <a:pPr indent="0" marL="0">
              <a:buNone/>
            </a:pPr>
            <a:r>
              <a:rPr lang="en-US" sz="1000" b="1" dirty="0">
                <a:solidFill>
                  <a:srgbClr val="5D6573"/>
                </a:solidFill>
                <a:latin typeface="Calibri" pitchFamily="34" charset="0"/>
                <a:ea typeface="Calibri" pitchFamily="34" charset="-122"/>
                <a:cs typeface="Calibri" pitchFamily="34" charset="-120"/>
              </a:rPr>
              <a:t>Output</a:t>
            </a:r>
            <a:endParaRPr lang="en-US" sz="1000" dirty="0"/>
          </a:p>
        </p:txBody>
      </p:sp>
      <p:sp>
        <p:nvSpPr>
          <p:cNvPr id="16" name="Text 14"/>
          <p:cNvSpPr txBox="1"/>
          <p:nvPr/>
        </p:nvSpPr>
        <p:spPr>
          <a:xfrm>
            <a:off x="5623560" y="4956620"/>
            <a:ext cx="5897880" cy="364808"/>
          </a:xfrm>
          <a:prstGeom prst="rect">
            <a:avLst/>
          </a:prstGeom>
          <a:noFill/>
          <a:ln/>
        </p:spPr>
        <p:txBody>
          <a:bodyPr wrap="none" lIns="0" tIns="0" rIns="0" bIns="0" rtlCol="0" anchor="t"/>
          <a:lstStyle/>
          <a:p>
            <a:pPr indent="0" marL="0">
              <a:lnSpc>
                <a:spcPct val="98000"/>
              </a:lnSpc>
              <a:buNone/>
            </a:pPr>
            <a:r>
              <a:rPr lang="en-US" sz="1750" dirty="0">
                <a:solidFill>
                  <a:srgbClr val="15213A"/>
                </a:solidFill>
                <a:latin typeface="Courier New" pitchFamily="34" charset="0"/>
                <a:ea typeface="Courier New" pitchFamily="34" charset="-122"/>
                <a:cs typeface="Courier New" pitchFamily="34" charset="-120"/>
              </a:rPr>
              <a:t>Pass marks, low attendance</a:t>
            </a:r>
            <a:endParaRPr lang="en-US" sz="1750" dirty="0"/>
          </a:p>
        </p:txBody>
      </p:sp>
      <p:sp>
        <p:nvSpPr>
          <p:cNvPr id="17" name="Shape 15"/>
          <p:cNvSpPr/>
          <p:nvPr/>
        </p:nvSpPr>
        <p:spPr>
          <a:xfrm>
            <a:off x="0" y="6556248"/>
            <a:ext cx="3154680" cy="301752"/>
          </a:xfrm>
          <a:prstGeom prst="rect">
            <a:avLst/>
          </a:prstGeom>
          <a:solidFill>
            <a:srgbClr val="2459C4"/>
          </a:solidFill>
          <a:ln w="12700">
            <a:solidFill>
              <a:srgbClr val="2459C4"/>
            </a:solidFill>
            <a:prstDash val="solid"/>
          </a:ln>
        </p:spPr>
        <p:txBody>
          <a:bodyPr/>
          <a:p/>
        </p:txBody>
      </p:sp>
      <p:sp>
        <p:nvSpPr>
          <p:cNvPr id="18" name="Text 16"/>
          <p:cNvSpPr txBox="1"/>
          <p:nvPr/>
        </p:nvSpPr>
        <p:spPr>
          <a:xfrm>
            <a:off x="0" y="6556248"/>
            <a:ext cx="3154680" cy="301752"/>
          </a:xfrm>
          <a:prstGeom prst="rect">
            <a:avLst/>
          </a:prstGeom>
          <a:noFill/>
          <a:ln/>
        </p:spPr>
        <p:txBody>
          <a:bodyPr wrap="square" lIns="0" tIns="0" rIns="0" bIns="0"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Md Mahbub E Noor</a:t>
            </a:r>
            <a:endParaRPr lang="en-US" sz="1100" dirty="0"/>
          </a:p>
        </p:txBody>
      </p:sp>
      <p:sp>
        <p:nvSpPr>
          <p:cNvPr id="19" name="Shape 17"/>
          <p:cNvSpPr/>
          <p:nvPr/>
        </p:nvSpPr>
        <p:spPr>
          <a:xfrm>
            <a:off x="3154680" y="6556248"/>
            <a:ext cx="4754880" cy="301752"/>
          </a:xfrm>
          <a:prstGeom prst="rect">
            <a:avLst/>
          </a:prstGeom>
          <a:solidFill>
            <a:srgbClr val="E07A1F"/>
          </a:solidFill>
          <a:ln w="12700">
            <a:solidFill>
              <a:srgbClr val="E07A1F"/>
            </a:solidFill>
            <a:prstDash val="solid"/>
          </a:ln>
        </p:spPr>
        <p:txBody>
          <a:bodyPr/>
          <a:p/>
        </p:txBody>
      </p:sp>
      <p:sp>
        <p:nvSpPr>
          <p:cNvPr id="20" name="Text 18"/>
          <p:cNvSpPr txBox="1"/>
          <p:nvPr/>
        </p:nvSpPr>
        <p:spPr>
          <a:xfrm>
            <a:off x="3154680" y="6556248"/>
            <a:ext cx="4754880" cy="301752"/>
          </a:xfrm>
          <a:prstGeom prst="rect">
            <a:avLst/>
          </a:prstGeom>
          <a:noFill/>
          <a:ln/>
        </p:spPr>
        <p:txBody>
          <a:bodyPr wrap="square" lIns="0" tIns="0" rIns="0" bIns="0" rtlCol="0" anchor="ctr"/>
          <a:lstStyle/>
          <a:p>
            <a:pPr algn="ctr" indent="0" marL="0">
              <a:buNone/>
            </a:pPr>
            <a:r>
              <a:rPr lang="en-US" sz="1100" b="1" dirty="0">
                <a:solidFill>
                  <a:srgbClr val="15213A"/>
                </a:solidFill>
                <a:latin typeface="Calibri" pitchFamily="34" charset="0"/>
                <a:ea typeface="Calibri" pitchFamily="34" charset="-122"/>
                <a:cs typeface="Calibri" pitchFamily="34" charset="-120"/>
              </a:rPr>
              <a:t>Lecture 3.1: Making decisions</a:t>
            </a:r>
            <a:endParaRPr lang="en-US" sz="1100" dirty="0"/>
          </a:p>
        </p:txBody>
      </p:sp>
      <p:sp>
        <p:nvSpPr>
          <p:cNvPr id="21" name="Shape 19"/>
          <p:cNvSpPr/>
          <p:nvPr/>
        </p:nvSpPr>
        <p:spPr>
          <a:xfrm>
            <a:off x="7909560" y="6556248"/>
            <a:ext cx="2926080" cy="301752"/>
          </a:xfrm>
          <a:prstGeom prst="rect">
            <a:avLst/>
          </a:prstGeom>
          <a:solidFill>
            <a:srgbClr val="2459C4"/>
          </a:solidFill>
          <a:ln w="12700">
            <a:solidFill>
              <a:srgbClr val="2459C4"/>
            </a:solidFill>
            <a:prstDash val="solid"/>
          </a:ln>
        </p:spPr>
        <p:txBody>
          <a:bodyPr/>
          <a:p/>
        </p:txBody>
      </p:sp>
      <p:sp>
        <p:nvSpPr>
          <p:cNvPr id="22" name="Text 20"/>
          <p:cNvSpPr txBox="1"/>
          <p:nvPr/>
        </p:nvSpPr>
        <p:spPr>
          <a:xfrm>
            <a:off x="7909560" y="6556248"/>
            <a:ext cx="2926080" cy="301752"/>
          </a:xfrm>
          <a:prstGeom prst="rect">
            <a:avLst/>
          </a:prstGeom>
          <a:noFill/>
          <a:ln/>
        </p:spPr>
        <p:txBody>
          <a:bodyPr wrap="square" lIns="0" tIns="0" rIns="0" bIns="0"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University of Barishal</a:t>
            </a:r>
            <a:endParaRPr lang="en-US" sz="1100" dirty="0"/>
          </a:p>
        </p:txBody>
      </p:sp>
      <p:sp>
        <p:nvSpPr>
          <p:cNvPr id="23" name="Shape 21"/>
          <p:cNvSpPr/>
          <p:nvPr/>
        </p:nvSpPr>
        <p:spPr>
          <a:xfrm>
            <a:off x="10835640" y="6556248"/>
            <a:ext cx="1356055" cy="301752"/>
          </a:xfrm>
          <a:prstGeom prst="rect">
            <a:avLst/>
          </a:prstGeom>
          <a:solidFill>
            <a:srgbClr val="15213A"/>
          </a:solidFill>
          <a:ln w="12700">
            <a:solidFill>
              <a:srgbClr val="15213A"/>
            </a:solidFill>
            <a:prstDash val="solid"/>
          </a:ln>
        </p:spPr>
        <p:txBody>
          <a:bodyPr/>
          <a:p/>
        </p:txBody>
      </p:sp>
      <p:sp>
        <p:nvSpPr>
          <p:cNvPr id="24" name="Text 22"/>
          <p:cNvSpPr txBox="1"/>
          <p:nvPr/>
        </p:nvSpPr>
        <p:spPr>
          <a:xfrm>
            <a:off x="10835640" y="6556248"/>
            <a:ext cx="1356055" cy="301752"/>
          </a:xfrm>
          <a:prstGeom prst="rect">
            <a:avLst/>
          </a:prstGeom>
          <a:noFill/>
          <a:ln/>
        </p:spPr>
        <p:txBody>
          <a:bodyPr wrap="square" lIns="0" tIns="0" rIns="0" bIns="0"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16 / 28</a:t>
            </a:r>
            <a:endParaRPr lang="en-US" sz="110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548640" y="365760"/>
            <a:ext cx="11064240" cy="731520"/>
          </a:xfrm>
          <a:prstGeom prst="rect">
            <a:avLst/>
          </a:prstGeom>
          <a:noFill/>
          <a:ln/>
        </p:spPr>
        <p:txBody>
          <a:bodyPr wrap="square" lIns="0" tIns="0" rIns="0" bIns="0" rtlCol="0" anchor="t"/>
          <a:lstStyle/>
          <a:p>
            <a:pPr indent="0" marL="0">
              <a:buNone/>
            </a:pPr>
            <a:r>
              <a:rPr lang="en-US" sz="3000" b="1" dirty="0">
                <a:solidFill>
                  <a:srgbClr val="15213A"/>
                </a:solidFill>
                <a:latin typeface="Arial" pitchFamily="34" charset="0"/>
                <a:ea typeface="Arial" pitchFamily="34" charset="-122"/>
                <a:cs typeface="Arial" pitchFamily="34" charset="-120"/>
              </a:rPr>
              <a:t>Decisions about text: the first spam rule</a:t>
            </a:r>
            <a:endParaRPr lang="en-US" sz="3000" dirty="0"/>
          </a:p>
        </p:txBody>
      </p:sp>
      <p:sp>
        <p:nvSpPr>
          <p:cNvPr id="3" name="Shape 1"/>
          <p:cNvSpPr/>
          <p:nvPr/>
        </p:nvSpPr>
        <p:spPr>
          <a:xfrm>
            <a:off x="548640" y="1569720"/>
            <a:ext cx="91440" cy="91440"/>
          </a:xfrm>
          <a:prstGeom prst="ellipse">
            <a:avLst/>
          </a:prstGeom>
          <a:solidFill>
            <a:srgbClr val="E07A1F"/>
          </a:solidFill>
          <a:ln w="12700">
            <a:solidFill>
              <a:srgbClr val="E07A1F"/>
            </a:solidFill>
            <a:prstDash val="solid"/>
          </a:ln>
        </p:spPr>
        <p:txBody>
          <a:bodyPr/>
          <a:p/>
        </p:txBody>
      </p:sp>
      <p:sp>
        <p:nvSpPr>
          <p:cNvPr id="4" name="Text 2"/>
          <p:cNvSpPr txBox="1"/>
          <p:nvPr/>
        </p:nvSpPr>
        <p:spPr>
          <a:xfrm>
            <a:off x="822960" y="1463040"/>
            <a:ext cx="4297680" cy="656336"/>
          </a:xfrm>
          <a:prstGeom prst="rect">
            <a:avLst/>
          </a:prstGeom>
          <a:noFill/>
          <a:ln/>
        </p:spPr>
        <p:txBody>
          <a:bodyPr wrap="square" lIns="0" tIns="0" rIns="0" bIns="0" rtlCol="0" anchor="t"/>
          <a:lstStyle/>
          <a:p>
            <a:pPr indent="0" marL="0">
              <a:lnSpc>
                <a:spcPct val="100000"/>
              </a:lnSpc>
              <a:buNone/>
            </a:pPr>
            <a:r>
              <a:rPr lang="en-US" sz="1900" dirty="0">
                <a:solidFill>
                  <a:srgbClr val="A4520C"/>
                </a:solidFill>
                <a:latin typeface="Courier New" pitchFamily="34" charset="0"/>
                <a:ea typeface="Courier New" pitchFamily="34" charset="-122"/>
                <a:cs typeface="Courier New" pitchFamily="34" charset="-120"/>
              </a:rPr>
              <a:t>in</a:t>
            </a:r>
            <a:pPr indent="0" marL="0">
              <a:lnSpc>
                <a:spcPct val="100000"/>
              </a:lnSpc>
              <a:buNone/>
            </a:pPr>
            <a:r>
              <a:rPr lang="en-US" sz="2000" dirty="0">
                <a:solidFill>
                  <a:srgbClr val="15213A"/>
                </a:solidFill>
                <a:latin typeface="Calibri" pitchFamily="34" charset="0"/>
                <a:ea typeface="Calibri" pitchFamily="34" charset="-122"/>
                <a:cs typeface="Calibri" pitchFamily="34" charset="-120"/>
              </a:rPr>
              <a:t> checks whether text appears inside other text</a:t>
            </a:r>
            <a:endParaRPr lang="en-US" sz="2000" dirty="0"/>
          </a:p>
        </p:txBody>
      </p:sp>
      <p:sp>
        <p:nvSpPr>
          <p:cNvPr id="5" name="Shape 3"/>
          <p:cNvSpPr/>
          <p:nvPr/>
        </p:nvSpPr>
        <p:spPr>
          <a:xfrm>
            <a:off x="548640" y="2480056"/>
            <a:ext cx="91440" cy="91440"/>
          </a:xfrm>
          <a:prstGeom prst="ellipse">
            <a:avLst/>
          </a:prstGeom>
          <a:solidFill>
            <a:srgbClr val="E07A1F"/>
          </a:solidFill>
          <a:ln w="12700">
            <a:solidFill>
              <a:srgbClr val="E07A1F"/>
            </a:solidFill>
            <a:prstDash val="solid"/>
          </a:ln>
        </p:spPr>
        <p:txBody>
          <a:bodyPr/>
          <a:p/>
        </p:txBody>
      </p:sp>
      <p:sp>
        <p:nvSpPr>
          <p:cNvPr id="6" name="Text 4"/>
          <p:cNvSpPr txBox="1"/>
          <p:nvPr/>
        </p:nvSpPr>
        <p:spPr>
          <a:xfrm>
            <a:off x="822960" y="2373376"/>
            <a:ext cx="4297680" cy="656336"/>
          </a:xfrm>
          <a:prstGeom prst="rect">
            <a:avLst/>
          </a:prstGeom>
          <a:noFill/>
          <a:ln/>
        </p:spPr>
        <p:txBody>
          <a:bodyPr wrap="square" lIns="0" tIns="0" rIns="0" bIns="0" rtlCol="0" anchor="t"/>
          <a:lstStyle/>
          <a:p>
            <a:pPr indent="0" marL="0">
              <a:lnSpc>
                <a:spcPct val="100000"/>
              </a:lnSpc>
              <a:buNone/>
            </a:pPr>
            <a:r>
              <a:rPr lang="en-US" sz="1900" dirty="0">
                <a:solidFill>
                  <a:srgbClr val="A4520C"/>
                </a:solidFill>
                <a:latin typeface="Courier New" pitchFamily="34" charset="0"/>
                <a:ea typeface="Courier New" pitchFamily="34" charset="-122"/>
                <a:cs typeface="Courier New" pitchFamily="34" charset="-120"/>
              </a:rPr>
              <a:t>.lower()</a:t>
            </a:r>
            <a:pPr indent="0" marL="0">
              <a:lnSpc>
                <a:spcPct val="100000"/>
              </a:lnSpc>
              <a:buNone/>
            </a:pPr>
            <a:r>
              <a:rPr lang="en-US" sz="2000" dirty="0">
                <a:solidFill>
                  <a:srgbClr val="15213A"/>
                </a:solidFill>
                <a:latin typeface="Calibri" pitchFamily="34" charset="0"/>
                <a:ea typeface="Calibri" pitchFamily="34" charset="-122"/>
                <a:cs typeface="Calibri" pitchFamily="34" charset="-120"/>
              </a:rPr>
              <a:t> first, so FREE and free both match</a:t>
            </a:r>
            <a:endParaRPr lang="en-US" sz="2000" dirty="0"/>
          </a:p>
        </p:txBody>
      </p:sp>
      <p:sp>
        <p:nvSpPr>
          <p:cNvPr id="7" name="Shape 5"/>
          <p:cNvSpPr/>
          <p:nvPr/>
        </p:nvSpPr>
        <p:spPr>
          <a:xfrm>
            <a:off x="548640" y="3390392"/>
            <a:ext cx="91440" cy="91440"/>
          </a:xfrm>
          <a:prstGeom prst="ellipse">
            <a:avLst/>
          </a:prstGeom>
          <a:solidFill>
            <a:srgbClr val="E07A1F"/>
          </a:solidFill>
          <a:ln w="12700">
            <a:solidFill>
              <a:srgbClr val="E07A1F"/>
            </a:solidFill>
            <a:prstDash val="solid"/>
          </a:ln>
        </p:spPr>
        <p:txBody>
          <a:bodyPr/>
          <a:p/>
        </p:txBody>
      </p:sp>
      <p:sp>
        <p:nvSpPr>
          <p:cNvPr id="8" name="Text 6"/>
          <p:cNvSpPr txBox="1"/>
          <p:nvPr/>
        </p:nvSpPr>
        <p:spPr>
          <a:xfrm>
            <a:off x="822960" y="3283712"/>
            <a:ext cx="4297680" cy="656336"/>
          </a:xfrm>
          <a:prstGeom prst="rect">
            <a:avLst/>
          </a:prstGeom>
          <a:noFill/>
          <a:ln/>
        </p:spPr>
        <p:txBody>
          <a:bodyPr wrap="square" lIns="0" tIns="0" rIns="0" bIns="0" rtlCol="0" anchor="t"/>
          <a:lstStyle/>
          <a:p>
            <a:pPr indent="0" marL="0">
              <a:lnSpc>
                <a:spcPct val="100000"/>
              </a:lnSpc>
              <a:buNone/>
            </a:pPr>
            <a:r>
              <a:rPr lang="en-US" sz="1900" dirty="0">
                <a:solidFill>
                  <a:srgbClr val="A4520C"/>
                </a:solidFill>
                <a:latin typeface="Courier New" pitchFamily="34" charset="0"/>
                <a:ea typeface="Courier New" pitchFamily="34" charset="-122"/>
                <a:cs typeface="Courier New" pitchFamily="34" charset="-120"/>
              </a:rPr>
              <a:t>or</a:t>
            </a:r>
            <a:pPr indent="0" marL="0">
              <a:lnSpc>
                <a:spcPct val="100000"/>
              </a:lnSpc>
              <a:buNone/>
            </a:pPr>
            <a:r>
              <a:rPr lang="en-US" sz="2000" dirty="0">
                <a:solidFill>
                  <a:srgbClr val="15213A"/>
                </a:solidFill>
                <a:latin typeface="Calibri" pitchFamily="34" charset="0"/>
                <a:ea typeface="Calibri" pitchFamily="34" charset="-122"/>
                <a:cs typeface="Calibri" pitchFamily="34" charset="-120"/>
              </a:rPr>
              <a:t>: any one suspicious word is enough</a:t>
            </a:r>
            <a:endParaRPr lang="en-US" sz="2000" dirty="0"/>
          </a:p>
        </p:txBody>
      </p:sp>
      <p:sp>
        <p:nvSpPr>
          <p:cNvPr id="9" name="Shape 7"/>
          <p:cNvSpPr/>
          <p:nvPr/>
        </p:nvSpPr>
        <p:spPr>
          <a:xfrm>
            <a:off x="548640" y="4300728"/>
            <a:ext cx="91440" cy="91440"/>
          </a:xfrm>
          <a:prstGeom prst="ellipse">
            <a:avLst/>
          </a:prstGeom>
          <a:solidFill>
            <a:srgbClr val="E07A1F"/>
          </a:solidFill>
          <a:ln w="12700">
            <a:solidFill>
              <a:srgbClr val="E07A1F"/>
            </a:solidFill>
            <a:prstDash val="solid"/>
          </a:ln>
        </p:spPr>
        <p:txBody>
          <a:bodyPr/>
          <a:p/>
        </p:txBody>
      </p:sp>
      <p:sp>
        <p:nvSpPr>
          <p:cNvPr id="10" name="Text 8"/>
          <p:cNvSpPr txBox="1"/>
          <p:nvPr/>
        </p:nvSpPr>
        <p:spPr>
          <a:xfrm>
            <a:off x="822960" y="4194048"/>
            <a:ext cx="4297680" cy="656336"/>
          </a:xfrm>
          <a:prstGeom prst="rect">
            <a:avLst/>
          </a:prstGeom>
          <a:noFill/>
          <a:ln/>
        </p:spPr>
        <p:txBody>
          <a:bodyPr wrap="square" lIns="0" tIns="0" rIns="0" bIns="0" rtlCol="0" anchor="t"/>
          <a:lstStyle/>
          <a:p>
            <a:pPr indent="0" marL="0">
              <a:lnSpc>
                <a:spcPct val="100000"/>
              </a:lnSpc>
              <a:buNone/>
            </a:pPr>
            <a:r>
              <a:rPr lang="en-US" sz="2000" dirty="0">
                <a:solidFill>
                  <a:srgbClr val="15213A"/>
                </a:solidFill>
                <a:latin typeface="Calibri" pitchFamily="34" charset="0"/>
                <a:ea typeface="Calibri" pitchFamily="34" charset="-122"/>
                <a:cs typeface="Calibri" pitchFamily="34" charset="-120"/>
              </a:rPr>
              <a:t>Lecture 3.3 turns this into a filter for a whole inbox</a:t>
            </a:r>
            <a:endParaRPr lang="en-US" sz="2000" dirty="0"/>
          </a:p>
        </p:txBody>
      </p:sp>
      <p:sp>
        <p:nvSpPr>
          <p:cNvPr id="11" name="Shape 9"/>
          <p:cNvSpPr/>
          <p:nvPr/>
        </p:nvSpPr>
        <p:spPr>
          <a:xfrm>
            <a:off x="5440680" y="1371600"/>
            <a:ext cx="6172200" cy="2423160"/>
          </a:xfrm>
          <a:prstGeom prst="roundRect">
            <a:avLst>
              <a:gd name="adj" fmla="val 3019"/>
            </a:avLst>
          </a:prstGeom>
          <a:solidFill>
            <a:srgbClr val="1B2742"/>
          </a:solidFill>
          <a:ln w="9525">
            <a:solidFill>
              <a:srgbClr val="1B2742"/>
            </a:solidFill>
            <a:prstDash val="solid"/>
          </a:ln>
        </p:spPr>
        <p:txBody>
          <a:bodyPr/>
          <a:p/>
        </p:txBody>
      </p:sp>
      <p:sp>
        <p:nvSpPr>
          <p:cNvPr id="12" name="Text 10"/>
          <p:cNvSpPr txBox="1"/>
          <p:nvPr/>
        </p:nvSpPr>
        <p:spPr>
          <a:xfrm>
            <a:off x="5623560" y="1463040"/>
            <a:ext cx="2743200" cy="228600"/>
          </a:xfrm>
          <a:prstGeom prst="rect">
            <a:avLst/>
          </a:prstGeom>
          <a:noFill/>
          <a:ln/>
        </p:spPr>
        <p:txBody>
          <a:bodyPr wrap="square" lIns="0" tIns="0" rIns="0" bIns="0" rtlCol="0" anchor="ctr"/>
          <a:lstStyle/>
          <a:p>
            <a:pPr indent="0" marL="0">
              <a:buNone/>
            </a:pPr>
            <a:r>
              <a:rPr lang="en-US" sz="1000" b="1" dirty="0">
                <a:solidFill>
                  <a:srgbClr val="8FA0C0"/>
                </a:solidFill>
                <a:latin typeface="Calibri" pitchFamily="34" charset="0"/>
                <a:ea typeface="Calibri" pitchFamily="34" charset="-122"/>
                <a:cs typeface="Calibri" pitchFamily="34" charset="-120"/>
              </a:rPr>
              <a:t>Code</a:t>
            </a:r>
            <a:endParaRPr lang="en-US" sz="1000" dirty="0"/>
          </a:p>
        </p:txBody>
      </p:sp>
      <p:sp>
        <p:nvSpPr>
          <p:cNvPr id="13" name="Text 11"/>
          <p:cNvSpPr txBox="1"/>
          <p:nvPr/>
        </p:nvSpPr>
        <p:spPr>
          <a:xfrm>
            <a:off x="5623560" y="1719072"/>
            <a:ext cx="5897880" cy="1965960"/>
          </a:xfrm>
          <a:prstGeom prst="rect">
            <a:avLst/>
          </a:prstGeom>
          <a:noFill/>
          <a:ln/>
        </p:spPr>
        <p:txBody>
          <a:bodyPr wrap="none" lIns="0" tIns="0" rIns="0" bIns="0" rtlCol="0" anchor="t"/>
          <a:lstStyle/>
          <a:p>
            <a:pPr indent="0" marL="0">
              <a:lnSpc>
                <a:spcPct val="98000"/>
              </a:lnSpc>
              <a:buNone/>
            </a:pPr>
            <a:r>
              <a:rPr lang="en-US" sz="2000" dirty="0">
                <a:solidFill>
                  <a:srgbClr val="E8ECF4"/>
                </a:solidFill>
                <a:latin typeface="Courier New" pitchFamily="34" charset="0"/>
                <a:ea typeface="Courier New" pitchFamily="34" charset="-122"/>
                <a:cs typeface="Courier New" pitchFamily="34" charset="-120"/>
              </a:rPr>
              <a:t>message = "Claim your FREE prize"</a:t>
            </a:r>
            <a:endParaRPr lang="en-US" sz="2000" dirty="0"/>
          </a:p>
          <a:p>
            <a:pPr indent="0" marL="0">
              <a:lnSpc>
                <a:spcPct val="98000"/>
              </a:lnSpc>
              <a:buNone/>
            </a:pPr>
            <a:r>
              <a:rPr lang="en-US" sz="2000" dirty="0">
                <a:solidFill>
                  <a:srgbClr val="E8ECF4"/>
                </a:solidFill>
                <a:latin typeface="Courier New" pitchFamily="34" charset="0"/>
                <a:ea typeface="Courier New" pitchFamily="34" charset="-122"/>
                <a:cs typeface="Courier New" pitchFamily="34" charset="-120"/>
              </a:rPr>
              <a:t>text = message.lower()</a:t>
            </a:r>
            <a:endParaRPr lang="en-US" sz="2000" dirty="0"/>
          </a:p>
          <a:p>
            <a:pPr indent="0" marL="0">
              <a:lnSpc>
                <a:spcPct val="98000"/>
              </a:lnSpc>
              <a:buNone/>
            </a:pPr>
            <a:r>
              <a:rPr lang="en-US" sz="2000" dirty="0">
                <a:solidFill>
                  <a:srgbClr val="E8ECF4"/>
                </a:solidFill>
                <a:latin typeface="Courier New" pitchFamily="34" charset="0"/>
                <a:ea typeface="Courier New" pitchFamily="34" charset="-122"/>
                <a:cs typeface="Courier New" pitchFamily="34" charset="-120"/>
              </a:rPr>
              <a:t>if "free" in text or "prize" in text:</a:t>
            </a:r>
            <a:endParaRPr lang="en-US" sz="2000" dirty="0"/>
          </a:p>
          <a:p>
            <a:pPr indent="0" marL="0">
              <a:lnSpc>
                <a:spcPct val="98000"/>
              </a:lnSpc>
              <a:buNone/>
            </a:pPr>
            <a:r>
              <a:rPr lang="en-US" sz="2000" dirty="0">
                <a:solidFill>
                  <a:srgbClr val="E8ECF4"/>
                </a:solidFill>
                <a:latin typeface="Courier New" pitchFamily="34" charset="0"/>
                <a:ea typeface="Courier New" pitchFamily="34" charset="-122"/>
                <a:cs typeface="Courier New" pitchFamily="34" charset="-120"/>
              </a:rPr>
              <a:t>    print("Suspicious")</a:t>
            </a:r>
            <a:endParaRPr lang="en-US" sz="2000" dirty="0"/>
          </a:p>
          <a:p>
            <a:pPr indent="0" marL="0">
              <a:lnSpc>
                <a:spcPct val="98000"/>
              </a:lnSpc>
              <a:buNone/>
            </a:pPr>
            <a:r>
              <a:rPr lang="en-US" sz="2000" dirty="0">
                <a:solidFill>
                  <a:srgbClr val="E8ECF4"/>
                </a:solidFill>
                <a:latin typeface="Courier New" pitchFamily="34" charset="0"/>
                <a:ea typeface="Courier New" pitchFamily="34" charset="-122"/>
                <a:cs typeface="Courier New" pitchFamily="34" charset="-120"/>
              </a:rPr>
              <a:t>else:</a:t>
            </a:r>
            <a:endParaRPr lang="en-US" sz="2000" dirty="0"/>
          </a:p>
          <a:p>
            <a:pPr indent="0" marL="0">
              <a:lnSpc>
                <a:spcPct val="98000"/>
              </a:lnSpc>
              <a:buNone/>
            </a:pPr>
            <a:r>
              <a:rPr lang="en-US" sz="2000" dirty="0">
                <a:solidFill>
                  <a:srgbClr val="E8ECF4"/>
                </a:solidFill>
                <a:latin typeface="Courier New" pitchFamily="34" charset="0"/>
                <a:ea typeface="Courier New" pitchFamily="34" charset="-122"/>
                <a:cs typeface="Courier New" pitchFamily="34" charset="-120"/>
              </a:rPr>
              <a:t>    print("Looks normal")</a:t>
            </a:r>
            <a:endParaRPr lang="en-US" sz="2000" dirty="0"/>
          </a:p>
        </p:txBody>
      </p:sp>
      <p:sp>
        <p:nvSpPr>
          <p:cNvPr id="14" name="Shape 12"/>
          <p:cNvSpPr/>
          <p:nvPr/>
        </p:nvSpPr>
        <p:spPr>
          <a:xfrm>
            <a:off x="5440680" y="4023360"/>
            <a:ext cx="6172200" cy="861060"/>
          </a:xfrm>
          <a:prstGeom prst="roundRect">
            <a:avLst>
              <a:gd name="adj" fmla="val 8496"/>
            </a:avLst>
          </a:prstGeom>
          <a:solidFill>
            <a:srgbClr val="EEF2F8"/>
          </a:solidFill>
          <a:ln w="9525">
            <a:solidFill>
              <a:srgbClr val="D5DBE6"/>
            </a:solidFill>
            <a:prstDash val="solid"/>
          </a:ln>
        </p:spPr>
        <p:txBody>
          <a:bodyPr/>
          <a:p/>
        </p:txBody>
      </p:sp>
      <p:sp>
        <p:nvSpPr>
          <p:cNvPr id="15" name="Text 13"/>
          <p:cNvSpPr txBox="1"/>
          <p:nvPr/>
        </p:nvSpPr>
        <p:spPr>
          <a:xfrm>
            <a:off x="5623560" y="4114800"/>
            <a:ext cx="2743200" cy="228600"/>
          </a:xfrm>
          <a:prstGeom prst="rect">
            <a:avLst/>
          </a:prstGeom>
          <a:noFill/>
          <a:ln/>
        </p:spPr>
        <p:txBody>
          <a:bodyPr wrap="square" lIns="0" tIns="0" rIns="0" bIns="0" rtlCol="0" anchor="ctr"/>
          <a:lstStyle/>
          <a:p>
            <a:pPr indent="0" marL="0">
              <a:buNone/>
            </a:pPr>
            <a:r>
              <a:rPr lang="en-US" sz="1000" b="1" dirty="0">
                <a:solidFill>
                  <a:srgbClr val="5D6573"/>
                </a:solidFill>
                <a:latin typeface="Calibri" pitchFamily="34" charset="0"/>
                <a:ea typeface="Calibri" pitchFamily="34" charset="-122"/>
                <a:cs typeface="Calibri" pitchFamily="34" charset="-120"/>
              </a:rPr>
              <a:t>Output</a:t>
            </a:r>
            <a:endParaRPr lang="en-US" sz="1000" dirty="0"/>
          </a:p>
        </p:txBody>
      </p:sp>
      <p:sp>
        <p:nvSpPr>
          <p:cNvPr id="16" name="Text 14"/>
          <p:cNvSpPr txBox="1"/>
          <p:nvPr/>
        </p:nvSpPr>
        <p:spPr>
          <a:xfrm>
            <a:off x="5623560" y="4370832"/>
            <a:ext cx="5897880" cy="403860"/>
          </a:xfrm>
          <a:prstGeom prst="rect">
            <a:avLst/>
          </a:prstGeom>
          <a:noFill/>
          <a:ln/>
        </p:spPr>
        <p:txBody>
          <a:bodyPr wrap="none" lIns="0" tIns="0" rIns="0" bIns="0" rtlCol="0" anchor="t"/>
          <a:lstStyle/>
          <a:p>
            <a:pPr indent="0" marL="0">
              <a:lnSpc>
                <a:spcPct val="98000"/>
              </a:lnSpc>
              <a:buNone/>
            </a:pPr>
            <a:r>
              <a:rPr lang="en-US" sz="2000" dirty="0">
                <a:solidFill>
                  <a:srgbClr val="15213A"/>
                </a:solidFill>
                <a:latin typeface="Courier New" pitchFamily="34" charset="0"/>
                <a:ea typeface="Courier New" pitchFamily="34" charset="-122"/>
                <a:cs typeface="Courier New" pitchFamily="34" charset="-120"/>
              </a:rPr>
              <a:t>Suspicious</a:t>
            </a:r>
            <a:endParaRPr lang="en-US" sz="2000" dirty="0"/>
          </a:p>
        </p:txBody>
      </p:sp>
      <p:sp>
        <p:nvSpPr>
          <p:cNvPr id="17" name="Shape 15"/>
          <p:cNvSpPr/>
          <p:nvPr/>
        </p:nvSpPr>
        <p:spPr>
          <a:xfrm>
            <a:off x="0" y="6556248"/>
            <a:ext cx="3154680" cy="301752"/>
          </a:xfrm>
          <a:prstGeom prst="rect">
            <a:avLst/>
          </a:prstGeom>
          <a:solidFill>
            <a:srgbClr val="2459C4"/>
          </a:solidFill>
          <a:ln w="12700">
            <a:solidFill>
              <a:srgbClr val="2459C4"/>
            </a:solidFill>
            <a:prstDash val="solid"/>
          </a:ln>
        </p:spPr>
        <p:txBody>
          <a:bodyPr/>
          <a:p/>
        </p:txBody>
      </p:sp>
      <p:sp>
        <p:nvSpPr>
          <p:cNvPr id="18" name="Text 16"/>
          <p:cNvSpPr txBox="1"/>
          <p:nvPr/>
        </p:nvSpPr>
        <p:spPr>
          <a:xfrm>
            <a:off x="0" y="6556248"/>
            <a:ext cx="3154680" cy="301752"/>
          </a:xfrm>
          <a:prstGeom prst="rect">
            <a:avLst/>
          </a:prstGeom>
          <a:noFill/>
          <a:ln/>
        </p:spPr>
        <p:txBody>
          <a:bodyPr wrap="square" lIns="0" tIns="0" rIns="0" bIns="0"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Md Mahbub E Noor</a:t>
            </a:r>
            <a:endParaRPr lang="en-US" sz="1100" dirty="0"/>
          </a:p>
        </p:txBody>
      </p:sp>
      <p:sp>
        <p:nvSpPr>
          <p:cNvPr id="19" name="Shape 17"/>
          <p:cNvSpPr/>
          <p:nvPr/>
        </p:nvSpPr>
        <p:spPr>
          <a:xfrm>
            <a:off x="3154680" y="6556248"/>
            <a:ext cx="4754880" cy="301752"/>
          </a:xfrm>
          <a:prstGeom prst="rect">
            <a:avLst/>
          </a:prstGeom>
          <a:solidFill>
            <a:srgbClr val="E07A1F"/>
          </a:solidFill>
          <a:ln w="12700">
            <a:solidFill>
              <a:srgbClr val="E07A1F"/>
            </a:solidFill>
            <a:prstDash val="solid"/>
          </a:ln>
        </p:spPr>
        <p:txBody>
          <a:bodyPr/>
          <a:p/>
        </p:txBody>
      </p:sp>
      <p:sp>
        <p:nvSpPr>
          <p:cNvPr id="20" name="Text 18"/>
          <p:cNvSpPr txBox="1"/>
          <p:nvPr/>
        </p:nvSpPr>
        <p:spPr>
          <a:xfrm>
            <a:off x="3154680" y="6556248"/>
            <a:ext cx="4754880" cy="301752"/>
          </a:xfrm>
          <a:prstGeom prst="rect">
            <a:avLst/>
          </a:prstGeom>
          <a:noFill/>
          <a:ln/>
        </p:spPr>
        <p:txBody>
          <a:bodyPr wrap="square" lIns="0" tIns="0" rIns="0" bIns="0" rtlCol="0" anchor="ctr"/>
          <a:lstStyle/>
          <a:p>
            <a:pPr algn="ctr" indent="0" marL="0">
              <a:buNone/>
            </a:pPr>
            <a:r>
              <a:rPr lang="en-US" sz="1100" b="1" dirty="0">
                <a:solidFill>
                  <a:srgbClr val="15213A"/>
                </a:solidFill>
                <a:latin typeface="Calibri" pitchFamily="34" charset="0"/>
                <a:ea typeface="Calibri" pitchFamily="34" charset="-122"/>
                <a:cs typeface="Calibri" pitchFamily="34" charset="-120"/>
              </a:rPr>
              <a:t>Lecture 3.1: Making decisions</a:t>
            </a:r>
            <a:endParaRPr lang="en-US" sz="1100" dirty="0"/>
          </a:p>
        </p:txBody>
      </p:sp>
      <p:sp>
        <p:nvSpPr>
          <p:cNvPr id="21" name="Shape 19"/>
          <p:cNvSpPr/>
          <p:nvPr/>
        </p:nvSpPr>
        <p:spPr>
          <a:xfrm>
            <a:off x="7909560" y="6556248"/>
            <a:ext cx="2926080" cy="301752"/>
          </a:xfrm>
          <a:prstGeom prst="rect">
            <a:avLst/>
          </a:prstGeom>
          <a:solidFill>
            <a:srgbClr val="2459C4"/>
          </a:solidFill>
          <a:ln w="12700">
            <a:solidFill>
              <a:srgbClr val="2459C4"/>
            </a:solidFill>
            <a:prstDash val="solid"/>
          </a:ln>
        </p:spPr>
        <p:txBody>
          <a:bodyPr/>
          <a:p/>
        </p:txBody>
      </p:sp>
      <p:sp>
        <p:nvSpPr>
          <p:cNvPr id="22" name="Text 20"/>
          <p:cNvSpPr txBox="1"/>
          <p:nvPr/>
        </p:nvSpPr>
        <p:spPr>
          <a:xfrm>
            <a:off x="7909560" y="6556248"/>
            <a:ext cx="2926080" cy="301752"/>
          </a:xfrm>
          <a:prstGeom prst="rect">
            <a:avLst/>
          </a:prstGeom>
          <a:noFill/>
          <a:ln/>
        </p:spPr>
        <p:txBody>
          <a:bodyPr wrap="square" lIns="0" tIns="0" rIns="0" bIns="0"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University of Barishal</a:t>
            </a:r>
            <a:endParaRPr lang="en-US" sz="1100" dirty="0"/>
          </a:p>
        </p:txBody>
      </p:sp>
      <p:sp>
        <p:nvSpPr>
          <p:cNvPr id="23" name="Shape 21"/>
          <p:cNvSpPr/>
          <p:nvPr/>
        </p:nvSpPr>
        <p:spPr>
          <a:xfrm>
            <a:off x="10835640" y="6556248"/>
            <a:ext cx="1356055" cy="301752"/>
          </a:xfrm>
          <a:prstGeom prst="rect">
            <a:avLst/>
          </a:prstGeom>
          <a:solidFill>
            <a:srgbClr val="15213A"/>
          </a:solidFill>
          <a:ln w="12700">
            <a:solidFill>
              <a:srgbClr val="15213A"/>
            </a:solidFill>
            <a:prstDash val="solid"/>
          </a:ln>
        </p:spPr>
        <p:txBody>
          <a:bodyPr/>
          <a:p/>
        </p:txBody>
      </p:sp>
      <p:sp>
        <p:nvSpPr>
          <p:cNvPr id="24" name="Text 22"/>
          <p:cNvSpPr txBox="1"/>
          <p:nvPr/>
        </p:nvSpPr>
        <p:spPr>
          <a:xfrm>
            <a:off x="10835640" y="6556248"/>
            <a:ext cx="1356055" cy="301752"/>
          </a:xfrm>
          <a:prstGeom prst="rect">
            <a:avLst/>
          </a:prstGeom>
          <a:noFill/>
          <a:ln/>
        </p:spPr>
        <p:txBody>
          <a:bodyPr wrap="square" lIns="0" tIns="0" rIns="0" bIns="0"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17 / 28</a:t>
            </a:r>
            <a:endParaRPr lang="en-US" sz="1100"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548640" y="365760"/>
            <a:ext cx="11064240" cy="731520"/>
          </a:xfrm>
          <a:prstGeom prst="rect">
            <a:avLst/>
          </a:prstGeom>
          <a:noFill/>
          <a:ln/>
        </p:spPr>
        <p:txBody>
          <a:bodyPr wrap="square" lIns="0" tIns="0" rIns="0" bIns="0" rtlCol="0" anchor="t"/>
          <a:lstStyle/>
          <a:p>
            <a:pPr indent="0" marL="0">
              <a:buNone/>
            </a:pPr>
            <a:r>
              <a:rPr lang="en-US" sz="3000" b="1" dirty="0">
                <a:solidFill>
                  <a:srgbClr val="15213A"/>
                </a:solidFill>
                <a:latin typeface="Arial" pitchFamily="34" charset="0"/>
                <a:ea typeface="Arial" pitchFamily="34" charset="-122"/>
                <a:cs typeface="Arial" pitchFamily="34" charset="-120"/>
              </a:rPr>
              <a:t>match-case: one value, many fixed options</a:t>
            </a:r>
            <a:endParaRPr lang="en-US" sz="3000" dirty="0"/>
          </a:p>
        </p:txBody>
      </p:sp>
      <p:sp>
        <p:nvSpPr>
          <p:cNvPr id="3" name="Shape 1"/>
          <p:cNvSpPr/>
          <p:nvPr/>
        </p:nvSpPr>
        <p:spPr>
          <a:xfrm>
            <a:off x="548640" y="1569720"/>
            <a:ext cx="91440" cy="91440"/>
          </a:xfrm>
          <a:prstGeom prst="ellipse">
            <a:avLst/>
          </a:prstGeom>
          <a:solidFill>
            <a:srgbClr val="E07A1F"/>
          </a:solidFill>
          <a:ln w="12700">
            <a:solidFill>
              <a:srgbClr val="E07A1F"/>
            </a:solidFill>
            <a:prstDash val="solid"/>
          </a:ln>
        </p:spPr>
        <p:txBody>
          <a:bodyPr/>
          <a:p/>
        </p:txBody>
      </p:sp>
      <p:sp>
        <p:nvSpPr>
          <p:cNvPr id="4" name="Text 2"/>
          <p:cNvSpPr txBox="1"/>
          <p:nvPr/>
        </p:nvSpPr>
        <p:spPr>
          <a:xfrm>
            <a:off x="822960" y="1463040"/>
            <a:ext cx="4297680" cy="656336"/>
          </a:xfrm>
          <a:prstGeom prst="rect">
            <a:avLst/>
          </a:prstGeom>
          <a:noFill/>
          <a:ln/>
        </p:spPr>
        <p:txBody>
          <a:bodyPr wrap="square" lIns="0" tIns="0" rIns="0" bIns="0" rtlCol="0" anchor="t"/>
          <a:lstStyle/>
          <a:p>
            <a:pPr indent="0" marL="0">
              <a:lnSpc>
                <a:spcPct val="100000"/>
              </a:lnSpc>
              <a:buNone/>
            </a:pPr>
            <a:r>
              <a:rPr lang="en-US" sz="1900" dirty="0">
                <a:solidFill>
                  <a:srgbClr val="A4520C"/>
                </a:solidFill>
                <a:latin typeface="Courier New" pitchFamily="34" charset="0"/>
                <a:ea typeface="Courier New" pitchFamily="34" charset="-122"/>
                <a:cs typeface="Courier New" pitchFamily="34" charset="-120"/>
              </a:rPr>
              <a:t>match</a:t>
            </a:r>
            <a:pPr indent="0" marL="0">
              <a:lnSpc>
                <a:spcPct val="100000"/>
              </a:lnSpc>
              <a:buNone/>
            </a:pPr>
            <a:r>
              <a:rPr lang="en-US" sz="2000" dirty="0">
                <a:solidFill>
                  <a:srgbClr val="15213A"/>
                </a:solidFill>
                <a:latin typeface="Calibri" pitchFamily="34" charset="0"/>
                <a:ea typeface="Calibri" pitchFamily="34" charset="-122"/>
                <a:cs typeface="Calibri" pitchFamily="34" charset="-120"/>
              </a:rPr>
              <a:t> compares one value with several patterns</a:t>
            </a:r>
            <a:endParaRPr lang="en-US" sz="2000" dirty="0"/>
          </a:p>
        </p:txBody>
      </p:sp>
      <p:sp>
        <p:nvSpPr>
          <p:cNvPr id="5" name="Shape 3"/>
          <p:cNvSpPr/>
          <p:nvPr/>
        </p:nvSpPr>
        <p:spPr>
          <a:xfrm>
            <a:off x="548640" y="2480056"/>
            <a:ext cx="91440" cy="91440"/>
          </a:xfrm>
          <a:prstGeom prst="ellipse">
            <a:avLst/>
          </a:prstGeom>
          <a:solidFill>
            <a:srgbClr val="E07A1F"/>
          </a:solidFill>
          <a:ln w="12700">
            <a:solidFill>
              <a:srgbClr val="E07A1F"/>
            </a:solidFill>
            <a:prstDash val="solid"/>
          </a:ln>
        </p:spPr>
        <p:txBody>
          <a:bodyPr/>
          <a:p/>
        </p:txBody>
      </p:sp>
      <p:sp>
        <p:nvSpPr>
          <p:cNvPr id="6" name="Text 4"/>
          <p:cNvSpPr txBox="1"/>
          <p:nvPr/>
        </p:nvSpPr>
        <p:spPr>
          <a:xfrm>
            <a:off x="822960" y="2373376"/>
            <a:ext cx="4297680" cy="346456"/>
          </a:xfrm>
          <a:prstGeom prst="rect">
            <a:avLst/>
          </a:prstGeom>
          <a:noFill/>
          <a:ln/>
        </p:spPr>
        <p:txBody>
          <a:bodyPr wrap="square" lIns="0" tIns="0" rIns="0" bIns="0" rtlCol="0" anchor="t"/>
          <a:lstStyle/>
          <a:p>
            <a:pPr indent="0" marL="0">
              <a:lnSpc>
                <a:spcPct val="100000"/>
              </a:lnSpc>
              <a:buNone/>
            </a:pPr>
            <a:r>
              <a:rPr lang="en-US" sz="1900" dirty="0">
                <a:solidFill>
                  <a:srgbClr val="A4520C"/>
                </a:solidFill>
                <a:latin typeface="Courier New" pitchFamily="34" charset="0"/>
                <a:ea typeface="Courier New" pitchFamily="34" charset="-122"/>
                <a:cs typeface="Courier New" pitchFamily="34" charset="-120"/>
              </a:rPr>
              <a:t>|</a:t>
            </a:r>
            <a:pPr indent="0" marL="0">
              <a:lnSpc>
                <a:spcPct val="100000"/>
              </a:lnSpc>
              <a:buNone/>
            </a:pPr>
            <a:r>
              <a:rPr lang="en-US" sz="2000" dirty="0">
                <a:solidFill>
                  <a:srgbClr val="15213A"/>
                </a:solidFill>
                <a:latin typeface="Calibri" pitchFamily="34" charset="0"/>
                <a:ea typeface="Calibri" pitchFamily="34" charset="-122"/>
                <a:cs typeface="Calibri" pitchFamily="34" charset="-120"/>
              </a:rPr>
              <a:t> means or inside a case</a:t>
            </a:r>
            <a:endParaRPr lang="en-US" sz="2000" dirty="0"/>
          </a:p>
        </p:txBody>
      </p:sp>
      <p:sp>
        <p:nvSpPr>
          <p:cNvPr id="7" name="Shape 5"/>
          <p:cNvSpPr/>
          <p:nvPr/>
        </p:nvSpPr>
        <p:spPr>
          <a:xfrm>
            <a:off x="548640" y="3080512"/>
            <a:ext cx="91440" cy="91440"/>
          </a:xfrm>
          <a:prstGeom prst="ellipse">
            <a:avLst/>
          </a:prstGeom>
          <a:solidFill>
            <a:srgbClr val="E07A1F"/>
          </a:solidFill>
          <a:ln w="12700">
            <a:solidFill>
              <a:srgbClr val="E07A1F"/>
            </a:solidFill>
            <a:prstDash val="solid"/>
          </a:ln>
        </p:spPr>
        <p:txBody>
          <a:bodyPr/>
          <a:p/>
        </p:txBody>
      </p:sp>
      <p:sp>
        <p:nvSpPr>
          <p:cNvPr id="8" name="Text 6"/>
          <p:cNvSpPr txBox="1"/>
          <p:nvPr/>
        </p:nvSpPr>
        <p:spPr>
          <a:xfrm>
            <a:off x="822960" y="2973832"/>
            <a:ext cx="4297680" cy="656336"/>
          </a:xfrm>
          <a:prstGeom prst="rect">
            <a:avLst/>
          </a:prstGeom>
          <a:noFill/>
          <a:ln/>
        </p:spPr>
        <p:txBody>
          <a:bodyPr wrap="square" lIns="0" tIns="0" rIns="0" bIns="0" rtlCol="0" anchor="t"/>
          <a:lstStyle/>
          <a:p>
            <a:pPr indent="0" marL="0">
              <a:lnSpc>
                <a:spcPct val="100000"/>
              </a:lnSpc>
              <a:buNone/>
            </a:pPr>
            <a:r>
              <a:rPr lang="en-US" sz="1900" dirty="0">
                <a:solidFill>
                  <a:srgbClr val="A4520C"/>
                </a:solidFill>
                <a:latin typeface="Courier New" pitchFamily="34" charset="0"/>
                <a:ea typeface="Courier New" pitchFamily="34" charset="-122"/>
                <a:cs typeface="Courier New" pitchFamily="34" charset="-120"/>
              </a:rPr>
              <a:t>case _:</a:t>
            </a:r>
            <a:pPr indent="0" marL="0">
              <a:lnSpc>
                <a:spcPct val="100000"/>
              </a:lnSpc>
              <a:buNone/>
            </a:pPr>
            <a:r>
              <a:rPr lang="en-US" sz="2000" dirty="0">
                <a:solidFill>
                  <a:srgbClr val="15213A"/>
                </a:solidFill>
                <a:latin typeface="Calibri" pitchFamily="34" charset="0"/>
                <a:ea typeface="Calibri" pitchFamily="34" charset="-122"/>
                <a:cs typeface="Calibri" pitchFamily="34" charset="-120"/>
              </a:rPr>
              <a:t> catches everything else, like else</a:t>
            </a:r>
            <a:endParaRPr lang="en-US" sz="2000" dirty="0"/>
          </a:p>
        </p:txBody>
      </p:sp>
      <p:sp>
        <p:nvSpPr>
          <p:cNvPr id="9" name="Shape 7"/>
          <p:cNvSpPr/>
          <p:nvPr/>
        </p:nvSpPr>
        <p:spPr>
          <a:xfrm>
            <a:off x="548640" y="3990848"/>
            <a:ext cx="91440" cy="91440"/>
          </a:xfrm>
          <a:prstGeom prst="ellipse">
            <a:avLst/>
          </a:prstGeom>
          <a:solidFill>
            <a:srgbClr val="E07A1F"/>
          </a:solidFill>
          <a:ln w="12700">
            <a:solidFill>
              <a:srgbClr val="E07A1F"/>
            </a:solidFill>
            <a:prstDash val="solid"/>
          </a:ln>
        </p:spPr>
        <p:txBody>
          <a:bodyPr/>
          <a:p/>
        </p:txBody>
      </p:sp>
      <p:sp>
        <p:nvSpPr>
          <p:cNvPr id="10" name="Text 8"/>
          <p:cNvSpPr txBox="1"/>
          <p:nvPr/>
        </p:nvSpPr>
        <p:spPr>
          <a:xfrm>
            <a:off x="822960" y="3884168"/>
            <a:ext cx="4297680" cy="656336"/>
          </a:xfrm>
          <a:prstGeom prst="rect">
            <a:avLst/>
          </a:prstGeom>
          <a:noFill/>
          <a:ln/>
        </p:spPr>
        <p:txBody>
          <a:bodyPr wrap="square" lIns="0" tIns="0" rIns="0" bIns="0" rtlCol="0" anchor="t"/>
          <a:lstStyle/>
          <a:p>
            <a:pPr indent="0" marL="0">
              <a:lnSpc>
                <a:spcPct val="100000"/>
              </a:lnSpc>
              <a:buNone/>
            </a:pPr>
            <a:r>
              <a:rPr lang="en-US" sz="1900" dirty="0">
                <a:solidFill>
                  <a:srgbClr val="A4520C"/>
                </a:solidFill>
                <a:latin typeface="Courier New" pitchFamily="34" charset="0"/>
                <a:ea typeface="Courier New" pitchFamily="34" charset="-122"/>
                <a:cs typeface="Courier New" pitchFamily="34" charset="-120"/>
              </a:rPr>
              <a:t>number[:3]</a:t>
            </a:r>
            <a:pPr indent="0" marL="0">
              <a:lnSpc>
                <a:spcPct val="100000"/>
              </a:lnSpc>
              <a:buNone/>
            </a:pPr>
            <a:r>
              <a:rPr lang="en-US" sz="2000" dirty="0">
                <a:solidFill>
                  <a:srgbClr val="15213A"/>
                </a:solidFill>
                <a:latin typeface="Calibri" pitchFamily="34" charset="0"/>
                <a:ea typeface="Calibri" pitchFamily="34" charset="-122"/>
                <a:cs typeface="Calibri" pitchFamily="34" charset="-120"/>
              </a:rPr>
              <a:t> = first 3 characters (Lecture 3.2)</a:t>
            </a:r>
            <a:endParaRPr lang="en-US" sz="2000" dirty="0"/>
          </a:p>
        </p:txBody>
      </p:sp>
      <p:sp>
        <p:nvSpPr>
          <p:cNvPr id="11" name="Shape 9"/>
          <p:cNvSpPr/>
          <p:nvPr/>
        </p:nvSpPr>
        <p:spPr>
          <a:xfrm>
            <a:off x="548640" y="4901184"/>
            <a:ext cx="91440" cy="91440"/>
          </a:xfrm>
          <a:prstGeom prst="ellipse">
            <a:avLst/>
          </a:prstGeom>
          <a:solidFill>
            <a:srgbClr val="E07A1F"/>
          </a:solidFill>
          <a:ln w="12700">
            <a:solidFill>
              <a:srgbClr val="E07A1F"/>
            </a:solidFill>
            <a:prstDash val="solid"/>
          </a:ln>
        </p:spPr>
        <p:txBody>
          <a:bodyPr/>
          <a:p/>
        </p:txBody>
      </p:sp>
      <p:sp>
        <p:nvSpPr>
          <p:cNvPr id="12" name="Text 10"/>
          <p:cNvSpPr txBox="1"/>
          <p:nvPr/>
        </p:nvSpPr>
        <p:spPr>
          <a:xfrm>
            <a:off x="822960" y="4794504"/>
            <a:ext cx="4297680" cy="346456"/>
          </a:xfrm>
          <a:prstGeom prst="rect">
            <a:avLst/>
          </a:prstGeom>
          <a:noFill/>
          <a:ln/>
        </p:spPr>
        <p:txBody>
          <a:bodyPr wrap="square" lIns="0" tIns="0" rIns="0" bIns="0" rtlCol="0" anchor="t"/>
          <a:lstStyle/>
          <a:p>
            <a:pPr indent="0" marL="0">
              <a:lnSpc>
                <a:spcPct val="100000"/>
              </a:lnSpc>
              <a:buNone/>
            </a:pPr>
            <a:r>
              <a:rPr lang="en-US" sz="2000" dirty="0">
                <a:solidFill>
                  <a:srgbClr val="15213A"/>
                </a:solidFill>
                <a:latin typeface="Calibri" pitchFamily="34" charset="0"/>
                <a:ea typeface="Calibri" pitchFamily="34" charset="-122"/>
                <a:cs typeface="Calibri" pitchFamily="34" charset="-120"/>
              </a:rPr>
              <a:t>Needs Python 3.10+; Colab has it</a:t>
            </a:r>
            <a:endParaRPr lang="en-US" sz="2000" dirty="0"/>
          </a:p>
        </p:txBody>
      </p:sp>
      <p:sp>
        <p:nvSpPr>
          <p:cNvPr id="13" name="Shape 11"/>
          <p:cNvSpPr/>
          <p:nvPr/>
        </p:nvSpPr>
        <p:spPr>
          <a:xfrm>
            <a:off x="5440680" y="1371600"/>
            <a:ext cx="6172200" cy="3672840"/>
          </a:xfrm>
          <a:prstGeom prst="roundRect">
            <a:avLst>
              <a:gd name="adj" fmla="val 1992"/>
            </a:avLst>
          </a:prstGeom>
          <a:solidFill>
            <a:srgbClr val="1B2742"/>
          </a:solidFill>
          <a:ln w="9525">
            <a:solidFill>
              <a:srgbClr val="1B2742"/>
            </a:solidFill>
            <a:prstDash val="solid"/>
          </a:ln>
        </p:spPr>
        <p:txBody>
          <a:bodyPr/>
          <a:p/>
        </p:txBody>
      </p:sp>
      <p:sp>
        <p:nvSpPr>
          <p:cNvPr id="14" name="Text 12"/>
          <p:cNvSpPr txBox="1"/>
          <p:nvPr/>
        </p:nvSpPr>
        <p:spPr>
          <a:xfrm>
            <a:off x="5623560" y="1463040"/>
            <a:ext cx="2743200" cy="228600"/>
          </a:xfrm>
          <a:prstGeom prst="rect">
            <a:avLst/>
          </a:prstGeom>
          <a:noFill/>
          <a:ln/>
        </p:spPr>
        <p:txBody>
          <a:bodyPr wrap="square" lIns="0" tIns="0" rIns="0" bIns="0" rtlCol="0" anchor="ctr"/>
          <a:lstStyle/>
          <a:p>
            <a:pPr indent="0" marL="0">
              <a:buNone/>
            </a:pPr>
            <a:r>
              <a:rPr lang="en-US" sz="1000" b="1" dirty="0">
                <a:solidFill>
                  <a:srgbClr val="8FA0C0"/>
                </a:solidFill>
                <a:latin typeface="Calibri" pitchFamily="34" charset="0"/>
                <a:ea typeface="Calibri" pitchFamily="34" charset="-122"/>
                <a:cs typeface="Calibri" pitchFamily="34" charset="-120"/>
              </a:rPr>
              <a:t>Code</a:t>
            </a:r>
            <a:endParaRPr lang="en-US" sz="1000" dirty="0"/>
          </a:p>
        </p:txBody>
      </p:sp>
      <p:sp>
        <p:nvSpPr>
          <p:cNvPr id="15" name="Text 13"/>
          <p:cNvSpPr txBox="1"/>
          <p:nvPr/>
        </p:nvSpPr>
        <p:spPr>
          <a:xfrm>
            <a:off x="5623560" y="1719072"/>
            <a:ext cx="5897880" cy="3215640"/>
          </a:xfrm>
          <a:prstGeom prst="rect">
            <a:avLst/>
          </a:prstGeom>
          <a:noFill/>
          <a:ln/>
        </p:spPr>
        <p:txBody>
          <a:bodyPr wrap="none" lIns="0" tIns="0" rIns="0" bIns="0" rtlCol="0" anchor="t"/>
          <a:lstStyle/>
          <a:p>
            <a:pPr indent="0" marL="0">
              <a:lnSpc>
                <a:spcPct val="98000"/>
              </a:lnSpc>
              <a:buNone/>
            </a:pPr>
            <a:r>
              <a:rPr lang="en-US" sz="2000" dirty="0">
                <a:solidFill>
                  <a:srgbClr val="E8ECF4"/>
                </a:solidFill>
                <a:latin typeface="Courier New" pitchFamily="34" charset="0"/>
                <a:ea typeface="Courier New" pitchFamily="34" charset="-122"/>
                <a:cs typeface="Courier New" pitchFamily="34" charset="-120"/>
              </a:rPr>
              <a:t>number = "01711111111"</a:t>
            </a:r>
            <a:endParaRPr lang="en-US" sz="2000" dirty="0"/>
          </a:p>
          <a:p>
            <a:pPr indent="0" marL="0">
              <a:lnSpc>
                <a:spcPct val="98000"/>
              </a:lnSpc>
              <a:buNone/>
            </a:pPr>
            <a:r>
              <a:rPr lang="en-US" sz="2000" dirty="0">
                <a:solidFill>
                  <a:srgbClr val="E8ECF4"/>
                </a:solidFill>
                <a:latin typeface="Courier New" pitchFamily="34" charset="0"/>
                <a:ea typeface="Courier New" pitchFamily="34" charset="-122"/>
                <a:cs typeface="Courier New" pitchFamily="34" charset="-120"/>
              </a:rPr>
              <a:t>match number[:3]:</a:t>
            </a:r>
            <a:endParaRPr lang="en-US" sz="2000" dirty="0"/>
          </a:p>
          <a:p>
            <a:pPr indent="0" marL="0">
              <a:lnSpc>
                <a:spcPct val="98000"/>
              </a:lnSpc>
              <a:buNone/>
            </a:pPr>
            <a:r>
              <a:rPr lang="en-US" sz="2000" dirty="0">
                <a:solidFill>
                  <a:srgbClr val="E8ECF4"/>
                </a:solidFill>
                <a:latin typeface="Courier New" pitchFamily="34" charset="0"/>
                <a:ea typeface="Courier New" pitchFamily="34" charset="-122"/>
                <a:cs typeface="Courier New" pitchFamily="34" charset="-120"/>
              </a:rPr>
              <a:t>    case "017" | "013":</a:t>
            </a:r>
            <a:endParaRPr lang="en-US" sz="2000" dirty="0"/>
          </a:p>
          <a:p>
            <a:pPr indent="0" marL="0">
              <a:lnSpc>
                <a:spcPct val="98000"/>
              </a:lnSpc>
              <a:buNone/>
            </a:pPr>
            <a:r>
              <a:rPr lang="en-US" sz="2000" dirty="0">
                <a:solidFill>
                  <a:srgbClr val="E8ECF4"/>
                </a:solidFill>
                <a:latin typeface="Courier New" pitchFamily="34" charset="0"/>
                <a:ea typeface="Courier New" pitchFamily="34" charset="-122"/>
                <a:cs typeface="Courier New" pitchFamily="34" charset="-120"/>
              </a:rPr>
              <a:t>        print("Grameenphone")</a:t>
            </a:r>
            <a:endParaRPr lang="en-US" sz="2000" dirty="0"/>
          </a:p>
          <a:p>
            <a:pPr indent="0" marL="0">
              <a:lnSpc>
                <a:spcPct val="98000"/>
              </a:lnSpc>
              <a:buNone/>
            </a:pPr>
            <a:r>
              <a:rPr lang="en-US" sz="2000" dirty="0">
                <a:solidFill>
                  <a:srgbClr val="E8ECF4"/>
                </a:solidFill>
                <a:latin typeface="Courier New" pitchFamily="34" charset="0"/>
                <a:ea typeface="Courier New" pitchFamily="34" charset="-122"/>
                <a:cs typeface="Courier New" pitchFamily="34" charset="-120"/>
              </a:rPr>
              <a:t>    case "019" | "014":</a:t>
            </a:r>
            <a:endParaRPr lang="en-US" sz="2000" dirty="0"/>
          </a:p>
          <a:p>
            <a:pPr indent="0" marL="0">
              <a:lnSpc>
                <a:spcPct val="98000"/>
              </a:lnSpc>
              <a:buNone/>
            </a:pPr>
            <a:r>
              <a:rPr lang="en-US" sz="2000" dirty="0">
                <a:solidFill>
                  <a:srgbClr val="E8ECF4"/>
                </a:solidFill>
                <a:latin typeface="Courier New" pitchFamily="34" charset="0"/>
                <a:ea typeface="Courier New" pitchFamily="34" charset="-122"/>
                <a:cs typeface="Courier New" pitchFamily="34" charset="-120"/>
              </a:rPr>
              <a:t>        print("Banglalink")</a:t>
            </a:r>
            <a:endParaRPr lang="en-US" sz="2000" dirty="0"/>
          </a:p>
          <a:p>
            <a:pPr indent="0" marL="0">
              <a:lnSpc>
                <a:spcPct val="98000"/>
              </a:lnSpc>
              <a:buNone/>
            </a:pPr>
            <a:r>
              <a:rPr lang="en-US" sz="2000" dirty="0">
                <a:solidFill>
                  <a:srgbClr val="E8ECF4"/>
                </a:solidFill>
                <a:latin typeface="Courier New" pitchFamily="34" charset="0"/>
                <a:ea typeface="Courier New" pitchFamily="34" charset="-122"/>
                <a:cs typeface="Courier New" pitchFamily="34" charset="-120"/>
              </a:rPr>
              <a:t>    case "018":</a:t>
            </a:r>
            <a:endParaRPr lang="en-US" sz="2000" dirty="0"/>
          </a:p>
          <a:p>
            <a:pPr indent="0" marL="0">
              <a:lnSpc>
                <a:spcPct val="98000"/>
              </a:lnSpc>
              <a:buNone/>
            </a:pPr>
            <a:r>
              <a:rPr lang="en-US" sz="2000" dirty="0">
                <a:solidFill>
                  <a:srgbClr val="E8ECF4"/>
                </a:solidFill>
                <a:latin typeface="Courier New" pitchFamily="34" charset="0"/>
                <a:ea typeface="Courier New" pitchFamily="34" charset="-122"/>
                <a:cs typeface="Courier New" pitchFamily="34" charset="-120"/>
              </a:rPr>
              <a:t>        print("Robi")</a:t>
            </a:r>
            <a:endParaRPr lang="en-US" sz="2000" dirty="0"/>
          </a:p>
          <a:p>
            <a:pPr indent="0" marL="0">
              <a:lnSpc>
                <a:spcPct val="98000"/>
              </a:lnSpc>
              <a:buNone/>
            </a:pPr>
            <a:r>
              <a:rPr lang="en-US" sz="2000" dirty="0">
                <a:solidFill>
                  <a:srgbClr val="E8ECF4"/>
                </a:solidFill>
                <a:latin typeface="Courier New" pitchFamily="34" charset="0"/>
                <a:ea typeface="Courier New" pitchFamily="34" charset="-122"/>
                <a:cs typeface="Courier New" pitchFamily="34" charset="-120"/>
              </a:rPr>
              <a:t>    case _:</a:t>
            </a:r>
            <a:endParaRPr lang="en-US" sz="2000" dirty="0"/>
          </a:p>
          <a:p>
            <a:pPr indent="0" marL="0">
              <a:lnSpc>
                <a:spcPct val="98000"/>
              </a:lnSpc>
              <a:buNone/>
            </a:pPr>
            <a:r>
              <a:rPr lang="en-US" sz="2000" dirty="0">
                <a:solidFill>
                  <a:srgbClr val="E8ECF4"/>
                </a:solidFill>
                <a:latin typeface="Courier New" pitchFamily="34" charset="0"/>
                <a:ea typeface="Courier New" pitchFamily="34" charset="-122"/>
                <a:cs typeface="Courier New" pitchFamily="34" charset="-120"/>
              </a:rPr>
              <a:t>        print("Unknown operator")</a:t>
            </a:r>
            <a:endParaRPr lang="en-US" sz="2000" dirty="0"/>
          </a:p>
        </p:txBody>
      </p:sp>
      <p:sp>
        <p:nvSpPr>
          <p:cNvPr id="16" name="Shape 14"/>
          <p:cNvSpPr/>
          <p:nvPr/>
        </p:nvSpPr>
        <p:spPr>
          <a:xfrm>
            <a:off x="5440680" y="5273040"/>
            <a:ext cx="6172200" cy="861060"/>
          </a:xfrm>
          <a:prstGeom prst="roundRect">
            <a:avLst>
              <a:gd name="adj" fmla="val 8496"/>
            </a:avLst>
          </a:prstGeom>
          <a:solidFill>
            <a:srgbClr val="EEF2F8"/>
          </a:solidFill>
          <a:ln w="9525">
            <a:solidFill>
              <a:srgbClr val="D5DBE6"/>
            </a:solidFill>
            <a:prstDash val="solid"/>
          </a:ln>
        </p:spPr>
        <p:txBody>
          <a:bodyPr/>
          <a:p/>
        </p:txBody>
      </p:sp>
      <p:sp>
        <p:nvSpPr>
          <p:cNvPr id="17" name="Text 15"/>
          <p:cNvSpPr txBox="1"/>
          <p:nvPr/>
        </p:nvSpPr>
        <p:spPr>
          <a:xfrm>
            <a:off x="5623560" y="5364480"/>
            <a:ext cx="2743200" cy="228600"/>
          </a:xfrm>
          <a:prstGeom prst="rect">
            <a:avLst/>
          </a:prstGeom>
          <a:noFill/>
          <a:ln/>
        </p:spPr>
        <p:txBody>
          <a:bodyPr wrap="square" lIns="0" tIns="0" rIns="0" bIns="0" rtlCol="0" anchor="ctr"/>
          <a:lstStyle/>
          <a:p>
            <a:pPr indent="0" marL="0">
              <a:buNone/>
            </a:pPr>
            <a:r>
              <a:rPr lang="en-US" sz="1000" b="1" dirty="0">
                <a:solidFill>
                  <a:srgbClr val="5D6573"/>
                </a:solidFill>
                <a:latin typeface="Calibri" pitchFamily="34" charset="0"/>
                <a:ea typeface="Calibri" pitchFamily="34" charset="-122"/>
                <a:cs typeface="Calibri" pitchFamily="34" charset="-120"/>
              </a:rPr>
              <a:t>Output</a:t>
            </a:r>
            <a:endParaRPr lang="en-US" sz="1000" dirty="0"/>
          </a:p>
        </p:txBody>
      </p:sp>
      <p:sp>
        <p:nvSpPr>
          <p:cNvPr id="18" name="Text 16"/>
          <p:cNvSpPr txBox="1"/>
          <p:nvPr/>
        </p:nvSpPr>
        <p:spPr>
          <a:xfrm>
            <a:off x="5623560" y="5620512"/>
            <a:ext cx="5897880" cy="403860"/>
          </a:xfrm>
          <a:prstGeom prst="rect">
            <a:avLst/>
          </a:prstGeom>
          <a:noFill/>
          <a:ln/>
        </p:spPr>
        <p:txBody>
          <a:bodyPr wrap="none" lIns="0" tIns="0" rIns="0" bIns="0" rtlCol="0" anchor="t"/>
          <a:lstStyle/>
          <a:p>
            <a:pPr indent="0" marL="0">
              <a:lnSpc>
                <a:spcPct val="98000"/>
              </a:lnSpc>
              <a:buNone/>
            </a:pPr>
            <a:r>
              <a:rPr lang="en-US" sz="2000" dirty="0">
                <a:solidFill>
                  <a:srgbClr val="15213A"/>
                </a:solidFill>
                <a:latin typeface="Courier New" pitchFamily="34" charset="0"/>
                <a:ea typeface="Courier New" pitchFamily="34" charset="-122"/>
                <a:cs typeface="Courier New" pitchFamily="34" charset="-120"/>
              </a:rPr>
              <a:t>Grameenphone</a:t>
            </a:r>
            <a:endParaRPr lang="en-US" sz="2000" dirty="0"/>
          </a:p>
        </p:txBody>
      </p:sp>
      <p:sp>
        <p:nvSpPr>
          <p:cNvPr id="19" name="Shape 17"/>
          <p:cNvSpPr/>
          <p:nvPr/>
        </p:nvSpPr>
        <p:spPr>
          <a:xfrm>
            <a:off x="0" y="6556248"/>
            <a:ext cx="3154680" cy="301752"/>
          </a:xfrm>
          <a:prstGeom prst="rect">
            <a:avLst/>
          </a:prstGeom>
          <a:solidFill>
            <a:srgbClr val="2459C4"/>
          </a:solidFill>
          <a:ln w="12700">
            <a:solidFill>
              <a:srgbClr val="2459C4"/>
            </a:solidFill>
            <a:prstDash val="solid"/>
          </a:ln>
        </p:spPr>
        <p:txBody>
          <a:bodyPr/>
          <a:p/>
        </p:txBody>
      </p:sp>
      <p:sp>
        <p:nvSpPr>
          <p:cNvPr id="20" name="Text 18"/>
          <p:cNvSpPr txBox="1"/>
          <p:nvPr/>
        </p:nvSpPr>
        <p:spPr>
          <a:xfrm>
            <a:off x="0" y="6556248"/>
            <a:ext cx="3154680" cy="301752"/>
          </a:xfrm>
          <a:prstGeom prst="rect">
            <a:avLst/>
          </a:prstGeom>
          <a:noFill/>
          <a:ln/>
        </p:spPr>
        <p:txBody>
          <a:bodyPr wrap="square" lIns="0" tIns="0" rIns="0" bIns="0"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Md Mahbub E Noor</a:t>
            </a:r>
            <a:endParaRPr lang="en-US" sz="1100" dirty="0"/>
          </a:p>
        </p:txBody>
      </p:sp>
      <p:sp>
        <p:nvSpPr>
          <p:cNvPr id="21" name="Shape 19"/>
          <p:cNvSpPr/>
          <p:nvPr/>
        </p:nvSpPr>
        <p:spPr>
          <a:xfrm>
            <a:off x="3154680" y="6556248"/>
            <a:ext cx="4754880" cy="301752"/>
          </a:xfrm>
          <a:prstGeom prst="rect">
            <a:avLst/>
          </a:prstGeom>
          <a:solidFill>
            <a:srgbClr val="E07A1F"/>
          </a:solidFill>
          <a:ln w="12700">
            <a:solidFill>
              <a:srgbClr val="E07A1F"/>
            </a:solidFill>
            <a:prstDash val="solid"/>
          </a:ln>
        </p:spPr>
        <p:txBody>
          <a:bodyPr/>
          <a:p/>
        </p:txBody>
      </p:sp>
      <p:sp>
        <p:nvSpPr>
          <p:cNvPr id="22" name="Text 20"/>
          <p:cNvSpPr txBox="1"/>
          <p:nvPr/>
        </p:nvSpPr>
        <p:spPr>
          <a:xfrm>
            <a:off x="3154680" y="6556248"/>
            <a:ext cx="4754880" cy="301752"/>
          </a:xfrm>
          <a:prstGeom prst="rect">
            <a:avLst/>
          </a:prstGeom>
          <a:noFill/>
          <a:ln/>
        </p:spPr>
        <p:txBody>
          <a:bodyPr wrap="square" lIns="0" tIns="0" rIns="0" bIns="0" rtlCol="0" anchor="ctr"/>
          <a:lstStyle/>
          <a:p>
            <a:pPr algn="ctr" indent="0" marL="0">
              <a:buNone/>
            </a:pPr>
            <a:r>
              <a:rPr lang="en-US" sz="1100" b="1" dirty="0">
                <a:solidFill>
                  <a:srgbClr val="15213A"/>
                </a:solidFill>
                <a:latin typeface="Calibri" pitchFamily="34" charset="0"/>
                <a:ea typeface="Calibri" pitchFamily="34" charset="-122"/>
                <a:cs typeface="Calibri" pitchFamily="34" charset="-120"/>
              </a:rPr>
              <a:t>Lecture 3.1: Making decisions</a:t>
            </a:r>
            <a:endParaRPr lang="en-US" sz="1100" dirty="0"/>
          </a:p>
        </p:txBody>
      </p:sp>
      <p:sp>
        <p:nvSpPr>
          <p:cNvPr id="23" name="Shape 21"/>
          <p:cNvSpPr/>
          <p:nvPr/>
        </p:nvSpPr>
        <p:spPr>
          <a:xfrm>
            <a:off x="7909560" y="6556248"/>
            <a:ext cx="2926080" cy="301752"/>
          </a:xfrm>
          <a:prstGeom prst="rect">
            <a:avLst/>
          </a:prstGeom>
          <a:solidFill>
            <a:srgbClr val="2459C4"/>
          </a:solidFill>
          <a:ln w="12700">
            <a:solidFill>
              <a:srgbClr val="2459C4"/>
            </a:solidFill>
            <a:prstDash val="solid"/>
          </a:ln>
        </p:spPr>
        <p:txBody>
          <a:bodyPr/>
          <a:p/>
        </p:txBody>
      </p:sp>
      <p:sp>
        <p:nvSpPr>
          <p:cNvPr id="24" name="Text 22"/>
          <p:cNvSpPr txBox="1"/>
          <p:nvPr/>
        </p:nvSpPr>
        <p:spPr>
          <a:xfrm>
            <a:off x="7909560" y="6556248"/>
            <a:ext cx="2926080" cy="301752"/>
          </a:xfrm>
          <a:prstGeom prst="rect">
            <a:avLst/>
          </a:prstGeom>
          <a:noFill/>
          <a:ln/>
        </p:spPr>
        <p:txBody>
          <a:bodyPr wrap="square" lIns="0" tIns="0" rIns="0" bIns="0"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University of Barishal</a:t>
            </a:r>
            <a:endParaRPr lang="en-US" sz="1100" dirty="0"/>
          </a:p>
        </p:txBody>
      </p:sp>
      <p:sp>
        <p:nvSpPr>
          <p:cNvPr id="25" name="Shape 23"/>
          <p:cNvSpPr/>
          <p:nvPr/>
        </p:nvSpPr>
        <p:spPr>
          <a:xfrm>
            <a:off x="10835640" y="6556248"/>
            <a:ext cx="1356055" cy="301752"/>
          </a:xfrm>
          <a:prstGeom prst="rect">
            <a:avLst/>
          </a:prstGeom>
          <a:solidFill>
            <a:srgbClr val="15213A"/>
          </a:solidFill>
          <a:ln w="12700">
            <a:solidFill>
              <a:srgbClr val="15213A"/>
            </a:solidFill>
            <a:prstDash val="solid"/>
          </a:ln>
        </p:spPr>
        <p:txBody>
          <a:bodyPr/>
          <a:p/>
        </p:txBody>
      </p:sp>
      <p:sp>
        <p:nvSpPr>
          <p:cNvPr id="26" name="Text 24"/>
          <p:cNvSpPr txBox="1"/>
          <p:nvPr/>
        </p:nvSpPr>
        <p:spPr>
          <a:xfrm>
            <a:off x="10835640" y="6556248"/>
            <a:ext cx="1356055" cy="301752"/>
          </a:xfrm>
          <a:prstGeom prst="rect">
            <a:avLst/>
          </a:prstGeom>
          <a:noFill/>
          <a:ln/>
        </p:spPr>
        <p:txBody>
          <a:bodyPr wrap="square" lIns="0" tIns="0" rIns="0" bIns="0"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18 / 28</a:t>
            </a:r>
            <a:endParaRPr lang="en-US" sz="1100"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548640" y="365760"/>
            <a:ext cx="11064240" cy="731520"/>
          </a:xfrm>
          <a:prstGeom prst="rect">
            <a:avLst/>
          </a:prstGeom>
          <a:noFill/>
          <a:ln/>
        </p:spPr>
        <p:txBody>
          <a:bodyPr wrap="square" lIns="0" tIns="0" rIns="0" bIns="0" rtlCol="0" anchor="t"/>
          <a:lstStyle/>
          <a:p>
            <a:pPr indent="0" marL="0">
              <a:buNone/>
            </a:pPr>
            <a:r>
              <a:rPr lang="en-US" sz="3000" b="1" dirty="0">
                <a:solidFill>
                  <a:srgbClr val="15213A"/>
                </a:solidFill>
                <a:latin typeface="Arial" pitchFamily="34" charset="0"/>
                <a:ea typeface="Arial" pitchFamily="34" charset="-122"/>
                <a:cs typeface="Arial" pitchFamily="34" charset="-120"/>
              </a:rPr>
              <a:t>Common mistakes with decisions</a:t>
            </a:r>
            <a:endParaRPr lang="en-US" sz="3000" dirty="0"/>
          </a:p>
        </p:txBody>
      </p:sp>
      <p:sp>
        <p:nvSpPr>
          <p:cNvPr id="3" name="Text 1"/>
          <p:cNvSpPr txBox="1"/>
          <p:nvPr/>
        </p:nvSpPr>
        <p:spPr>
          <a:xfrm>
            <a:off x="548640" y="1143000"/>
            <a:ext cx="11064240" cy="411480"/>
          </a:xfrm>
          <a:prstGeom prst="rect">
            <a:avLst/>
          </a:prstGeom>
          <a:noFill/>
          <a:ln/>
        </p:spPr>
        <p:txBody>
          <a:bodyPr wrap="square" lIns="0" tIns="0" rIns="0" bIns="0" rtlCol="0" anchor="ctr"/>
          <a:lstStyle/>
          <a:p>
            <a:pPr indent="0" marL="0">
              <a:buNone/>
            </a:pPr>
            <a:r>
              <a:rPr lang="en-US" sz="1700" dirty="0">
                <a:solidFill>
                  <a:srgbClr val="15213A"/>
                </a:solidFill>
                <a:latin typeface="Calibri" pitchFamily="34" charset="0"/>
                <a:ea typeface="Calibri" pitchFamily="34" charset="-122"/>
                <a:cs typeface="Calibri" pitchFamily="34" charset="-120"/>
              </a:rPr>
              <a:t>Read the last line of an error first. It names the problem.</a:t>
            </a:r>
            <a:endParaRPr lang="en-US" sz="1700" dirty="0"/>
          </a:p>
        </p:txBody>
      </p:sp>
      <p:graphicFrame>
        <p:nvGraphicFramePr>
          <p:cNvPr id="4" name="Table 0"/>
          <p:cNvGraphicFramePr>
            <a:graphicFrameLocks noGrp="1"/>
          </p:cNvGraphicFramePr>
          <p:nvPr>
            <p:extLst>
              <p:ext uri="{D42A27DB-BD31-4B8C-83A1-F6EECF244321}">
                <p14:modId xmlns:p14="http://schemas.microsoft.com/office/powerpoint/2010/main" val="1579011935"/>
              </p:ext>
            </p:extLst>
          </p:nvPr>
        </p:nvGraphicFramePr>
        <p:xfrm>
          <a:off x="548640" y="1737360"/>
          <a:ext cx="11064240" cy="3798316"/>
        </p:xfrm>
        <a:graphic>
          <a:graphicData uri="http://schemas.openxmlformats.org/drawingml/2006/table">
            <a:tbl>
              <a:tblPr/>
              <a:tblGrid>
                <a:gridCol w="3566160"/>
                <a:gridCol w="3931920"/>
                <a:gridCol w="3566160"/>
              </a:tblGrid>
              <a:tr h="471627">
                <a:tc>
                  <a:txBody>
                    <a:bodyPr/>
                    <a:lstStyle/>
                    <a:p>
                      <a:pPr indent="0" marL="0">
                        <a:buNone/>
                      </a:pPr>
                      <a:r>
                        <a:rPr lang="en-US" sz="1600" b="1" dirty="0">
                          <a:solidFill>
                            <a:srgbClr val="FFFFFF"/>
                          </a:solidFill>
                          <a:latin typeface="Calibri" pitchFamily="34" charset="0"/>
                          <a:ea typeface="Calibri" pitchFamily="34" charset="-122"/>
                          <a:cs typeface="Calibri" pitchFamily="34" charset="-120"/>
                        </a:rPr>
                        <a:t>What you typed</a:t>
                      </a:r>
                      <a:endParaRPr lang="en-US" sz="1600" dirty="0">
                        <a:latin typeface="Calibri" charset="0"/>
                        <a:ea typeface="Calibri" charset="0"/>
                        <a:cs typeface="Calibri" charset="0"/>
                      </a:endParaRPr>
                    </a:p>
                  </a:txBody>
                  <a:tcPr marL="109728" marR="109728" marT="91440" marB="91440" anchor="ctr">
                    <a:lnL w="9525" cap="flat" cmpd="sng" algn="ctr">
                      <a:solidFill>
                        <a:srgbClr val="D5DBE6"/>
                      </a:solidFill>
                      <a:prstDash val="solid"/>
                      <a:round/>
                      <a:headEnd type="none" w="med" len="med"/>
                      <a:tailEnd type="none" w="med" len="med"/>
                    </a:lnL>
                    <a:lnR w="9525" cap="flat" cmpd="sng" algn="ctr">
                      <a:solidFill>
                        <a:srgbClr val="D5DBE6"/>
                      </a:solidFill>
                      <a:prstDash val="solid"/>
                      <a:round/>
                      <a:headEnd type="none" w="med" len="med"/>
                      <a:tailEnd type="none" w="med" len="med"/>
                    </a:lnR>
                    <a:lnT w="9525" cap="flat" cmpd="sng" algn="ctr">
                      <a:solidFill>
                        <a:srgbClr val="D5DBE6"/>
                      </a:solidFill>
                      <a:prstDash val="solid"/>
                      <a:round/>
                      <a:headEnd type="none" w="med" len="med"/>
                      <a:tailEnd type="none" w="med" len="med"/>
                    </a:lnT>
                    <a:lnB w="9525" cap="flat" cmpd="sng" algn="ctr">
                      <a:solidFill>
                        <a:srgbClr val="D5DBE6"/>
                      </a:solidFill>
                      <a:prstDash val="solid"/>
                      <a:round/>
                      <a:headEnd type="none" w="med" len="med"/>
                      <a:tailEnd type="none" w="med" len="med"/>
                    </a:lnB>
                    <a:solidFill>
                      <a:srgbClr val="15213A"/>
                    </a:solidFill>
                  </a:tcPr>
                </a:tc>
                <a:tc>
                  <a:txBody>
                    <a:bodyPr/>
                    <a:lstStyle/>
                    <a:p>
                      <a:pPr indent="0" marL="0">
                        <a:buNone/>
                      </a:pPr>
                      <a:r>
                        <a:rPr lang="en-US" sz="1600" b="1" dirty="0">
                          <a:solidFill>
                            <a:srgbClr val="FFFFFF"/>
                          </a:solidFill>
                          <a:latin typeface="Calibri" pitchFamily="34" charset="0"/>
                          <a:ea typeface="Calibri" pitchFamily="34" charset="-122"/>
                          <a:cs typeface="Calibri" pitchFamily="34" charset="-120"/>
                        </a:rPr>
                        <a:t>What Python says</a:t>
                      </a:r>
                      <a:endParaRPr lang="en-US" sz="1600" dirty="0">
                        <a:latin typeface="Calibri" charset="0"/>
                        <a:ea typeface="Calibri" charset="0"/>
                        <a:cs typeface="Calibri" charset="0"/>
                      </a:endParaRPr>
                    </a:p>
                  </a:txBody>
                  <a:tcPr marL="109728" marR="109728" marT="91440" marB="91440" anchor="ctr">
                    <a:lnL w="9525" cap="flat" cmpd="sng" algn="ctr">
                      <a:solidFill>
                        <a:srgbClr val="D5DBE6"/>
                      </a:solidFill>
                      <a:prstDash val="solid"/>
                      <a:round/>
                      <a:headEnd type="none" w="med" len="med"/>
                      <a:tailEnd type="none" w="med" len="med"/>
                    </a:lnL>
                    <a:lnR w="9525" cap="flat" cmpd="sng" algn="ctr">
                      <a:solidFill>
                        <a:srgbClr val="D5DBE6"/>
                      </a:solidFill>
                      <a:prstDash val="solid"/>
                      <a:round/>
                      <a:headEnd type="none" w="med" len="med"/>
                      <a:tailEnd type="none" w="med" len="med"/>
                    </a:lnR>
                    <a:lnT w="9525" cap="flat" cmpd="sng" algn="ctr">
                      <a:solidFill>
                        <a:srgbClr val="D5DBE6"/>
                      </a:solidFill>
                      <a:prstDash val="solid"/>
                      <a:round/>
                      <a:headEnd type="none" w="med" len="med"/>
                      <a:tailEnd type="none" w="med" len="med"/>
                    </a:lnT>
                    <a:lnB w="9525" cap="flat" cmpd="sng" algn="ctr">
                      <a:solidFill>
                        <a:srgbClr val="D5DBE6"/>
                      </a:solidFill>
                      <a:prstDash val="solid"/>
                      <a:round/>
                      <a:headEnd type="none" w="med" len="med"/>
                      <a:tailEnd type="none" w="med" len="med"/>
                    </a:lnB>
                    <a:solidFill>
                      <a:srgbClr val="15213A"/>
                    </a:solidFill>
                  </a:tcPr>
                </a:tc>
                <a:tc>
                  <a:txBody>
                    <a:bodyPr/>
                    <a:lstStyle/>
                    <a:p>
                      <a:pPr indent="0" marL="0">
                        <a:buNone/>
                      </a:pPr>
                      <a:r>
                        <a:rPr lang="en-US" sz="1600" b="1" dirty="0">
                          <a:solidFill>
                            <a:srgbClr val="FFFFFF"/>
                          </a:solidFill>
                          <a:latin typeface="Calibri" pitchFamily="34" charset="0"/>
                          <a:ea typeface="Calibri" pitchFamily="34" charset="-122"/>
                          <a:cs typeface="Calibri" pitchFamily="34" charset="-120"/>
                        </a:rPr>
                        <a:t>What it means</a:t>
                      </a:r>
                      <a:endParaRPr lang="en-US" sz="1600" dirty="0">
                        <a:latin typeface="Calibri" charset="0"/>
                        <a:ea typeface="Calibri" charset="0"/>
                        <a:cs typeface="Calibri" charset="0"/>
                      </a:endParaRPr>
                    </a:p>
                  </a:txBody>
                  <a:tcPr marL="109728" marR="109728" marT="91440" marB="91440" anchor="ctr">
                    <a:lnL w="9525" cap="flat" cmpd="sng" algn="ctr">
                      <a:solidFill>
                        <a:srgbClr val="D5DBE6"/>
                      </a:solidFill>
                      <a:prstDash val="solid"/>
                      <a:round/>
                      <a:headEnd type="none" w="med" len="med"/>
                      <a:tailEnd type="none" w="med" len="med"/>
                    </a:lnL>
                    <a:lnR w="9525" cap="flat" cmpd="sng" algn="ctr">
                      <a:solidFill>
                        <a:srgbClr val="D5DBE6"/>
                      </a:solidFill>
                      <a:prstDash val="solid"/>
                      <a:round/>
                      <a:headEnd type="none" w="med" len="med"/>
                      <a:tailEnd type="none" w="med" len="med"/>
                    </a:lnR>
                    <a:lnT w="9525" cap="flat" cmpd="sng" algn="ctr">
                      <a:solidFill>
                        <a:srgbClr val="D5DBE6"/>
                      </a:solidFill>
                      <a:prstDash val="solid"/>
                      <a:round/>
                      <a:headEnd type="none" w="med" len="med"/>
                      <a:tailEnd type="none" w="med" len="med"/>
                    </a:lnT>
                    <a:lnB w="9525" cap="flat" cmpd="sng" algn="ctr">
                      <a:solidFill>
                        <a:srgbClr val="D5DBE6"/>
                      </a:solidFill>
                      <a:prstDash val="solid"/>
                      <a:round/>
                      <a:headEnd type="none" w="med" len="med"/>
                      <a:tailEnd type="none" w="med" len="med"/>
                    </a:lnB>
                    <a:solidFill>
                      <a:srgbClr val="15213A"/>
                    </a:solidFill>
                  </a:tcPr>
                </a:tc>
              </a:tr>
              <a:tr h="702056">
                <a:tc>
                  <a:txBody>
                    <a:bodyPr/>
                    <a:lstStyle/>
                    <a:p>
                      <a:pPr indent="0" marL="0">
                        <a:buNone/>
                      </a:pPr>
                      <a:r>
                        <a:rPr lang="en-US" sz="1500" dirty="0">
                          <a:solidFill>
                            <a:srgbClr val="15213A"/>
                          </a:solidFill>
                          <a:latin typeface="Courier New" pitchFamily="34" charset="0"/>
                          <a:ea typeface="Courier New" pitchFamily="34" charset="-122"/>
                          <a:cs typeface="Courier New" pitchFamily="34" charset="-120"/>
                        </a:rPr>
                        <a:t>if marks &gt;= 50</a:t>
                      </a:r>
                      <a:endParaRPr lang="en-US" sz="1500" dirty="0">
                        <a:latin typeface="Courier New" charset="0"/>
                        <a:ea typeface="Courier New" charset="0"/>
                        <a:cs typeface="Courier New" charset="0"/>
                      </a:endParaRPr>
                    </a:p>
                    <a:p>
                      <a:pPr indent="0" marL="0">
                        <a:buNone/>
                      </a:pPr>
                      <a:r>
                        <a:rPr lang="en-US" sz="1500" dirty="0">
                          <a:solidFill>
                            <a:srgbClr val="15213A"/>
                          </a:solidFill>
                          <a:latin typeface="Courier New" pitchFamily="34" charset="0"/>
                          <a:ea typeface="Courier New" pitchFamily="34" charset="-122"/>
                          <a:cs typeface="Courier New" pitchFamily="34" charset="-120"/>
                        </a:rPr>
                        <a:t>    print("ok")</a:t>
                      </a:r>
                      <a:endParaRPr lang="en-US" sz="1500" dirty="0">
                        <a:latin typeface="Courier New" charset="0"/>
                        <a:ea typeface="Courier New" charset="0"/>
                        <a:cs typeface="Courier New" charset="0"/>
                      </a:endParaRPr>
                    </a:p>
                  </a:txBody>
                  <a:tcPr marL="109728" marR="109728" marT="91440" marB="91440" anchor="ctr">
                    <a:lnL w="9525" cap="flat" cmpd="sng" algn="ctr">
                      <a:solidFill>
                        <a:srgbClr val="D5DBE6"/>
                      </a:solidFill>
                      <a:prstDash val="solid"/>
                      <a:round/>
                      <a:headEnd type="none" w="med" len="med"/>
                      <a:tailEnd type="none" w="med" len="med"/>
                    </a:lnL>
                    <a:lnR w="9525" cap="flat" cmpd="sng" algn="ctr">
                      <a:solidFill>
                        <a:srgbClr val="D5DBE6"/>
                      </a:solidFill>
                      <a:prstDash val="solid"/>
                      <a:round/>
                      <a:headEnd type="none" w="med" len="med"/>
                      <a:tailEnd type="none" w="med" len="med"/>
                    </a:lnR>
                    <a:lnT w="9525" cap="flat" cmpd="sng" algn="ctr">
                      <a:solidFill>
                        <a:srgbClr val="D5DBE6"/>
                      </a:solidFill>
                      <a:prstDash val="solid"/>
                      <a:round/>
                      <a:headEnd type="none" w="med" len="med"/>
                      <a:tailEnd type="none" w="med" len="med"/>
                    </a:lnT>
                    <a:lnB w="9525" cap="flat" cmpd="sng" algn="ctr">
                      <a:solidFill>
                        <a:srgbClr val="D5DBE6"/>
                      </a:solidFill>
                      <a:prstDash val="solid"/>
                      <a:round/>
                      <a:headEnd type="none" w="med" len="med"/>
                      <a:tailEnd type="none" w="med" len="med"/>
                    </a:lnB>
                    <a:solidFill>
                      <a:srgbClr val="F3F5F9"/>
                    </a:solidFill>
                  </a:tcPr>
                </a:tc>
                <a:tc>
                  <a:txBody>
                    <a:bodyPr/>
                    <a:lstStyle/>
                    <a:p>
                      <a:pPr indent="0" marL="0">
                        <a:buNone/>
                      </a:pPr>
                      <a:r>
                        <a:rPr lang="en-US" sz="1350" dirty="0">
                          <a:solidFill>
                            <a:srgbClr val="B4432A"/>
                          </a:solidFill>
                          <a:latin typeface="Courier New" pitchFamily="34" charset="0"/>
                          <a:ea typeface="Courier New" pitchFamily="34" charset="-122"/>
                          <a:cs typeface="Courier New" pitchFamily="34" charset="-120"/>
                        </a:rPr>
                        <a:t>SyntaxError: expected ':'</a:t>
                      </a:r>
                      <a:endParaRPr lang="en-US" sz="1350" dirty="0">
                        <a:latin typeface="Courier New" charset="0"/>
                        <a:ea typeface="Courier New" charset="0"/>
                        <a:cs typeface="Courier New" charset="0"/>
                      </a:endParaRPr>
                    </a:p>
                  </a:txBody>
                  <a:tcPr marL="109728" marR="109728" marT="91440" marB="91440" anchor="ctr">
                    <a:lnL w="9525" cap="flat" cmpd="sng" algn="ctr">
                      <a:solidFill>
                        <a:srgbClr val="D5DBE6"/>
                      </a:solidFill>
                      <a:prstDash val="solid"/>
                      <a:round/>
                      <a:headEnd type="none" w="med" len="med"/>
                      <a:tailEnd type="none" w="med" len="med"/>
                    </a:lnL>
                    <a:lnR w="9525" cap="flat" cmpd="sng" algn="ctr">
                      <a:solidFill>
                        <a:srgbClr val="D5DBE6"/>
                      </a:solidFill>
                      <a:prstDash val="solid"/>
                      <a:round/>
                      <a:headEnd type="none" w="med" len="med"/>
                      <a:tailEnd type="none" w="med" len="med"/>
                    </a:lnR>
                    <a:lnT w="9525" cap="flat" cmpd="sng" algn="ctr">
                      <a:solidFill>
                        <a:srgbClr val="D5DBE6"/>
                      </a:solidFill>
                      <a:prstDash val="solid"/>
                      <a:round/>
                      <a:headEnd type="none" w="med" len="med"/>
                      <a:tailEnd type="none" w="med" len="med"/>
                    </a:lnT>
                    <a:lnB w="9525" cap="flat" cmpd="sng" algn="ctr">
                      <a:solidFill>
                        <a:srgbClr val="D5DBE6"/>
                      </a:solidFill>
                      <a:prstDash val="solid"/>
                      <a:round/>
                      <a:headEnd type="none" w="med" len="med"/>
                      <a:tailEnd type="none" w="med" len="med"/>
                    </a:lnB>
                  </a:tcPr>
                </a:tc>
                <a:tc>
                  <a:txBody>
                    <a:bodyPr/>
                    <a:lstStyle/>
                    <a:p>
                      <a:pPr indent="0" marL="0">
                        <a:buNone/>
                      </a:pPr>
                      <a:r>
                        <a:rPr lang="en-US" sz="1700" dirty="0">
                          <a:solidFill>
                            <a:srgbClr val="15213A"/>
                          </a:solidFill>
                          <a:latin typeface="Calibri" pitchFamily="34" charset="0"/>
                          <a:ea typeface="Calibri" pitchFamily="34" charset="-122"/>
                          <a:cs typeface="Calibri" pitchFamily="34" charset="-120"/>
                        </a:rPr>
                        <a:t>Missing colon at the end of the if line.</a:t>
                      </a:r>
                      <a:endParaRPr lang="en-US" sz="1700" dirty="0">
                        <a:latin typeface="Calibri" charset="0"/>
                        <a:ea typeface="Calibri" charset="0"/>
                        <a:cs typeface="Calibri" charset="0"/>
                      </a:endParaRPr>
                    </a:p>
                  </a:txBody>
                  <a:tcPr marL="109728" marR="109728" marT="91440" marB="91440" anchor="ctr">
                    <a:lnL w="9525" cap="flat" cmpd="sng" algn="ctr">
                      <a:solidFill>
                        <a:srgbClr val="D5DBE6"/>
                      </a:solidFill>
                      <a:prstDash val="solid"/>
                      <a:round/>
                      <a:headEnd type="none" w="med" len="med"/>
                      <a:tailEnd type="none" w="med" len="med"/>
                    </a:lnL>
                    <a:lnR w="9525" cap="flat" cmpd="sng" algn="ctr">
                      <a:solidFill>
                        <a:srgbClr val="D5DBE6"/>
                      </a:solidFill>
                      <a:prstDash val="solid"/>
                      <a:round/>
                      <a:headEnd type="none" w="med" len="med"/>
                      <a:tailEnd type="none" w="med" len="med"/>
                    </a:lnR>
                    <a:lnT w="9525" cap="flat" cmpd="sng" algn="ctr">
                      <a:solidFill>
                        <a:srgbClr val="D5DBE6"/>
                      </a:solidFill>
                      <a:prstDash val="solid"/>
                      <a:round/>
                      <a:headEnd type="none" w="med" len="med"/>
                      <a:tailEnd type="none" w="med" len="med"/>
                    </a:lnT>
                    <a:lnB w="9525" cap="flat" cmpd="sng" algn="ctr">
                      <a:solidFill>
                        <a:srgbClr val="D5DBE6"/>
                      </a:solidFill>
                      <a:prstDash val="solid"/>
                      <a:round/>
                      <a:headEnd type="none" w="med" len="med"/>
                      <a:tailEnd type="none" w="med" len="med"/>
                    </a:lnB>
                  </a:tcPr>
                </a:tc>
              </a:tr>
              <a:tr h="874877">
                <a:tc>
                  <a:txBody>
                    <a:bodyPr/>
                    <a:lstStyle/>
                    <a:p>
                      <a:pPr indent="0" marL="0">
                        <a:buNone/>
                      </a:pPr>
                      <a:r>
                        <a:rPr lang="en-US" sz="1500" dirty="0">
                          <a:solidFill>
                            <a:srgbClr val="15213A"/>
                          </a:solidFill>
                          <a:latin typeface="Courier New" pitchFamily="34" charset="0"/>
                          <a:ea typeface="Courier New" pitchFamily="34" charset="-122"/>
                          <a:cs typeface="Courier New" pitchFamily="34" charset="-120"/>
                        </a:rPr>
                        <a:t>if marks = 50:</a:t>
                      </a:r>
                      <a:endParaRPr lang="en-US" sz="1500" dirty="0">
                        <a:latin typeface="Courier New" charset="0"/>
                        <a:ea typeface="Courier New" charset="0"/>
                        <a:cs typeface="Courier New" charset="0"/>
                      </a:endParaRPr>
                    </a:p>
                    <a:p>
                      <a:pPr indent="0" marL="0">
                        <a:buNone/>
                      </a:pPr>
                      <a:r>
                        <a:rPr lang="en-US" sz="1500" dirty="0">
                          <a:solidFill>
                            <a:srgbClr val="15213A"/>
                          </a:solidFill>
                          <a:latin typeface="Courier New" pitchFamily="34" charset="0"/>
                          <a:ea typeface="Courier New" pitchFamily="34" charset="-122"/>
                          <a:cs typeface="Courier New" pitchFamily="34" charset="-120"/>
                        </a:rPr>
                        <a:t>    print("ok")</a:t>
                      </a:r>
                      <a:endParaRPr lang="en-US" sz="1500" dirty="0">
                        <a:latin typeface="Courier New" charset="0"/>
                        <a:ea typeface="Courier New" charset="0"/>
                        <a:cs typeface="Courier New" charset="0"/>
                      </a:endParaRPr>
                    </a:p>
                  </a:txBody>
                  <a:tcPr marL="109728" marR="109728" marT="91440" marB="91440" anchor="ctr">
                    <a:lnL w="9525" cap="flat" cmpd="sng" algn="ctr">
                      <a:solidFill>
                        <a:srgbClr val="D5DBE6"/>
                      </a:solidFill>
                      <a:prstDash val="solid"/>
                      <a:round/>
                      <a:headEnd type="none" w="med" len="med"/>
                      <a:tailEnd type="none" w="med" len="med"/>
                    </a:lnL>
                    <a:lnR w="9525" cap="flat" cmpd="sng" algn="ctr">
                      <a:solidFill>
                        <a:srgbClr val="D5DBE6"/>
                      </a:solidFill>
                      <a:prstDash val="solid"/>
                      <a:round/>
                      <a:headEnd type="none" w="med" len="med"/>
                      <a:tailEnd type="none" w="med" len="med"/>
                    </a:lnR>
                    <a:lnT w="9525" cap="flat" cmpd="sng" algn="ctr">
                      <a:solidFill>
                        <a:srgbClr val="D5DBE6"/>
                      </a:solidFill>
                      <a:prstDash val="solid"/>
                      <a:round/>
                      <a:headEnd type="none" w="med" len="med"/>
                      <a:tailEnd type="none" w="med" len="med"/>
                    </a:lnT>
                    <a:lnB w="9525" cap="flat" cmpd="sng" algn="ctr">
                      <a:solidFill>
                        <a:srgbClr val="D5DBE6"/>
                      </a:solidFill>
                      <a:prstDash val="solid"/>
                      <a:round/>
                      <a:headEnd type="none" w="med" len="med"/>
                      <a:tailEnd type="none" w="med" len="med"/>
                    </a:lnB>
                    <a:solidFill>
                      <a:srgbClr val="F3F5F9"/>
                    </a:solidFill>
                  </a:tcPr>
                </a:tc>
                <a:tc>
                  <a:txBody>
                    <a:bodyPr/>
                    <a:lstStyle/>
                    <a:p>
                      <a:pPr indent="0" marL="0">
                        <a:buNone/>
                      </a:pPr>
                      <a:r>
                        <a:rPr lang="en-US" sz="1350" dirty="0">
                          <a:solidFill>
                            <a:srgbClr val="B4432A"/>
                          </a:solidFill>
                          <a:latin typeface="Courier New" pitchFamily="34" charset="0"/>
                          <a:ea typeface="Courier New" pitchFamily="34" charset="-122"/>
                          <a:cs typeface="Courier New" pitchFamily="34" charset="-120"/>
                        </a:rPr>
                        <a:t>SyntaxError: invalid syntax. Maybe you meant '==' or ':=' instead of '='?</a:t>
                      </a:r>
                      <a:endParaRPr lang="en-US" sz="1350" dirty="0">
                        <a:latin typeface="Courier New" charset="0"/>
                        <a:ea typeface="Courier New" charset="0"/>
                        <a:cs typeface="Courier New" charset="0"/>
                      </a:endParaRPr>
                    </a:p>
                  </a:txBody>
                  <a:tcPr marL="109728" marR="109728" marT="91440" marB="91440" anchor="ctr">
                    <a:lnL w="9525" cap="flat" cmpd="sng" algn="ctr">
                      <a:solidFill>
                        <a:srgbClr val="D5DBE6"/>
                      </a:solidFill>
                      <a:prstDash val="solid"/>
                      <a:round/>
                      <a:headEnd type="none" w="med" len="med"/>
                      <a:tailEnd type="none" w="med" len="med"/>
                    </a:lnL>
                    <a:lnR w="9525" cap="flat" cmpd="sng" algn="ctr">
                      <a:solidFill>
                        <a:srgbClr val="D5DBE6"/>
                      </a:solidFill>
                      <a:prstDash val="solid"/>
                      <a:round/>
                      <a:headEnd type="none" w="med" len="med"/>
                      <a:tailEnd type="none" w="med" len="med"/>
                    </a:lnR>
                    <a:lnT w="9525" cap="flat" cmpd="sng" algn="ctr">
                      <a:solidFill>
                        <a:srgbClr val="D5DBE6"/>
                      </a:solidFill>
                      <a:prstDash val="solid"/>
                      <a:round/>
                      <a:headEnd type="none" w="med" len="med"/>
                      <a:tailEnd type="none" w="med" len="med"/>
                    </a:lnT>
                    <a:lnB w="9525" cap="flat" cmpd="sng" algn="ctr">
                      <a:solidFill>
                        <a:srgbClr val="D5DBE6"/>
                      </a:solidFill>
                      <a:prstDash val="solid"/>
                      <a:round/>
                      <a:headEnd type="none" w="med" len="med"/>
                      <a:tailEnd type="none" w="med" len="med"/>
                    </a:lnB>
                  </a:tcPr>
                </a:tc>
                <a:tc>
                  <a:txBody>
                    <a:bodyPr/>
                    <a:lstStyle/>
                    <a:p>
                      <a:pPr indent="0" marL="0">
                        <a:buNone/>
                      </a:pPr>
                      <a:r>
                        <a:rPr lang="en-US" sz="1700" dirty="0">
                          <a:solidFill>
                            <a:srgbClr val="15213A"/>
                          </a:solidFill>
                          <a:latin typeface="Calibri" pitchFamily="34" charset="0"/>
                          <a:ea typeface="Calibri" pitchFamily="34" charset="-122"/>
                          <a:cs typeface="Calibri" pitchFamily="34" charset="-120"/>
                        </a:rPr>
                        <a:t>One = stores. To compare, use ==.</a:t>
                      </a:r>
                      <a:endParaRPr lang="en-US" sz="1700" dirty="0">
                        <a:latin typeface="Calibri" charset="0"/>
                        <a:ea typeface="Calibri" charset="0"/>
                        <a:cs typeface="Calibri" charset="0"/>
                      </a:endParaRPr>
                    </a:p>
                  </a:txBody>
                  <a:tcPr marL="109728" marR="109728" marT="91440" marB="91440" anchor="ctr">
                    <a:lnL w="9525" cap="flat" cmpd="sng" algn="ctr">
                      <a:solidFill>
                        <a:srgbClr val="D5DBE6"/>
                      </a:solidFill>
                      <a:prstDash val="solid"/>
                      <a:round/>
                      <a:headEnd type="none" w="med" len="med"/>
                      <a:tailEnd type="none" w="med" len="med"/>
                    </a:lnL>
                    <a:lnR w="9525" cap="flat" cmpd="sng" algn="ctr">
                      <a:solidFill>
                        <a:srgbClr val="D5DBE6"/>
                      </a:solidFill>
                      <a:prstDash val="solid"/>
                      <a:round/>
                      <a:headEnd type="none" w="med" len="med"/>
                      <a:tailEnd type="none" w="med" len="med"/>
                    </a:lnR>
                    <a:lnT w="9525" cap="flat" cmpd="sng" algn="ctr">
                      <a:solidFill>
                        <a:srgbClr val="D5DBE6"/>
                      </a:solidFill>
                      <a:prstDash val="solid"/>
                      <a:round/>
                      <a:headEnd type="none" w="med" len="med"/>
                      <a:tailEnd type="none" w="med" len="med"/>
                    </a:lnT>
                    <a:lnB w="9525" cap="flat" cmpd="sng" algn="ctr">
                      <a:solidFill>
                        <a:srgbClr val="D5DBE6"/>
                      </a:solidFill>
                      <a:prstDash val="solid"/>
                      <a:round/>
                      <a:headEnd type="none" w="med" len="med"/>
                      <a:tailEnd type="none" w="med" len="med"/>
                    </a:lnB>
                  </a:tcPr>
                </a:tc>
              </a:tr>
              <a:tr h="874877">
                <a:tc>
                  <a:txBody>
                    <a:bodyPr/>
                    <a:lstStyle/>
                    <a:p>
                      <a:pPr indent="0" marL="0">
                        <a:buNone/>
                      </a:pPr>
                      <a:r>
                        <a:rPr lang="en-US" sz="1500" dirty="0">
                          <a:solidFill>
                            <a:srgbClr val="15213A"/>
                          </a:solidFill>
                          <a:latin typeface="Courier New" pitchFamily="34" charset="0"/>
                          <a:ea typeface="Courier New" pitchFamily="34" charset="-122"/>
                          <a:cs typeface="Courier New" pitchFamily="34" charset="-120"/>
                        </a:rPr>
                        <a:t>if marks &gt;= 50:</a:t>
                      </a:r>
                      <a:endParaRPr lang="en-US" sz="1500" dirty="0">
                        <a:latin typeface="Courier New" charset="0"/>
                        <a:ea typeface="Courier New" charset="0"/>
                        <a:cs typeface="Courier New" charset="0"/>
                      </a:endParaRPr>
                    </a:p>
                    <a:p>
                      <a:pPr indent="0" marL="0">
                        <a:buNone/>
                      </a:pPr>
                      <a:r>
                        <a:rPr lang="en-US" sz="1500" dirty="0">
                          <a:solidFill>
                            <a:srgbClr val="15213A"/>
                          </a:solidFill>
                          <a:latin typeface="Courier New" pitchFamily="34" charset="0"/>
                          <a:ea typeface="Courier New" pitchFamily="34" charset="-122"/>
                          <a:cs typeface="Courier New" pitchFamily="34" charset="-120"/>
                        </a:rPr>
                        <a:t>print("ok")</a:t>
                      </a:r>
                      <a:endParaRPr lang="en-US" sz="1500" dirty="0">
                        <a:latin typeface="Courier New" charset="0"/>
                        <a:ea typeface="Courier New" charset="0"/>
                        <a:cs typeface="Courier New" charset="0"/>
                      </a:endParaRPr>
                    </a:p>
                  </a:txBody>
                  <a:tcPr marL="109728" marR="109728" marT="91440" marB="91440" anchor="ctr">
                    <a:lnL w="9525" cap="flat" cmpd="sng" algn="ctr">
                      <a:solidFill>
                        <a:srgbClr val="D5DBE6"/>
                      </a:solidFill>
                      <a:prstDash val="solid"/>
                      <a:round/>
                      <a:headEnd type="none" w="med" len="med"/>
                      <a:tailEnd type="none" w="med" len="med"/>
                    </a:lnL>
                    <a:lnR w="9525" cap="flat" cmpd="sng" algn="ctr">
                      <a:solidFill>
                        <a:srgbClr val="D5DBE6"/>
                      </a:solidFill>
                      <a:prstDash val="solid"/>
                      <a:round/>
                      <a:headEnd type="none" w="med" len="med"/>
                      <a:tailEnd type="none" w="med" len="med"/>
                    </a:lnR>
                    <a:lnT w="9525" cap="flat" cmpd="sng" algn="ctr">
                      <a:solidFill>
                        <a:srgbClr val="D5DBE6"/>
                      </a:solidFill>
                      <a:prstDash val="solid"/>
                      <a:round/>
                      <a:headEnd type="none" w="med" len="med"/>
                      <a:tailEnd type="none" w="med" len="med"/>
                    </a:lnT>
                    <a:lnB w="9525" cap="flat" cmpd="sng" algn="ctr">
                      <a:solidFill>
                        <a:srgbClr val="D5DBE6"/>
                      </a:solidFill>
                      <a:prstDash val="solid"/>
                      <a:round/>
                      <a:headEnd type="none" w="med" len="med"/>
                      <a:tailEnd type="none" w="med" len="med"/>
                    </a:lnB>
                    <a:solidFill>
                      <a:srgbClr val="F3F5F9"/>
                    </a:solidFill>
                  </a:tcPr>
                </a:tc>
                <a:tc>
                  <a:txBody>
                    <a:bodyPr/>
                    <a:lstStyle/>
                    <a:p>
                      <a:pPr indent="0" marL="0">
                        <a:buNone/>
                      </a:pPr>
                      <a:r>
                        <a:rPr lang="en-US" sz="1350" dirty="0">
                          <a:solidFill>
                            <a:srgbClr val="B4432A"/>
                          </a:solidFill>
                          <a:latin typeface="Courier New" pitchFamily="34" charset="0"/>
                          <a:ea typeface="Courier New" pitchFamily="34" charset="-122"/>
                          <a:cs typeface="Courier New" pitchFamily="34" charset="-120"/>
                        </a:rPr>
                        <a:t>IndentationError: expected an indented block after 'if' statement on line 1</a:t>
                      </a:r>
                      <a:endParaRPr lang="en-US" sz="1350" dirty="0">
                        <a:latin typeface="Courier New" charset="0"/>
                        <a:ea typeface="Courier New" charset="0"/>
                        <a:cs typeface="Courier New" charset="0"/>
                      </a:endParaRPr>
                    </a:p>
                  </a:txBody>
                  <a:tcPr marL="109728" marR="109728" marT="91440" marB="91440" anchor="ctr">
                    <a:lnL w="9525" cap="flat" cmpd="sng" algn="ctr">
                      <a:solidFill>
                        <a:srgbClr val="D5DBE6"/>
                      </a:solidFill>
                      <a:prstDash val="solid"/>
                      <a:round/>
                      <a:headEnd type="none" w="med" len="med"/>
                      <a:tailEnd type="none" w="med" len="med"/>
                    </a:lnL>
                    <a:lnR w="9525" cap="flat" cmpd="sng" algn="ctr">
                      <a:solidFill>
                        <a:srgbClr val="D5DBE6"/>
                      </a:solidFill>
                      <a:prstDash val="solid"/>
                      <a:round/>
                      <a:headEnd type="none" w="med" len="med"/>
                      <a:tailEnd type="none" w="med" len="med"/>
                    </a:lnR>
                    <a:lnT w="9525" cap="flat" cmpd="sng" algn="ctr">
                      <a:solidFill>
                        <a:srgbClr val="D5DBE6"/>
                      </a:solidFill>
                      <a:prstDash val="solid"/>
                      <a:round/>
                      <a:headEnd type="none" w="med" len="med"/>
                      <a:tailEnd type="none" w="med" len="med"/>
                    </a:lnT>
                    <a:lnB w="9525" cap="flat" cmpd="sng" algn="ctr">
                      <a:solidFill>
                        <a:srgbClr val="D5DBE6"/>
                      </a:solidFill>
                      <a:prstDash val="solid"/>
                      <a:round/>
                      <a:headEnd type="none" w="med" len="med"/>
                      <a:tailEnd type="none" w="med" len="med"/>
                    </a:lnB>
                  </a:tcPr>
                </a:tc>
                <a:tc>
                  <a:txBody>
                    <a:bodyPr/>
                    <a:lstStyle/>
                    <a:p>
                      <a:pPr indent="0" marL="0">
                        <a:buNone/>
                      </a:pPr>
                      <a:r>
                        <a:rPr lang="en-US" sz="1700" dirty="0">
                          <a:solidFill>
                            <a:srgbClr val="15213A"/>
                          </a:solidFill>
                          <a:latin typeface="Calibri" pitchFamily="34" charset="0"/>
                          <a:ea typeface="Calibri" pitchFamily="34" charset="-122"/>
                          <a:cs typeface="Calibri" pitchFamily="34" charset="-120"/>
                        </a:rPr>
                        <a:t>The block must be indented under the if.</a:t>
                      </a:r>
                      <a:endParaRPr lang="en-US" sz="1700" dirty="0">
                        <a:latin typeface="Calibri" charset="0"/>
                        <a:ea typeface="Calibri" charset="0"/>
                        <a:cs typeface="Calibri" charset="0"/>
                      </a:endParaRPr>
                    </a:p>
                  </a:txBody>
                  <a:tcPr marL="109728" marR="109728" marT="91440" marB="91440" anchor="ctr">
                    <a:lnL w="9525" cap="flat" cmpd="sng" algn="ctr">
                      <a:solidFill>
                        <a:srgbClr val="D5DBE6"/>
                      </a:solidFill>
                      <a:prstDash val="solid"/>
                      <a:round/>
                      <a:headEnd type="none" w="med" len="med"/>
                      <a:tailEnd type="none" w="med" len="med"/>
                    </a:lnL>
                    <a:lnR w="9525" cap="flat" cmpd="sng" algn="ctr">
                      <a:solidFill>
                        <a:srgbClr val="D5DBE6"/>
                      </a:solidFill>
                      <a:prstDash val="solid"/>
                      <a:round/>
                      <a:headEnd type="none" w="med" len="med"/>
                      <a:tailEnd type="none" w="med" len="med"/>
                    </a:lnR>
                    <a:lnT w="9525" cap="flat" cmpd="sng" algn="ctr">
                      <a:solidFill>
                        <a:srgbClr val="D5DBE6"/>
                      </a:solidFill>
                      <a:prstDash val="solid"/>
                      <a:round/>
                      <a:headEnd type="none" w="med" len="med"/>
                      <a:tailEnd type="none" w="med" len="med"/>
                    </a:lnT>
                    <a:lnB w="9525" cap="flat" cmpd="sng" algn="ctr">
                      <a:solidFill>
                        <a:srgbClr val="D5DBE6"/>
                      </a:solidFill>
                      <a:prstDash val="solid"/>
                      <a:round/>
                      <a:headEnd type="none" w="med" len="med"/>
                      <a:tailEnd type="none" w="med" len="med"/>
                    </a:lnB>
                  </a:tcPr>
                </a:tc>
              </a:tr>
              <a:tr h="874877">
                <a:tc>
                  <a:txBody>
                    <a:bodyPr/>
                    <a:lstStyle/>
                    <a:p>
                      <a:pPr indent="0" marL="0">
                        <a:buNone/>
                      </a:pPr>
                      <a:r>
                        <a:rPr lang="en-US" sz="1500" dirty="0">
                          <a:solidFill>
                            <a:srgbClr val="15213A"/>
                          </a:solidFill>
                          <a:latin typeface="Courier New" pitchFamily="34" charset="0"/>
                          <a:ea typeface="Courier New" pitchFamily="34" charset="-122"/>
                          <a:cs typeface="Courier New" pitchFamily="34" charset="-120"/>
                        </a:rPr>
                        <a:t>if "5" &gt; 3:</a:t>
                      </a:r>
                      <a:endParaRPr lang="en-US" sz="1500" dirty="0">
                        <a:latin typeface="Courier New" charset="0"/>
                        <a:ea typeface="Courier New" charset="0"/>
                        <a:cs typeface="Courier New" charset="0"/>
                      </a:endParaRPr>
                    </a:p>
                    <a:p>
                      <a:pPr indent="0" marL="0">
                        <a:buNone/>
                      </a:pPr>
                      <a:r>
                        <a:rPr lang="en-US" sz="1500" dirty="0">
                          <a:solidFill>
                            <a:srgbClr val="15213A"/>
                          </a:solidFill>
                          <a:latin typeface="Courier New" pitchFamily="34" charset="0"/>
                          <a:ea typeface="Courier New" pitchFamily="34" charset="-122"/>
                          <a:cs typeface="Courier New" pitchFamily="34" charset="-120"/>
                        </a:rPr>
                        <a:t>    print("ok")</a:t>
                      </a:r>
                      <a:endParaRPr lang="en-US" sz="1500" dirty="0">
                        <a:latin typeface="Courier New" charset="0"/>
                        <a:ea typeface="Courier New" charset="0"/>
                        <a:cs typeface="Courier New" charset="0"/>
                      </a:endParaRPr>
                    </a:p>
                  </a:txBody>
                  <a:tcPr marL="109728" marR="109728" marT="91440" marB="91440" anchor="ctr">
                    <a:lnL w="9525" cap="flat" cmpd="sng" algn="ctr">
                      <a:solidFill>
                        <a:srgbClr val="D5DBE6"/>
                      </a:solidFill>
                      <a:prstDash val="solid"/>
                      <a:round/>
                      <a:headEnd type="none" w="med" len="med"/>
                      <a:tailEnd type="none" w="med" len="med"/>
                    </a:lnL>
                    <a:lnR w="9525" cap="flat" cmpd="sng" algn="ctr">
                      <a:solidFill>
                        <a:srgbClr val="D5DBE6"/>
                      </a:solidFill>
                      <a:prstDash val="solid"/>
                      <a:round/>
                      <a:headEnd type="none" w="med" len="med"/>
                      <a:tailEnd type="none" w="med" len="med"/>
                    </a:lnR>
                    <a:lnT w="9525" cap="flat" cmpd="sng" algn="ctr">
                      <a:solidFill>
                        <a:srgbClr val="D5DBE6"/>
                      </a:solidFill>
                      <a:prstDash val="solid"/>
                      <a:round/>
                      <a:headEnd type="none" w="med" len="med"/>
                      <a:tailEnd type="none" w="med" len="med"/>
                    </a:lnT>
                    <a:lnB w="9525" cap="flat" cmpd="sng" algn="ctr">
                      <a:solidFill>
                        <a:srgbClr val="D5DBE6"/>
                      </a:solidFill>
                      <a:prstDash val="solid"/>
                      <a:round/>
                      <a:headEnd type="none" w="med" len="med"/>
                      <a:tailEnd type="none" w="med" len="med"/>
                    </a:lnB>
                    <a:solidFill>
                      <a:srgbClr val="F3F5F9"/>
                    </a:solidFill>
                  </a:tcPr>
                </a:tc>
                <a:tc>
                  <a:txBody>
                    <a:bodyPr/>
                    <a:lstStyle/>
                    <a:p>
                      <a:pPr indent="0" marL="0">
                        <a:buNone/>
                      </a:pPr>
                      <a:r>
                        <a:rPr lang="en-US" sz="1350" dirty="0">
                          <a:solidFill>
                            <a:srgbClr val="B4432A"/>
                          </a:solidFill>
                          <a:latin typeface="Courier New" pitchFamily="34" charset="0"/>
                          <a:ea typeface="Courier New" pitchFamily="34" charset="-122"/>
                          <a:cs typeface="Courier New" pitchFamily="34" charset="-120"/>
                        </a:rPr>
                        <a:t>TypeError: '&gt;' not supported between instances of 'str' and 'int'</a:t>
                      </a:r>
                      <a:endParaRPr lang="en-US" sz="1350" dirty="0">
                        <a:latin typeface="Courier New" charset="0"/>
                        <a:ea typeface="Courier New" charset="0"/>
                        <a:cs typeface="Courier New" charset="0"/>
                      </a:endParaRPr>
                    </a:p>
                  </a:txBody>
                  <a:tcPr marL="109728" marR="109728" marT="91440" marB="91440" anchor="ctr">
                    <a:lnL w="9525" cap="flat" cmpd="sng" algn="ctr">
                      <a:solidFill>
                        <a:srgbClr val="D5DBE6"/>
                      </a:solidFill>
                      <a:prstDash val="solid"/>
                      <a:round/>
                      <a:headEnd type="none" w="med" len="med"/>
                      <a:tailEnd type="none" w="med" len="med"/>
                    </a:lnL>
                    <a:lnR w="9525" cap="flat" cmpd="sng" algn="ctr">
                      <a:solidFill>
                        <a:srgbClr val="D5DBE6"/>
                      </a:solidFill>
                      <a:prstDash val="solid"/>
                      <a:round/>
                      <a:headEnd type="none" w="med" len="med"/>
                      <a:tailEnd type="none" w="med" len="med"/>
                    </a:lnR>
                    <a:lnT w="9525" cap="flat" cmpd="sng" algn="ctr">
                      <a:solidFill>
                        <a:srgbClr val="D5DBE6"/>
                      </a:solidFill>
                      <a:prstDash val="solid"/>
                      <a:round/>
                      <a:headEnd type="none" w="med" len="med"/>
                      <a:tailEnd type="none" w="med" len="med"/>
                    </a:lnT>
                    <a:lnB w="9525" cap="flat" cmpd="sng" algn="ctr">
                      <a:solidFill>
                        <a:srgbClr val="D5DBE6"/>
                      </a:solidFill>
                      <a:prstDash val="solid"/>
                      <a:round/>
                      <a:headEnd type="none" w="med" len="med"/>
                      <a:tailEnd type="none" w="med" len="med"/>
                    </a:lnB>
                  </a:tcPr>
                </a:tc>
                <a:tc>
                  <a:txBody>
                    <a:bodyPr/>
                    <a:lstStyle/>
                    <a:p>
                      <a:pPr indent="0" marL="0">
                        <a:buNone/>
                      </a:pPr>
                      <a:r>
                        <a:rPr lang="en-US" sz="1700" dirty="0">
                          <a:solidFill>
                            <a:srgbClr val="15213A"/>
                          </a:solidFill>
                          <a:latin typeface="Calibri" pitchFamily="34" charset="0"/>
                          <a:ea typeface="Calibri" pitchFamily="34" charset="-122"/>
                          <a:cs typeface="Calibri" pitchFamily="34" charset="-120"/>
                        </a:rPr>
                        <a:t>Text and numbers cannot be compared. Convert with int("5").</a:t>
                      </a:r>
                      <a:endParaRPr lang="en-US" sz="1700" dirty="0">
                        <a:latin typeface="Calibri" charset="0"/>
                        <a:ea typeface="Calibri" charset="0"/>
                        <a:cs typeface="Calibri" charset="0"/>
                      </a:endParaRPr>
                    </a:p>
                  </a:txBody>
                  <a:tcPr marL="109728" marR="109728" marT="91440" marB="91440" anchor="ctr">
                    <a:lnL w="9525" cap="flat" cmpd="sng" algn="ctr">
                      <a:solidFill>
                        <a:srgbClr val="D5DBE6"/>
                      </a:solidFill>
                      <a:prstDash val="solid"/>
                      <a:round/>
                      <a:headEnd type="none" w="med" len="med"/>
                      <a:tailEnd type="none" w="med" len="med"/>
                    </a:lnL>
                    <a:lnR w="9525" cap="flat" cmpd="sng" algn="ctr">
                      <a:solidFill>
                        <a:srgbClr val="D5DBE6"/>
                      </a:solidFill>
                      <a:prstDash val="solid"/>
                      <a:round/>
                      <a:headEnd type="none" w="med" len="med"/>
                      <a:tailEnd type="none" w="med" len="med"/>
                    </a:lnR>
                    <a:lnT w="9525" cap="flat" cmpd="sng" algn="ctr">
                      <a:solidFill>
                        <a:srgbClr val="D5DBE6"/>
                      </a:solidFill>
                      <a:prstDash val="solid"/>
                      <a:round/>
                      <a:headEnd type="none" w="med" len="med"/>
                      <a:tailEnd type="none" w="med" len="med"/>
                    </a:lnT>
                    <a:lnB w="9525" cap="flat" cmpd="sng" algn="ctr">
                      <a:solidFill>
                        <a:srgbClr val="D5DBE6"/>
                      </a:solidFill>
                      <a:prstDash val="solid"/>
                      <a:round/>
                      <a:headEnd type="none" w="med" len="med"/>
                      <a:tailEnd type="none" w="med" len="med"/>
                    </a:lnB>
                  </a:tcPr>
                </a:tc>
              </a:tr>
            </a:tbl>
          </a:graphicData>
        </a:graphic>
      </p:graphicFrame>
      <p:sp>
        <p:nvSpPr>
          <p:cNvPr id="5" name="Shape 2"/>
          <p:cNvSpPr/>
          <p:nvPr/>
        </p:nvSpPr>
        <p:spPr>
          <a:xfrm>
            <a:off x="0" y="6556248"/>
            <a:ext cx="3154680" cy="301752"/>
          </a:xfrm>
          <a:prstGeom prst="rect">
            <a:avLst/>
          </a:prstGeom>
          <a:solidFill>
            <a:srgbClr val="2459C4"/>
          </a:solidFill>
          <a:ln w="12700">
            <a:solidFill>
              <a:srgbClr val="2459C4"/>
            </a:solidFill>
            <a:prstDash val="solid"/>
          </a:ln>
        </p:spPr>
        <p:txBody>
          <a:bodyPr/>
          <a:p/>
        </p:txBody>
      </p:sp>
      <p:sp>
        <p:nvSpPr>
          <p:cNvPr id="6" name="Text 3"/>
          <p:cNvSpPr txBox="1"/>
          <p:nvPr/>
        </p:nvSpPr>
        <p:spPr>
          <a:xfrm>
            <a:off x="0" y="6556248"/>
            <a:ext cx="3154680" cy="301752"/>
          </a:xfrm>
          <a:prstGeom prst="rect">
            <a:avLst/>
          </a:prstGeom>
          <a:noFill/>
          <a:ln/>
        </p:spPr>
        <p:txBody>
          <a:bodyPr wrap="square" lIns="0" tIns="0" rIns="0" bIns="0"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Md Mahbub E Noor</a:t>
            </a:r>
            <a:endParaRPr lang="en-US" sz="1100" dirty="0"/>
          </a:p>
        </p:txBody>
      </p:sp>
      <p:sp>
        <p:nvSpPr>
          <p:cNvPr id="7" name="Shape 4"/>
          <p:cNvSpPr/>
          <p:nvPr/>
        </p:nvSpPr>
        <p:spPr>
          <a:xfrm>
            <a:off x="3154680" y="6556248"/>
            <a:ext cx="4754880" cy="301752"/>
          </a:xfrm>
          <a:prstGeom prst="rect">
            <a:avLst/>
          </a:prstGeom>
          <a:solidFill>
            <a:srgbClr val="E07A1F"/>
          </a:solidFill>
          <a:ln w="12700">
            <a:solidFill>
              <a:srgbClr val="E07A1F"/>
            </a:solidFill>
            <a:prstDash val="solid"/>
          </a:ln>
        </p:spPr>
        <p:txBody>
          <a:bodyPr/>
          <a:p/>
        </p:txBody>
      </p:sp>
      <p:sp>
        <p:nvSpPr>
          <p:cNvPr id="8" name="Text 5"/>
          <p:cNvSpPr txBox="1"/>
          <p:nvPr/>
        </p:nvSpPr>
        <p:spPr>
          <a:xfrm>
            <a:off x="3154680" y="6556248"/>
            <a:ext cx="4754880" cy="301752"/>
          </a:xfrm>
          <a:prstGeom prst="rect">
            <a:avLst/>
          </a:prstGeom>
          <a:noFill/>
          <a:ln/>
        </p:spPr>
        <p:txBody>
          <a:bodyPr wrap="square" lIns="0" tIns="0" rIns="0" bIns="0" rtlCol="0" anchor="ctr"/>
          <a:lstStyle/>
          <a:p>
            <a:pPr algn="ctr" indent="0" marL="0">
              <a:buNone/>
            </a:pPr>
            <a:r>
              <a:rPr lang="en-US" sz="1100" b="1" dirty="0">
                <a:solidFill>
                  <a:srgbClr val="15213A"/>
                </a:solidFill>
                <a:latin typeface="Calibri" pitchFamily="34" charset="0"/>
                <a:ea typeface="Calibri" pitchFamily="34" charset="-122"/>
                <a:cs typeface="Calibri" pitchFamily="34" charset="-120"/>
              </a:rPr>
              <a:t>Lecture 3.1: Making decisions</a:t>
            </a:r>
            <a:endParaRPr lang="en-US" sz="1100" dirty="0"/>
          </a:p>
        </p:txBody>
      </p:sp>
      <p:sp>
        <p:nvSpPr>
          <p:cNvPr id="9" name="Shape 6"/>
          <p:cNvSpPr/>
          <p:nvPr/>
        </p:nvSpPr>
        <p:spPr>
          <a:xfrm>
            <a:off x="7909560" y="6556248"/>
            <a:ext cx="2926080" cy="301752"/>
          </a:xfrm>
          <a:prstGeom prst="rect">
            <a:avLst/>
          </a:prstGeom>
          <a:solidFill>
            <a:srgbClr val="2459C4"/>
          </a:solidFill>
          <a:ln w="12700">
            <a:solidFill>
              <a:srgbClr val="2459C4"/>
            </a:solidFill>
            <a:prstDash val="solid"/>
          </a:ln>
        </p:spPr>
        <p:txBody>
          <a:bodyPr/>
          <a:p/>
        </p:txBody>
      </p:sp>
      <p:sp>
        <p:nvSpPr>
          <p:cNvPr id="10" name="Text 7"/>
          <p:cNvSpPr txBox="1"/>
          <p:nvPr/>
        </p:nvSpPr>
        <p:spPr>
          <a:xfrm>
            <a:off x="7909560" y="6556248"/>
            <a:ext cx="2926080" cy="301752"/>
          </a:xfrm>
          <a:prstGeom prst="rect">
            <a:avLst/>
          </a:prstGeom>
          <a:noFill/>
          <a:ln/>
        </p:spPr>
        <p:txBody>
          <a:bodyPr wrap="square" lIns="0" tIns="0" rIns="0" bIns="0"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University of Barishal</a:t>
            </a:r>
            <a:endParaRPr lang="en-US" sz="1100" dirty="0"/>
          </a:p>
        </p:txBody>
      </p:sp>
      <p:sp>
        <p:nvSpPr>
          <p:cNvPr id="11" name="Shape 8"/>
          <p:cNvSpPr/>
          <p:nvPr/>
        </p:nvSpPr>
        <p:spPr>
          <a:xfrm>
            <a:off x="10835640" y="6556248"/>
            <a:ext cx="1356055" cy="301752"/>
          </a:xfrm>
          <a:prstGeom prst="rect">
            <a:avLst/>
          </a:prstGeom>
          <a:solidFill>
            <a:srgbClr val="15213A"/>
          </a:solidFill>
          <a:ln w="12700">
            <a:solidFill>
              <a:srgbClr val="15213A"/>
            </a:solidFill>
            <a:prstDash val="solid"/>
          </a:ln>
        </p:spPr>
        <p:txBody>
          <a:bodyPr/>
          <a:p/>
        </p:txBody>
      </p:sp>
      <p:sp>
        <p:nvSpPr>
          <p:cNvPr id="12" name="Text 9"/>
          <p:cNvSpPr txBox="1"/>
          <p:nvPr/>
        </p:nvSpPr>
        <p:spPr>
          <a:xfrm>
            <a:off x="10835640" y="6556248"/>
            <a:ext cx="1356055" cy="301752"/>
          </a:xfrm>
          <a:prstGeom prst="rect">
            <a:avLst/>
          </a:prstGeom>
          <a:noFill/>
          <a:ln/>
        </p:spPr>
        <p:txBody>
          <a:bodyPr wrap="square" lIns="0" tIns="0" rIns="0" bIns="0"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19 / 28</a:t>
            </a:r>
            <a:endParaRPr lang="en-US" sz="1100"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bg>
      <p:bgPr>
        <a:solidFill>
          <a:srgbClr val="FDF0E3"/>
        </a:solidFill>
      </p:bgPr>
    </p:bg>
    <p:spTree>
      <p:nvGrpSpPr>
        <p:cNvPr id="1" name=""/>
        <p:cNvGrpSpPr/>
        <p:nvPr/>
      </p:nvGrpSpPr>
      <p:grpSpPr>
        <a:xfrm>
          <a:off x="0" y="0"/>
          <a:ext cx="0" cy="0"/>
          <a:chOff x="0" y="0"/>
          <a:chExt cx="0" cy="0"/>
        </a:xfrm>
      </p:grpSpPr>
      <p:sp>
        <p:nvSpPr>
          <p:cNvPr id="2" name="Text 0"/>
          <p:cNvSpPr txBox="1"/>
          <p:nvPr/>
        </p:nvSpPr>
        <p:spPr>
          <a:xfrm>
            <a:off x="548640" y="365760"/>
            <a:ext cx="11064240" cy="731520"/>
          </a:xfrm>
          <a:prstGeom prst="rect">
            <a:avLst/>
          </a:prstGeom>
          <a:noFill/>
          <a:ln/>
        </p:spPr>
        <p:txBody>
          <a:bodyPr wrap="square" lIns="0" tIns="0" rIns="0" bIns="0" rtlCol="0" anchor="t"/>
          <a:lstStyle/>
          <a:p>
            <a:pPr indent="0" marL="0">
              <a:buNone/>
            </a:pPr>
            <a:r>
              <a:rPr lang="en-US" sz="3000" b="1" dirty="0">
                <a:solidFill>
                  <a:srgbClr val="15213A"/>
                </a:solidFill>
                <a:latin typeface="Arial" pitchFamily="34" charset="0"/>
                <a:ea typeface="Arial" pitchFamily="34" charset="-122"/>
                <a:cs typeface="Arial" pitchFamily="34" charset="-120"/>
              </a:rPr>
              <a:t>In-class exercises</a:t>
            </a:r>
            <a:endParaRPr lang="en-US" sz="3000" dirty="0"/>
          </a:p>
        </p:txBody>
      </p:sp>
      <p:sp>
        <p:nvSpPr>
          <p:cNvPr id="3" name="Text 1"/>
          <p:cNvSpPr txBox="1"/>
          <p:nvPr/>
        </p:nvSpPr>
        <p:spPr>
          <a:xfrm>
            <a:off x="548640" y="1097280"/>
            <a:ext cx="11064240" cy="411480"/>
          </a:xfrm>
          <a:prstGeom prst="rect">
            <a:avLst/>
          </a:prstGeom>
          <a:noFill/>
          <a:ln/>
        </p:spPr>
        <p:txBody>
          <a:bodyPr wrap="square" lIns="0" tIns="0" rIns="0" bIns="0" rtlCol="0" anchor="ctr"/>
          <a:lstStyle/>
          <a:p>
            <a:pPr indent="0" marL="0">
              <a:buNone/>
            </a:pPr>
            <a:r>
              <a:rPr lang="en-US" sz="1700" dirty="0">
                <a:solidFill>
                  <a:srgbClr val="15213A"/>
                </a:solidFill>
                <a:latin typeface="Calibri" pitchFamily="34" charset="0"/>
                <a:ea typeface="Calibri" pitchFamily="34" charset="-122"/>
                <a:cs typeface="Calibri" pitchFamily="34" charset="-120"/>
              </a:rPr>
              <a:t>Work in pairs. 15 minutes. </a:t>
            </a:r>
            <a:pPr indent="0" marL="0">
              <a:buNone/>
            </a:pPr>
            <a:r>
              <a:rPr lang="en-US" sz="1600" dirty="0">
                <a:solidFill>
                  <a:srgbClr val="A4520C"/>
                </a:solidFill>
                <a:latin typeface="Courier New" pitchFamily="34" charset="0"/>
                <a:ea typeface="Courier New" pitchFamily="34" charset="-122"/>
                <a:cs typeface="Courier New" pitchFamily="34" charset="-120"/>
              </a:rPr>
              <a:t>n % 2</a:t>
            </a:r>
            <a:pPr indent="0" marL="0">
              <a:buNone/>
            </a:pPr>
            <a:r>
              <a:rPr lang="en-US" sz="1700" dirty="0">
                <a:solidFill>
                  <a:srgbClr val="15213A"/>
                </a:solidFill>
                <a:latin typeface="Calibri" pitchFamily="34" charset="0"/>
                <a:ea typeface="Calibri" pitchFamily="34" charset="-122"/>
                <a:cs typeface="Calibri" pitchFamily="34" charset="-120"/>
              </a:rPr>
              <a:t> is the remainder after dividing n by 2.</a:t>
            </a:r>
            <a:endParaRPr lang="en-US" sz="1700" dirty="0"/>
          </a:p>
        </p:txBody>
      </p:sp>
      <p:sp>
        <p:nvSpPr>
          <p:cNvPr id="4" name="Shape 2"/>
          <p:cNvSpPr/>
          <p:nvPr/>
        </p:nvSpPr>
        <p:spPr>
          <a:xfrm>
            <a:off x="548640" y="1645920"/>
            <a:ext cx="5394960" cy="2125980"/>
          </a:xfrm>
          <a:prstGeom prst="roundRect">
            <a:avLst>
              <a:gd name="adj" fmla="val 3441"/>
            </a:avLst>
          </a:prstGeom>
          <a:solidFill>
            <a:srgbClr val="F3F5F9"/>
          </a:solidFill>
          <a:ln w="12700">
            <a:solidFill>
              <a:srgbClr val="F3F5F9"/>
            </a:solidFill>
            <a:prstDash val="solid"/>
          </a:ln>
        </p:spPr>
        <p:txBody>
          <a:bodyPr/>
          <a:p/>
        </p:txBody>
      </p:sp>
      <p:sp>
        <p:nvSpPr>
          <p:cNvPr id="5" name="Shape 3"/>
          <p:cNvSpPr/>
          <p:nvPr/>
        </p:nvSpPr>
        <p:spPr>
          <a:xfrm>
            <a:off x="731520" y="1828800"/>
            <a:ext cx="384048" cy="384048"/>
          </a:xfrm>
          <a:prstGeom prst="ellipse">
            <a:avLst/>
          </a:prstGeom>
          <a:solidFill>
            <a:srgbClr val="E07A1F"/>
          </a:solidFill>
          <a:ln w="12700">
            <a:solidFill>
              <a:srgbClr val="E07A1F"/>
            </a:solidFill>
            <a:prstDash val="solid"/>
          </a:ln>
        </p:spPr>
        <p:txBody>
          <a:bodyPr/>
          <a:p/>
        </p:txBody>
      </p:sp>
      <p:sp>
        <p:nvSpPr>
          <p:cNvPr id="6" name="Text 4"/>
          <p:cNvSpPr txBox="1"/>
          <p:nvPr/>
        </p:nvSpPr>
        <p:spPr>
          <a:xfrm>
            <a:off x="731520" y="1828800"/>
            <a:ext cx="384048" cy="384048"/>
          </a:xfrm>
          <a:prstGeom prst="rect">
            <a:avLst/>
          </a:prstGeom>
          <a:noFill/>
          <a:ln/>
        </p:spPr>
        <p:txBody>
          <a:bodyPr wrap="square" lIns="0" tIns="0" rIns="0" bIns="0" rtlCol="0" anchor="ctr"/>
          <a:lstStyle/>
          <a:p>
            <a:pPr algn="ctr" indent="0" marL="0">
              <a:buNone/>
            </a:pPr>
            <a:r>
              <a:rPr lang="en-US" sz="1300" b="1" dirty="0">
                <a:solidFill>
                  <a:srgbClr val="FFFFFF"/>
                </a:solidFill>
                <a:latin typeface="Arial" pitchFamily="34" charset="0"/>
                <a:ea typeface="Arial" pitchFamily="34" charset="-122"/>
                <a:cs typeface="Arial" pitchFamily="34" charset="-120"/>
              </a:rPr>
              <a:t>1</a:t>
            </a:r>
            <a:endParaRPr lang="en-US" sz="1300" dirty="0"/>
          </a:p>
        </p:txBody>
      </p:sp>
      <p:sp>
        <p:nvSpPr>
          <p:cNvPr id="7" name="Text 5"/>
          <p:cNvSpPr txBox="1"/>
          <p:nvPr/>
        </p:nvSpPr>
        <p:spPr>
          <a:xfrm>
            <a:off x="1234440" y="1828800"/>
            <a:ext cx="4526280" cy="384048"/>
          </a:xfrm>
          <a:prstGeom prst="rect">
            <a:avLst/>
          </a:prstGeom>
          <a:noFill/>
          <a:ln/>
        </p:spPr>
        <p:txBody>
          <a:bodyPr wrap="square" lIns="0" tIns="0" rIns="0" bIns="0" rtlCol="0" anchor="ctr"/>
          <a:lstStyle/>
          <a:p>
            <a:pPr indent="0" marL="0">
              <a:buNone/>
            </a:pPr>
            <a:r>
              <a:rPr lang="en-US" sz="1600" b="1" dirty="0">
                <a:solidFill>
                  <a:srgbClr val="15213A"/>
                </a:solidFill>
                <a:latin typeface="Arial" pitchFamily="34" charset="0"/>
                <a:ea typeface="Arial" pitchFamily="34" charset="-122"/>
                <a:cs typeface="Arial" pitchFamily="34" charset="-120"/>
              </a:rPr>
              <a:t>Even or odd</a:t>
            </a:r>
            <a:endParaRPr lang="en-US" sz="1600" dirty="0"/>
          </a:p>
        </p:txBody>
      </p:sp>
      <p:sp>
        <p:nvSpPr>
          <p:cNvPr id="8" name="Text 6"/>
          <p:cNvSpPr txBox="1"/>
          <p:nvPr/>
        </p:nvSpPr>
        <p:spPr>
          <a:xfrm>
            <a:off x="749808" y="2359152"/>
            <a:ext cx="4992624" cy="1303020"/>
          </a:xfrm>
          <a:prstGeom prst="rect">
            <a:avLst/>
          </a:prstGeom>
          <a:noFill/>
          <a:ln/>
        </p:spPr>
        <p:txBody>
          <a:bodyPr wrap="square" lIns="0" tIns="0" rIns="0" bIns="0" rtlCol="0" anchor="t"/>
          <a:lstStyle/>
          <a:p>
            <a:pPr indent="0" marL="0">
              <a:buNone/>
            </a:pPr>
            <a:r>
              <a:rPr lang="en-US" sz="1700" dirty="0">
                <a:solidFill>
                  <a:srgbClr val="15213A"/>
                </a:solidFill>
                <a:latin typeface="Calibri" pitchFamily="34" charset="0"/>
                <a:ea typeface="Calibri" pitchFamily="34" charset="-122"/>
                <a:cs typeface="Calibri" pitchFamily="34" charset="-120"/>
              </a:rPr>
              <a:t>Given n, print Even or Odd. Test: 7 gives Odd, 10 gives Even.</a:t>
            </a:r>
            <a:endParaRPr lang="en-US" sz="1700" dirty="0"/>
          </a:p>
        </p:txBody>
      </p:sp>
      <p:sp>
        <p:nvSpPr>
          <p:cNvPr id="9" name="Shape 7"/>
          <p:cNvSpPr/>
          <p:nvPr/>
        </p:nvSpPr>
        <p:spPr>
          <a:xfrm>
            <a:off x="6217920" y="1645920"/>
            <a:ext cx="5394960" cy="2125980"/>
          </a:xfrm>
          <a:prstGeom prst="roundRect">
            <a:avLst>
              <a:gd name="adj" fmla="val 3441"/>
            </a:avLst>
          </a:prstGeom>
          <a:solidFill>
            <a:srgbClr val="F3F5F9"/>
          </a:solidFill>
          <a:ln w="12700">
            <a:solidFill>
              <a:srgbClr val="F3F5F9"/>
            </a:solidFill>
            <a:prstDash val="solid"/>
          </a:ln>
        </p:spPr>
        <p:txBody>
          <a:bodyPr/>
          <a:p/>
        </p:txBody>
      </p:sp>
      <p:sp>
        <p:nvSpPr>
          <p:cNvPr id="10" name="Shape 8"/>
          <p:cNvSpPr/>
          <p:nvPr/>
        </p:nvSpPr>
        <p:spPr>
          <a:xfrm>
            <a:off x="6400800" y="1828800"/>
            <a:ext cx="384048" cy="384048"/>
          </a:xfrm>
          <a:prstGeom prst="ellipse">
            <a:avLst/>
          </a:prstGeom>
          <a:solidFill>
            <a:srgbClr val="E07A1F"/>
          </a:solidFill>
          <a:ln w="12700">
            <a:solidFill>
              <a:srgbClr val="E07A1F"/>
            </a:solidFill>
            <a:prstDash val="solid"/>
          </a:ln>
        </p:spPr>
        <p:txBody>
          <a:bodyPr/>
          <a:p/>
        </p:txBody>
      </p:sp>
      <p:sp>
        <p:nvSpPr>
          <p:cNvPr id="11" name="Text 9"/>
          <p:cNvSpPr txBox="1"/>
          <p:nvPr/>
        </p:nvSpPr>
        <p:spPr>
          <a:xfrm>
            <a:off x="6400800" y="1828800"/>
            <a:ext cx="384048" cy="384048"/>
          </a:xfrm>
          <a:prstGeom prst="rect">
            <a:avLst/>
          </a:prstGeom>
          <a:noFill/>
          <a:ln/>
        </p:spPr>
        <p:txBody>
          <a:bodyPr wrap="square" lIns="0" tIns="0" rIns="0" bIns="0" rtlCol="0" anchor="ctr"/>
          <a:lstStyle/>
          <a:p>
            <a:pPr algn="ctr" indent="0" marL="0">
              <a:buNone/>
            </a:pPr>
            <a:r>
              <a:rPr lang="en-US" sz="1300" b="1" dirty="0">
                <a:solidFill>
                  <a:srgbClr val="FFFFFF"/>
                </a:solidFill>
                <a:latin typeface="Arial" pitchFamily="34" charset="0"/>
                <a:ea typeface="Arial" pitchFamily="34" charset="-122"/>
                <a:cs typeface="Arial" pitchFamily="34" charset="-120"/>
              </a:rPr>
              <a:t>2</a:t>
            </a:r>
            <a:endParaRPr lang="en-US" sz="1300" dirty="0"/>
          </a:p>
        </p:txBody>
      </p:sp>
      <p:sp>
        <p:nvSpPr>
          <p:cNvPr id="12" name="Text 10"/>
          <p:cNvSpPr txBox="1"/>
          <p:nvPr/>
        </p:nvSpPr>
        <p:spPr>
          <a:xfrm>
            <a:off x="6903720" y="1828800"/>
            <a:ext cx="4526280" cy="384048"/>
          </a:xfrm>
          <a:prstGeom prst="rect">
            <a:avLst/>
          </a:prstGeom>
          <a:noFill/>
          <a:ln/>
        </p:spPr>
        <p:txBody>
          <a:bodyPr wrap="square" lIns="0" tIns="0" rIns="0" bIns="0" rtlCol="0" anchor="ctr"/>
          <a:lstStyle/>
          <a:p>
            <a:pPr indent="0" marL="0">
              <a:buNone/>
            </a:pPr>
            <a:r>
              <a:rPr lang="en-US" sz="1600" b="1" dirty="0">
                <a:solidFill>
                  <a:srgbClr val="15213A"/>
                </a:solidFill>
                <a:latin typeface="Arial" pitchFamily="34" charset="0"/>
                <a:ea typeface="Arial" pitchFamily="34" charset="-122"/>
                <a:cs typeface="Arial" pitchFamily="34" charset="-120"/>
              </a:rPr>
              <a:t>Largest of three</a:t>
            </a:r>
            <a:endParaRPr lang="en-US" sz="1600" dirty="0"/>
          </a:p>
        </p:txBody>
      </p:sp>
      <p:sp>
        <p:nvSpPr>
          <p:cNvPr id="13" name="Text 11"/>
          <p:cNvSpPr txBox="1"/>
          <p:nvPr/>
        </p:nvSpPr>
        <p:spPr>
          <a:xfrm>
            <a:off x="6419088" y="2359152"/>
            <a:ext cx="4992624" cy="1303020"/>
          </a:xfrm>
          <a:prstGeom prst="rect">
            <a:avLst/>
          </a:prstGeom>
          <a:noFill/>
          <a:ln/>
        </p:spPr>
        <p:txBody>
          <a:bodyPr wrap="square" lIns="0" tIns="0" rIns="0" bIns="0" rtlCol="0" anchor="t"/>
          <a:lstStyle/>
          <a:p>
            <a:pPr indent="0" marL="0">
              <a:buNone/>
            </a:pPr>
            <a:r>
              <a:rPr lang="en-US" sz="1700" dirty="0">
                <a:solidFill>
                  <a:srgbClr val="15213A"/>
                </a:solidFill>
                <a:latin typeface="Calibri" pitchFamily="34" charset="0"/>
                <a:ea typeface="Calibri" pitchFamily="34" charset="-122"/>
                <a:cs typeface="Calibri" pitchFamily="34" charset="-120"/>
              </a:rPr>
              <a:t>Given a, b, c, print the largest using if/elif/else, without max(). Test: 4, 9, 2 gives 9.</a:t>
            </a:r>
            <a:endParaRPr lang="en-US" sz="1700" dirty="0"/>
          </a:p>
        </p:txBody>
      </p:sp>
      <p:sp>
        <p:nvSpPr>
          <p:cNvPr id="14" name="Shape 12"/>
          <p:cNvSpPr/>
          <p:nvPr/>
        </p:nvSpPr>
        <p:spPr>
          <a:xfrm>
            <a:off x="548640" y="4046220"/>
            <a:ext cx="5394960" cy="2125980"/>
          </a:xfrm>
          <a:prstGeom prst="roundRect">
            <a:avLst>
              <a:gd name="adj" fmla="val 3441"/>
            </a:avLst>
          </a:prstGeom>
          <a:solidFill>
            <a:srgbClr val="F3F5F9"/>
          </a:solidFill>
          <a:ln w="12700">
            <a:solidFill>
              <a:srgbClr val="F3F5F9"/>
            </a:solidFill>
            <a:prstDash val="solid"/>
          </a:ln>
        </p:spPr>
        <p:txBody>
          <a:bodyPr/>
          <a:p/>
        </p:txBody>
      </p:sp>
      <p:sp>
        <p:nvSpPr>
          <p:cNvPr id="15" name="Shape 13"/>
          <p:cNvSpPr/>
          <p:nvPr/>
        </p:nvSpPr>
        <p:spPr>
          <a:xfrm>
            <a:off x="731520" y="4229100"/>
            <a:ext cx="384048" cy="384048"/>
          </a:xfrm>
          <a:prstGeom prst="ellipse">
            <a:avLst/>
          </a:prstGeom>
          <a:solidFill>
            <a:srgbClr val="E07A1F"/>
          </a:solidFill>
          <a:ln w="12700">
            <a:solidFill>
              <a:srgbClr val="E07A1F"/>
            </a:solidFill>
            <a:prstDash val="solid"/>
          </a:ln>
        </p:spPr>
        <p:txBody>
          <a:bodyPr/>
          <a:p/>
        </p:txBody>
      </p:sp>
      <p:sp>
        <p:nvSpPr>
          <p:cNvPr id="16" name="Text 14"/>
          <p:cNvSpPr txBox="1"/>
          <p:nvPr/>
        </p:nvSpPr>
        <p:spPr>
          <a:xfrm>
            <a:off x="731520" y="4229100"/>
            <a:ext cx="384048" cy="384048"/>
          </a:xfrm>
          <a:prstGeom prst="rect">
            <a:avLst/>
          </a:prstGeom>
          <a:noFill/>
          <a:ln/>
        </p:spPr>
        <p:txBody>
          <a:bodyPr wrap="square" lIns="0" tIns="0" rIns="0" bIns="0" rtlCol="0" anchor="ctr"/>
          <a:lstStyle/>
          <a:p>
            <a:pPr algn="ctr" indent="0" marL="0">
              <a:buNone/>
            </a:pPr>
            <a:r>
              <a:rPr lang="en-US" sz="1300" b="1" dirty="0">
                <a:solidFill>
                  <a:srgbClr val="FFFFFF"/>
                </a:solidFill>
                <a:latin typeface="Arial" pitchFamily="34" charset="0"/>
                <a:ea typeface="Arial" pitchFamily="34" charset="-122"/>
                <a:cs typeface="Arial" pitchFamily="34" charset="-120"/>
              </a:rPr>
              <a:t>3</a:t>
            </a:r>
            <a:endParaRPr lang="en-US" sz="1300" dirty="0"/>
          </a:p>
        </p:txBody>
      </p:sp>
      <p:sp>
        <p:nvSpPr>
          <p:cNvPr id="17" name="Text 15"/>
          <p:cNvSpPr txBox="1"/>
          <p:nvPr/>
        </p:nvSpPr>
        <p:spPr>
          <a:xfrm>
            <a:off x="1234440" y="4229100"/>
            <a:ext cx="4526280" cy="384048"/>
          </a:xfrm>
          <a:prstGeom prst="rect">
            <a:avLst/>
          </a:prstGeom>
          <a:noFill/>
          <a:ln/>
        </p:spPr>
        <p:txBody>
          <a:bodyPr wrap="square" lIns="0" tIns="0" rIns="0" bIns="0" rtlCol="0" anchor="ctr"/>
          <a:lstStyle/>
          <a:p>
            <a:pPr indent="0" marL="0">
              <a:buNone/>
            </a:pPr>
            <a:r>
              <a:rPr lang="en-US" sz="1600" b="1" dirty="0">
                <a:solidFill>
                  <a:srgbClr val="15213A"/>
                </a:solidFill>
                <a:latin typeface="Arial" pitchFamily="34" charset="0"/>
                <a:ea typeface="Arial" pitchFamily="34" charset="-122"/>
                <a:cs typeface="Arial" pitchFamily="34" charset="-120"/>
              </a:rPr>
              <a:t>Leap year</a:t>
            </a:r>
            <a:endParaRPr lang="en-US" sz="1600" dirty="0"/>
          </a:p>
        </p:txBody>
      </p:sp>
      <p:sp>
        <p:nvSpPr>
          <p:cNvPr id="18" name="Text 16"/>
          <p:cNvSpPr txBox="1"/>
          <p:nvPr/>
        </p:nvSpPr>
        <p:spPr>
          <a:xfrm>
            <a:off x="749808" y="4759452"/>
            <a:ext cx="4992624" cy="1303020"/>
          </a:xfrm>
          <a:prstGeom prst="rect">
            <a:avLst/>
          </a:prstGeom>
          <a:noFill/>
          <a:ln/>
        </p:spPr>
        <p:txBody>
          <a:bodyPr wrap="square" lIns="0" tIns="0" rIns="0" bIns="0" rtlCol="0" anchor="t"/>
          <a:lstStyle/>
          <a:p>
            <a:pPr indent="0" marL="0">
              <a:buNone/>
            </a:pPr>
            <a:r>
              <a:rPr lang="en-US" sz="1700" dirty="0">
                <a:solidFill>
                  <a:srgbClr val="15213A"/>
                </a:solidFill>
                <a:latin typeface="Calibri" pitchFamily="34" charset="0"/>
                <a:ea typeface="Calibri" pitchFamily="34" charset="-122"/>
                <a:cs typeface="Calibri" pitchFamily="34" charset="-120"/>
              </a:rPr>
              <a:t>Leap if divisible by 4 and not by 100, or divisible by 400. Test: 2024 Leap, 1900 Not leap, 2000 Leap.</a:t>
            </a:r>
            <a:endParaRPr lang="en-US" sz="1700" dirty="0"/>
          </a:p>
        </p:txBody>
      </p:sp>
      <p:sp>
        <p:nvSpPr>
          <p:cNvPr id="19" name="Shape 17"/>
          <p:cNvSpPr/>
          <p:nvPr/>
        </p:nvSpPr>
        <p:spPr>
          <a:xfrm>
            <a:off x="6217920" y="4046220"/>
            <a:ext cx="5394960" cy="2125980"/>
          </a:xfrm>
          <a:prstGeom prst="roundRect">
            <a:avLst>
              <a:gd name="adj" fmla="val 3441"/>
            </a:avLst>
          </a:prstGeom>
          <a:solidFill>
            <a:srgbClr val="F3F5F9"/>
          </a:solidFill>
          <a:ln w="12700">
            <a:solidFill>
              <a:srgbClr val="F3F5F9"/>
            </a:solidFill>
            <a:prstDash val="solid"/>
          </a:ln>
        </p:spPr>
        <p:txBody>
          <a:bodyPr/>
          <a:p/>
        </p:txBody>
      </p:sp>
      <p:sp>
        <p:nvSpPr>
          <p:cNvPr id="20" name="Shape 18"/>
          <p:cNvSpPr/>
          <p:nvPr/>
        </p:nvSpPr>
        <p:spPr>
          <a:xfrm>
            <a:off x="6400800" y="4229100"/>
            <a:ext cx="384048" cy="384048"/>
          </a:xfrm>
          <a:prstGeom prst="ellipse">
            <a:avLst/>
          </a:prstGeom>
          <a:solidFill>
            <a:srgbClr val="E07A1F"/>
          </a:solidFill>
          <a:ln w="12700">
            <a:solidFill>
              <a:srgbClr val="E07A1F"/>
            </a:solidFill>
            <a:prstDash val="solid"/>
          </a:ln>
        </p:spPr>
        <p:txBody>
          <a:bodyPr/>
          <a:p/>
        </p:txBody>
      </p:sp>
      <p:sp>
        <p:nvSpPr>
          <p:cNvPr id="21" name="Text 19"/>
          <p:cNvSpPr txBox="1"/>
          <p:nvPr/>
        </p:nvSpPr>
        <p:spPr>
          <a:xfrm>
            <a:off x="6400800" y="4229100"/>
            <a:ext cx="384048" cy="384048"/>
          </a:xfrm>
          <a:prstGeom prst="rect">
            <a:avLst/>
          </a:prstGeom>
          <a:noFill/>
          <a:ln/>
        </p:spPr>
        <p:txBody>
          <a:bodyPr wrap="square" lIns="0" tIns="0" rIns="0" bIns="0" rtlCol="0" anchor="ctr"/>
          <a:lstStyle/>
          <a:p>
            <a:pPr algn="ctr" indent="0" marL="0">
              <a:buNone/>
            </a:pPr>
            <a:r>
              <a:rPr lang="en-US" sz="1300" b="1" dirty="0">
                <a:solidFill>
                  <a:srgbClr val="FFFFFF"/>
                </a:solidFill>
                <a:latin typeface="Arial" pitchFamily="34" charset="0"/>
                <a:ea typeface="Arial" pitchFamily="34" charset="-122"/>
                <a:cs typeface="Arial" pitchFamily="34" charset="-120"/>
              </a:rPr>
              <a:t>4</a:t>
            </a:r>
            <a:endParaRPr lang="en-US" sz="1300" dirty="0"/>
          </a:p>
        </p:txBody>
      </p:sp>
      <p:sp>
        <p:nvSpPr>
          <p:cNvPr id="22" name="Text 20"/>
          <p:cNvSpPr txBox="1"/>
          <p:nvPr/>
        </p:nvSpPr>
        <p:spPr>
          <a:xfrm>
            <a:off x="6903720" y="4229100"/>
            <a:ext cx="4526280" cy="384048"/>
          </a:xfrm>
          <a:prstGeom prst="rect">
            <a:avLst/>
          </a:prstGeom>
          <a:noFill/>
          <a:ln/>
        </p:spPr>
        <p:txBody>
          <a:bodyPr wrap="square" lIns="0" tIns="0" rIns="0" bIns="0" rtlCol="0" anchor="ctr"/>
          <a:lstStyle/>
          <a:p>
            <a:pPr indent="0" marL="0">
              <a:buNone/>
            </a:pPr>
            <a:r>
              <a:rPr lang="en-US" sz="1600" b="1" dirty="0">
                <a:solidFill>
                  <a:srgbClr val="15213A"/>
                </a:solidFill>
                <a:latin typeface="Arial" pitchFamily="34" charset="0"/>
                <a:ea typeface="Arial" pitchFamily="34" charset="-122"/>
                <a:cs typeface="Arial" pitchFamily="34" charset="-120"/>
              </a:rPr>
              <a:t>Operator check</a:t>
            </a:r>
            <a:endParaRPr lang="en-US" sz="1600" dirty="0"/>
          </a:p>
        </p:txBody>
      </p:sp>
      <p:sp>
        <p:nvSpPr>
          <p:cNvPr id="23" name="Text 21"/>
          <p:cNvSpPr txBox="1"/>
          <p:nvPr/>
        </p:nvSpPr>
        <p:spPr>
          <a:xfrm>
            <a:off x="6419088" y="4759452"/>
            <a:ext cx="4992624" cy="1303020"/>
          </a:xfrm>
          <a:prstGeom prst="rect">
            <a:avLst/>
          </a:prstGeom>
          <a:noFill/>
          <a:ln/>
        </p:spPr>
        <p:txBody>
          <a:bodyPr wrap="square" lIns="0" tIns="0" rIns="0" bIns="0" rtlCol="0" anchor="t"/>
          <a:lstStyle/>
          <a:p>
            <a:pPr indent="0" marL="0">
              <a:buNone/>
            </a:pPr>
            <a:r>
              <a:rPr lang="en-US" sz="1700" dirty="0">
                <a:solidFill>
                  <a:srgbClr val="15213A"/>
                </a:solidFill>
                <a:latin typeface="Calibri" pitchFamily="34" charset="0"/>
                <a:ea typeface="Calibri" pitchFamily="34" charset="-122"/>
                <a:cs typeface="Calibri" pitchFamily="34" charset="-120"/>
              </a:rPr>
              <a:t>Extend the match example with Teletalk (015) and Airtel (016). Print INV if the number is not exactly 11 characters.</a:t>
            </a:r>
            <a:endParaRPr lang="en-US" sz="1700" dirty="0"/>
          </a:p>
        </p:txBody>
      </p:sp>
      <p:sp>
        <p:nvSpPr>
          <p:cNvPr id="24" name="Shape 22"/>
          <p:cNvSpPr/>
          <p:nvPr/>
        </p:nvSpPr>
        <p:spPr>
          <a:xfrm>
            <a:off x="0" y="6556248"/>
            <a:ext cx="3154680" cy="301752"/>
          </a:xfrm>
          <a:prstGeom prst="rect">
            <a:avLst/>
          </a:prstGeom>
          <a:solidFill>
            <a:srgbClr val="2459C4"/>
          </a:solidFill>
          <a:ln w="12700">
            <a:solidFill>
              <a:srgbClr val="2459C4"/>
            </a:solidFill>
            <a:prstDash val="solid"/>
          </a:ln>
        </p:spPr>
        <p:txBody>
          <a:bodyPr/>
          <a:p/>
        </p:txBody>
      </p:sp>
      <p:sp>
        <p:nvSpPr>
          <p:cNvPr id="25" name="Text 23"/>
          <p:cNvSpPr txBox="1"/>
          <p:nvPr/>
        </p:nvSpPr>
        <p:spPr>
          <a:xfrm>
            <a:off x="0" y="6556248"/>
            <a:ext cx="3154680" cy="301752"/>
          </a:xfrm>
          <a:prstGeom prst="rect">
            <a:avLst/>
          </a:prstGeom>
          <a:noFill/>
          <a:ln/>
        </p:spPr>
        <p:txBody>
          <a:bodyPr wrap="square" lIns="0" tIns="0" rIns="0" bIns="0"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Md Mahbub E Noor</a:t>
            </a:r>
            <a:endParaRPr lang="en-US" sz="1100" dirty="0"/>
          </a:p>
        </p:txBody>
      </p:sp>
      <p:sp>
        <p:nvSpPr>
          <p:cNvPr id="26" name="Shape 24"/>
          <p:cNvSpPr/>
          <p:nvPr/>
        </p:nvSpPr>
        <p:spPr>
          <a:xfrm>
            <a:off x="3154680" y="6556248"/>
            <a:ext cx="4754880" cy="301752"/>
          </a:xfrm>
          <a:prstGeom prst="rect">
            <a:avLst/>
          </a:prstGeom>
          <a:solidFill>
            <a:srgbClr val="E07A1F"/>
          </a:solidFill>
          <a:ln w="12700">
            <a:solidFill>
              <a:srgbClr val="E07A1F"/>
            </a:solidFill>
            <a:prstDash val="solid"/>
          </a:ln>
        </p:spPr>
        <p:txBody>
          <a:bodyPr/>
          <a:p/>
        </p:txBody>
      </p:sp>
      <p:sp>
        <p:nvSpPr>
          <p:cNvPr id="27" name="Text 25"/>
          <p:cNvSpPr txBox="1"/>
          <p:nvPr/>
        </p:nvSpPr>
        <p:spPr>
          <a:xfrm>
            <a:off x="3154680" y="6556248"/>
            <a:ext cx="4754880" cy="301752"/>
          </a:xfrm>
          <a:prstGeom prst="rect">
            <a:avLst/>
          </a:prstGeom>
          <a:noFill/>
          <a:ln/>
        </p:spPr>
        <p:txBody>
          <a:bodyPr wrap="square" lIns="0" tIns="0" rIns="0" bIns="0" rtlCol="0" anchor="ctr"/>
          <a:lstStyle/>
          <a:p>
            <a:pPr algn="ctr" indent="0" marL="0">
              <a:buNone/>
            </a:pPr>
            <a:r>
              <a:rPr lang="en-US" sz="1100" b="1" dirty="0">
                <a:solidFill>
                  <a:srgbClr val="15213A"/>
                </a:solidFill>
                <a:latin typeface="Calibri" pitchFamily="34" charset="0"/>
                <a:ea typeface="Calibri" pitchFamily="34" charset="-122"/>
                <a:cs typeface="Calibri" pitchFamily="34" charset="-120"/>
              </a:rPr>
              <a:t>Lecture 3.1: Making decisions</a:t>
            </a:r>
            <a:endParaRPr lang="en-US" sz="1100" dirty="0"/>
          </a:p>
        </p:txBody>
      </p:sp>
      <p:sp>
        <p:nvSpPr>
          <p:cNvPr id="28" name="Shape 26"/>
          <p:cNvSpPr/>
          <p:nvPr/>
        </p:nvSpPr>
        <p:spPr>
          <a:xfrm>
            <a:off x="7909560" y="6556248"/>
            <a:ext cx="2926080" cy="301752"/>
          </a:xfrm>
          <a:prstGeom prst="rect">
            <a:avLst/>
          </a:prstGeom>
          <a:solidFill>
            <a:srgbClr val="2459C4"/>
          </a:solidFill>
          <a:ln w="12700">
            <a:solidFill>
              <a:srgbClr val="2459C4"/>
            </a:solidFill>
            <a:prstDash val="solid"/>
          </a:ln>
        </p:spPr>
        <p:txBody>
          <a:bodyPr/>
          <a:p/>
        </p:txBody>
      </p:sp>
      <p:sp>
        <p:nvSpPr>
          <p:cNvPr id="29" name="Text 27"/>
          <p:cNvSpPr txBox="1"/>
          <p:nvPr/>
        </p:nvSpPr>
        <p:spPr>
          <a:xfrm>
            <a:off x="7909560" y="6556248"/>
            <a:ext cx="2926080" cy="301752"/>
          </a:xfrm>
          <a:prstGeom prst="rect">
            <a:avLst/>
          </a:prstGeom>
          <a:noFill/>
          <a:ln/>
        </p:spPr>
        <p:txBody>
          <a:bodyPr wrap="square" lIns="0" tIns="0" rIns="0" bIns="0"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University of Barishal</a:t>
            </a:r>
            <a:endParaRPr lang="en-US" sz="1100" dirty="0"/>
          </a:p>
        </p:txBody>
      </p:sp>
      <p:sp>
        <p:nvSpPr>
          <p:cNvPr id="30" name="Shape 28"/>
          <p:cNvSpPr/>
          <p:nvPr/>
        </p:nvSpPr>
        <p:spPr>
          <a:xfrm>
            <a:off x="10835640" y="6556248"/>
            <a:ext cx="1356055" cy="301752"/>
          </a:xfrm>
          <a:prstGeom prst="rect">
            <a:avLst/>
          </a:prstGeom>
          <a:solidFill>
            <a:srgbClr val="15213A"/>
          </a:solidFill>
          <a:ln w="12700">
            <a:solidFill>
              <a:srgbClr val="15213A"/>
            </a:solidFill>
            <a:prstDash val="solid"/>
          </a:ln>
        </p:spPr>
        <p:txBody>
          <a:bodyPr/>
          <a:p/>
        </p:txBody>
      </p:sp>
      <p:sp>
        <p:nvSpPr>
          <p:cNvPr id="31" name="Text 29"/>
          <p:cNvSpPr txBox="1"/>
          <p:nvPr/>
        </p:nvSpPr>
        <p:spPr>
          <a:xfrm>
            <a:off x="10835640" y="6556248"/>
            <a:ext cx="1356055" cy="301752"/>
          </a:xfrm>
          <a:prstGeom prst="rect">
            <a:avLst/>
          </a:prstGeom>
          <a:noFill/>
          <a:ln/>
        </p:spPr>
        <p:txBody>
          <a:bodyPr wrap="square" lIns="0" tIns="0" rIns="0" bIns="0"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20 / 28</a:t>
            </a:r>
            <a:endParaRPr lang="en-US" sz="1100"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21">
    <p:bg>
      <p:bgPr>
        <a:solidFill>
          <a:srgbClr val="15213A"/>
        </a:solidFill>
      </p:bgPr>
    </p:bg>
    <p:spTree>
      <p:nvGrpSpPr>
        <p:cNvPr id="1" name=""/>
        <p:cNvGrpSpPr/>
        <p:nvPr/>
      </p:nvGrpSpPr>
      <p:grpSpPr>
        <a:xfrm>
          <a:off x="0" y="0"/>
          <a:ext cx="0" cy="0"/>
          <a:chOff x="0" y="0"/>
          <a:chExt cx="0" cy="0"/>
        </a:xfrm>
      </p:grpSpPr>
      <p:sp>
        <p:nvSpPr>
          <p:cNvPr id="2" name="Text 0"/>
          <p:cNvSpPr txBox="1"/>
          <p:nvPr/>
        </p:nvSpPr>
        <p:spPr>
          <a:xfrm>
            <a:off x="731520" y="2286000"/>
            <a:ext cx="10698480" cy="1097280"/>
          </a:xfrm>
          <a:prstGeom prst="rect">
            <a:avLst/>
          </a:prstGeom>
          <a:noFill/>
          <a:ln/>
        </p:spPr>
        <p:txBody>
          <a:bodyPr wrap="square" lIns="0" tIns="0" rIns="0" bIns="0" rtlCol="0" anchor="ctr"/>
          <a:lstStyle/>
          <a:p>
            <a:pPr indent="0" marL="0">
              <a:buNone/>
            </a:pPr>
            <a:r>
              <a:rPr lang="en-US" sz="4800" b="1" dirty="0">
                <a:solidFill>
                  <a:srgbClr val="FFFFFF"/>
                </a:solidFill>
                <a:latin typeface="Arial" pitchFamily="34" charset="0"/>
                <a:ea typeface="Arial" pitchFamily="34" charset="-122"/>
                <a:cs typeface="Arial" pitchFamily="34" charset="-120"/>
              </a:rPr>
              <a:t>Solutions</a:t>
            </a:r>
            <a:endParaRPr lang="en-US" sz="4800" dirty="0"/>
          </a:p>
        </p:txBody>
      </p:sp>
      <p:sp>
        <p:nvSpPr>
          <p:cNvPr id="3" name="Text 1"/>
          <p:cNvSpPr txBox="1"/>
          <p:nvPr/>
        </p:nvSpPr>
        <p:spPr>
          <a:xfrm>
            <a:off x="731520" y="3474720"/>
            <a:ext cx="10698480" cy="731520"/>
          </a:xfrm>
          <a:prstGeom prst="rect">
            <a:avLst/>
          </a:prstGeom>
          <a:noFill/>
          <a:ln/>
        </p:spPr>
        <p:txBody>
          <a:bodyPr wrap="square" lIns="0" tIns="0" rIns="0" bIns="0" rtlCol="0" anchor="ctr"/>
          <a:lstStyle/>
          <a:p>
            <a:pPr indent="0" marL="0">
              <a:buNone/>
            </a:pPr>
            <a:r>
              <a:rPr lang="en-US" sz="2000" dirty="0">
                <a:solidFill>
                  <a:srgbClr val="D9DEE8"/>
                </a:solidFill>
                <a:latin typeface="Calibri" pitchFamily="34" charset="0"/>
                <a:ea typeface="Calibri" pitchFamily="34" charset="-122"/>
                <a:cs typeface="Calibri" pitchFamily="34" charset="-120"/>
              </a:rPr>
              <a:t>Show these after students have tried the exercises.</a:t>
            </a:r>
            <a:endParaRPr lang="en-US" sz="2000" dirty="0"/>
          </a:p>
        </p:txBody>
      </p:sp>
      <p:sp>
        <p:nvSpPr>
          <p:cNvPr id="4" name="Shape 2"/>
          <p:cNvSpPr/>
          <p:nvPr/>
        </p:nvSpPr>
        <p:spPr>
          <a:xfrm>
            <a:off x="0" y="6556248"/>
            <a:ext cx="3154680" cy="301752"/>
          </a:xfrm>
          <a:prstGeom prst="rect">
            <a:avLst/>
          </a:prstGeom>
          <a:solidFill>
            <a:srgbClr val="2459C4"/>
          </a:solidFill>
          <a:ln w="12700">
            <a:solidFill>
              <a:srgbClr val="2459C4"/>
            </a:solidFill>
            <a:prstDash val="solid"/>
          </a:ln>
        </p:spPr>
        <p:txBody>
          <a:bodyPr/>
          <a:p/>
        </p:txBody>
      </p:sp>
      <p:sp>
        <p:nvSpPr>
          <p:cNvPr id="5" name="Text 3"/>
          <p:cNvSpPr txBox="1"/>
          <p:nvPr/>
        </p:nvSpPr>
        <p:spPr>
          <a:xfrm>
            <a:off x="0" y="6556248"/>
            <a:ext cx="3154680" cy="301752"/>
          </a:xfrm>
          <a:prstGeom prst="rect">
            <a:avLst/>
          </a:prstGeom>
          <a:noFill/>
          <a:ln/>
        </p:spPr>
        <p:txBody>
          <a:bodyPr wrap="square" lIns="0" tIns="0" rIns="0" bIns="0"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Md Mahbub E Noor</a:t>
            </a:r>
            <a:endParaRPr lang="en-US" sz="1100" dirty="0"/>
          </a:p>
        </p:txBody>
      </p:sp>
      <p:sp>
        <p:nvSpPr>
          <p:cNvPr id="6" name="Shape 4"/>
          <p:cNvSpPr/>
          <p:nvPr/>
        </p:nvSpPr>
        <p:spPr>
          <a:xfrm>
            <a:off x="3154680" y="6556248"/>
            <a:ext cx="4754880" cy="301752"/>
          </a:xfrm>
          <a:prstGeom prst="rect">
            <a:avLst/>
          </a:prstGeom>
          <a:solidFill>
            <a:srgbClr val="E07A1F"/>
          </a:solidFill>
          <a:ln w="12700">
            <a:solidFill>
              <a:srgbClr val="E07A1F"/>
            </a:solidFill>
            <a:prstDash val="solid"/>
          </a:ln>
        </p:spPr>
        <p:txBody>
          <a:bodyPr/>
          <a:p/>
        </p:txBody>
      </p:sp>
      <p:sp>
        <p:nvSpPr>
          <p:cNvPr id="7" name="Text 5"/>
          <p:cNvSpPr txBox="1"/>
          <p:nvPr/>
        </p:nvSpPr>
        <p:spPr>
          <a:xfrm>
            <a:off x="3154680" y="6556248"/>
            <a:ext cx="4754880" cy="301752"/>
          </a:xfrm>
          <a:prstGeom prst="rect">
            <a:avLst/>
          </a:prstGeom>
          <a:noFill/>
          <a:ln/>
        </p:spPr>
        <p:txBody>
          <a:bodyPr wrap="square" lIns="0" tIns="0" rIns="0" bIns="0" rtlCol="0" anchor="ctr"/>
          <a:lstStyle/>
          <a:p>
            <a:pPr algn="ctr" indent="0" marL="0">
              <a:buNone/>
            </a:pPr>
            <a:r>
              <a:rPr lang="en-US" sz="1100" b="1" dirty="0">
                <a:solidFill>
                  <a:srgbClr val="15213A"/>
                </a:solidFill>
                <a:latin typeface="Calibri" pitchFamily="34" charset="0"/>
                <a:ea typeface="Calibri" pitchFamily="34" charset="-122"/>
                <a:cs typeface="Calibri" pitchFamily="34" charset="-120"/>
              </a:rPr>
              <a:t>Lecture 3.1: Making decisions</a:t>
            </a:r>
            <a:endParaRPr lang="en-US" sz="1100" dirty="0"/>
          </a:p>
        </p:txBody>
      </p:sp>
      <p:sp>
        <p:nvSpPr>
          <p:cNvPr id="8" name="Shape 6"/>
          <p:cNvSpPr/>
          <p:nvPr/>
        </p:nvSpPr>
        <p:spPr>
          <a:xfrm>
            <a:off x="7909560" y="6556248"/>
            <a:ext cx="2926080" cy="301752"/>
          </a:xfrm>
          <a:prstGeom prst="rect">
            <a:avLst/>
          </a:prstGeom>
          <a:solidFill>
            <a:srgbClr val="2459C4"/>
          </a:solidFill>
          <a:ln w="12700">
            <a:solidFill>
              <a:srgbClr val="2459C4"/>
            </a:solidFill>
            <a:prstDash val="solid"/>
          </a:ln>
        </p:spPr>
        <p:txBody>
          <a:bodyPr/>
          <a:p/>
        </p:txBody>
      </p:sp>
      <p:sp>
        <p:nvSpPr>
          <p:cNvPr id="9" name="Text 7"/>
          <p:cNvSpPr txBox="1"/>
          <p:nvPr/>
        </p:nvSpPr>
        <p:spPr>
          <a:xfrm>
            <a:off x="7909560" y="6556248"/>
            <a:ext cx="2926080" cy="301752"/>
          </a:xfrm>
          <a:prstGeom prst="rect">
            <a:avLst/>
          </a:prstGeom>
          <a:noFill/>
          <a:ln/>
        </p:spPr>
        <p:txBody>
          <a:bodyPr wrap="square" lIns="0" tIns="0" rIns="0" bIns="0"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University of Barishal</a:t>
            </a:r>
            <a:endParaRPr lang="en-US" sz="1100" dirty="0"/>
          </a:p>
        </p:txBody>
      </p:sp>
      <p:sp>
        <p:nvSpPr>
          <p:cNvPr id="10" name="Shape 8"/>
          <p:cNvSpPr/>
          <p:nvPr/>
        </p:nvSpPr>
        <p:spPr>
          <a:xfrm>
            <a:off x="10835640" y="6556248"/>
            <a:ext cx="1356055" cy="301752"/>
          </a:xfrm>
          <a:prstGeom prst="rect">
            <a:avLst/>
          </a:prstGeom>
          <a:solidFill>
            <a:srgbClr val="15213A"/>
          </a:solidFill>
          <a:ln w="12700">
            <a:solidFill>
              <a:srgbClr val="15213A"/>
            </a:solidFill>
            <a:prstDash val="solid"/>
          </a:ln>
        </p:spPr>
        <p:txBody>
          <a:bodyPr/>
          <a:p/>
        </p:txBody>
      </p:sp>
      <p:sp>
        <p:nvSpPr>
          <p:cNvPr id="11" name="Text 9"/>
          <p:cNvSpPr txBox="1"/>
          <p:nvPr/>
        </p:nvSpPr>
        <p:spPr>
          <a:xfrm>
            <a:off x="10835640" y="6556248"/>
            <a:ext cx="1356055" cy="301752"/>
          </a:xfrm>
          <a:prstGeom prst="rect">
            <a:avLst/>
          </a:prstGeom>
          <a:noFill/>
          <a:ln/>
        </p:spPr>
        <p:txBody>
          <a:bodyPr wrap="square" lIns="0" tIns="0" rIns="0" bIns="0"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21 / 28</a:t>
            </a:r>
            <a:endParaRPr lang="en-US" sz="1100"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22">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548640" y="365760"/>
            <a:ext cx="11064240" cy="731520"/>
          </a:xfrm>
          <a:prstGeom prst="rect">
            <a:avLst/>
          </a:prstGeom>
          <a:noFill/>
          <a:ln/>
        </p:spPr>
        <p:txBody>
          <a:bodyPr wrap="square" lIns="0" tIns="0" rIns="0" bIns="0" rtlCol="0" anchor="t"/>
          <a:lstStyle/>
          <a:p>
            <a:pPr indent="0" marL="0">
              <a:buNone/>
            </a:pPr>
            <a:r>
              <a:rPr lang="en-US" sz="3000" b="1" dirty="0">
                <a:solidFill>
                  <a:srgbClr val="15213A"/>
                </a:solidFill>
                <a:latin typeface="Arial" pitchFamily="34" charset="0"/>
                <a:ea typeface="Arial" pitchFamily="34" charset="-122"/>
                <a:cs typeface="Arial" pitchFamily="34" charset="-120"/>
              </a:rPr>
              <a:t>Solutions 1 and 2</a:t>
            </a:r>
            <a:endParaRPr lang="en-US" sz="3000" dirty="0"/>
          </a:p>
        </p:txBody>
      </p:sp>
      <p:sp>
        <p:nvSpPr>
          <p:cNvPr id="3" name="Text 1"/>
          <p:cNvSpPr txBox="1"/>
          <p:nvPr/>
        </p:nvSpPr>
        <p:spPr>
          <a:xfrm>
            <a:off x="548640" y="1188720"/>
            <a:ext cx="11064240" cy="594360"/>
          </a:xfrm>
          <a:prstGeom prst="rect">
            <a:avLst/>
          </a:prstGeom>
          <a:noFill/>
          <a:ln/>
        </p:spPr>
        <p:txBody>
          <a:bodyPr wrap="square" lIns="0" tIns="0" rIns="0" bIns="0" rtlCol="0" anchor="t"/>
          <a:lstStyle/>
          <a:p>
            <a:pPr indent="0" marL="0">
              <a:buNone/>
            </a:pPr>
            <a:r>
              <a:rPr lang="en-US" sz="1700" dirty="0">
                <a:solidFill>
                  <a:srgbClr val="15213A"/>
                </a:solidFill>
                <a:latin typeface="Calibri" pitchFamily="34" charset="0"/>
                <a:ea typeface="Calibri" pitchFamily="34" charset="-122"/>
                <a:cs typeface="Calibri" pitchFamily="34" charset="-120"/>
              </a:rPr>
              <a:t>Test every branch: try values that should give each possible answer.</a:t>
            </a:r>
            <a:endParaRPr lang="en-US" sz="1700" dirty="0"/>
          </a:p>
        </p:txBody>
      </p:sp>
      <p:sp>
        <p:nvSpPr>
          <p:cNvPr id="4" name="Shape 2"/>
          <p:cNvSpPr/>
          <p:nvPr/>
        </p:nvSpPr>
        <p:spPr>
          <a:xfrm>
            <a:off x="548640" y="1920240"/>
            <a:ext cx="6766560" cy="4297680"/>
          </a:xfrm>
          <a:prstGeom prst="roundRect">
            <a:avLst>
              <a:gd name="adj" fmla="val 1702"/>
            </a:avLst>
          </a:prstGeom>
          <a:solidFill>
            <a:srgbClr val="1B2742"/>
          </a:solidFill>
          <a:ln w="9525">
            <a:solidFill>
              <a:srgbClr val="1B2742"/>
            </a:solidFill>
            <a:prstDash val="solid"/>
          </a:ln>
        </p:spPr>
        <p:txBody>
          <a:bodyPr/>
          <a:p/>
        </p:txBody>
      </p:sp>
      <p:sp>
        <p:nvSpPr>
          <p:cNvPr id="5" name="Text 3"/>
          <p:cNvSpPr txBox="1"/>
          <p:nvPr/>
        </p:nvSpPr>
        <p:spPr>
          <a:xfrm>
            <a:off x="731520" y="2011680"/>
            <a:ext cx="2743200" cy="228600"/>
          </a:xfrm>
          <a:prstGeom prst="rect">
            <a:avLst/>
          </a:prstGeom>
          <a:noFill/>
          <a:ln/>
        </p:spPr>
        <p:txBody>
          <a:bodyPr wrap="square" lIns="0" tIns="0" rIns="0" bIns="0" rtlCol="0" anchor="ctr"/>
          <a:lstStyle/>
          <a:p>
            <a:pPr indent="0" marL="0">
              <a:buNone/>
            </a:pPr>
            <a:r>
              <a:rPr lang="en-US" sz="1000" b="1" dirty="0">
                <a:solidFill>
                  <a:srgbClr val="8FA0C0"/>
                </a:solidFill>
                <a:latin typeface="Calibri" pitchFamily="34" charset="0"/>
                <a:ea typeface="Calibri" pitchFamily="34" charset="-122"/>
                <a:cs typeface="Calibri" pitchFamily="34" charset="-120"/>
              </a:rPr>
              <a:t>Code</a:t>
            </a:r>
            <a:endParaRPr lang="en-US" sz="1000" dirty="0"/>
          </a:p>
        </p:txBody>
      </p:sp>
      <p:sp>
        <p:nvSpPr>
          <p:cNvPr id="6" name="Text 4"/>
          <p:cNvSpPr txBox="1"/>
          <p:nvPr/>
        </p:nvSpPr>
        <p:spPr>
          <a:xfrm>
            <a:off x="731520" y="2267712"/>
            <a:ext cx="6492240" cy="3840480"/>
          </a:xfrm>
          <a:prstGeom prst="rect">
            <a:avLst/>
          </a:prstGeom>
          <a:noFill/>
          <a:ln/>
        </p:spPr>
        <p:txBody>
          <a:bodyPr wrap="none" lIns="0" tIns="0" rIns="0" bIns="0" rtlCol="0" anchor="t"/>
          <a:lstStyle/>
          <a:p>
            <a:pPr indent="0" marL="0">
              <a:lnSpc>
                <a:spcPct val="98000"/>
              </a:lnSpc>
              <a:buNone/>
            </a:pPr>
            <a:r>
              <a:rPr lang="en-US" sz="1600" dirty="0">
                <a:solidFill>
                  <a:srgbClr val="E8ECF4"/>
                </a:solidFill>
                <a:latin typeface="Courier New" pitchFamily="34" charset="0"/>
                <a:ea typeface="Courier New" pitchFamily="34" charset="-122"/>
                <a:cs typeface="Courier New" pitchFamily="34" charset="-120"/>
              </a:rPr>
              <a:t>n = 7</a:t>
            </a:r>
            <a:endParaRPr lang="en-US" sz="1600" dirty="0"/>
          </a:p>
          <a:p>
            <a:pPr indent="0" marL="0">
              <a:lnSpc>
                <a:spcPct val="98000"/>
              </a:lnSpc>
              <a:buNone/>
            </a:pPr>
            <a:r>
              <a:rPr lang="en-US" sz="1600" dirty="0">
                <a:solidFill>
                  <a:srgbClr val="E8ECF4"/>
                </a:solidFill>
                <a:latin typeface="Courier New" pitchFamily="34" charset="0"/>
                <a:ea typeface="Courier New" pitchFamily="34" charset="-122"/>
                <a:cs typeface="Courier New" pitchFamily="34" charset="-120"/>
              </a:rPr>
              <a:t>if n % 2 == 0:</a:t>
            </a:r>
            <a:endParaRPr lang="en-US" sz="1600" dirty="0"/>
          </a:p>
          <a:p>
            <a:pPr indent="0" marL="0">
              <a:lnSpc>
                <a:spcPct val="98000"/>
              </a:lnSpc>
              <a:buNone/>
            </a:pPr>
            <a:r>
              <a:rPr lang="en-US" sz="1600" dirty="0">
                <a:solidFill>
                  <a:srgbClr val="E8ECF4"/>
                </a:solidFill>
                <a:latin typeface="Courier New" pitchFamily="34" charset="0"/>
                <a:ea typeface="Courier New" pitchFamily="34" charset="-122"/>
                <a:cs typeface="Courier New" pitchFamily="34" charset="-120"/>
              </a:rPr>
              <a:t>    print("Even")</a:t>
            </a:r>
            <a:endParaRPr lang="en-US" sz="1600" dirty="0"/>
          </a:p>
          <a:p>
            <a:pPr indent="0" marL="0">
              <a:lnSpc>
                <a:spcPct val="98000"/>
              </a:lnSpc>
              <a:buNone/>
            </a:pPr>
            <a:r>
              <a:rPr lang="en-US" sz="1600" dirty="0">
                <a:solidFill>
                  <a:srgbClr val="E8ECF4"/>
                </a:solidFill>
                <a:latin typeface="Courier New" pitchFamily="34" charset="0"/>
                <a:ea typeface="Courier New" pitchFamily="34" charset="-122"/>
                <a:cs typeface="Courier New" pitchFamily="34" charset="-120"/>
              </a:rPr>
              <a:t>else:</a:t>
            </a:r>
            <a:endParaRPr lang="en-US" sz="1600" dirty="0"/>
          </a:p>
          <a:p>
            <a:pPr indent="0" marL="0">
              <a:lnSpc>
                <a:spcPct val="98000"/>
              </a:lnSpc>
              <a:buNone/>
            </a:pPr>
            <a:r>
              <a:rPr lang="en-US" sz="1600" dirty="0">
                <a:solidFill>
                  <a:srgbClr val="E8ECF4"/>
                </a:solidFill>
                <a:latin typeface="Courier New" pitchFamily="34" charset="0"/>
                <a:ea typeface="Courier New" pitchFamily="34" charset="-122"/>
                <a:cs typeface="Courier New" pitchFamily="34" charset="-120"/>
              </a:rPr>
              <a:t>    print("Odd")</a:t>
            </a:r>
            <a:endParaRPr lang="en-US" sz="1600" dirty="0"/>
          </a:p>
          <a:p>
            <a:pPr indent="0" marL="0">
              <a:lnSpc>
                <a:spcPct val="98000"/>
              </a:lnSpc>
              <a:buNone/>
            </a:pPr>
            <a:endParaRPr lang="en-US" sz="1600" dirty="0"/>
          </a:p>
          <a:p>
            <a:pPr indent="0" marL="0">
              <a:lnSpc>
                <a:spcPct val="98000"/>
              </a:lnSpc>
              <a:buNone/>
            </a:pPr>
            <a:r>
              <a:rPr lang="en-US" sz="1600" dirty="0">
                <a:solidFill>
                  <a:srgbClr val="E8ECF4"/>
                </a:solidFill>
                <a:latin typeface="Courier New" pitchFamily="34" charset="0"/>
                <a:ea typeface="Courier New" pitchFamily="34" charset="-122"/>
                <a:cs typeface="Courier New" pitchFamily="34" charset="-120"/>
              </a:rPr>
              <a:t>a = 4</a:t>
            </a:r>
            <a:endParaRPr lang="en-US" sz="1600" dirty="0"/>
          </a:p>
          <a:p>
            <a:pPr indent="0" marL="0">
              <a:lnSpc>
                <a:spcPct val="98000"/>
              </a:lnSpc>
              <a:buNone/>
            </a:pPr>
            <a:r>
              <a:rPr lang="en-US" sz="1600" dirty="0">
                <a:solidFill>
                  <a:srgbClr val="E8ECF4"/>
                </a:solidFill>
                <a:latin typeface="Courier New" pitchFamily="34" charset="0"/>
                <a:ea typeface="Courier New" pitchFamily="34" charset="-122"/>
                <a:cs typeface="Courier New" pitchFamily="34" charset="-120"/>
              </a:rPr>
              <a:t>b = 9</a:t>
            </a:r>
            <a:endParaRPr lang="en-US" sz="1600" dirty="0"/>
          </a:p>
          <a:p>
            <a:pPr indent="0" marL="0">
              <a:lnSpc>
                <a:spcPct val="98000"/>
              </a:lnSpc>
              <a:buNone/>
            </a:pPr>
            <a:r>
              <a:rPr lang="en-US" sz="1600" dirty="0">
                <a:solidFill>
                  <a:srgbClr val="E8ECF4"/>
                </a:solidFill>
                <a:latin typeface="Courier New" pitchFamily="34" charset="0"/>
                <a:ea typeface="Courier New" pitchFamily="34" charset="-122"/>
                <a:cs typeface="Courier New" pitchFamily="34" charset="-120"/>
              </a:rPr>
              <a:t>c = 2</a:t>
            </a:r>
            <a:endParaRPr lang="en-US" sz="1600" dirty="0"/>
          </a:p>
          <a:p>
            <a:pPr indent="0" marL="0">
              <a:lnSpc>
                <a:spcPct val="98000"/>
              </a:lnSpc>
              <a:buNone/>
            </a:pPr>
            <a:r>
              <a:rPr lang="en-US" sz="1600" dirty="0">
                <a:solidFill>
                  <a:srgbClr val="E8ECF4"/>
                </a:solidFill>
                <a:latin typeface="Courier New" pitchFamily="34" charset="0"/>
                <a:ea typeface="Courier New" pitchFamily="34" charset="-122"/>
                <a:cs typeface="Courier New" pitchFamily="34" charset="-120"/>
              </a:rPr>
              <a:t>if a &gt;= b and a &gt;= c:</a:t>
            </a:r>
            <a:endParaRPr lang="en-US" sz="1600" dirty="0"/>
          </a:p>
          <a:p>
            <a:pPr indent="0" marL="0">
              <a:lnSpc>
                <a:spcPct val="98000"/>
              </a:lnSpc>
              <a:buNone/>
            </a:pPr>
            <a:r>
              <a:rPr lang="en-US" sz="1600" dirty="0">
                <a:solidFill>
                  <a:srgbClr val="E8ECF4"/>
                </a:solidFill>
                <a:latin typeface="Courier New" pitchFamily="34" charset="0"/>
                <a:ea typeface="Courier New" pitchFamily="34" charset="-122"/>
                <a:cs typeface="Courier New" pitchFamily="34" charset="-120"/>
              </a:rPr>
              <a:t>    print(a)</a:t>
            </a:r>
            <a:endParaRPr lang="en-US" sz="1600" dirty="0"/>
          </a:p>
          <a:p>
            <a:pPr indent="0" marL="0">
              <a:lnSpc>
                <a:spcPct val="98000"/>
              </a:lnSpc>
              <a:buNone/>
            </a:pPr>
            <a:r>
              <a:rPr lang="en-US" sz="1600" dirty="0">
                <a:solidFill>
                  <a:srgbClr val="E8ECF4"/>
                </a:solidFill>
                <a:latin typeface="Courier New" pitchFamily="34" charset="0"/>
                <a:ea typeface="Courier New" pitchFamily="34" charset="-122"/>
                <a:cs typeface="Courier New" pitchFamily="34" charset="-120"/>
              </a:rPr>
              <a:t>elif b &gt;= c:</a:t>
            </a:r>
            <a:endParaRPr lang="en-US" sz="1600" dirty="0"/>
          </a:p>
          <a:p>
            <a:pPr indent="0" marL="0">
              <a:lnSpc>
                <a:spcPct val="98000"/>
              </a:lnSpc>
              <a:buNone/>
            </a:pPr>
            <a:r>
              <a:rPr lang="en-US" sz="1600" dirty="0">
                <a:solidFill>
                  <a:srgbClr val="E8ECF4"/>
                </a:solidFill>
                <a:latin typeface="Courier New" pitchFamily="34" charset="0"/>
                <a:ea typeface="Courier New" pitchFamily="34" charset="-122"/>
                <a:cs typeface="Courier New" pitchFamily="34" charset="-120"/>
              </a:rPr>
              <a:t>    print(b)</a:t>
            </a:r>
            <a:endParaRPr lang="en-US" sz="1600" dirty="0"/>
          </a:p>
          <a:p>
            <a:pPr indent="0" marL="0">
              <a:lnSpc>
                <a:spcPct val="98000"/>
              </a:lnSpc>
              <a:buNone/>
            </a:pPr>
            <a:r>
              <a:rPr lang="en-US" sz="1600" dirty="0">
                <a:solidFill>
                  <a:srgbClr val="E8ECF4"/>
                </a:solidFill>
                <a:latin typeface="Courier New" pitchFamily="34" charset="0"/>
                <a:ea typeface="Courier New" pitchFamily="34" charset="-122"/>
                <a:cs typeface="Courier New" pitchFamily="34" charset="-120"/>
              </a:rPr>
              <a:t>else:</a:t>
            </a:r>
            <a:endParaRPr lang="en-US" sz="1600" dirty="0"/>
          </a:p>
          <a:p>
            <a:pPr indent="0" marL="0">
              <a:lnSpc>
                <a:spcPct val="98000"/>
              </a:lnSpc>
              <a:buNone/>
            </a:pPr>
            <a:r>
              <a:rPr lang="en-US" sz="1600" dirty="0">
                <a:solidFill>
                  <a:srgbClr val="E8ECF4"/>
                </a:solidFill>
                <a:latin typeface="Courier New" pitchFamily="34" charset="0"/>
                <a:ea typeface="Courier New" pitchFamily="34" charset="-122"/>
                <a:cs typeface="Courier New" pitchFamily="34" charset="-120"/>
              </a:rPr>
              <a:t>    print(c)</a:t>
            </a:r>
            <a:endParaRPr lang="en-US" sz="1600" dirty="0"/>
          </a:p>
        </p:txBody>
      </p:sp>
      <p:sp>
        <p:nvSpPr>
          <p:cNvPr id="7" name="Shape 5"/>
          <p:cNvSpPr/>
          <p:nvPr/>
        </p:nvSpPr>
        <p:spPr>
          <a:xfrm>
            <a:off x="7543800" y="1920240"/>
            <a:ext cx="4069080" cy="1048512"/>
          </a:xfrm>
          <a:prstGeom prst="roundRect">
            <a:avLst>
              <a:gd name="adj" fmla="val 6977"/>
            </a:avLst>
          </a:prstGeom>
          <a:solidFill>
            <a:srgbClr val="EEF2F8"/>
          </a:solidFill>
          <a:ln w="9525">
            <a:solidFill>
              <a:srgbClr val="D5DBE6"/>
            </a:solidFill>
            <a:prstDash val="solid"/>
          </a:ln>
        </p:spPr>
        <p:txBody>
          <a:bodyPr/>
          <a:p/>
        </p:txBody>
      </p:sp>
      <p:sp>
        <p:nvSpPr>
          <p:cNvPr id="8" name="Text 6"/>
          <p:cNvSpPr txBox="1"/>
          <p:nvPr/>
        </p:nvSpPr>
        <p:spPr>
          <a:xfrm>
            <a:off x="7726680" y="2011680"/>
            <a:ext cx="2743200" cy="228600"/>
          </a:xfrm>
          <a:prstGeom prst="rect">
            <a:avLst/>
          </a:prstGeom>
          <a:noFill/>
          <a:ln/>
        </p:spPr>
        <p:txBody>
          <a:bodyPr wrap="square" lIns="0" tIns="0" rIns="0" bIns="0" rtlCol="0" anchor="ctr"/>
          <a:lstStyle/>
          <a:p>
            <a:pPr indent="0" marL="0">
              <a:buNone/>
            </a:pPr>
            <a:r>
              <a:rPr lang="en-US" sz="1000" b="1" dirty="0">
                <a:solidFill>
                  <a:srgbClr val="5D6573"/>
                </a:solidFill>
                <a:latin typeface="Calibri" pitchFamily="34" charset="0"/>
                <a:ea typeface="Calibri" pitchFamily="34" charset="-122"/>
                <a:cs typeface="Calibri" pitchFamily="34" charset="-120"/>
              </a:rPr>
              <a:t>Output</a:t>
            </a:r>
            <a:endParaRPr lang="en-US" sz="1000" dirty="0"/>
          </a:p>
        </p:txBody>
      </p:sp>
      <p:sp>
        <p:nvSpPr>
          <p:cNvPr id="9" name="Text 7"/>
          <p:cNvSpPr txBox="1"/>
          <p:nvPr/>
        </p:nvSpPr>
        <p:spPr>
          <a:xfrm>
            <a:off x="7726680" y="2267712"/>
            <a:ext cx="3794760" cy="591312"/>
          </a:xfrm>
          <a:prstGeom prst="rect">
            <a:avLst/>
          </a:prstGeom>
          <a:noFill/>
          <a:ln/>
        </p:spPr>
        <p:txBody>
          <a:bodyPr wrap="none" lIns="0" tIns="0" rIns="0" bIns="0" rtlCol="0" anchor="t"/>
          <a:lstStyle/>
          <a:p>
            <a:pPr indent="0" marL="0">
              <a:lnSpc>
                <a:spcPct val="98000"/>
              </a:lnSpc>
              <a:buNone/>
            </a:pPr>
            <a:r>
              <a:rPr lang="en-US" sz="1600" dirty="0">
                <a:solidFill>
                  <a:srgbClr val="15213A"/>
                </a:solidFill>
                <a:latin typeface="Courier New" pitchFamily="34" charset="0"/>
                <a:ea typeface="Courier New" pitchFamily="34" charset="-122"/>
                <a:cs typeface="Courier New" pitchFamily="34" charset="-120"/>
              </a:rPr>
              <a:t>Odd</a:t>
            </a:r>
            <a:endParaRPr lang="en-US" sz="1600" dirty="0"/>
          </a:p>
          <a:p>
            <a:pPr indent="0" marL="0">
              <a:lnSpc>
                <a:spcPct val="98000"/>
              </a:lnSpc>
              <a:buNone/>
            </a:pPr>
            <a:r>
              <a:rPr lang="en-US" sz="1600" dirty="0">
                <a:solidFill>
                  <a:srgbClr val="15213A"/>
                </a:solidFill>
                <a:latin typeface="Courier New" pitchFamily="34" charset="0"/>
                <a:ea typeface="Courier New" pitchFamily="34" charset="-122"/>
                <a:cs typeface="Courier New" pitchFamily="34" charset="-120"/>
              </a:rPr>
              <a:t>9</a:t>
            </a:r>
            <a:endParaRPr lang="en-US" sz="1600" dirty="0"/>
          </a:p>
        </p:txBody>
      </p:sp>
      <p:sp>
        <p:nvSpPr>
          <p:cNvPr id="10" name="Shape 8"/>
          <p:cNvSpPr/>
          <p:nvPr/>
        </p:nvSpPr>
        <p:spPr>
          <a:xfrm>
            <a:off x="0" y="6556248"/>
            <a:ext cx="3154680" cy="301752"/>
          </a:xfrm>
          <a:prstGeom prst="rect">
            <a:avLst/>
          </a:prstGeom>
          <a:solidFill>
            <a:srgbClr val="2459C4"/>
          </a:solidFill>
          <a:ln w="12700">
            <a:solidFill>
              <a:srgbClr val="2459C4"/>
            </a:solidFill>
            <a:prstDash val="solid"/>
          </a:ln>
        </p:spPr>
        <p:txBody>
          <a:bodyPr/>
          <a:p/>
        </p:txBody>
      </p:sp>
      <p:sp>
        <p:nvSpPr>
          <p:cNvPr id="11" name="Text 9"/>
          <p:cNvSpPr txBox="1"/>
          <p:nvPr/>
        </p:nvSpPr>
        <p:spPr>
          <a:xfrm>
            <a:off x="0" y="6556248"/>
            <a:ext cx="3154680" cy="301752"/>
          </a:xfrm>
          <a:prstGeom prst="rect">
            <a:avLst/>
          </a:prstGeom>
          <a:noFill/>
          <a:ln/>
        </p:spPr>
        <p:txBody>
          <a:bodyPr wrap="square" lIns="0" tIns="0" rIns="0" bIns="0"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Md Mahbub E Noor</a:t>
            </a:r>
            <a:endParaRPr lang="en-US" sz="1100" dirty="0"/>
          </a:p>
        </p:txBody>
      </p:sp>
      <p:sp>
        <p:nvSpPr>
          <p:cNvPr id="12" name="Shape 10"/>
          <p:cNvSpPr/>
          <p:nvPr/>
        </p:nvSpPr>
        <p:spPr>
          <a:xfrm>
            <a:off x="3154680" y="6556248"/>
            <a:ext cx="4754880" cy="301752"/>
          </a:xfrm>
          <a:prstGeom prst="rect">
            <a:avLst/>
          </a:prstGeom>
          <a:solidFill>
            <a:srgbClr val="E07A1F"/>
          </a:solidFill>
          <a:ln w="12700">
            <a:solidFill>
              <a:srgbClr val="E07A1F"/>
            </a:solidFill>
            <a:prstDash val="solid"/>
          </a:ln>
        </p:spPr>
        <p:txBody>
          <a:bodyPr/>
          <a:p/>
        </p:txBody>
      </p:sp>
      <p:sp>
        <p:nvSpPr>
          <p:cNvPr id="13" name="Text 11"/>
          <p:cNvSpPr txBox="1"/>
          <p:nvPr/>
        </p:nvSpPr>
        <p:spPr>
          <a:xfrm>
            <a:off x="3154680" y="6556248"/>
            <a:ext cx="4754880" cy="301752"/>
          </a:xfrm>
          <a:prstGeom prst="rect">
            <a:avLst/>
          </a:prstGeom>
          <a:noFill/>
          <a:ln/>
        </p:spPr>
        <p:txBody>
          <a:bodyPr wrap="square" lIns="0" tIns="0" rIns="0" bIns="0" rtlCol="0" anchor="ctr"/>
          <a:lstStyle/>
          <a:p>
            <a:pPr algn="ctr" indent="0" marL="0">
              <a:buNone/>
            </a:pPr>
            <a:r>
              <a:rPr lang="en-US" sz="1100" b="1" dirty="0">
                <a:solidFill>
                  <a:srgbClr val="15213A"/>
                </a:solidFill>
                <a:latin typeface="Calibri" pitchFamily="34" charset="0"/>
                <a:ea typeface="Calibri" pitchFamily="34" charset="-122"/>
                <a:cs typeface="Calibri" pitchFamily="34" charset="-120"/>
              </a:rPr>
              <a:t>Lecture 3.1: Making decisions</a:t>
            </a:r>
            <a:endParaRPr lang="en-US" sz="1100" dirty="0"/>
          </a:p>
        </p:txBody>
      </p:sp>
      <p:sp>
        <p:nvSpPr>
          <p:cNvPr id="14" name="Shape 12"/>
          <p:cNvSpPr/>
          <p:nvPr/>
        </p:nvSpPr>
        <p:spPr>
          <a:xfrm>
            <a:off x="7909560" y="6556248"/>
            <a:ext cx="2926080" cy="301752"/>
          </a:xfrm>
          <a:prstGeom prst="rect">
            <a:avLst/>
          </a:prstGeom>
          <a:solidFill>
            <a:srgbClr val="2459C4"/>
          </a:solidFill>
          <a:ln w="12700">
            <a:solidFill>
              <a:srgbClr val="2459C4"/>
            </a:solidFill>
            <a:prstDash val="solid"/>
          </a:ln>
        </p:spPr>
        <p:txBody>
          <a:bodyPr/>
          <a:p/>
        </p:txBody>
      </p:sp>
      <p:sp>
        <p:nvSpPr>
          <p:cNvPr id="15" name="Text 13"/>
          <p:cNvSpPr txBox="1"/>
          <p:nvPr/>
        </p:nvSpPr>
        <p:spPr>
          <a:xfrm>
            <a:off x="7909560" y="6556248"/>
            <a:ext cx="2926080" cy="301752"/>
          </a:xfrm>
          <a:prstGeom prst="rect">
            <a:avLst/>
          </a:prstGeom>
          <a:noFill/>
          <a:ln/>
        </p:spPr>
        <p:txBody>
          <a:bodyPr wrap="square" lIns="0" tIns="0" rIns="0" bIns="0"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University of Barishal</a:t>
            </a:r>
            <a:endParaRPr lang="en-US" sz="1100" dirty="0"/>
          </a:p>
        </p:txBody>
      </p:sp>
      <p:sp>
        <p:nvSpPr>
          <p:cNvPr id="16" name="Shape 14"/>
          <p:cNvSpPr/>
          <p:nvPr/>
        </p:nvSpPr>
        <p:spPr>
          <a:xfrm>
            <a:off x="10835640" y="6556248"/>
            <a:ext cx="1356055" cy="301752"/>
          </a:xfrm>
          <a:prstGeom prst="rect">
            <a:avLst/>
          </a:prstGeom>
          <a:solidFill>
            <a:srgbClr val="15213A"/>
          </a:solidFill>
          <a:ln w="12700">
            <a:solidFill>
              <a:srgbClr val="15213A"/>
            </a:solidFill>
            <a:prstDash val="solid"/>
          </a:ln>
        </p:spPr>
        <p:txBody>
          <a:bodyPr/>
          <a:p/>
        </p:txBody>
      </p:sp>
      <p:sp>
        <p:nvSpPr>
          <p:cNvPr id="17" name="Text 15"/>
          <p:cNvSpPr txBox="1"/>
          <p:nvPr/>
        </p:nvSpPr>
        <p:spPr>
          <a:xfrm>
            <a:off x="10835640" y="6556248"/>
            <a:ext cx="1356055" cy="301752"/>
          </a:xfrm>
          <a:prstGeom prst="rect">
            <a:avLst/>
          </a:prstGeom>
          <a:noFill/>
          <a:ln/>
        </p:spPr>
        <p:txBody>
          <a:bodyPr wrap="square" lIns="0" tIns="0" rIns="0" bIns="0"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22 / 28</a:t>
            </a:r>
            <a:endParaRPr lang="en-US" sz="1100"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name="Slide 23">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548640" y="365760"/>
            <a:ext cx="11064240" cy="731520"/>
          </a:xfrm>
          <a:prstGeom prst="rect">
            <a:avLst/>
          </a:prstGeom>
          <a:noFill/>
          <a:ln/>
        </p:spPr>
        <p:txBody>
          <a:bodyPr wrap="square" lIns="0" tIns="0" rIns="0" bIns="0" rtlCol="0" anchor="t"/>
          <a:lstStyle/>
          <a:p>
            <a:pPr indent="0" marL="0">
              <a:buNone/>
            </a:pPr>
            <a:r>
              <a:rPr lang="en-US" sz="3000" b="1" dirty="0">
                <a:solidFill>
                  <a:srgbClr val="15213A"/>
                </a:solidFill>
                <a:latin typeface="Arial" pitchFamily="34" charset="0"/>
                <a:ea typeface="Arial" pitchFamily="34" charset="-122"/>
                <a:cs typeface="Arial" pitchFamily="34" charset="-120"/>
              </a:rPr>
              <a:t>Solution 3: leap year</a:t>
            </a:r>
            <a:endParaRPr lang="en-US" sz="3000" dirty="0"/>
          </a:p>
        </p:txBody>
      </p:sp>
      <p:sp>
        <p:nvSpPr>
          <p:cNvPr id="3" name="Text 1"/>
          <p:cNvSpPr txBox="1"/>
          <p:nvPr/>
        </p:nvSpPr>
        <p:spPr>
          <a:xfrm>
            <a:off x="548640" y="1188720"/>
            <a:ext cx="11064240" cy="594360"/>
          </a:xfrm>
          <a:prstGeom prst="rect">
            <a:avLst/>
          </a:prstGeom>
          <a:noFill/>
          <a:ln/>
        </p:spPr>
        <p:txBody>
          <a:bodyPr wrap="square" lIns="0" tIns="0" rIns="0" bIns="0" rtlCol="0" anchor="t"/>
          <a:lstStyle/>
          <a:p>
            <a:pPr indent="0" marL="0">
              <a:buNone/>
            </a:pPr>
            <a:r>
              <a:rPr lang="en-US" sz="1700" dirty="0">
                <a:solidFill>
                  <a:srgbClr val="15213A"/>
                </a:solidFill>
                <a:latin typeface="Calibri" pitchFamily="34" charset="0"/>
                <a:ea typeface="Calibri" pitchFamily="34" charset="-122"/>
                <a:cs typeface="Calibri" pitchFamily="34" charset="-120"/>
              </a:rPr>
              <a:t>The brackets group the first two conditions. Test the tricky years: 1900 and 2000.</a:t>
            </a:r>
            <a:endParaRPr lang="en-US" sz="1700" dirty="0"/>
          </a:p>
        </p:txBody>
      </p:sp>
      <p:sp>
        <p:nvSpPr>
          <p:cNvPr id="4" name="Shape 2"/>
          <p:cNvSpPr/>
          <p:nvPr/>
        </p:nvSpPr>
        <p:spPr>
          <a:xfrm>
            <a:off x="548640" y="1920240"/>
            <a:ext cx="11064240" cy="2110740"/>
          </a:xfrm>
          <a:prstGeom prst="roundRect">
            <a:avLst>
              <a:gd name="adj" fmla="val 3466"/>
            </a:avLst>
          </a:prstGeom>
          <a:solidFill>
            <a:srgbClr val="1B2742"/>
          </a:solidFill>
          <a:ln w="9525">
            <a:solidFill>
              <a:srgbClr val="1B2742"/>
            </a:solidFill>
            <a:prstDash val="solid"/>
          </a:ln>
        </p:spPr>
        <p:txBody>
          <a:bodyPr/>
          <a:p/>
        </p:txBody>
      </p:sp>
      <p:sp>
        <p:nvSpPr>
          <p:cNvPr id="5" name="Text 3"/>
          <p:cNvSpPr txBox="1"/>
          <p:nvPr/>
        </p:nvSpPr>
        <p:spPr>
          <a:xfrm>
            <a:off x="731520" y="2011680"/>
            <a:ext cx="2743200" cy="228600"/>
          </a:xfrm>
          <a:prstGeom prst="rect">
            <a:avLst/>
          </a:prstGeom>
          <a:noFill/>
          <a:ln/>
        </p:spPr>
        <p:txBody>
          <a:bodyPr wrap="square" lIns="0" tIns="0" rIns="0" bIns="0" rtlCol="0" anchor="ctr"/>
          <a:lstStyle/>
          <a:p>
            <a:pPr indent="0" marL="0">
              <a:buNone/>
            </a:pPr>
            <a:r>
              <a:rPr lang="en-US" sz="1000" b="1" dirty="0">
                <a:solidFill>
                  <a:srgbClr val="8FA0C0"/>
                </a:solidFill>
                <a:latin typeface="Calibri" pitchFamily="34" charset="0"/>
                <a:ea typeface="Calibri" pitchFamily="34" charset="-122"/>
                <a:cs typeface="Calibri" pitchFamily="34" charset="-120"/>
              </a:rPr>
              <a:t>Code</a:t>
            </a:r>
            <a:endParaRPr lang="en-US" sz="1000" dirty="0"/>
          </a:p>
        </p:txBody>
      </p:sp>
      <p:sp>
        <p:nvSpPr>
          <p:cNvPr id="6" name="Text 4"/>
          <p:cNvSpPr txBox="1"/>
          <p:nvPr/>
        </p:nvSpPr>
        <p:spPr>
          <a:xfrm>
            <a:off x="731520" y="2267712"/>
            <a:ext cx="10789920" cy="1653540"/>
          </a:xfrm>
          <a:prstGeom prst="rect">
            <a:avLst/>
          </a:prstGeom>
          <a:noFill/>
          <a:ln/>
        </p:spPr>
        <p:txBody>
          <a:bodyPr wrap="none" lIns="0" tIns="0" rIns="0" bIns="0" rtlCol="0" anchor="t"/>
          <a:lstStyle/>
          <a:p>
            <a:pPr indent="0" marL="0">
              <a:lnSpc>
                <a:spcPct val="98000"/>
              </a:lnSpc>
              <a:buNone/>
            </a:pPr>
            <a:r>
              <a:rPr lang="en-US" sz="2000" dirty="0">
                <a:solidFill>
                  <a:srgbClr val="E8ECF4"/>
                </a:solidFill>
                <a:latin typeface="Courier New" pitchFamily="34" charset="0"/>
                <a:ea typeface="Courier New" pitchFamily="34" charset="-122"/>
                <a:cs typeface="Courier New" pitchFamily="34" charset="-120"/>
              </a:rPr>
              <a:t>year = 1900</a:t>
            </a:r>
            <a:endParaRPr lang="en-US" sz="2000" dirty="0"/>
          </a:p>
          <a:p>
            <a:pPr indent="0" marL="0">
              <a:lnSpc>
                <a:spcPct val="98000"/>
              </a:lnSpc>
              <a:buNone/>
            </a:pPr>
            <a:r>
              <a:rPr lang="en-US" sz="2000" dirty="0">
                <a:solidFill>
                  <a:srgbClr val="E8ECF4"/>
                </a:solidFill>
                <a:latin typeface="Courier New" pitchFamily="34" charset="0"/>
                <a:ea typeface="Courier New" pitchFamily="34" charset="-122"/>
                <a:cs typeface="Courier New" pitchFamily="34" charset="-120"/>
              </a:rPr>
              <a:t>if (year % 4 == 0 and year % 100 != 0) or year % 400 == 0:</a:t>
            </a:r>
            <a:endParaRPr lang="en-US" sz="2000" dirty="0"/>
          </a:p>
          <a:p>
            <a:pPr indent="0" marL="0">
              <a:lnSpc>
                <a:spcPct val="98000"/>
              </a:lnSpc>
              <a:buNone/>
            </a:pPr>
            <a:r>
              <a:rPr lang="en-US" sz="2000" dirty="0">
                <a:solidFill>
                  <a:srgbClr val="E8ECF4"/>
                </a:solidFill>
                <a:latin typeface="Courier New" pitchFamily="34" charset="0"/>
                <a:ea typeface="Courier New" pitchFamily="34" charset="-122"/>
                <a:cs typeface="Courier New" pitchFamily="34" charset="-120"/>
              </a:rPr>
              <a:t>    print("Leap")</a:t>
            </a:r>
            <a:endParaRPr lang="en-US" sz="2000" dirty="0"/>
          </a:p>
          <a:p>
            <a:pPr indent="0" marL="0">
              <a:lnSpc>
                <a:spcPct val="98000"/>
              </a:lnSpc>
              <a:buNone/>
            </a:pPr>
            <a:r>
              <a:rPr lang="en-US" sz="2000" dirty="0">
                <a:solidFill>
                  <a:srgbClr val="E8ECF4"/>
                </a:solidFill>
                <a:latin typeface="Courier New" pitchFamily="34" charset="0"/>
                <a:ea typeface="Courier New" pitchFamily="34" charset="-122"/>
                <a:cs typeface="Courier New" pitchFamily="34" charset="-120"/>
              </a:rPr>
              <a:t>else:</a:t>
            </a:r>
            <a:endParaRPr lang="en-US" sz="2000" dirty="0"/>
          </a:p>
          <a:p>
            <a:pPr indent="0" marL="0">
              <a:lnSpc>
                <a:spcPct val="98000"/>
              </a:lnSpc>
              <a:buNone/>
            </a:pPr>
            <a:r>
              <a:rPr lang="en-US" sz="2000" dirty="0">
                <a:solidFill>
                  <a:srgbClr val="E8ECF4"/>
                </a:solidFill>
                <a:latin typeface="Courier New" pitchFamily="34" charset="0"/>
                <a:ea typeface="Courier New" pitchFamily="34" charset="-122"/>
                <a:cs typeface="Courier New" pitchFamily="34" charset="-120"/>
              </a:rPr>
              <a:t>    print("Not leap")</a:t>
            </a:r>
            <a:endParaRPr lang="en-US" sz="2000" dirty="0"/>
          </a:p>
        </p:txBody>
      </p:sp>
      <p:sp>
        <p:nvSpPr>
          <p:cNvPr id="7" name="Shape 5"/>
          <p:cNvSpPr/>
          <p:nvPr/>
        </p:nvSpPr>
        <p:spPr>
          <a:xfrm>
            <a:off x="548640" y="4259580"/>
            <a:ext cx="11064240" cy="861060"/>
          </a:xfrm>
          <a:prstGeom prst="roundRect">
            <a:avLst>
              <a:gd name="adj" fmla="val 8496"/>
            </a:avLst>
          </a:prstGeom>
          <a:solidFill>
            <a:srgbClr val="EEF2F8"/>
          </a:solidFill>
          <a:ln w="9525">
            <a:solidFill>
              <a:srgbClr val="D5DBE6"/>
            </a:solidFill>
            <a:prstDash val="solid"/>
          </a:ln>
        </p:spPr>
        <p:txBody>
          <a:bodyPr/>
          <a:p/>
        </p:txBody>
      </p:sp>
      <p:sp>
        <p:nvSpPr>
          <p:cNvPr id="8" name="Text 6"/>
          <p:cNvSpPr txBox="1"/>
          <p:nvPr/>
        </p:nvSpPr>
        <p:spPr>
          <a:xfrm>
            <a:off x="731520" y="4351020"/>
            <a:ext cx="2743200" cy="228600"/>
          </a:xfrm>
          <a:prstGeom prst="rect">
            <a:avLst/>
          </a:prstGeom>
          <a:noFill/>
          <a:ln/>
        </p:spPr>
        <p:txBody>
          <a:bodyPr wrap="square" lIns="0" tIns="0" rIns="0" bIns="0" rtlCol="0" anchor="ctr"/>
          <a:lstStyle/>
          <a:p>
            <a:pPr indent="0" marL="0">
              <a:buNone/>
            </a:pPr>
            <a:r>
              <a:rPr lang="en-US" sz="1000" b="1" dirty="0">
                <a:solidFill>
                  <a:srgbClr val="5D6573"/>
                </a:solidFill>
                <a:latin typeface="Calibri" pitchFamily="34" charset="0"/>
                <a:ea typeface="Calibri" pitchFamily="34" charset="-122"/>
                <a:cs typeface="Calibri" pitchFamily="34" charset="-120"/>
              </a:rPr>
              <a:t>Output</a:t>
            </a:r>
            <a:endParaRPr lang="en-US" sz="1000" dirty="0"/>
          </a:p>
        </p:txBody>
      </p:sp>
      <p:sp>
        <p:nvSpPr>
          <p:cNvPr id="9" name="Text 7"/>
          <p:cNvSpPr txBox="1"/>
          <p:nvPr/>
        </p:nvSpPr>
        <p:spPr>
          <a:xfrm>
            <a:off x="731520" y="4607052"/>
            <a:ext cx="10789920" cy="403860"/>
          </a:xfrm>
          <a:prstGeom prst="rect">
            <a:avLst/>
          </a:prstGeom>
          <a:noFill/>
          <a:ln/>
        </p:spPr>
        <p:txBody>
          <a:bodyPr wrap="none" lIns="0" tIns="0" rIns="0" bIns="0" rtlCol="0" anchor="t"/>
          <a:lstStyle/>
          <a:p>
            <a:pPr indent="0" marL="0">
              <a:lnSpc>
                <a:spcPct val="98000"/>
              </a:lnSpc>
              <a:buNone/>
            </a:pPr>
            <a:r>
              <a:rPr lang="en-US" sz="2000" dirty="0">
                <a:solidFill>
                  <a:srgbClr val="15213A"/>
                </a:solidFill>
                <a:latin typeface="Courier New" pitchFamily="34" charset="0"/>
                <a:ea typeface="Courier New" pitchFamily="34" charset="-122"/>
                <a:cs typeface="Courier New" pitchFamily="34" charset="-120"/>
              </a:rPr>
              <a:t>Not leap</a:t>
            </a:r>
            <a:endParaRPr lang="en-US" sz="2000" dirty="0"/>
          </a:p>
        </p:txBody>
      </p:sp>
      <p:sp>
        <p:nvSpPr>
          <p:cNvPr id="10" name="Shape 8"/>
          <p:cNvSpPr/>
          <p:nvPr/>
        </p:nvSpPr>
        <p:spPr>
          <a:xfrm>
            <a:off x="0" y="6556248"/>
            <a:ext cx="3154680" cy="301752"/>
          </a:xfrm>
          <a:prstGeom prst="rect">
            <a:avLst/>
          </a:prstGeom>
          <a:solidFill>
            <a:srgbClr val="2459C4"/>
          </a:solidFill>
          <a:ln w="12700">
            <a:solidFill>
              <a:srgbClr val="2459C4"/>
            </a:solidFill>
            <a:prstDash val="solid"/>
          </a:ln>
        </p:spPr>
        <p:txBody>
          <a:bodyPr/>
          <a:p/>
        </p:txBody>
      </p:sp>
      <p:sp>
        <p:nvSpPr>
          <p:cNvPr id="11" name="Text 9"/>
          <p:cNvSpPr txBox="1"/>
          <p:nvPr/>
        </p:nvSpPr>
        <p:spPr>
          <a:xfrm>
            <a:off x="0" y="6556248"/>
            <a:ext cx="3154680" cy="301752"/>
          </a:xfrm>
          <a:prstGeom prst="rect">
            <a:avLst/>
          </a:prstGeom>
          <a:noFill/>
          <a:ln/>
        </p:spPr>
        <p:txBody>
          <a:bodyPr wrap="square" lIns="0" tIns="0" rIns="0" bIns="0"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Md Mahbub E Noor</a:t>
            </a:r>
            <a:endParaRPr lang="en-US" sz="1100" dirty="0"/>
          </a:p>
        </p:txBody>
      </p:sp>
      <p:sp>
        <p:nvSpPr>
          <p:cNvPr id="12" name="Shape 10"/>
          <p:cNvSpPr/>
          <p:nvPr/>
        </p:nvSpPr>
        <p:spPr>
          <a:xfrm>
            <a:off x="3154680" y="6556248"/>
            <a:ext cx="4754880" cy="301752"/>
          </a:xfrm>
          <a:prstGeom prst="rect">
            <a:avLst/>
          </a:prstGeom>
          <a:solidFill>
            <a:srgbClr val="E07A1F"/>
          </a:solidFill>
          <a:ln w="12700">
            <a:solidFill>
              <a:srgbClr val="E07A1F"/>
            </a:solidFill>
            <a:prstDash val="solid"/>
          </a:ln>
        </p:spPr>
        <p:txBody>
          <a:bodyPr/>
          <a:p/>
        </p:txBody>
      </p:sp>
      <p:sp>
        <p:nvSpPr>
          <p:cNvPr id="13" name="Text 11"/>
          <p:cNvSpPr txBox="1"/>
          <p:nvPr/>
        </p:nvSpPr>
        <p:spPr>
          <a:xfrm>
            <a:off x="3154680" y="6556248"/>
            <a:ext cx="4754880" cy="301752"/>
          </a:xfrm>
          <a:prstGeom prst="rect">
            <a:avLst/>
          </a:prstGeom>
          <a:noFill/>
          <a:ln/>
        </p:spPr>
        <p:txBody>
          <a:bodyPr wrap="square" lIns="0" tIns="0" rIns="0" bIns="0" rtlCol="0" anchor="ctr"/>
          <a:lstStyle/>
          <a:p>
            <a:pPr algn="ctr" indent="0" marL="0">
              <a:buNone/>
            </a:pPr>
            <a:r>
              <a:rPr lang="en-US" sz="1100" b="1" dirty="0">
                <a:solidFill>
                  <a:srgbClr val="15213A"/>
                </a:solidFill>
                <a:latin typeface="Calibri" pitchFamily="34" charset="0"/>
                <a:ea typeface="Calibri" pitchFamily="34" charset="-122"/>
                <a:cs typeface="Calibri" pitchFamily="34" charset="-120"/>
              </a:rPr>
              <a:t>Lecture 3.1: Making decisions</a:t>
            </a:r>
            <a:endParaRPr lang="en-US" sz="1100" dirty="0"/>
          </a:p>
        </p:txBody>
      </p:sp>
      <p:sp>
        <p:nvSpPr>
          <p:cNvPr id="14" name="Shape 12"/>
          <p:cNvSpPr/>
          <p:nvPr/>
        </p:nvSpPr>
        <p:spPr>
          <a:xfrm>
            <a:off x="7909560" y="6556248"/>
            <a:ext cx="2926080" cy="301752"/>
          </a:xfrm>
          <a:prstGeom prst="rect">
            <a:avLst/>
          </a:prstGeom>
          <a:solidFill>
            <a:srgbClr val="2459C4"/>
          </a:solidFill>
          <a:ln w="12700">
            <a:solidFill>
              <a:srgbClr val="2459C4"/>
            </a:solidFill>
            <a:prstDash val="solid"/>
          </a:ln>
        </p:spPr>
        <p:txBody>
          <a:bodyPr/>
          <a:p/>
        </p:txBody>
      </p:sp>
      <p:sp>
        <p:nvSpPr>
          <p:cNvPr id="15" name="Text 13"/>
          <p:cNvSpPr txBox="1"/>
          <p:nvPr/>
        </p:nvSpPr>
        <p:spPr>
          <a:xfrm>
            <a:off x="7909560" y="6556248"/>
            <a:ext cx="2926080" cy="301752"/>
          </a:xfrm>
          <a:prstGeom prst="rect">
            <a:avLst/>
          </a:prstGeom>
          <a:noFill/>
          <a:ln/>
        </p:spPr>
        <p:txBody>
          <a:bodyPr wrap="square" lIns="0" tIns="0" rIns="0" bIns="0"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University of Barishal</a:t>
            </a:r>
            <a:endParaRPr lang="en-US" sz="1100" dirty="0"/>
          </a:p>
        </p:txBody>
      </p:sp>
      <p:sp>
        <p:nvSpPr>
          <p:cNvPr id="16" name="Shape 14"/>
          <p:cNvSpPr/>
          <p:nvPr/>
        </p:nvSpPr>
        <p:spPr>
          <a:xfrm>
            <a:off x="10835640" y="6556248"/>
            <a:ext cx="1356055" cy="301752"/>
          </a:xfrm>
          <a:prstGeom prst="rect">
            <a:avLst/>
          </a:prstGeom>
          <a:solidFill>
            <a:srgbClr val="15213A"/>
          </a:solidFill>
          <a:ln w="12700">
            <a:solidFill>
              <a:srgbClr val="15213A"/>
            </a:solidFill>
            <a:prstDash val="solid"/>
          </a:ln>
        </p:spPr>
        <p:txBody>
          <a:bodyPr/>
          <a:p/>
        </p:txBody>
      </p:sp>
      <p:sp>
        <p:nvSpPr>
          <p:cNvPr id="17" name="Text 15"/>
          <p:cNvSpPr txBox="1"/>
          <p:nvPr/>
        </p:nvSpPr>
        <p:spPr>
          <a:xfrm>
            <a:off x="10835640" y="6556248"/>
            <a:ext cx="1356055" cy="301752"/>
          </a:xfrm>
          <a:prstGeom prst="rect">
            <a:avLst/>
          </a:prstGeom>
          <a:noFill/>
          <a:ln/>
        </p:spPr>
        <p:txBody>
          <a:bodyPr wrap="square" lIns="0" tIns="0" rIns="0" bIns="0"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23 / 28</a:t>
            </a:r>
            <a:endParaRPr lang="en-US" sz="1100"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name="Slide 24">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548640" y="365760"/>
            <a:ext cx="11064240" cy="731520"/>
          </a:xfrm>
          <a:prstGeom prst="rect">
            <a:avLst/>
          </a:prstGeom>
          <a:noFill/>
          <a:ln/>
        </p:spPr>
        <p:txBody>
          <a:bodyPr wrap="square" lIns="0" tIns="0" rIns="0" bIns="0" rtlCol="0" anchor="t"/>
          <a:lstStyle/>
          <a:p>
            <a:pPr indent="0" marL="0">
              <a:buNone/>
            </a:pPr>
            <a:r>
              <a:rPr lang="en-US" sz="3000" b="1" dirty="0">
                <a:solidFill>
                  <a:srgbClr val="15213A"/>
                </a:solidFill>
                <a:latin typeface="Arial" pitchFamily="34" charset="0"/>
                <a:ea typeface="Arial" pitchFamily="34" charset="-122"/>
                <a:cs typeface="Arial" pitchFamily="34" charset="-120"/>
              </a:rPr>
              <a:t>Solution 4: operator check</a:t>
            </a:r>
            <a:endParaRPr lang="en-US" sz="3000" dirty="0"/>
          </a:p>
        </p:txBody>
      </p:sp>
      <p:sp>
        <p:nvSpPr>
          <p:cNvPr id="3" name="Text 1"/>
          <p:cNvSpPr txBox="1"/>
          <p:nvPr/>
        </p:nvSpPr>
        <p:spPr>
          <a:xfrm>
            <a:off x="548640" y="1188720"/>
            <a:ext cx="11064240" cy="594360"/>
          </a:xfrm>
          <a:prstGeom prst="rect">
            <a:avLst/>
          </a:prstGeom>
          <a:noFill/>
          <a:ln/>
        </p:spPr>
        <p:txBody>
          <a:bodyPr wrap="square" lIns="0" tIns="0" rIns="0" bIns="0" rtlCol="0" anchor="t"/>
          <a:lstStyle/>
          <a:p>
            <a:pPr indent="0" marL="0">
              <a:buNone/>
            </a:pPr>
            <a:r>
              <a:rPr lang="en-US" sz="1700" dirty="0">
                <a:solidFill>
                  <a:srgbClr val="15213A"/>
                </a:solidFill>
                <a:latin typeface="Calibri" pitchFamily="34" charset="0"/>
                <a:ea typeface="Calibri" pitchFamily="34" charset="-122"/>
                <a:cs typeface="Calibri" pitchFamily="34" charset="-120"/>
              </a:rPr>
              <a:t>The </a:t>
            </a:r>
            <a:pPr indent="0" marL="0">
              <a:buNone/>
            </a:pPr>
            <a:r>
              <a:rPr lang="en-US" sz="1600" dirty="0">
                <a:solidFill>
                  <a:srgbClr val="A4520C"/>
                </a:solidFill>
                <a:latin typeface="Courier New" pitchFamily="34" charset="0"/>
                <a:ea typeface="Courier New" pitchFamily="34" charset="-122"/>
                <a:cs typeface="Courier New" pitchFamily="34" charset="-120"/>
              </a:rPr>
              <a:t>else</a:t>
            </a:r>
            <a:pPr indent="0" marL="0">
              <a:buNone/>
            </a:pPr>
            <a:r>
              <a:rPr lang="en-US" sz="1700" dirty="0">
                <a:solidFill>
                  <a:srgbClr val="15213A"/>
                </a:solidFill>
                <a:latin typeface="Calibri" pitchFamily="34" charset="0"/>
                <a:ea typeface="Calibri" pitchFamily="34" charset="-122"/>
                <a:cs typeface="Calibri" pitchFamily="34" charset="-120"/>
              </a:rPr>
              <a:t> matters: without it, a wrong-length number would print INV and then also an operator name.</a:t>
            </a:r>
            <a:endParaRPr lang="en-US" sz="1700" dirty="0"/>
          </a:p>
        </p:txBody>
      </p:sp>
      <p:sp>
        <p:nvSpPr>
          <p:cNvPr id="4" name="Shape 2"/>
          <p:cNvSpPr/>
          <p:nvPr/>
        </p:nvSpPr>
        <p:spPr>
          <a:xfrm>
            <a:off x="548640" y="1920240"/>
            <a:ext cx="6766560" cy="4266438"/>
          </a:xfrm>
          <a:prstGeom prst="roundRect">
            <a:avLst>
              <a:gd name="adj" fmla="val 1715"/>
            </a:avLst>
          </a:prstGeom>
          <a:solidFill>
            <a:srgbClr val="1B2742"/>
          </a:solidFill>
          <a:ln w="9525">
            <a:solidFill>
              <a:srgbClr val="1B2742"/>
            </a:solidFill>
            <a:prstDash val="solid"/>
          </a:ln>
        </p:spPr>
        <p:txBody>
          <a:bodyPr/>
          <a:p/>
        </p:txBody>
      </p:sp>
      <p:sp>
        <p:nvSpPr>
          <p:cNvPr id="5" name="Text 3"/>
          <p:cNvSpPr txBox="1"/>
          <p:nvPr/>
        </p:nvSpPr>
        <p:spPr>
          <a:xfrm>
            <a:off x="731520" y="2011680"/>
            <a:ext cx="2743200" cy="228600"/>
          </a:xfrm>
          <a:prstGeom prst="rect">
            <a:avLst/>
          </a:prstGeom>
          <a:noFill/>
          <a:ln/>
        </p:spPr>
        <p:txBody>
          <a:bodyPr wrap="square" lIns="0" tIns="0" rIns="0" bIns="0" rtlCol="0" anchor="ctr"/>
          <a:lstStyle/>
          <a:p>
            <a:pPr indent="0" marL="0">
              <a:buNone/>
            </a:pPr>
            <a:r>
              <a:rPr lang="en-US" sz="1000" b="1" dirty="0">
                <a:solidFill>
                  <a:srgbClr val="8FA0C0"/>
                </a:solidFill>
                <a:latin typeface="Calibri" pitchFamily="34" charset="0"/>
                <a:ea typeface="Calibri" pitchFamily="34" charset="-122"/>
                <a:cs typeface="Calibri" pitchFamily="34" charset="-120"/>
              </a:rPr>
              <a:t>Code</a:t>
            </a:r>
            <a:endParaRPr lang="en-US" sz="1000" dirty="0"/>
          </a:p>
        </p:txBody>
      </p:sp>
      <p:sp>
        <p:nvSpPr>
          <p:cNvPr id="6" name="Text 4"/>
          <p:cNvSpPr txBox="1"/>
          <p:nvPr/>
        </p:nvSpPr>
        <p:spPr>
          <a:xfrm>
            <a:off x="731520" y="2267712"/>
            <a:ext cx="6492240" cy="3809238"/>
          </a:xfrm>
          <a:prstGeom prst="rect">
            <a:avLst/>
          </a:prstGeom>
          <a:noFill/>
          <a:ln/>
        </p:spPr>
        <p:txBody>
          <a:bodyPr wrap="none" lIns="0" tIns="0" rIns="0" bIns="0" rtlCol="0" anchor="t"/>
          <a:lstStyle/>
          <a:p>
            <a:pPr indent="0" marL="0">
              <a:lnSpc>
                <a:spcPct val="98000"/>
              </a:lnSpc>
              <a:buNone/>
            </a:pPr>
            <a:r>
              <a:rPr lang="en-US" sz="1400" dirty="0">
                <a:solidFill>
                  <a:srgbClr val="E8ECF4"/>
                </a:solidFill>
                <a:latin typeface="Courier New" pitchFamily="34" charset="0"/>
                <a:ea typeface="Courier New" pitchFamily="34" charset="-122"/>
                <a:cs typeface="Courier New" pitchFamily="34" charset="-120"/>
              </a:rPr>
              <a:t>number = "0151234567"</a:t>
            </a:r>
            <a:endParaRPr lang="en-US" sz="1400" dirty="0"/>
          </a:p>
          <a:p>
            <a:pPr indent="0" marL="0">
              <a:lnSpc>
                <a:spcPct val="98000"/>
              </a:lnSpc>
              <a:buNone/>
            </a:pPr>
            <a:r>
              <a:rPr lang="en-US" sz="1400" dirty="0">
                <a:solidFill>
                  <a:srgbClr val="E8ECF4"/>
                </a:solidFill>
                <a:latin typeface="Courier New" pitchFamily="34" charset="0"/>
                <a:ea typeface="Courier New" pitchFamily="34" charset="-122"/>
                <a:cs typeface="Courier New" pitchFamily="34" charset="-120"/>
              </a:rPr>
              <a:t>if len(number) != 11:</a:t>
            </a:r>
            <a:endParaRPr lang="en-US" sz="1400" dirty="0"/>
          </a:p>
          <a:p>
            <a:pPr indent="0" marL="0">
              <a:lnSpc>
                <a:spcPct val="98000"/>
              </a:lnSpc>
              <a:buNone/>
            </a:pPr>
            <a:r>
              <a:rPr lang="en-US" sz="1400" dirty="0">
                <a:solidFill>
                  <a:srgbClr val="E8ECF4"/>
                </a:solidFill>
                <a:latin typeface="Courier New" pitchFamily="34" charset="0"/>
                <a:ea typeface="Courier New" pitchFamily="34" charset="-122"/>
                <a:cs typeface="Courier New" pitchFamily="34" charset="-120"/>
              </a:rPr>
              <a:t>    print("INV")</a:t>
            </a:r>
            <a:endParaRPr lang="en-US" sz="1400" dirty="0"/>
          </a:p>
          <a:p>
            <a:pPr indent="0" marL="0">
              <a:lnSpc>
                <a:spcPct val="98000"/>
              </a:lnSpc>
              <a:buNone/>
            </a:pPr>
            <a:r>
              <a:rPr lang="en-US" sz="1400" dirty="0">
                <a:solidFill>
                  <a:srgbClr val="E8ECF4"/>
                </a:solidFill>
                <a:latin typeface="Courier New" pitchFamily="34" charset="0"/>
                <a:ea typeface="Courier New" pitchFamily="34" charset="-122"/>
                <a:cs typeface="Courier New" pitchFamily="34" charset="-120"/>
              </a:rPr>
              <a:t>else:</a:t>
            </a:r>
            <a:endParaRPr lang="en-US" sz="1400" dirty="0"/>
          </a:p>
          <a:p>
            <a:pPr indent="0" marL="0">
              <a:lnSpc>
                <a:spcPct val="98000"/>
              </a:lnSpc>
              <a:buNone/>
            </a:pPr>
            <a:r>
              <a:rPr lang="en-US" sz="1400" dirty="0">
                <a:solidFill>
                  <a:srgbClr val="E8ECF4"/>
                </a:solidFill>
                <a:latin typeface="Courier New" pitchFamily="34" charset="0"/>
                <a:ea typeface="Courier New" pitchFamily="34" charset="-122"/>
                <a:cs typeface="Courier New" pitchFamily="34" charset="-120"/>
              </a:rPr>
              <a:t>    match number[:3]:</a:t>
            </a:r>
            <a:endParaRPr lang="en-US" sz="1400" dirty="0"/>
          </a:p>
          <a:p>
            <a:pPr indent="0" marL="0">
              <a:lnSpc>
                <a:spcPct val="98000"/>
              </a:lnSpc>
              <a:buNone/>
            </a:pPr>
            <a:r>
              <a:rPr lang="en-US" sz="1400" dirty="0">
                <a:solidFill>
                  <a:srgbClr val="E8ECF4"/>
                </a:solidFill>
                <a:latin typeface="Courier New" pitchFamily="34" charset="0"/>
                <a:ea typeface="Courier New" pitchFamily="34" charset="-122"/>
                <a:cs typeface="Courier New" pitchFamily="34" charset="-120"/>
              </a:rPr>
              <a:t>        case "017" | "013":</a:t>
            </a:r>
            <a:endParaRPr lang="en-US" sz="1400" dirty="0"/>
          </a:p>
          <a:p>
            <a:pPr indent="0" marL="0">
              <a:lnSpc>
                <a:spcPct val="98000"/>
              </a:lnSpc>
              <a:buNone/>
            </a:pPr>
            <a:r>
              <a:rPr lang="en-US" sz="1400" dirty="0">
                <a:solidFill>
                  <a:srgbClr val="E8ECF4"/>
                </a:solidFill>
                <a:latin typeface="Courier New" pitchFamily="34" charset="0"/>
                <a:ea typeface="Courier New" pitchFamily="34" charset="-122"/>
                <a:cs typeface="Courier New" pitchFamily="34" charset="-120"/>
              </a:rPr>
              <a:t>            print("Grameenphone")</a:t>
            </a:r>
            <a:endParaRPr lang="en-US" sz="1400" dirty="0"/>
          </a:p>
          <a:p>
            <a:pPr indent="0" marL="0">
              <a:lnSpc>
                <a:spcPct val="98000"/>
              </a:lnSpc>
              <a:buNone/>
            </a:pPr>
            <a:r>
              <a:rPr lang="en-US" sz="1400" dirty="0">
                <a:solidFill>
                  <a:srgbClr val="E8ECF4"/>
                </a:solidFill>
                <a:latin typeface="Courier New" pitchFamily="34" charset="0"/>
                <a:ea typeface="Courier New" pitchFamily="34" charset="-122"/>
                <a:cs typeface="Courier New" pitchFamily="34" charset="-120"/>
              </a:rPr>
              <a:t>        case "019" | "014":</a:t>
            </a:r>
            <a:endParaRPr lang="en-US" sz="1400" dirty="0"/>
          </a:p>
          <a:p>
            <a:pPr indent="0" marL="0">
              <a:lnSpc>
                <a:spcPct val="98000"/>
              </a:lnSpc>
              <a:buNone/>
            </a:pPr>
            <a:r>
              <a:rPr lang="en-US" sz="1400" dirty="0">
                <a:solidFill>
                  <a:srgbClr val="E8ECF4"/>
                </a:solidFill>
                <a:latin typeface="Courier New" pitchFamily="34" charset="0"/>
                <a:ea typeface="Courier New" pitchFamily="34" charset="-122"/>
                <a:cs typeface="Courier New" pitchFamily="34" charset="-120"/>
              </a:rPr>
              <a:t>            print("Banglalink")</a:t>
            </a:r>
            <a:endParaRPr lang="en-US" sz="1400" dirty="0"/>
          </a:p>
          <a:p>
            <a:pPr indent="0" marL="0">
              <a:lnSpc>
                <a:spcPct val="98000"/>
              </a:lnSpc>
              <a:buNone/>
            </a:pPr>
            <a:r>
              <a:rPr lang="en-US" sz="1400" dirty="0">
                <a:solidFill>
                  <a:srgbClr val="E8ECF4"/>
                </a:solidFill>
                <a:latin typeface="Courier New" pitchFamily="34" charset="0"/>
                <a:ea typeface="Courier New" pitchFamily="34" charset="-122"/>
                <a:cs typeface="Courier New" pitchFamily="34" charset="-120"/>
              </a:rPr>
              <a:t>        case "015":</a:t>
            </a:r>
            <a:endParaRPr lang="en-US" sz="1400" dirty="0"/>
          </a:p>
          <a:p>
            <a:pPr indent="0" marL="0">
              <a:lnSpc>
                <a:spcPct val="98000"/>
              </a:lnSpc>
              <a:buNone/>
            </a:pPr>
            <a:r>
              <a:rPr lang="en-US" sz="1400" dirty="0">
                <a:solidFill>
                  <a:srgbClr val="E8ECF4"/>
                </a:solidFill>
                <a:latin typeface="Courier New" pitchFamily="34" charset="0"/>
                <a:ea typeface="Courier New" pitchFamily="34" charset="-122"/>
                <a:cs typeface="Courier New" pitchFamily="34" charset="-120"/>
              </a:rPr>
              <a:t>            print("Teletalk")</a:t>
            </a:r>
            <a:endParaRPr lang="en-US" sz="1400" dirty="0"/>
          </a:p>
          <a:p>
            <a:pPr indent="0" marL="0">
              <a:lnSpc>
                <a:spcPct val="98000"/>
              </a:lnSpc>
              <a:buNone/>
            </a:pPr>
            <a:r>
              <a:rPr lang="en-US" sz="1400" dirty="0">
                <a:solidFill>
                  <a:srgbClr val="E8ECF4"/>
                </a:solidFill>
                <a:latin typeface="Courier New" pitchFamily="34" charset="0"/>
                <a:ea typeface="Courier New" pitchFamily="34" charset="-122"/>
                <a:cs typeface="Courier New" pitchFamily="34" charset="-120"/>
              </a:rPr>
              <a:t>        case "016":</a:t>
            </a:r>
            <a:endParaRPr lang="en-US" sz="1400" dirty="0"/>
          </a:p>
          <a:p>
            <a:pPr indent="0" marL="0">
              <a:lnSpc>
                <a:spcPct val="98000"/>
              </a:lnSpc>
              <a:buNone/>
            </a:pPr>
            <a:r>
              <a:rPr lang="en-US" sz="1400" dirty="0">
                <a:solidFill>
                  <a:srgbClr val="E8ECF4"/>
                </a:solidFill>
                <a:latin typeface="Courier New" pitchFamily="34" charset="0"/>
                <a:ea typeface="Courier New" pitchFamily="34" charset="-122"/>
                <a:cs typeface="Courier New" pitchFamily="34" charset="-120"/>
              </a:rPr>
              <a:t>            print("Airtel")</a:t>
            </a:r>
            <a:endParaRPr lang="en-US" sz="1400" dirty="0"/>
          </a:p>
          <a:p>
            <a:pPr indent="0" marL="0">
              <a:lnSpc>
                <a:spcPct val="98000"/>
              </a:lnSpc>
              <a:buNone/>
            </a:pPr>
            <a:r>
              <a:rPr lang="en-US" sz="1400" dirty="0">
                <a:solidFill>
                  <a:srgbClr val="E8ECF4"/>
                </a:solidFill>
                <a:latin typeface="Courier New" pitchFamily="34" charset="0"/>
                <a:ea typeface="Courier New" pitchFamily="34" charset="-122"/>
                <a:cs typeface="Courier New" pitchFamily="34" charset="-120"/>
              </a:rPr>
              <a:t>        case "018":</a:t>
            </a:r>
            <a:endParaRPr lang="en-US" sz="1400" dirty="0"/>
          </a:p>
          <a:p>
            <a:pPr indent="0" marL="0">
              <a:lnSpc>
                <a:spcPct val="98000"/>
              </a:lnSpc>
              <a:buNone/>
            </a:pPr>
            <a:r>
              <a:rPr lang="en-US" sz="1400" dirty="0">
                <a:solidFill>
                  <a:srgbClr val="E8ECF4"/>
                </a:solidFill>
                <a:latin typeface="Courier New" pitchFamily="34" charset="0"/>
                <a:ea typeface="Courier New" pitchFamily="34" charset="-122"/>
                <a:cs typeface="Courier New" pitchFamily="34" charset="-120"/>
              </a:rPr>
              <a:t>            print("Robi")</a:t>
            </a:r>
            <a:endParaRPr lang="en-US" sz="1400" dirty="0"/>
          </a:p>
          <a:p>
            <a:pPr indent="0" marL="0">
              <a:lnSpc>
                <a:spcPct val="98000"/>
              </a:lnSpc>
              <a:buNone/>
            </a:pPr>
            <a:r>
              <a:rPr lang="en-US" sz="1400" dirty="0">
                <a:solidFill>
                  <a:srgbClr val="E8ECF4"/>
                </a:solidFill>
                <a:latin typeface="Courier New" pitchFamily="34" charset="0"/>
                <a:ea typeface="Courier New" pitchFamily="34" charset="-122"/>
                <a:cs typeface="Courier New" pitchFamily="34" charset="-120"/>
              </a:rPr>
              <a:t>        case _:</a:t>
            </a:r>
            <a:endParaRPr lang="en-US" sz="1400" dirty="0"/>
          </a:p>
          <a:p>
            <a:pPr indent="0" marL="0">
              <a:lnSpc>
                <a:spcPct val="98000"/>
              </a:lnSpc>
              <a:buNone/>
            </a:pPr>
            <a:r>
              <a:rPr lang="en-US" sz="1400" dirty="0">
                <a:solidFill>
                  <a:srgbClr val="E8ECF4"/>
                </a:solidFill>
                <a:latin typeface="Courier New" pitchFamily="34" charset="0"/>
                <a:ea typeface="Courier New" pitchFamily="34" charset="-122"/>
                <a:cs typeface="Courier New" pitchFamily="34" charset="-120"/>
              </a:rPr>
              <a:t>            print("INV")</a:t>
            </a:r>
            <a:endParaRPr lang="en-US" sz="1400" dirty="0"/>
          </a:p>
        </p:txBody>
      </p:sp>
      <p:sp>
        <p:nvSpPr>
          <p:cNvPr id="7" name="Shape 5"/>
          <p:cNvSpPr/>
          <p:nvPr/>
        </p:nvSpPr>
        <p:spPr>
          <a:xfrm>
            <a:off x="7543800" y="1920240"/>
            <a:ext cx="4069080" cy="767334"/>
          </a:xfrm>
          <a:prstGeom prst="roundRect">
            <a:avLst>
              <a:gd name="adj" fmla="val 9533"/>
            </a:avLst>
          </a:prstGeom>
          <a:solidFill>
            <a:srgbClr val="EEF2F8"/>
          </a:solidFill>
          <a:ln w="9525">
            <a:solidFill>
              <a:srgbClr val="D5DBE6"/>
            </a:solidFill>
            <a:prstDash val="solid"/>
          </a:ln>
        </p:spPr>
        <p:txBody>
          <a:bodyPr/>
          <a:p/>
        </p:txBody>
      </p:sp>
      <p:sp>
        <p:nvSpPr>
          <p:cNvPr id="8" name="Text 6"/>
          <p:cNvSpPr txBox="1"/>
          <p:nvPr/>
        </p:nvSpPr>
        <p:spPr>
          <a:xfrm>
            <a:off x="7726680" y="2011680"/>
            <a:ext cx="2743200" cy="228600"/>
          </a:xfrm>
          <a:prstGeom prst="rect">
            <a:avLst/>
          </a:prstGeom>
          <a:noFill/>
          <a:ln/>
        </p:spPr>
        <p:txBody>
          <a:bodyPr wrap="square" lIns="0" tIns="0" rIns="0" bIns="0" rtlCol="0" anchor="ctr"/>
          <a:lstStyle/>
          <a:p>
            <a:pPr indent="0" marL="0">
              <a:buNone/>
            </a:pPr>
            <a:r>
              <a:rPr lang="en-US" sz="1000" b="1" dirty="0">
                <a:solidFill>
                  <a:srgbClr val="5D6573"/>
                </a:solidFill>
                <a:latin typeface="Calibri" pitchFamily="34" charset="0"/>
                <a:ea typeface="Calibri" pitchFamily="34" charset="-122"/>
                <a:cs typeface="Calibri" pitchFamily="34" charset="-120"/>
              </a:rPr>
              <a:t>Output</a:t>
            </a:r>
            <a:endParaRPr lang="en-US" sz="1000" dirty="0"/>
          </a:p>
        </p:txBody>
      </p:sp>
      <p:sp>
        <p:nvSpPr>
          <p:cNvPr id="9" name="Text 7"/>
          <p:cNvSpPr txBox="1"/>
          <p:nvPr/>
        </p:nvSpPr>
        <p:spPr>
          <a:xfrm>
            <a:off x="7726680" y="2267712"/>
            <a:ext cx="3794760" cy="310134"/>
          </a:xfrm>
          <a:prstGeom prst="rect">
            <a:avLst/>
          </a:prstGeom>
          <a:noFill/>
          <a:ln/>
        </p:spPr>
        <p:txBody>
          <a:bodyPr wrap="none" lIns="0" tIns="0" rIns="0" bIns="0" rtlCol="0" anchor="t"/>
          <a:lstStyle/>
          <a:p>
            <a:pPr indent="0" marL="0">
              <a:lnSpc>
                <a:spcPct val="98000"/>
              </a:lnSpc>
              <a:buNone/>
            </a:pPr>
            <a:r>
              <a:rPr lang="en-US" sz="1400" dirty="0">
                <a:solidFill>
                  <a:srgbClr val="15213A"/>
                </a:solidFill>
                <a:latin typeface="Courier New" pitchFamily="34" charset="0"/>
                <a:ea typeface="Courier New" pitchFamily="34" charset="-122"/>
                <a:cs typeface="Courier New" pitchFamily="34" charset="-120"/>
              </a:rPr>
              <a:t>INV</a:t>
            </a:r>
            <a:endParaRPr lang="en-US" sz="1400" dirty="0"/>
          </a:p>
        </p:txBody>
      </p:sp>
      <p:sp>
        <p:nvSpPr>
          <p:cNvPr id="10" name="Shape 8"/>
          <p:cNvSpPr/>
          <p:nvPr/>
        </p:nvSpPr>
        <p:spPr>
          <a:xfrm>
            <a:off x="0" y="6556248"/>
            <a:ext cx="3154680" cy="301752"/>
          </a:xfrm>
          <a:prstGeom prst="rect">
            <a:avLst/>
          </a:prstGeom>
          <a:solidFill>
            <a:srgbClr val="2459C4"/>
          </a:solidFill>
          <a:ln w="12700">
            <a:solidFill>
              <a:srgbClr val="2459C4"/>
            </a:solidFill>
            <a:prstDash val="solid"/>
          </a:ln>
        </p:spPr>
        <p:txBody>
          <a:bodyPr/>
          <a:p/>
        </p:txBody>
      </p:sp>
      <p:sp>
        <p:nvSpPr>
          <p:cNvPr id="11" name="Text 9"/>
          <p:cNvSpPr txBox="1"/>
          <p:nvPr/>
        </p:nvSpPr>
        <p:spPr>
          <a:xfrm>
            <a:off x="0" y="6556248"/>
            <a:ext cx="3154680" cy="301752"/>
          </a:xfrm>
          <a:prstGeom prst="rect">
            <a:avLst/>
          </a:prstGeom>
          <a:noFill/>
          <a:ln/>
        </p:spPr>
        <p:txBody>
          <a:bodyPr wrap="square" lIns="0" tIns="0" rIns="0" bIns="0"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Md Mahbub E Noor</a:t>
            </a:r>
            <a:endParaRPr lang="en-US" sz="1100" dirty="0"/>
          </a:p>
        </p:txBody>
      </p:sp>
      <p:sp>
        <p:nvSpPr>
          <p:cNvPr id="12" name="Shape 10"/>
          <p:cNvSpPr/>
          <p:nvPr/>
        </p:nvSpPr>
        <p:spPr>
          <a:xfrm>
            <a:off x="3154680" y="6556248"/>
            <a:ext cx="4754880" cy="301752"/>
          </a:xfrm>
          <a:prstGeom prst="rect">
            <a:avLst/>
          </a:prstGeom>
          <a:solidFill>
            <a:srgbClr val="E07A1F"/>
          </a:solidFill>
          <a:ln w="12700">
            <a:solidFill>
              <a:srgbClr val="E07A1F"/>
            </a:solidFill>
            <a:prstDash val="solid"/>
          </a:ln>
        </p:spPr>
        <p:txBody>
          <a:bodyPr/>
          <a:p/>
        </p:txBody>
      </p:sp>
      <p:sp>
        <p:nvSpPr>
          <p:cNvPr id="13" name="Text 11"/>
          <p:cNvSpPr txBox="1"/>
          <p:nvPr/>
        </p:nvSpPr>
        <p:spPr>
          <a:xfrm>
            <a:off x="3154680" y="6556248"/>
            <a:ext cx="4754880" cy="301752"/>
          </a:xfrm>
          <a:prstGeom prst="rect">
            <a:avLst/>
          </a:prstGeom>
          <a:noFill/>
          <a:ln/>
        </p:spPr>
        <p:txBody>
          <a:bodyPr wrap="square" lIns="0" tIns="0" rIns="0" bIns="0" rtlCol="0" anchor="ctr"/>
          <a:lstStyle/>
          <a:p>
            <a:pPr algn="ctr" indent="0" marL="0">
              <a:buNone/>
            </a:pPr>
            <a:r>
              <a:rPr lang="en-US" sz="1100" b="1" dirty="0">
                <a:solidFill>
                  <a:srgbClr val="15213A"/>
                </a:solidFill>
                <a:latin typeface="Calibri" pitchFamily="34" charset="0"/>
                <a:ea typeface="Calibri" pitchFamily="34" charset="-122"/>
                <a:cs typeface="Calibri" pitchFamily="34" charset="-120"/>
              </a:rPr>
              <a:t>Lecture 3.1: Making decisions</a:t>
            </a:r>
            <a:endParaRPr lang="en-US" sz="1100" dirty="0"/>
          </a:p>
        </p:txBody>
      </p:sp>
      <p:sp>
        <p:nvSpPr>
          <p:cNvPr id="14" name="Shape 12"/>
          <p:cNvSpPr/>
          <p:nvPr/>
        </p:nvSpPr>
        <p:spPr>
          <a:xfrm>
            <a:off x="7909560" y="6556248"/>
            <a:ext cx="2926080" cy="301752"/>
          </a:xfrm>
          <a:prstGeom prst="rect">
            <a:avLst/>
          </a:prstGeom>
          <a:solidFill>
            <a:srgbClr val="2459C4"/>
          </a:solidFill>
          <a:ln w="12700">
            <a:solidFill>
              <a:srgbClr val="2459C4"/>
            </a:solidFill>
            <a:prstDash val="solid"/>
          </a:ln>
        </p:spPr>
        <p:txBody>
          <a:bodyPr/>
          <a:p/>
        </p:txBody>
      </p:sp>
      <p:sp>
        <p:nvSpPr>
          <p:cNvPr id="15" name="Text 13"/>
          <p:cNvSpPr txBox="1"/>
          <p:nvPr/>
        </p:nvSpPr>
        <p:spPr>
          <a:xfrm>
            <a:off x="7909560" y="6556248"/>
            <a:ext cx="2926080" cy="301752"/>
          </a:xfrm>
          <a:prstGeom prst="rect">
            <a:avLst/>
          </a:prstGeom>
          <a:noFill/>
          <a:ln/>
        </p:spPr>
        <p:txBody>
          <a:bodyPr wrap="square" lIns="0" tIns="0" rIns="0" bIns="0"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University of Barishal</a:t>
            </a:r>
            <a:endParaRPr lang="en-US" sz="1100" dirty="0"/>
          </a:p>
        </p:txBody>
      </p:sp>
      <p:sp>
        <p:nvSpPr>
          <p:cNvPr id="16" name="Shape 14"/>
          <p:cNvSpPr/>
          <p:nvPr/>
        </p:nvSpPr>
        <p:spPr>
          <a:xfrm>
            <a:off x="10835640" y="6556248"/>
            <a:ext cx="1356055" cy="301752"/>
          </a:xfrm>
          <a:prstGeom prst="rect">
            <a:avLst/>
          </a:prstGeom>
          <a:solidFill>
            <a:srgbClr val="15213A"/>
          </a:solidFill>
          <a:ln w="12700">
            <a:solidFill>
              <a:srgbClr val="15213A"/>
            </a:solidFill>
            <a:prstDash val="solid"/>
          </a:ln>
        </p:spPr>
        <p:txBody>
          <a:bodyPr/>
          <a:p/>
        </p:txBody>
      </p:sp>
      <p:sp>
        <p:nvSpPr>
          <p:cNvPr id="17" name="Text 15"/>
          <p:cNvSpPr txBox="1"/>
          <p:nvPr/>
        </p:nvSpPr>
        <p:spPr>
          <a:xfrm>
            <a:off x="10835640" y="6556248"/>
            <a:ext cx="1356055" cy="301752"/>
          </a:xfrm>
          <a:prstGeom prst="rect">
            <a:avLst/>
          </a:prstGeom>
          <a:noFill/>
          <a:ln/>
        </p:spPr>
        <p:txBody>
          <a:bodyPr wrap="square" lIns="0" tIns="0" rIns="0" bIns="0"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24 / 28</a:t>
            </a:r>
            <a:endParaRPr lang="en-US" sz="1100"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name="Slide 25">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548640" y="365760"/>
            <a:ext cx="11064240" cy="731520"/>
          </a:xfrm>
          <a:prstGeom prst="rect">
            <a:avLst/>
          </a:prstGeom>
          <a:noFill/>
          <a:ln/>
        </p:spPr>
        <p:txBody>
          <a:bodyPr wrap="square" lIns="0" tIns="0" rIns="0" bIns="0" rtlCol="0" anchor="t"/>
          <a:lstStyle/>
          <a:p>
            <a:pPr indent="0" marL="0">
              <a:buNone/>
            </a:pPr>
            <a:r>
              <a:rPr lang="en-US" sz="3000" b="1" dirty="0">
                <a:solidFill>
                  <a:srgbClr val="15213A"/>
                </a:solidFill>
                <a:latin typeface="Arial" pitchFamily="34" charset="0"/>
                <a:ea typeface="Arial" pitchFamily="34" charset="-122"/>
                <a:cs typeface="Arial" pitchFamily="34" charset="-120"/>
              </a:rPr>
              <a:t>Today's toolkit</a:t>
            </a:r>
            <a:endParaRPr lang="en-US" sz="3000" dirty="0"/>
          </a:p>
        </p:txBody>
      </p:sp>
      <p:graphicFrame>
        <p:nvGraphicFramePr>
          <p:cNvPr id="3" name="Table 0"/>
          <p:cNvGraphicFramePr>
            <a:graphicFrameLocks noGrp="1"/>
          </p:cNvGraphicFramePr>
          <p:nvPr>
            <p:extLst>
              <p:ext uri="{D42A27DB-BD31-4B8C-83A1-F6EECF244321}">
                <p14:modId xmlns:p14="http://schemas.microsoft.com/office/powerpoint/2010/main" val="1579011935"/>
              </p:ext>
            </p:extLst>
          </p:nvPr>
        </p:nvGraphicFramePr>
        <p:xfrm>
          <a:off x="548640" y="1417320"/>
          <a:ext cx="5394959" cy="3657600"/>
        </p:xfrm>
        <a:graphic>
          <a:graphicData uri="http://schemas.openxmlformats.org/drawingml/2006/table">
            <a:tbl>
              <a:tblPr/>
              <a:tblGrid>
                <a:gridCol w="3108960"/>
                <a:gridCol w="2286000"/>
              </a:tblGrid>
              <a:tr h="731520">
                <a:tc>
                  <a:txBody>
                    <a:bodyPr/>
                    <a:lstStyle/>
                    <a:p>
                      <a:pPr indent="0" marL="0">
                        <a:buNone/>
                      </a:pPr>
                      <a:r>
                        <a:rPr lang="en-US" sz="1500" b="1" dirty="0">
                          <a:solidFill>
                            <a:srgbClr val="A4520C"/>
                          </a:solidFill>
                          <a:latin typeface="Courier New" pitchFamily="34" charset="0"/>
                          <a:ea typeface="Courier New" pitchFamily="34" charset="-122"/>
                          <a:cs typeface="Courier New" pitchFamily="34" charset="-120"/>
                        </a:rPr>
                        <a:t>== != &gt; &lt; &gt;= &lt;=</a:t>
                      </a:r>
                      <a:endParaRPr lang="en-US" sz="1500" dirty="0">
                        <a:latin typeface="Courier New" charset="0"/>
                        <a:ea typeface="Courier New" charset="0"/>
                        <a:cs typeface="Courier New" charset="0"/>
                      </a:endParaRPr>
                    </a:p>
                  </a:txBody>
                  <a:tcPr marL="109728" marR="109728" marT="73152" marB="73152" anchor="ctr">
                    <a:lnL w="9525" cap="flat" cmpd="sng" algn="ctr">
                      <a:solidFill>
                        <a:srgbClr val="D5DBE6"/>
                      </a:solidFill>
                      <a:prstDash val="solid"/>
                      <a:round/>
                      <a:headEnd type="none" w="med" len="med"/>
                      <a:tailEnd type="none" w="med" len="med"/>
                    </a:lnL>
                    <a:lnR w="9525" cap="flat" cmpd="sng" algn="ctr">
                      <a:solidFill>
                        <a:srgbClr val="D5DBE6"/>
                      </a:solidFill>
                      <a:prstDash val="solid"/>
                      <a:round/>
                      <a:headEnd type="none" w="med" len="med"/>
                      <a:tailEnd type="none" w="med" len="med"/>
                    </a:lnR>
                    <a:lnT w="9525" cap="flat" cmpd="sng" algn="ctr">
                      <a:solidFill>
                        <a:srgbClr val="D5DBE6"/>
                      </a:solidFill>
                      <a:prstDash val="solid"/>
                      <a:round/>
                      <a:headEnd type="none" w="med" len="med"/>
                      <a:tailEnd type="none" w="med" len="med"/>
                    </a:lnT>
                    <a:lnB w="9525" cap="flat" cmpd="sng" algn="ctr">
                      <a:solidFill>
                        <a:srgbClr val="D5DBE6"/>
                      </a:solidFill>
                      <a:prstDash val="solid"/>
                      <a:round/>
                      <a:headEnd type="none" w="med" len="med"/>
                      <a:tailEnd type="none" w="med" len="med"/>
                    </a:lnB>
                    <a:solidFill>
                      <a:srgbClr val="F3F5F9"/>
                    </a:solidFill>
                  </a:tcPr>
                </a:tc>
                <a:tc>
                  <a:txBody>
                    <a:bodyPr/>
                    <a:lstStyle/>
                    <a:p>
                      <a:pPr indent="0" marL="0">
                        <a:buNone/>
                      </a:pPr>
                      <a:r>
                        <a:rPr lang="en-US" sz="1700" dirty="0">
                          <a:solidFill>
                            <a:srgbClr val="15213A"/>
                          </a:solidFill>
                          <a:latin typeface="Calibri" pitchFamily="34" charset="0"/>
                          <a:ea typeface="Calibri" pitchFamily="34" charset="-122"/>
                          <a:cs typeface="Calibri" pitchFamily="34" charset="-120"/>
                        </a:rPr>
                        <a:t>Compare, gives True/False</a:t>
                      </a:r>
                      <a:endParaRPr lang="en-US" sz="1700" dirty="0">
                        <a:latin typeface="Calibri" charset="0"/>
                        <a:ea typeface="Calibri" charset="0"/>
                        <a:cs typeface="Calibri" charset="0"/>
                      </a:endParaRPr>
                    </a:p>
                  </a:txBody>
                  <a:tcPr marL="109728" marR="109728" marT="73152" marB="73152" anchor="ctr">
                    <a:lnL w="9525" cap="flat" cmpd="sng" algn="ctr">
                      <a:solidFill>
                        <a:srgbClr val="D5DBE6"/>
                      </a:solidFill>
                      <a:prstDash val="solid"/>
                      <a:round/>
                      <a:headEnd type="none" w="med" len="med"/>
                      <a:tailEnd type="none" w="med" len="med"/>
                    </a:lnL>
                    <a:lnR w="9525" cap="flat" cmpd="sng" algn="ctr">
                      <a:solidFill>
                        <a:srgbClr val="D5DBE6"/>
                      </a:solidFill>
                      <a:prstDash val="solid"/>
                      <a:round/>
                      <a:headEnd type="none" w="med" len="med"/>
                      <a:tailEnd type="none" w="med" len="med"/>
                    </a:lnR>
                    <a:lnT w="9525" cap="flat" cmpd="sng" algn="ctr">
                      <a:solidFill>
                        <a:srgbClr val="D5DBE6"/>
                      </a:solidFill>
                      <a:prstDash val="solid"/>
                      <a:round/>
                      <a:headEnd type="none" w="med" len="med"/>
                      <a:tailEnd type="none" w="med" len="med"/>
                    </a:lnT>
                    <a:lnB w="9525" cap="flat" cmpd="sng" algn="ctr">
                      <a:solidFill>
                        <a:srgbClr val="D5DBE6"/>
                      </a:solidFill>
                      <a:prstDash val="solid"/>
                      <a:round/>
                      <a:headEnd type="none" w="med" len="med"/>
                      <a:tailEnd type="none" w="med" len="med"/>
                    </a:lnB>
                  </a:tcPr>
                </a:tc>
              </a:tr>
              <a:tr h="731520">
                <a:tc>
                  <a:txBody>
                    <a:bodyPr/>
                    <a:lstStyle/>
                    <a:p>
                      <a:pPr indent="0" marL="0">
                        <a:buNone/>
                      </a:pPr>
                      <a:r>
                        <a:rPr lang="en-US" sz="1500" b="1" dirty="0">
                          <a:solidFill>
                            <a:srgbClr val="A4520C"/>
                          </a:solidFill>
                          <a:latin typeface="Courier New" pitchFamily="34" charset="0"/>
                          <a:ea typeface="Courier New" pitchFamily="34" charset="-122"/>
                          <a:cs typeface="Courier New" pitchFamily="34" charset="-120"/>
                        </a:rPr>
                        <a:t>if condition:</a:t>
                      </a:r>
                      <a:endParaRPr lang="en-US" sz="1500" dirty="0">
                        <a:latin typeface="Courier New" charset="0"/>
                        <a:ea typeface="Courier New" charset="0"/>
                        <a:cs typeface="Courier New" charset="0"/>
                      </a:endParaRPr>
                    </a:p>
                  </a:txBody>
                  <a:tcPr marL="109728" marR="109728" marT="73152" marB="73152" anchor="ctr">
                    <a:lnL w="9525" cap="flat" cmpd="sng" algn="ctr">
                      <a:solidFill>
                        <a:srgbClr val="D5DBE6"/>
                      </a:solidFill>
                      <a:prstDash val="solid"/>
                      <a:round/>
                      <a:headEnd type="none" w="med" len="med"/>
                      <a:tailEnd type="none" w="med" len="med"/>
                    </a:lnL>
                    <a:lnR w="9525" cap="flat" cmpd="sng" algn="ctr">
                      <a:solidFill>
                        <a:srgbClr val="D5DBE6"/>
                      </a:solidFill>
                      <a:prstDash val="solid"/>
                      <a:round/>
                      <a:headEnd type="none" w="med" len="med"/>
                      <a:tailEnd type="none" w="med" len="med"/>
                    </a:lnR>
                    <a:lnT w="9525" cap="flat" cmpd="sng" algn="ctr">
                      <a:solidFill>
                        <a:srgbClr val="D5DBE6"/>
                      </a:solidFill>
                      <a:prstDash val="solid"/>
                      <a:round/>
                      <a:headEnd type="none" w="med" len="med"/>
                      <a:tailEnd type="none" w="med" len="med"/>
                    </a:lnT>
                    <a:lnB w="9525" cap="flat" cmpd="sng" algn="ctr">
                      <a:solidFill>
                        <a:srgbClr val="D5DBE6"/>
                      </a:solidFill>
                      <a:prstDash val="solid"/>
                      <a:round/>
                      <a:headEnd type="none" w="med" len="med"/>
                      <a:tailEnd type="none" w="med" len="med"/>
                    </a:lnB>
                    <a:solidFill>
                      <a:srgbClr val="F3F5F9"/>
                    </a:solidFill>
                  </a:tcPr>
                </a:tc>
                <a:tc>
                  <a:txBody>
                    <a:bodyPr/>
                    <a:lstStyle/>
                    <a:p>
                      <a:pPr indent="0" marL="0">
                        <a:buNone/>
                      </a:pPr>
                      <a:r>
                        <a:rPr lang="en-US" sz="1700" dirty="0">
                          <a:solidFill>
                            <a:srgbClr val="15213A"/>
                          </a:solidFill>
                          <a:latin typeface="Calibri" pitchFamily="34" charset="0"/>
                          <a:ea typeface="Calibri" pitchFamily="34" charset="-122"/>
                          <a:cs typeface="Calibri" pitchFamily="34" charset="-120"/>
                        </a:rPr>
                        <a:t>Run the block only if True</a:t>
                      </a:r>
                      <a:endParaRPr lang="en-US" sz="1700" dirty="0">
                        <a:latin typeface="Calibri" charset="0"/>
                        <a:ea typeface="Calibri" charset="0"/>
                        <a:cs typeface="Calibri" charset="0"/>
                      </a:endParaRPr>
                    </a:p>
                  </a:txBody>
                  <a:tcPr marL="109728" marR="109728" marT="73152" marB="73152" anchor="ctr">
                    <a:lnL w="9525" cap="flat" cmpd="sng" algn="ctr">
                      <a:solidFill>
                        <a:srgbClr val="D5DBE6"/>
                      </a:solidFill>
                      <a:prstDash val="solid"/>
                      <a:round/>
                      <a:headEnd type="none" w="med" len="med"/>
                      <a:tailEnd type="none" w="med" len="med"/>
                    </a:lnL>
                    <a:lnR w="9525" cap="flat" cmpd="sng" algn="ctr">
                      <a:solidFill>
                        <a:srgbClr val="D5DBE6"/>
                      </a:solidFill>
                      <a:prstDash val="solid"/>
                      <a:round/>
                      <a:headEnd type="none" w="med" len="med"/>
                      <a:tailEnd type="none" w="med" len="med"/>
                    </a:lnR>
                    <a:lnT w="9525" cap="flat" cmpd="sng" algn="ctr">
                      <a:solidFill>
                        <a:srgbClr val="D5DBE6"/>
                      </a:solidFill>
                      <a:prstDash val="solid"/>
                      <a:round/>
                      <a:headEnd type="none" w="med" len="med"/>
                      <a:tailEnd type="none" w="med" len="med"/>
                    </a:lnT>
                    <a:lnB w="9525" cap="flat" cmpd="sng" algn="ctr">
                      <a:solidFill>
                        <a:srgbClr val="D5DBE6"/>
                      </a:solidFill>
                      <a:prstDash val="solid"/>
                      <a:round/>
                      <a:headEnd type="none" w="med" len="med"/>
                      <a:tailEnd type="none" w="med" len="med"/>
                    </a:lnB>
                  </a:tcPr>
                </a:tc>
              </a:tr>
              <a:tr h="731520">
                <a:tc>
                  <a:txBody>
                    <a:bodyPr/>
                    <a:lstStyle/>
                    <a:p>
                      <a:pPr indent="0" marL="0">
                        <a:buNone/>
                      </a:pPr>
                      <a:r>
                        <a:rPr lang="en-US" sz="1500" b="1" dirty="0">
                          <a:solidFill>
                            <a:srgbClr val="A4520C"/>
                          </a:solidFill>
                          <a:latin typeface="Courier New" pitchFamily="34" charset="0"/>
                          <a:ea typeface="Courier New" pitchFamily="34" charset="-122"/>
                          <a:cs typeface="Courier New" pitchFamily="34" charset="-120"/>
                        </a:rPr>
                        <a:t>else:</a:t>
                      </a:r>
                      <a:endParaRPr lang="en-US" sz="1500" dirty="0">
                        <a:latin typeface="Courier New" charset="0"/>
                        <a:ea typeface="Courier New" charset="0"/>
                        <a:cs typeface="Courier New" charset="0"/>
                      </a:endParaRPr>
                    </a:p>
                  </a:txBody>
                  <a:tcPr marL="109728" marR="109728" marT="73152" marB="73152" anchor="ctr">
                    <a:lnL w="9525" cap="flat" cmpd="sng" algn="ctr">
                      <a:solidFill>
                        <a:srgbClr val="D5DBE6"/>
                      </a:solidFill>
                      <a:prstDash val="solid"/>
                      <a:round/>
                      <a:headEnd type="none" w="med" len="med"/>
                      <a:tailEnd type="none" w="med" len="med"/>
                    </a:lnL>
                    <a:lnR w="9525" cap="flat" cmpd="sng" algn="ctr">
                      <a:solidFill>
                        <a:srgbClr val="D5DBE6"/>
                      </a:solidFill>
                      <a:prstDash val="solid"/>
                      <a:round/>
                      <a:headEnd type="none" w="med" len="med"/>
                      <a:tailEnd type="none" w="med" len="med"/>
                    </a:lnR>
                    <a:lnT w="9525" cap="flat" cmpd="sng" algn="ctr">
                      <a:solidFill>
                        <a:srgbClr val="D5DBE6"/>
                      </a:solidFill>
                      <a:prstDash val="solid"/>
                      <a:round/>
                      <a:headEnd type="none" w="med" len="med"/>
                      <a:tailEnd type="none" w="med" len="med"/>
                    </a:lnT>
                    <a:lnB w="9525" cap="flat" cmpd="sng" algn="ctr">
                      <a:solidFill>
                        <a:srgbClr val="D5DBE6"/>
                      </a:solidFill>
                      <a:prstDash val="solid"/>
                      <a:round/>
                      <a:headEnd type="none" w="med" len="med"/>
                      <a:tailEnd type="none" w="med" len="med"/>
                    </a:lnB>
                    <a:solidFill>
                      <a:srgbClr val="F3F5F9"/>
                    </a:solidFill>
                  </a:tcPr>
                </a:tc>
                <a:tc>
                  <a:txBody>
                    <a:bodyPr/>
                    <a:lstStyle/>
                    <a:p>
                      <a:pPr indent="0" marL="0">
                        <a:buNone/>
                      </a:pPr>
                      <a:r>
                        <a:rPr lang="en-US" sz="1700" dirty="0">
                          <a:solidFill>
                            <a:srgbClr val="15213A"/>
                          </a:solidFill>
                          <a:latin typeface="Calibri" pitchFamily="34" charset="0"/>
                          <a:ea typeface="Calibri" pitchFamily="34" charset="-122"/>
                          <a:cs typeface="Calibri" pitchFamily="34" charset="-120"/>
                        </a:rPr>
                        <a:t>Run when nothing above was True</a:t>
                      </a:r>
                      <a:endParaRPr lang="en-US" sz="1700" dirty="0">
                        <a:latin typeface="Calibri" charset="0"/>
                        <a:ea typeface="Calibri" charset="0"/>
                        <a:cs typeface="Calibri" charset="0"/>
                      </a:endParaRPr>
                    </a:p>
                  </a:txBody>
                  <a:tcPr marL="109728" marR="109728" marT="73152" marB="73152" anchor="ctr">
                    <a:lnL w="9525" cap="flat" cmpd="sng" algn="ctr">
                      <a:solidFill>
                        <a:srgbClr val="D5DBE6"/>
                      </a:solidFill>
                      <a:prstDash val="solid"/>
                      <a:round/>
                      <a:headEnd type="none" w="med" len="med"/>
                      <a:tailEnd type="none" w="med" len="med"/>
                    </a:lnL>
                    <a:lnR w="9525" cap="flat" cmpd="sng" algn="ctr">
                      <a:solidFill>
                        <a:srgbClr val="D5DBE6"/>
                      </a:solidFill>
                      <a:prstDash val="solid"/>
                      <a:round/>
                      <a:headEnd type="none" w="med" len="med"/>
                      <a:tailEnd type="none" w="med" len="med"/>
                    </a:lnR>
                    <a:lnT w="9525" cap="flat" cmpd="sng" algn="ctr">
                      <a:solidFill>
                        <a:srgbClr val="D5DBE6"/>
                      </a:solidFill>
                      <a:prstDash val="solid"/>
                      <a:round/>
                      <a:headEnd type="none" w="med" len="med"/>
                      <a:tailEnd type="none" w="med" len="med"/>
                    </a:lnT>
                    <a:lnB w="9525" cap="flat" cmpd="sng" algn="ctr">
                      <a:solidFill>
                        <a:srgbClr val="D5DBE6"/>
                      </a:solidFill>
                      <a:prstDash val="solid"/>
                      <a:round/>
                      <a:headEnd type="none" w="med" len="med"/>
                      <a:tailEnd type="none" w="med" len="med"/>
                    </a:lnB>
                  </a:tcPr>
                </a:tc>
              </a:tr>
              <a:tr h="731520">
                <a:tc>
                  <a:txBody>
                    <a:bodyPr/>
                    <a:lstStyle/>
                    <a:p>
                      <a:pPr indent="0" marL="0">
                        <a:buNone/>
                      </a:pPr>
                      <a:r>
                        <a:rPr lang="en-US" sz="1500" b="1" dirty="0">
                          <a:solidFill>
                            <a:srgbClr val="A4520C"/>
                          </a:solidFill>
                          <a:latin typeface="Courier New" pitchFamily="34" charset="0"/>
                          <a:ea typeface="Courier New" pitchFamily="34" charset="-122"/>
                          <a:cs typeface="Courier New" pitchFamily="34" charset="-120"/>
                        </a:rPr>
                        <a:t>elif condition:</a:t>
                      </a:r>
                      <a:endParaRPr lang="en-US" sz="1500" dirty="0">
                        <a:latin typeface="Courier New" charset="0"/>
                        <a:ea typeface="Courier New" charset="0"/>
                        <a:cs typeface="Courier New" charset="0"/>
                      </a:endParaRPr>
                    </a:p>
                  </a:txBody>
                  <a:tcPr marL="109728" marR="109728" marT="73152" marB="73152" anchor="ctr">
                    <a:lnL w="9525" cap="flat" cmpd="sng" algn="ctr">
                      <a:solidFill>
                        <a:srgbClr val="D5DBE6"/>
                      </a:solidFill>
                      <a:prstDash val="solid"/>
                      <a:round/>
                      <a:headEnd type="none" w="med" len="med"/>
                      <a:tailEnd type="none" w="med" len="med"/>
                    </a:lnL>
                    <a:lnR w="9525" cap="flat" cmpd="sng" algn="ctr">
                      <a:solidFill>
                        <a:srgbClr val="D5DBE6"/>
                      </a:solidFill>
                      <a:prstDash val="solid"/>
                      <a:round/>
                      <a:headEnd type="none" w="med" len="med"/>
                      <a:tailEnd type="none" w="med" len="med"/>
                    </a:lnR>
                    <a:lnT w="9525" cap="flat" cmpd="sng" algn="ctr">
                      <a:solidFill>
                        <a:srgbClr val="D5DBE6"/>
                      </a:solidFill>
                      <a:prstDash val="solid"/>
                      <a:round/>
                      <a:headEnd type="none" w="med" len="med"/>
                      <a:tailEnd type="none" w="med" len="med"/>
                    </a:lnT>
                    <a:lnB w="9525" cap="flat" cmpd="sng" algn="ctr">
                      <a:solidFill>
                        <a:srgbClr val="D5DBE6"/>
                      </a:solidFill>
                      <a:prstDash val="solid"/>
                      <a:round/>
                      <a:headEnd type="none" w="med" len="med"/>
                      <a:tailEnd type="none" w="med" len="med"/>
                    </a:lnB>
                    <a:solidFill>
                      <a:srgbClr val="F3F5F9"/>
                    </a:solidFill>
                  </a:tcPr>
                </a:tc>
                <a:tc>
                  <a:txBody>
                    <a:bodyPr/>
                    <a:lstStyle/>
                    <a:p>
                      <a:pPr indent="0" marL="0">
                        <a:buNone/>
                      </a:pPr>
                      <a:r>
                        <a:rPr lang="en-US" sz="1700" dirty="0">
                          <a:solidFill>
                            <a:srgbClr val="15213A"/>
                          </a:solidFill>
                          <a:latin typeface="Calibri" pitchFamily="34" charset="0"/>
                          <a:ea typeface="Calibri" pitchFamily="34" charset="-122"/>
                          <a:cs typeface="Calibri" pitchFamily="34" charset="-120"/>
                        </a:rPr>
                        <a:t>Another check, only if earlier failed</a:t>
                      </a:r>
                      <a:endParaRPr lang="en-US" sz="1700" dirty="0">
                        <a:latin typeface="Calibri" charset="0"/>
                        <a:ea typeface="Calibri" charset="0"/>
                        <a:cs typeface="Calibri" charset="0"/>
                      </a:endParaRPr>
                    </a:p>
                  </a:txBody>
                  <a:tcPr marL="109728" marR="109728" marT="73152" marB="73152" anchor="ctr">
                    <a:lnL w="9525" cap="flat" cmpd="sng" algn="ctr">
                      <a:solidFill>
                        <a:srgbClr val="D5DBE6"/>
                      </a:solidFill>
                      <a:prstDash val="solid"/>
                      <a:round/>
                      <a:headEnd type="none" w="med" len="med"/>
                      <a:tailEnd type="none" w="med" len="med"/>
                    </a:lnL>
                    <a:lnR w="9525" cap="flat" cmpd="sng" algn="ctr">
                      <a:solidFill>
                        <a:srgbClr val="D5DBE6"/>
                      </a:solidFill>
                      <a:prstDash val="solid"/>
                      <a:round/>
                      <a:headEnd type="none" w="med" len="med"/>
                      <a:tailEnd type="none" w="med" len="med"/>
                    </a:lnR>
                    <a:lnT w="9525" cap="flat" cmpd="sng" algn="ctr">
                      <a:solidFill>
                        <a:srgbClr val="D5DBE6"/>
                      </a:solidFill>
                      <a:prstDash val="solid"/>
                      <a:round/>
                      <a:headEnd type="none" w="med" len="med"/>
                      <a:tailEnd type="none" w="med" len="med"/>
                    </a:lnT>
                    <a:lnB w="9525" cap="flat" cmpd="sng" algn="ctr">
                      <a:solidFill>
                        <a:srgbClr val="D5DBE6"/>
                      </a:solidFill>
                      <a:prstDash val="solid"/>
                      <a:round/>
                      <a:headEnd type="none" w="med" len="med"/>
                      <a:tailEnd type="none" w="med" len="med"/>
                    </a:lnB>
                  </a:tcPr>
                </a:tc>
              </a:tr>
              <a:tr h="731520">
                <a:tc>
                  <a:txBody>
                    <a:bodyPr/>
                    <a:lstStyle/>
                    <a:p>
                      <a:pPr indent="0" marL="0">
                        <a:buNone/>
                      </a:pPr>
                      <a:r>
                        <a:rPr lang="en-US" sz="1500" b="1" dirty="0">
                          <a:solidFill>
                            <a:srgbClr val="A4520C"/>
                          </a:solidFill>
                          <a:latin typeface="Courier New" pitchFamily="34" charset="0"/>
                          <a:ea typeface="Courier New" pitchFamily="34" charset="-122"/>
                          <a:cs typeface="Courier New" pitchFamily="34" charset="-120"/>
                        </a:rPr>
                        <a:t>and / or / not</a:t>
                      </a:r>
                      <a:endParaRPr lang="en-US" sz="1500" dirty="0">
                        <a:latin typeface="Courier New" charset="0"/>
                        <a:ea typeface="Courier New" charset="0"/>
                        <a:cs typeface="Courier New" charset="0"/>
                      </a:endParaRPr>
                    </a:p>
                  </a:txBody>
                  <a:tcPr marL="109728" marR="109728" marT="73152" marB="73152" anchor="ctr">
                    <a:lnL w="9525" cap="flat" cmpd="sng" algn="ctr">
                      <a:solidFill>
                        <a:srgbClr val="D5DBE6"/>
                      </a:solidFill>
                      <a:prstDash val="solid"/>
                      <a:round/>
                      <a:headEnd type="none" w="med" len="med"/>
                      <a:tailEnd type="none" w="med" len="med"/>
                    </a:lnL>
                    <a:lnR w="9525" cap="flat" cmpd="sng" algn="ctr">
                      <a:solidFill>
                        <a:srgbClr val="D5DBE6"/>
                      </a:solidFill>
                      <a:prstDash val="solid"/>
                      <a:round/>
                      <a:headEnd type="none" w="med" len="med"/>
                      <a:tailEnd type="none" w="med" len="med"/>
                    </a:lnR>
                    <a:lnT w="9525" cap="flat" cmpd="sng" algn="ctr">
                      <a:solidFill>
                        <a:srgbClr val="D5DBE6"/>
                      </a:solidFill>
                      <a:prstDash val="solid"/>
                      <a:round/>
                      <a:headEnd type="none" w="med" len="med"/>
                      <a:tailEnd type="none" w="med" len="med"/>
                    </a:lnT>
                    <a:lnB w="9525" cap="flat" cmpd="sng" algn="ctr">
                      <a:solidFill>
                        <a:srgbClr val="D5DBE6"/>
                      </a:solidFill>
                      <a:prstDash val="solid"/>
                      <a:round/>
                      <a:headEnd type="none" w="med" len="med"/>
                      <a:tailEnd type="none" w="med" len="med"/>
                    </a:lnB>
                    <a:solidFill>
                      <a:srgbClr val="F3F5F9"/>
                    </a:solidFill>
                  </a:tcPr>
                </a:tc>
                <a:tc>
                  <a:txBody>
                    <a:bodyPr/>
                    <a:lstStyle/>
                    <a:p>
                      <a:pPr indent="0" marL="0">
                        <a:buNone/>
                      </a:pPr>
                      <a:r>
                        <a:rPr lang="en-US" sz="1700" dirty="0">
                          <a:solidFill>
                            <a:srgbClr val="15213A"/>
                          </a:solidFill>
                          <a:latin typeface="Calibri" pitchFamily="34" charset="0"/>
                          <a:ea typeface="Calibri" pitchFamily="34" charset="-122"/>
                          <a:cs typeface="Calibri" pitchFamily="34" charset="-120"/>
                        </a:rPr>
                        <a:t>Combine or flip conditions</a:t>
                      </a:r>
                      <a:endParaRPr lang="en-US" sz="1700" dirty="0">
                        <a:latin typeface="Calibri" charset="0"/>
                        <a:ea typeface="Calibri" charset="0"/>
                        <a:cs typeface="Calibri" charset="0"/>
                      </a:endParaRPr>
                    </a:p>
                  </a:txBody>
                  <a:tcPr marL="109728" marR="109728" marT="73152" marB="73152" anchor="ctr">
                    <a:lnL w="9525" cap="flat" cmpd="sng" algn="ctr">
                      <a:solidFill>
                        <a:srgbClr val="D5DBE6"/>
                      </a:solidFill>
                      <a:prstDash val="solid"/>
                      <a:round/>
                      <a:headEnd type="none" w="med" len="med"/>
                      <a:tailEnd type="none" w="med" len="med"/>
                    </a:lnL>
                    <a:lnR w="9525" cap="flat" cmpd="sng" algn="ctr">
                      <a:solidFill>
                        <a:srgbClr val="D5DBE6"/>
                      </a:solidFill>
                      <a:prstDash val="solid"/>
                      <a:round/>
                      <a:headEnd type="none" w="med" len="med"/>
                      <a:tailEnd type="none" w="med" len="med"/>
                    </a:lnR>
                    <a:lnT w="9525" cap="flat" cmpd="sng" algn="ctr">
                      <a:solidFill>
                        <a:srgbClr val="D5DBE6"/>
                      </a:solidFill>
                      <a:prstDash val="solid"/>
                      <a:round/>
                      <a:headEnd type="none" w="med" len="med"/>
                      <a:tailEnd type="none" w="med" len="med"/>
                    </a:lnT>
                    <a:lnB w="9525" cap="flat" cmpd="sng" algn="ctr">
                      <a:solidFill>
                        <a:srgbClr val="D5DBE6"/>
                      </a:solidFill>
                      <a:prstDash val="solid"/>
                      <a:round/>
                      <a:headEnd type="none" w="med" len="med"/>
                      <a:tailEnd type="none" w="med" len="med"/>
                    </a:lnB>
                  </a:tcPr>
                </a:tc>
              </a:tr>
            </a:tbl>
          </a:graphicData>
        </a:graphic>
      </p:graphicFrame>
      <p:graphicFrame>
        <p:nvGraphicFramePr>
          <p:cNvPr id="4" name="Table 1"/>
          <p:cNvGraphicFramePr>
            <a:graphicFrameLocks noGrp="1"/>
          </p:cNvGraphicFramePr>
          <p:nvPr>
            <p:extLst>
              <p:ext uri="{D42A27DB-BD31-4B8C-83A1-F6EECF244321}">
                <p14:modId xmlns:p14="http://schemas.microsoft.com/office/powerpoint/2010/main" val="1579011935"/>
              </p:ext>
            </p:extLst>
          </p:nvPr>
        </p:nvGraphicFramePr>
        <p:xfrm>
          <a:off x="6217920" y="1417320"/>
          <a:ext cx="5394959" cy="2926080"/>
        </p:xfrm>
        <a:graphic>
          <a:graphicData uri="http://schemas.openxmlformats.org/drawingml/2006/table">
            <a:tbl>
              <a:tblPr/>
              <a:tblGrid>
                <a:gridCol w="3108960"/>
                <a:gridCol w="2286000"/>
              </a:tblGrid>
              <a:tr h="731520">
                <a:tc>
                  <a:txBody>
                    <a:bodyPr/>
                    <a:lstStyle/>
                    <a:p>
                      <a:pPr indent="0" marL="0">
                        <a:buNone/>
                      </a:pPr>
                      <a:r>
                        <a:rPr lang="en-US" sz="1500" b="1" dirty="0">
                          <a:solidFill>
                            <a:srgbClr val="A4520C"/>
                          </a:solidFill>
                          <a:latin typeface="Courier New" pitchFamily="34" charset="0"/>
                          <a:ea typeface="Courier New" pitchFamily="34" charset="-122"/>
                          <a:cs typeface="Courier New" pitchFamily="34" charset="-120"/>
                        </a:rPr>
                        <a:t>"x" in text</a:t>
                      </a:r>
                      <a:endParaRPr lang="en-US" sz="1500" dirty="0">
                        <a:latin typeface="Courier New" charset="0"/>
                        <a:ea typeface="Courier New" charset="0"/>
                        <a:cs typeface="Courier New" charset="0"/>
                      </a:endParaRPr>
                    </a:p>
                  </a:txBody>
                  <a:tcPr marL="109728" marR="109728" marT="73152" marB="73152" anchor="ctr">
                    <a:lnL w="9525" cap="flat" cmpd="sng" algn="ctr">
                      <a:solidFill>
                        <a:srgbClr val="D5DBE6"/>
                      </a:solidFill>
                      <a:prstDash val="solid"/>
                      <a:round/>
                      <a:headEnd type="none" w="med" len="med"/>
                      <a:tailEnd type="none" w="med" len="med"/>
                    </a:lnL>
                    <a:lnR w="9525" cap="flat" cmpd="sng" algn="ctr">
                      <a:solidFill>
                        <a:srgbClr val="D5DBE6"/>
                      </a:solidFill>
                      <a:prstDash val="solid"/>
                      <a:round/>
                      <a:headEnd type="none" w="med" len="med"/>
                      <a:tailEnd type="none" w="med" len="med"/>
                    </a:lnR>
                    <a:lnT w="9525" cap="flat" cmpd="sng" algn="ctr">
                      <a:solidFill>
                        <a:srgbClr val="D5DBE6"/>
                      </a:solidFill>
                      <a:prstDash val="solid"/>
                      <a:round/>
                      <a:headEnd type="none" w="med" len="med"/>
                      <a:tailEnd type="none" w="med" len="med"/>
                    </a:lnT>
                    <a:lnB w="9525" cap="flat" cmpd="sng" algn="ctr">
                      <a:solidFill>
                        <a:srgbClr val="D5DBE6"/>
                      </a:solidFill>
                      <a:prstDash val="solid"/>
                      <a:round/>
                      <a:headEnd type="none" w="med" len="med"/>
                      <a:tailEnd type="none" w="med" len="med"/>
                    </a:lnB>
                    <a:solidFill>
                      <a:srgbClr val="F3F5F9"/>
                    </a:solidFill>
                  </a:tcPr>
                </a:tc>
                <a:tc>
                  <a:txBody>
                    <a:bodyPr/>
                    <a:lstStyle/>
                    <a:p>
                      <a:pPr indent="0" marL="0">
                        <a:buNone/>
                      </a:pPr>
                      <a:r>
                        <a:rPr lang="en-US" sz="1700" dirty="0">
                          <a:solidFill>
                            <a:srgbClr val="15213A"/>
                          </a:solidFill>
                          <a:latin typeface="Calibri" pitchFamily="34" charset="0"/>
                          <a:ea typeface="Calibri" pitchFamily="34" charset="-122"/>
                          <a:cs typeface="Calibri" pitchFamily="34" charset="-120"/>
                        </a:rPr>
                        <a:t>Does text contain x?</a:t>
                      </a:r>
                      <a:endParaRPr lang="en-US" sz="1700" dirty="0">
                        <a:latin typeface="Calibri" charset="0"/>
                        <a:ea typeface="Calibri" charset="0"/>
                        <a:cs typeface="Calibri" charset="0"/>
                      </a:endParaRPr>
                    </a:p>
                  </a:txBody>
                  <a:tcPr marL="109728" marR="109728" marT="73152" marB="73152" anchor="ctr">
                    <a:lnL w="9525" cap="flat" cmpd="sng" algn="ctr">
                      <a:solidFill>
                        <a:srgbClr val="D5DBE6"/>
                      </a:solidFill>
                      <a:prstDash val="solid"/>
                      <a:round/>
                      <a:headEnd type="none" w="med" len="med"/>
                      <a:tailEnd type="none" w="med" len="med"/>
                    </a:lnL>
                    <a:lnR w="9525" cap="flat" cmpd="sng" algn="ctr">
                      <a:solidFill>
                        <a:srgbClr val="D5DBE6"/>
                      </a:solidFill>
                      <a:prstDash val="solid"/>
                      <a:round/>
                      <a:headEnd type="none" w="med" len="med"/>
                      <a:tailEnd type="none" w="med" len="med"/>
                    </a:lnR>
                    <a:lnT w="9525" cap="flat" cmpd="sng" algn="ctr">
                      <a:solidFill>
                        <a:srgbClr val="D5DBE6"/>
                      </a:solidFill>
                      <a:prstDash val="solid"/>
                      <a:round/>
                      <a:headEnd type="none" w="med" len="med"/>
                      <a:tailEnd type="none" w="med" len="med"/>
                    </a:lnT>
                    <a:lnB w="9525" cap="flat" cmpd="sng" algn="ctr">
                      <a:solidFill>
                        <a:srgbClr val="D5DBE6"/>
                      </a:solidFill>
                      <a:prstDash val="solid"/>
                      <a:round/>
                      <a:headEnd type="none" w="med" len="med"/>
                      <a:tailEnd type="none" w="med" len="med"/>
                    </a:lnB>
                  </a:tcPr>
                </a:tc>
              </a:tr>
              <a:tr h="731520">
                <a:tc>
                  <a:txBody>
                    <a:bodyPr/>
                    <a:lstStyle/>
                    <a:p>
                      <a:pPr indent="0" marL="0">
                        <a:buNone/>
                      </a:pPr>
                      <a:r>
                        <a:rPr lang="en-US" sz="1500" b="1" dirty="0">
                          <a:solidFill>
                            <a:srgbClr val="A4520C"/>
                          </a:solidFill>
                          <a:latin typeface="Courier New" pitchFamily="34" charset="0"/>
                          <a:ea typeface="Courier New" pitchFamily="34" charset="-122"/>
                          <a:cs typeface="Courier New" pitchFamily="34" charset="-120"/>
                        </a:rPr>
                        <a:t>match value:</a:t>
                      </a:r>
                      <a:endParaRPr lang="en-US" sz="1500" dirty="0">
                        <a:latin typeface="Courier New" charset="0"/>
                        <a:ea typeface="Courier New" charset="0"/>
                        <a:cs typeface="Courier New" charset="0"/>
                      </a:endParaRPr>
                    </a:p>
                  </a:txBody>
                  <a:tcPr marL="109728" marR="109728" marT="73152" marB="73152" anchor="ctr">
                    <a:lnL w="9525" cap="flat" cmpd="sng" algn="ctr">
                      <a:solidFill>
                        <a:srgbClr val="D5DBE6"/>
                      </a:solidFill>
                      <a:prstDash val="solid"/>
                      <a:round/>
                      <a:headEnd type="none" w="med" len="med"/>
                      <a:tailEnd type="none" w="med" len="med"/>
                    </a:lnL>
                    <a:lnR w="9525" cap="flat" cmpd="sng" algn="ctr">
                      <a:solidFill>
                        <a:srgbClr val="D5DBE6"/>
                      </a:solidFill>
                      <a:prstDash val="solid"/>
                      <a:round/>
                      <a:headEnd type="none" w="med" len="med"/>
                      <a:tailEnd type="none" w="med" len="med"/>
                    </a:lnR>
                    <a:lnT w="9525" cap="flat" cmpd="sng" algn="ctr">
                      <a:solidFill>
                        <a:srgbClr val="D5DBE6"/>
                      </a:solidFill>
                      <a:prstDash val="solid"/>
                      <a:round/>
                      <a:headEnd type="none" w="med" len="med"/>
                      <a:tailEnd type="none" w="med" len="med"/>
                    </a:lnT>
                    <a:lnB w="9525" cap="flat" cmpd="sng" algn="ctr">
                      <a:solidFill>
                        <a:srgbClr val="D5DBE6"/>
                      </a:solidFill>
                      <a:prstDash val="solid"/>
                      <a:round/>
                      <a:headEnd type="none" w="med" len="med"/>
                      <a:tailEnd type="none" w="med" len="med"/>
                    </a:lnB>
                    <a:solidFill>
                      <a:srgbClr val="F3F5F9"/>
                    </a:solidFill>
                  </a:tcPr>
                </a:tc>
                <a:tc>
                  <a:txBody>
                    <a:bodyPr/>
                    <a:lstStyle/>
                    <a:p>
                      <a:pPr indent="0" marL="0">
                        <a:buNone/>
                      </a:pPr>
                      <a:r>
                        <a:rPr lang="en-US" sz="1700" dirty="0">
                          <a:solidFill>
                            <a:srgbClr val="15213A"/>
                          </a:solidFill>
                          <a:latin typeface="Calibri" pitchFamily="34" charset="0"/>
                          <a:ea typeface="Calibri" pitchFamily="34" charset="-122"/>
                          <a:cs typeface="Calibri" pitchFamily="34" charset="-120"/>
                        </a:rPr>
                        <a:t>Compare one value with many options</a:t>
                      </a:r>
                      <a:endParaRPr lang="en-US" sz="1700" dirty="0">
                        <a:latin typeface="Calibri" charset="0"/>
                        <a:ea typeface="Calibri" charset="0"/>
                        <a:cs typeface="Calibri" charset="0"/>
                      </a:endParaRPr>
                    </a:p>
                  </a:txBody>
                  <a:tcPr marL="109728" marR="109728" marT="73152" marB="73152" anchor="ctr">
                    <a:lnL w="9525" cap="flat" cmpd="sng" algn="ctr">
                      <a:solidFill>
                        <a:srgbClr val="D5DBE6"/>
                      </a:solidFill>
                      <a:prstDash val="solid"/>
                      <a:round/>
                      <a:headEnd type="none" w="med" len="med"/>
                      <a:tailEnd type="none" w="med" len="med"/>
                    </a:lnL>
                    <a:lnR w="9525" cap="flat" cmpd="sng" algn="ctr">
                      <a:solidFill>
                        <a:srgbClr val="D5DBE6"/>
                      </a:solidFill>
                      <a:prstDash val="solid"/>
                      <a:round/>
                      <a:headEnd type="none" w="med" len="med"/>
                      <a:tailEnd type="none" w="med" len="med"/>
                    </a:lnR>
                    <a:lnT w="9525" cap="flat" cmpd="sng" algn="ctr">
                      <a:solidFill>
                        <a:srgbClr val="D5DBE6"/>
                      </a:solidFill>
                      <a:prstDash val="solid"/>
                      <a:round/>
                      <a:headEnd type="none" w="med" len="med"/>
                      <a:tailEnd type="none" w="med" len="med"/>
                    </a:lnT>
                    <a:lnB w="9525" cap="flat" cmpd="sng" algn="ctr">
                      <a:solidFill>
                        <a:srgbClr val="D5DBE6"/>
                      </a:solidFill>
                      <a:prstDash val="solid"/>
                      <a:round/>
                      <a:headEnd type="none" w="med" len="med"/>
                      <a:tailEnd type="none" w="med" len="med"/>
                    </a:lnB>
                  </a:tcPr>
                </a:tc>
              </a:tr>
              <a:tr h="731520">
                <a:tc>
                  <a:txBody>
                    <a:bodyPr/>
                    <a:lstStyle/>
                    <a:p>
                      <a:pPr indent="0" marL="0">
                        <a:buNone/>
                      </a:pPr>
                      <a:r>
                        <a:rPr lang="en-US" sz="1500" b="1" dirty="0">
                          <a:solidFill>
                            <a:srgbClr val="A4520C"/>
                          </a:solidFill>
                          <a:latin typeface="Courier New" pitchFamily="34" charset="0"/>
                          <a:ea typeface="Courier New" pitchFamily="34" charset="-122"/>
                          <a:cs typeface="Courier New" pitchFamily="34" charset="-120"/>
                        </a:rPr>
                        <a:t>case "a" | "b":</a:t>
                      </a:r>
                      <a:endParaRPr lang="en-US" sz="1500" dirty="0">
                        <a:latin typeface="Courier New" charset="0"/>
                        <a:ea typeface="Courier New" charset="0"/>
                        <a:cs typeface="Courier New" charset="0"/>
                      </a:endParaRPr>
                    </a:p>
                  </a:txBody>
                  <a:tcPr marL="109728" marR="109728" marT="73152" marB="73152" anchor="ctr">
                    <a:lnL w="9525" cap="flat" cmpd="sng" algn="ctr">
                      <a:solidFill>
                        <a:srgbClr val="D5DBE6"/>
                      </a:solidFill>
                      <a:prstDash val="solid"/>
                      <a:round/>
                      <a:headEnd type="none" w="med" len="med"/>
                      <a:tailEnd type="none" w="med" len="med"/>
                    </a:lnL>
                    <a:lnR w="9525" cap="flat" cmpd="sng" algn="ctr">
                      <a:solidFill>
                        <a:srgbClr val="D5DBE6"/>
                      </a:solidFill>
                      <a:prstDash val="solid"/>
                      <a:round/>
                      <a:headEnd type="none" w="med" len="med"/>
                      <a:tailEnd type="none" w="med" len="med"/>
                    </a:lnR>
                    <a:lnT w="9525" cap="flat" cmpd="sng" algn="ctr">
                      <a:solidFill>
                        <a:srgbClr val="D5DBE6"/>
                      </a:solidFill>
                      <a:prstDash val="solid"/>
                      <a:round/>
                      <a:headEnd type="none" w="med" len="med"/>
                      <a:tailEnd type="none" w="med" len="med"/>
                    </a:lnT>
                    <a:lnB w="9525" cap="flat" cmpd="sng" algn="ctr">
                      <a:solidFill>
                        <a:srgbClr val="D5DBE6"/>
                      </a:solidFill>
                      <a:prstDash val="solid"/>
                      <a:round/>
                      <a:headEnd type="none" w="med" len="med"/>
                      <a:tailEnd type="none" w="med" len="med"/>
                    </a:lnB>
                    <a:solidFill>
                      <a:srgbClr val="F3F5F9"/>
                    </a:solidFill>
                  </a:tcPr>
                </a:tc>
                <a:tc>
                  <a:txBody>
                    <a:bodyPr/>
                    <a:lstStyle/>
                    <a:p>
                      <a:pPr indent="0" marL="0">
                        <a:buNone/>
                      </a:pPr>
                      <a:r>
                        <a:rPr lang="en-US" sz="1700" dirty="0">
                          <a:solidFill>
                            <a:srgbClr val="15213A"/>
                          </a:solidFill>
                          <a:latin typeface="Calibri" pitchFamily="34" charset="0"/>
                          <a:ea typeface="Calibri" pitchFamily="34" charset="-122"/>
                          <a:cs typeface="Calibri" pitchFamily="34" charset="-120"/>
                        </a:rPr>
                        <a:t>Matches a or b</a:t>
                      </a:r>
                      <a:endParaRPr lang="en-US" sz="1700" dirty="0">
                        <a:latin typeface="Calibri" charset="0"/>
                        <a:ea typeface="Calibri" charset="0"/>
                        <a:cs typeface="Calibri" charset="0"/>
                      </a:endParaRPr>
                    </a:p>
                  </a:txBody>
                  <a:tcPr marL="109728" marR="109728" marT="73152" marB="73152" anchor="ctr">
                    <a:lnL w="9525" cap="flat" cmpd="sng" algn="ctr">
                      <a:solidFill>
                        <a:srgbClr val="D5DBE6"/>
                      </a:solidFill>
                      <a:prstDash val="solid"/>
                      <a:round/>
                      <a:headEnd type="none" w="med" len="med"/>
                      <a:tailEnd type="none" w="med" len="med"/>
                    </a:lnL>
                    <a:lnR w="9525" cap="flat" cmpd="sng" algn="ctr">
                      <a:solidFill>
                        <a:srgbClr val="D5DBE6"/>
                      </a:solidFill>
                      <a:prstDash val="solid"/>
                      <a:round/>
                      <a:headEnd type="none" w="med" len="med"/>
                      <a:tailEnd type="none" w="med" len="med"/>
                    </a:lnR>
                    <a:lnT w="9525" cap="flat" cmpd="sng" algn="ctr">
                      <a:solidFill>
                        <a:srgbClr val="D5DBE6"/>
                      </a:solidFill>
                      <a:prstDash val="solid"/>
                      <a:round/>
                      <a:headEnd type="none" w="med" len="med"/>
                      <a:tailEnd type="none" w="med" len="med"/>
                    </a:lnT>
                    <a:lnB w="9525" cap="flat" cmpd="sng" algn="ctr">
                      <a:solidFill>
                        <a:srgbClr val="D5DBE6"/>
                      </a:solidFill>
                      <a:prstDash val="solid"/>
                      <a:round/>
                      <a:headEnd type="none" w="med" len="med"/>
                      <a:tailEnd type="none" w="med" len="med"/>
                    </a:lnB>
                  </a:tcPr>
                </a:tc>
              </a:tr>
              <a:tr h="731520">
                <a:tc>
                  <a:txBody>
                    <a:bodyPr/>
                    <a:lstStyle/>
                    <a:p>
                      <a:pPr indent="0" marL="0">
                        <a:buNone/>
                      </a:pPr>
                      <a:r>
                        <a:rPr lang="en-US" sz="1500" b="1" dirty="0">
                          <a:solidFill>
                            <a:srgbClr val="A4520C"/>
                          </a:solidFill>
                          <a:latin typeface="Courier New" pitchFamily="34" charset="0"/>
                          <a:ea typeface="Courier New" pitchFamily="34" charset="-122"/>
                          <a:cs typeface="Courier New" pitchFamily="34" charset="-120"/>
                        </a:rPr>
                        <a:t>case _:</a:t>
                      </a:r>
                      <a:endParaRPr lang="en-US" sz="1500" dirty="0">
                        <a:latin typeface="Courier New" charset="0"/>
                        <a:ea typeface="Courier New" charset="0"/>
                        <a:cs typeface="Courier New" charset="0"/>
                      </a:endParaRPr>
                    </a:p>
                  </a:txBody>
                  <a:tcPr marL="109728" marR="109728" marT="73152" marB="73152" anchor="ctr">
                    <a:lnL w="9525" cap="flat" cmpd="sng" algn="ctr">
                      <a:solidFill>
                        <a:srgbClr val="D5DBE6"/>
                      </a:solidFill>
                      <a:prstDash val="solid"/>
                      <a:round/>
                      <a:headEnd type="none" w="med" len="med"/>
                      <a:tailEnd type="none" w="med" len="med"/>
                    </a:lnL>
                    <a:lnR w="9525" cap="flat" cmpd="sng" algn="ctr">
                      <a:solidFill>
                        <a:srgbClr val="D5DBE6"/>
                      </a:solidFill>
                      <a:prstDash val="solid"/>
                      <a:round/>
                      <a:headEnd type="none" w="med" len="med"/>
                      <a:tailEnd type="none" w="med" len="med"/>
                    </a:lnR>
                    <a:lnT w="9525" cap="flat" cmpd="sng" algn="ctr">
                      <a:solidFill>
                        <a:srgbClr val="D5DBE6"/>
                      </a:solidFill>
                      <a:prstDash val="solid"/>
                      <a:round/>
                      <a:headEnd type="none" w="med" len="med"/>
                      <a:tailEnd type="none" w="med" len="med"/>
                    </a:lnT>
                    <a:lnB w="9525" cap="flat" cmpd="sng" algn="ctr">
                      <a:solidFill>
                        <a:srgbClr val="D5DBE6"/>
                      </a:solidFill>
                      <a:prstDash val="solid"/>
                      <a:round/>
                      <a:headEnd type="none" w="med" len="med"/>
                      <a:tailEnd type="none" w="med" len="med"/>
                    </a:lnB>
                    <a:solidFill>
                      <a:srgbClr val="F3F5F9"/>
                    </a:solidFill>
                  </a:tcPr>
                </a:tc>
                <a:tc>
                  <a:txBody>
                    <a:bodyPr/>
                    <a:lstStyle/>
                    <a:p>
                      <a:pPr indent="0" marL="0">
                        <a:buNone/>
                      </a:pPr>
                      <a:r>
                        <a:rPr lang="en-US" sz="1700" dirty="0">
                          <a:solidFill>
                            <a:srgbClr val="15213A"/>
                          </a:solidFill>
                          <a:latin typeface="Calibri" pitchFamily="34" charset="0"/>
                          <a:ea typeface="Calibri" pitchFamily="34" charset="-122"/>
                          <a:cs typeface="Calibri" pitchFamily="34" charset="-120"/>
                        </a:rPr>
                        <a:t>Anything else</a:t>
                      </a:r>
                      <a:endParaRPr lang="en-US" sz="1700" dirty="0">
                        <a:latin typeface="Calibri" charset="0"/>
                        <a:ea typeface="Calibri" charset="0"/>
                        <a:cs typeface="Calibri" charset="0"/>
                      </a:endParaRPr>
                    </a:p>
                  </a:txBody>
                  <a:tcPr marL="109728" marR="109728" marT="73152" marB="73152" anchor="ctr">
                    <a:lnL w="9525" cap="flat" cmpd="sng" algn="ctr">
                      <a:solidFill>
                        <a:srgbClr val="D5DBE6"/>
                      </a:solidFill>
                      <a:prstDash val="solid"/>
                      <a:round/>
                      <a:headEnd type="none" w="med" len="med"/>
                      <a:tailEnd type="none" w="med" len="med"/>
                    </a:lnL>
                    <a:lnR w="9525" cap="flat" cmpd="sng" algn="ctr">
                      <a:solidFill>
                        <a:srgbClr val="D5DBE6"/>
                      </a:solidFill>
                      <a:prstDash val="solid"/>
                      <a:round/>
                      <a:headEnd type="none" w="med" len="med"/>
                      <a:tailEnd type="none" w="med" len="med"/>
                    </a:lnR>
                    <a:lnT w="9525" cap="flat" cmpd="sng" algn="ctr">
                      <a:solidFill>
                        <a:srgbClr val="D5DBE6"/>
                      </a:solidFill>
                      <a:prstDash val="solid"/>
                      <a:round/>
                      <a:headEnd type="none" w="med" len="med"/>
                      <a:tailEnd type="none" w="med" len="med"/>
                    </a:lnT>
                    <a:lnB w="9525" cap="flat" cmpd="sng" algn="ctr">
                      <a:solidFill>
                        <a:srgbClr val="D5DBE6"/>
                      </a:solidFill>
                      <a:prstDash val="solid"/>
                      <a:round/>
                      <a:headEnd type="none" w="med" len="med"/>
                      <a:tailEnd type="none" w="med" len="med"/>
                    </a:lnB>
                  </a:tcPr>
                </a:tc>
              </a:tr>
            </a:tbl>
          </a:graphicData>
        </a:graphic>
      </p:graphicFrame>
      <p:sp>
        <p:nvSpPr>
          <p:cNvPr id="5" name="Shape 1"/>
          <p:cNvSpPr/>
          <p:nvPr/>
        </p:nvSpPr>
        <p:spPr>
          <a:xfrm>
            <a:off x="0" y="6556248"/>
            <a:ext cx="3154680" cy="301752"/>
          </a:xfrm>
          <a:prstGeom prst="rect">
            <a:avLst/>
          </a:prstGeom>
          <a:solidFill>
            <a:srgbClr val="2459C4"/>
          </a:solidFill>
          <a:ln w="12700">
            <a:solidFill>
              <a:srgbClr val="2459C4"/>
            </a:solidFill>
            <a:prstDash val="solid"/>
          </a:ln>
        </p:spPr>
        <p:txBody>
          <a:bodyPr/>
          <a:p/>
        </p:txBody>
      </p:sp>
      <p:sp>
        <p:nvSpPr>
          <p:cNvPr id="6" name="Text 2"/>
          <p:cNvSpPr txBox="1"/>
          <p:nvPr/>
        </p:nvSpPr>
        <p:spPr>
          <a:xfrm>
            <a:off x="0" y="6556248"/>
            <a:ext cx="3154680" cy="301752"/>
          </a:xfrm>
          <a:prstGeom prst="rect">
            <a:avLst/>
          </a:prstGeom>
          <a:noFill/>
          <a:ln/>
        </p:spPr>
        <p:txBody>
          <a:bodyPr wrap="square" lIns="0" tIns="0" rIns="0" bIns="0"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Md Mahbub E Noor</a:t>
            </a:r>
            <a:endParaRPr lang="en-US" sz="1100" dirty="0"/>
          </a:p>
        </p:txBody>
      </p:sp>
      <p:sp>
        <p:nvSpPr>
          <p:cNvPr id="7" name="Shape 3"/>
          <p:cNvSpPr/>
          <p:nvPr/>
        </p:nvSpPr>
        <p:spPr>
          <a:xfrm>
            <a:off x="3154680" y="6556248"/>
            <a:ext cx="4754880" cy="301752"/>
          </a:xfrm>
          <a:prstGeom prst="rect">
            <a:avLst/>
          </a:prstGeom>
          <a:solidFill>
            <a:srgbClr val="E07A1F"/>
          </a:solidFill>
          <a:ln w="12700">
            <a:solidFill>
              <a:srgbClr val="E07A1F"/>
            </a:solidFill>
            <a:prstDash val="solid"/>
          </a:ln>
        </p:spPr>
        <p:txBody>
          <a:bodyPr/>
          <a:p/>
        </p:txBody>
      </p:sp>
      <p:sp>
        <p:nvSpPr>
          <p:cNvPr id="8" name="Text 4"/>
          <p:cNvSpPr txBox="1"/>
          <p:nvPr/>
        </p:nvSpPr>
        <p:spPr>
          <a:xfrm>
            <a:off x="3154680" y="6556248"/>
            <a:ext cx="4754880" cy="301752"/>
          </a:xfrm>
          <a:prstGeom prst="rect">
            <a:avLst/>
          </a:prstGeom>
          <a:noFill/>
          <a:ln/>
        </p:spPr>
        <p:txBody>
          <a:bodyPr wrap="square" lIns="0" tIns="0" rIns="0" bIns="0" rtlCol="0" anchor="ctr"/>
          <a:lstStyle/>
          <a:p>
            <a:pPr algn="ctr" indent="0" marL="0">
              <a:buNone/>
            </a:pPr>
            <a:r>
              <a:rPr lang="en-US" sz="1100" b="1" dirty="0">
                <a:solidFill>
                  <a:srgbClr val="15213A"/>
                </a:solidFill>
                <a:latin typeface="Calibri" pitchFamily="34" charset="0"/>
                <a:ea typeface="Calibri" pitchFamily="34" charset="-122"/>
                <a:cs typeface="Calibri" pitchFamily="34" charset="-120"/>
              </a:rPr>
              <a:t>Lecture 3.1: Making decisions</a:t>
            </a:r>
            <a:endParaRPr lang="en-US" sz="1100" dirty="0"/>
          </a:p>
        </p:txBody>
      </p:sp>
      <p:sp>
        <p:nvSpPr>
          <p:cNvPr id="9" name="Shape 5"/>
          <p:cNvSpPr/>
          <p:nvPr/>
        </p:nvSpPr>
        <p:spPr>
          <a:xfrm>
            <a:off x="7909560" y="6556248"/>
            <a:ext cx="2926080" cy="301752"/>
          </a:xfrm>
          <a:prstGeom prst="rect">
            <a:avLst/>
          </a:prstGeom>
          <a:solidFill>
            <a:srgbClr val="2459C4"/>
          </a:solidFill>
          <a:ln w="12700">
            <a:solidFill>
              <a:srgbClr val="2459C4"/>
            </a:solidFill>
            <a:prstDash val="solid"/>
          </a:ln>
        </p:spPr>
        <p:txBody>
          <a:bodyPr/>
          <a:p/>
        </p:txBody>
      </p:sp>
      <p:sp>
        <p:nvSpPr>
          <p:cNvPr id="10" name="Text 6"/>
          <p:cNvSpPr txBox="1"/>
          <p:nvPr/>
        </p:nvSpPr>
        <p:spPr>
          <a:xfrm>
            <a:off x="7909560" y="6556248"/>
            <a:ext cx="2926080" cy="301752"/>
          </a:xfrm>
          <a:prstGeom prst="rect">
            <a:avLst/>
          </a:prstGeom>
          <a:noFill/>
          <a:ln/>
        </p:spPr>
        <p:txBody>
          <a:bodyPr wrap="square" lIns="0" tIns="0" rIns="0" bIns="0"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University of Barishal</a:t>
            </a:r>
            <a:endParaRPr lang="en-US" sz="1100" dirty="0"/>
          </a:p>
        </p:txBody>
      </p:sp>
      <p:sp>
        <p:nvSpPr>
          <p:cNvPr id="11" name="Shape 7"/>
          <p:cNvSpPr/>
          <p:nvPr/>
        </p:nvSpPr>
        <p:spPr>
          <a:xfrm>
            <a:off x="10835640" y="6556248"/>
            <a:ext cx="1356055" cy="301752"/>
          </a:xfrm>
          <a:prstGeom prst="rect">
            <a:avLst/>
          </a:prstGeom>
          <a:solidFill>
            <a:srgbClr val="15213A"/>
          </a:solidFill>
          <a:ln w="12700">
            <a:solidFill>
              <a:srgbClr val="15213A"/>
            </a:solidFill>
            <a:prstDash val="solid"/>
          </a:ln>
        </p:spPr>
        <p:txBody>
          <a:bodyPr/>
          <a:p/>
        </p:txBody>
      </p:sp>
      <p:sp>
        <p:nvSpPr>
          <p:cNvPr id="12" name="Text 8"/>
          <p:cNvSpPr txBox="1"/>
          <p:nvPr/>
        </p:nvSpPr>
        <p:spPr>
          <a:xfrm>
            <a:off x="10835640" y="6556248"/>
            <a:ext cx="1356055" cy="301752"/>
          </a:xfrm>
          <a:prstGeom prst="rect">
            <a:avLst/>
          </a:prstGeom>
          <a:noFill/>
          <a:ln/>
        </p:spPr>
        <p:txBody>
          <a:bodyPr wrap="square" lIns="0" tIns="0" rIns="0" bIns="0"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26 / 28</a:t>
            </a:r>
            <a:endParaRPr lang="en-US" sz="1100" dirty="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name="Slide 26">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548640" y="365760"/>
            <a:ext cx="11064240" cy="731520"/>
          </a:xfrm>
          <a:prstGeom prst="rect">
            <a:avLst/>
          </a:prstGeom>
          <a:noFill/>
          <a:ln/>
        </p:spPr>
        <p:txBody>
          <a:bodyPr wrap="square" lIns="0" tIns="0" rIns="0" bIns="0" rtlCol="0" anchor="t"/>
          <a:lstStyle/>
          <a:p>
            <a:pPr indent="0" marL="0">
              <a:buNone/>
            </a:pPr>
            <a:r>
              <a:rPr lang="en-US" sz="3000" b="1" dirty="0">
                <a:solidFill>
                  <a:srgbClr val="15213A"/>
                </a:solidFill>
                <a:latin typeface="Arial" pitchFamily="34" charset="0"/>
                <a:ea typeface="Arial" pitchFamily="34" charset="-122"/>
                <a:cs typeface="Arial" pitchFamily="34" charset="-120"/>
              </a:rPr>
              <a:t>Homework 3.1</a:t>
            </a:r>
            <a:endParaRPr lang="en-US" sz="3000" dirty="0"/>
          </a:p>
        </p:txBody>
      </p:sp>
      <p:sp>
        <p:nvSpPr>
          <p:cNvPr id="3" name="Text 1"/>
          <p:cNvSpPr txBox="1"/>
          <p:nvPr/>
        </p:nvSpPr>
        <p:spPr>
          <a:xfrm>
            <a:off x="548640" y="1005840"/>
            <a:ext cx="7315200" cy="365760"/>
          </a:xfrm>
          <a:prstGeom prst="rect">
            <a:avLst/>
          </a:prstGeom>
          <a:noFill/>
          <a:ln/>
        </p:spPr>
        <p:txBody>
          <a:bodyPr wrap="square" lIns="0" tIns="0" rIns="0" bIns="0" rtlCol="0" anchor="ctr"/>
          <a:lstStyle/>
          <a:p>
            <a:pPr indent="0" marL="0">
              <a:buNone/>
            </a:pPr>
            <a:r>
              <a:rPr lang="en-US" sz="1600" b="1" dirty="0">
                <a:solidFill>
                  <a:srgbClr val="A4520C"/>
                </a:solidFill>
                <a:latin typeface="Calibri" pitchFamily="34" charset="0"/>
                <a:ea typeface="Calibri" pitchFamily="34" charset="-122"/>
                <a:cs typeface="Calibri" pitchFamily="34" charset="-120"/>
              </a:rPr>
              <a:t>Due before Lecture 3.2  ·  [date]</a:t>
            </a:r>
            <a:endParaRPr lang="en-US" sz="1600" dirty="0"/>
          </a:p>
        </p:txBody>
      </p:sp>
      <p:sp>
        <p:nvSpPr>
          <p:cNvPr id="4" name="Shape 2"/>
          <p:cNvSpPr/>
          <p:nvPr/>
        </p:nvSpPr>
        <p:spPr>
          <a:xfrm>
            <a:off x="548640" y="1554480"/>
            <a:ext cx="3505200" cy="1851660"/>
          </a:xfrm>
          <a:prstGeom prst="roundRect">
            <a:avLst>
              <a:gd name="adj" fmla="val 3951"/>
            </a:avLst>
          </a:prstGeom>
          <a:solidFill>
            <a:srgbClr val="F3F5F9"/>
          </a:solidFill>
          <a:ln w="12700">
            <a:solidFill>
              <a:srgbClr val="F3F5F9"/>
            </a:solidFill>
            <a:prstDash val="solid"/>
          </a:ln>
        </p:spPr>
        <p:txBody>
          <a:bodyPr/>
          <a:p/>
        </p:txBody>
      </p:sp>
      <p:sp>
        <p:nvSpPr>
          <p:cNvPr id="5" name="Shape 3"/>
          <p:cNvSpPr/>
          <p:nvPr/>
        </p:nvSpPr>
        <p:spPr>
          <a:xfrm>
            <a:off x="731520" y="1737360"/>
            <a:ext cx="384048" cy="384048"/>
          </a:xfrm>
          <a:prstGeom prst="ellipse">
            <a:avLst/>
          </a:prstGeom>
          <a:solidFill>
            <a:srgbClr val="E07A1F"/>
          </a:solidFill>
          <a:ln w="12700">
            <a:solidFill>
              <a:srgbClr val="E07A1F"/>
            </a:solidFill>
            <a:prstDash val="solid"/>
          </a:ln>
        </p:spPr>
        <p:txBody>
          <a:bodyPr/>
          <a:p/>
        </p:txBody>
      </p:sp>
      <p:sp>
        <p:nvSpPr>
          <p:cNvPr id="6" name="Text 4"/>
          <p:cNvSpPr txBox="1"/>
          <p:nvPr/>
        </p:nvSpPr>
        <p:spPr>
          <a:xfrm>
            <a:off x="731520" y="1737360"/>
            <a:ext cx="384048" cy="384048"/>
          </a:xfrm>
          <a:prstGeom prst="rect">
            <a:avLst/>
          </a:prstGeom>
          <a:noFill/>
          <a:ln/>
        </p:spPr>
        <p:txBody>
          <a:bodyPr wrap="square" lIns="0" tIns="0" rIns="0" bIns="0" rtlCol="0" anchor="ctr"/>
          <a:lstStyle/>
          <a:p>
            <a:pPr algn="ctr" indent="0" marL="0">
              <a:buNone/>
            </a:pPr>
            <a:r>
              <a:rPr lang="en-US" sz="1300" b="1" dirty="0">
                <a:solidFill>
                  <a:srgbClr val="FFFFFF"/>
                </a:solidFill>
                <a:latin typeface="Arial" pitchFamily="34" charset="0"/>
                <a:ea typeface="Arial" pitchFamily="34" charset="-122"/>
                <a:cs typeface="Arial" pitchFamily="34" charset="-120"/>
              </a:rPr>
              <a:t>1</a:t>
            </a:r>
            <a:endParaRPr lang="en-US" sz="1300" dirty="0"/>
          </a:p>
        </p:txBody>
      </p:sp>
      <p:sp>
        <p:nvSpPr>
          <p:cNvPr id="7" name="Text 5"/>
          <p:cNvSpPr txBox="1"/>
          <p:nvPr/>
        </p:nvSpPr>
        <p:spPr>
          <a:xfrm>
            <a:off x="1234440" y="1737360"/>
            <a:ext cx="2636520" cy="384048"/>
          </a:xfrm>
          <a:prstGeom prst="rect">
            <a:avLst/>
          </a:prstGeom>
          <a:noFill/>
          <a:ln/>
        </p:spPr>
        <p:txBody>
          <a:bodyPr wrap="square" lIns="0" tIns="0" rIns="0" bIns="0" rtlCol="0" anchor="ctr"/>
          <a:lstStyle/>
          <a:p>
            <a:pPr indent="0" marL="0">
              <a:buNone/>
            </a:pPr>
            <a:r>
              <a:rPr lang="en-US" sz="1500" b="1" dirty="0">
                <a:solidFill>
                  <a:srgbClr val="15213A"/>
                </a:solidFill>
                <a:latin typeface="Arial" pitchFamily="34" charset="0"/>
                <a:ea typeface="Arial" pitchFamily="34" charset="-122"/>
                <a:cs typeface="Arial" pitchFamily="34" charset="-120"/>
              </a:rPr>
              <a:t>Predict, then run</a:t>
            </a:r>
            <a:endParaRPr lang="en-US" sz="1500" dirty="0"/>
          </a:p>
        </p:txBody>
      </p:sp>
      <p:sp>
        <p:nvSpPr>
          <p:cNvPr id="8" name="Text 6"/>
          <p:cNvSpPr txBox="1"/>
          <p:nvPr/>
        </p:nvSpPr>
        <p:spPr>
          <a:xfrm>
            <a:off x="731520" y="2240280"/>
            <a:ext cx="3139440" cy="1028700"/>
          </a:xfrm>
          <a:prstGeom prst="rect">
            <a:avLst/>
          </a:prstGeom>
          <a:noFill/>
          <a:ln/>
        </p:spPr>
        <p:txBody>
          <a:bodyPr wrap="square" lIns="0" tIns="0" rIns="0" bIns="0" rtlCol="0" anchor="t"/>
          <a:lstStyle/>
          <a:p>
            <a:pPr indent="0" marL="0">
              <a:buNone/>
            </a:pPr>
            <a:r>
              <a:rPr lang="en-US" sz="1400" dirty="0">
                <a:solidFill>
                  <a:srgbClr val="15213A"/>
                </a:solidFill>
                <a:latin typeface="Calibri" pitchFamily="34" charset="0"/>
                <a:ea typeface="Calibri" pitchFamily="34" charset="-122"/>
                <a:cs typeface="Calibri" pitchFamily="34" charset="-120"/>
              </a:rPr>
              <a:t>Write predictions as comments first: print(10 != 10), print(not (3 &gt; 5)), print("a" in "Data" and 2 &lt; 1).</a:t>
            </a:r>
            <a:endParaRPr lang="en-US" sz="1400" dirty="0"/>
          </a:p>
        </p:txBody>
      </p:sp>
      <p:sp>
        <p:nvSpPr>
          <p:cNvPr id="9" name="Shape 7"/>
          <p:cNvSpPr/>
          <p:nvPr/>
        </p:nvSpPr>
        <p:spPr>
          <a:xfrm>
            <a:off x="4328160" y="1554480"/>
            <a:ext cx="3505200" cy="1851660"/>
          </a:xfrm>
          <a:prstGeom prst="roundRect">
            <a:avLst>
              <a:gd name="adj" fmla="val 3951"/>
            </a:avLst>
          </a:prstGeom>
          <a:solidFill>
            <a:srgbClr val="F3F5F9"/>
          </a:solidFill>
          <a:ln w="12700">
            <a:solidFill>
              <a:srgbClr val="F3F5F9"/>
            </a:solidFill>
            <a:prstDash val="solid"/>
          </a:ln>
        </p:spPr>
        <p:txBody>
          <a:bodyPr/>
          <a:p/>
        </p:txBody>
      </p:sp>
      <p:sp>
        <p:nvSpPr>
          <p:cNvPr id="10" name="Shape 8"/>
          <p:cNvSpPr/>
          <p:nvPr/>
        </p:nvSpPr>
        <p:spPr>
          <a:xfrm>
            <a:off x="4511040" y="1737360"/>
            <a:ext cx="384048" cy="384048"/>
          </a:xfrm>
          <a:prstGeom prst="ellipse">
            <a:avLst/>
          </a:prstGeom>
          <a:solidFill>
            <a:srgbClr val="E07A1F"/>
          </a:solidFill>
          <a:ln w="12700">
            <a:solidFill>
              <a:srgbClr val="E07A1F"/>
            </a:solidFill>
            <a:prstDash val="solid"/>
          </a:ln>
        </p:spPr>
        <p:txBody>
          <a:bodyPr/>
          <a:p/>
        </p:txBody>
      </p:sp>
      <p:sp>
        <p:nvSpPr>
          <p:cNvPr id="11" name="Text 9"/>
          <p:cNvSpPr txBox="1"/>
          <p:nvPr/>
        </p:nvSpPr>
        <p:spPr>
          <a:xfrm>
            <a:off x="4511040" y="1737360"/>
            <a:ext cx="384048" cy="384048"/>
          </a:xfrm>
          <a:prstGeom prst="rect">
            <a:avLst/>
          </a:prstGeom>
          <a:noFill/>
          <a:ln/>
        </p:spPr>
        <p:txBody>
          <a:bodyPr wrap="square" lIns="0" tIns="0" rIns="0" bIns="0" rtlCol="0" anchor="ctr"/>
          <a:lstStyle/>
          <a:p>
            <a:pPr algn="ctr" indent="0" marL="0">
              <a:buNone/>
            </a:pPr>
            <a:r>
              <a:rPr lang="en-US" sz="1300" b="1" dirty="0">
                <a:solidFill>
                  <a:srgbClr val="FFFFFF"/>
                </a:solidFill>
                <a:latin typeface="Arial" pitchFamily="34" charset="0"/>
                <a:ea typeface="Arial" pitchFamily="34" charset="-122"/>
                <a:cs typeface="Arial" pitchFamily="34" charset="-120"/>
              </a:rPr>
              <a:t>2</a:t>
            </a:r>
            <a:endParaRPr lang="en-US" sz="1300" dirty="0"/>
          </a:p>
        </p:txBody>
      </p:sp>
      <p:sp>
        <p:nvSpPr>
          <p:cNvPr id="12" name="Text 10"/>
          <p:cNvSpPr txBox="1"/>
          <p:nvPr/>
        </p:nvSpPr>
        <p:spPr>
          <a:xfrm>
            <a:off x="5013960" y="1737360"/>
            <a:ext cx="2636520" cy="384048"/>
          </a:xfrm>
          <a:prstGeom prst="rect">
            <a:avLst/>
          </a:prstGeom>
          <a:noFill/>
          <a:ln/>
        </p:spPr>
        <p:txBody>
          <a:bodyPr wrap="square" lIns="0" tIns="0" rIns="0" bIns="0" rtlCol="0" anchor="ctr"/>
          <a:lstStyle/>
          <a:p>
            <a:pPr indent="0" marL="0">
              <a:buNone/>
            </a:pPr>
            <a:r>
              <a:rPr lang="en-US" sz="1500" b="1" dirty="0">
                <a:solidFill>
                  <a:srgbClr val="15213A"/>
                </a:solidFill>
                <a:latin typeface="Arial" pitchFamily="34" charset="0"/>
                <a:ea typeface="Arial" pitchFamily="34" charset="-122"/>
                <a:cs typeface="Arial" pitchFamily="34" charset="-120"/>
              </a:rPr>
              <a:t>Weather advice</a:t>
            </a:r>
            <a:endParaRPr lang="en-US" sz="1500" dirty="0"/>
          </a:p>
        </p:txBody>
      </p:sp>
      <p:sp>
        <p:nvSpPr>
          <p:cNvPr id="13" name="Text 11"/>
          <p:cNvSpPr txBox="1"/>
          <p:nvPr/>
        </p:nvSpPr>
        <p:spPr>
          <a:xfrm>
            <a:off x="4511040" y="2240280"/>
            <a:ext cx="3139440" cy="1028700"/>
          </a:xfrm>
          <a:prstGeom prst="rect">
            <a:avLst/>
          </a:prstGeom>
          <a:noFill/>
          <a:ln/>
        </p:spPr>
        <p:txBody>
          <a:bodyPr wrap="square" lIns="0" tIns="0" rIns="0" bIns="0" rtlCol="0" anchor="t"/>
          <a:lstStyle/>
          <a:p>
            <a:pPr indent="0" marL="0">
              <a:buNone/>
            </a:pPr>
            <a:r>
              <a:rPr lang="en-US" sz="1400" dirty="0">
                <a:solidFill>
                  <a:srgbClr val="15213A"/>
                </a:solidFill>
                <a:latin typeface="Calibri" pitchFamily="34" charset="0"/>
                <a:ea typeface="Calibri" pitchFamily="34" charset="-122"/>
                <a:cs typeface="Calibri" pitchFamily="34" charset="-120"/>
              </a:rPr>
              <a:t>Store a temperature. Print Cold (below 15), Pleasant (15 to 27) or Hot (above 27). Test 14, 15, 27, 28.</a:t>
            </a:r>
            <a:endParaRPr lang="en-US" sz="1400" dirty="0"/>
          </a:p>
        </p:txBody>
      </p:sp>
      <p:sp>
        <p:nvSpPr>
          <p:cNvPr id="14" name="Shape 12"/>
          <p:cNvSpPr/>
          <p:nvPr/>
        </p:nvSpPr>
        <p:spPr>
          <a:xfrm>
            <a:off x="8107680" y="1554480"/>
            <a:ext cx="3505200" cy="1851660"/>
          </a:xfrm>
          <a:prstGeom prst="roundRect">
            <a:avLst>
              <a:gd name="adj" fmla="val 3951"/>
            </a:avLst>
          </a:prstGeom>
          <a:solidFill>
            <a:srgbClr val="F3F5F9"/>
          </a:solidFill>
          <a:ln w="12700">
            <a:solidFill>
              <a:srgbClr val="F3F5F9"/>
            </a:solidFill>
            <a:prstDash val="solid"/>
          </a:ln>
        </p:spPr>
        <p:txBody>
          <a:bodyPr/>
          <a:p/>
        </p:txBody>
      </p:sp>
      <p:sp>
        <p:nvSpPr>
          <p:cNvPr id="15" name="Shape 13"/>
          <p:cNvSpPr/>
          <p:nvPr/>
        </p:nvSpPr>
        <p:spPr>
          <a:xfrm>
            <a:off x="8290560" y="1737360"/>
            <a:ext cx="384048" cy="384048"/>
          </a:xfrm>
          <a:prstGeom prst="ellipse">
            <a:avLst/>
          </a:prstGeom>
          <a:solidFill>
            <a:srgbClr val="E07A1F"/>
          </a:solidFill>
          <a:ln w="12700">
            <a:solidFill>
              <a:srgbClr val="E07A1F"/>
            </a:solidFill>
            <a:prstDash val="solid"/>
          </a:ln>
        </p:spPr>
        <p:txBody>
          <a:bodyPr/>
          <a:p/>
        </p:txBody>
      </p:sp>
      <p:sp>
        <p:nvSpPr>
          <p:cNvPr id="16" name="Text 14"/>
          <p:cNvSpPr txBox="1"/>
          <p:nvPr/>
        </p:nvSpPr>
        <p:spPr>
          <a:xfrm>
            <a:off x="8290560" y="1737360"/>
            <a:ext cx="384048" cy="384048"/>
          </a:xfrm>
          <a:prstGeom prst="rect">
            <a:avLst/>
          </a:prstGeom>
          <a:noFill/>
          <a:ln/>
        </p:spPr>
        <p:txBody>
          <a:bodyPr wrap="square" lIns="0" tIns="0" rIns="0" bIns="0" rtlCol="0" anchor="ctr"/>
          <a:lstStyle/>
          <a:p>
            <a:pPr algn="ctr" indent="0" marL="0">
              <a:buNone/>
            </a:pPr>
            <a:r>
              <a:rPr lang="en-US" sz="1300" b="1" dirty="0">
                <a:solidFill>
                  <a:srgbClr val="FFFFFF"/>
                </a:solidFill>
                <a:latin typeface="Arial" pitchFamily="34" charset="0"/>
                <a:ea typeface="Arial" pitchFamily="34" charset="-122"/>
                <a:cs typeface="Arial" pitchFamily="34" charset="-120"/>
              </a:rPr>
              <a:t>3</a:t>
            </a:r>
            <a:endParaRPr lang="en-US" sz="1300" dirty="0"/>
          </a:p>
        </p:txBody>
      </p:sp>
      <p:sp>
        <p:nvSpPr>
          <p:cNvPr id="17" name="Text 15"/>
          <p:cNvSpPr txBox="1"/>
          <p:nvPr/>
        </p:nvSpPr>
        <p:spPr>
          <a:xfrm>
            <a:off x="8793480" y="1737360"/>
            <a:ext cx="2636520" cy="384048"/>
          </a:xfrm>
          <a:prstGeom prst="rect">
            <a:avLst/>
          </a:prstGeom>
          <a:noFill/>
          <a:ln/>
        </p:spPr>
        <p:txBody>
          <a:bodyPr wrap="square" lIns="0" tIns="0" rIns="0" bIns="0" rtlCol="0" anchor="ctr"/>
          <a:lstStyle/>
          <a:p>
            <a:pPr indent="0" marL="0">
              <a:buNone/>
            </a:pPr>
            <a:r>
              <a:rPr lang="en-US" sz="1500" b="1" dirty="0">
                <a:solidFill>
                  <a:srgbClr val="15213A"/>
                </a:solidFill>
                <a:latin typeface="Arial" pitchFamily="34" charset="0"/>
                <a:ea typeface="Arial" pitchFamily="34" charset="-122"/>
                <a:cs typeface="Arial" pitchFamily="34" charset="-120"/>
              </a:rPr>
              <a:t>Ticket price</a:t>
            </a:r>
            <a:endParaRPr lang="en-US" sz="1500" dirty="0"/>
          </a:p>
        </p:txBody>
      </p:sp>
      <p:sp>
        <p:nvSpPr>
          <p:cNvPr id="18" name="Text 16"/>
          <p:cNvSpPr txBox="1"/>
          <p:nvPr/>
        </p:nvSpPr>
        <p:spPr>
          <a:xfrm>
            <a:off x="8290560" y="2240280"/>
            <a:ext cx="3139440" cy="1028700"/>
          </a:xfrm>
          <a:prstGeom prst="rect">
            <a:avLst/>
          </a:prstGeom>
          <a:noFill/>
          <a:ln/>
        </p:spPr>
        <p:txBody>
          <a:bodyPr wrap="square" lIns="0" tIns="0" rIns="0" bIns="0" rtlCol="0" anchor="t"/>
          <a:lstStyle/>
          <a:p>
            <a:pPr indent="0" marL="0">
              <a:buNone/>
            </a:pPr>
            <a:r>
              <a:rPr lang="en-US" sz="1400" dirty="0">
                <a:solidFill>
                  <a:srgbClr val="15213A"/>
                </a:solidFill>
                <a:latin typeface="Calibri" pitchFamily="34" charset="0"/>
                <a:ea typeface="Calibri" pitchFamily="34" charset="-122"/>
                <a:cs typeface="Calibri" pitchFamily="34" charset="-120"/>
              </a:rPr>
              <a:t>Price is 50 for age under 12 or students, 100 otherwise. Store age and is_student and print the price.</a:t>
            </a:r>
            <a:endParaRPr lang="en-US" sz="1400" dirty="0"/>
          </a:p>
        </p:txBody>
      </p:sp>
      <p:sp>
        <p:nvSpPr>
          <p:cNvPr id="19" name="Shape 17"/>
          <p:cNvSpPr/>
          <p:nvPr/>
        </p:nvSpPr>
        <p:spPr>
          <a:xfrm>
            <a:off x="548640" y="3680460"/>
            <a:ext cx="3505200" cy="1851660"/>
          </a:xfrm>
          <a:prstGeom prst="roundRect">
            <a:avLst>
              <a:gd name="adj" fmla="val 3951"/>
            </a:avLst>
          </a:prstGeom>
          <a:solidFill>
            <a:srgbClr val="F3F5F9"/>
          </a:solidFill>
          <a:ln w="12700">
            <a:solidFill>
              <a:srgbClr val="F3F5F9"/>
            </a:solidFill>
            <a:prstDash val="solid"/>
          </a:ln>
        </p:spPr>
        <p:txBody>
          <a:bodyPr/>
          <a:p/>
        </p:txBody>
      </p:sp>
      <p:sp>
        <p:nvSpPr>
          <p:cNvPr id="20" name="Shape 18"/>
          <p:cNvSpPr/>
          <p:nvPr/>
        </p:nvSpPr>
        <p:spPr>
          <a:xfrm>
            <a:off x="731520" y="3863340"/>
            <a:ext cx="384048" cy="384048"/>
          </a:xfrm>
          <a:prstGeom prst="ellipse">
            <a:avLst/>
          </a:prstGeom>
          <a:solidFill>
            <a:srgbClr val="E07A1F"/>
          </a:solidFill>
          <a:ln w="12700">
            <a:solidFill>
              <a:srgbClr val="E07A1F"/>
            </a:solidFill>
            <a:prstDash val="solid"/>
          </a:ln>
        </p:spPr>
        <p:txBody>
          <a:bodyPr/>
          <a:p/>
        </p:txBody>
      </p:sp>
      <p:sp>
        <p:nvSpPr>
          <p:cNvPr id="21" name="Text 19"/>
          <p:cNvSpPr txBox="1"/>
          <p:nvPr/>
        </p:nvSpPr>
        <p:spPr>
          <a:xfrm>
            <a:off x="731520" y="3863340"/>
            <a:ext cx="384048" cy="384048"/>
          </a:xfrm>
          <a:prstGeom prst="rect">
            <a:avLst/>
          </a:prstGeom>
          <a:noFill/>
          <a:ln/>
        </p:spPr>
        <p:txBody>
          <a:bodyPr wrap="square" lIns="0" tIns="0" rIns="0" bIns="0" rtlCol="0" anchor="ctr"/>
          <a:lstStyle/>
          <a:p>
            <a:pPr algn="ctr" indent="0" marL="0">
              <a:buNone/>
            </a:pPr>
            <a:r>
              <a:rPr lang="en-US" sz="1300" b="1" dirty="0">
                <a:solidFill>
                  <a:srgbClr val="FFFFFF"/>
                </a:solidFill>
                <a:latin typeface="Arial" pitchFamily="34" charset="0"/>
                <a:ea typeface="Arial" pitchFamily="34" charset="-122"/>
                <a:cs typeface="Arial" pitchFamily="34" charset="-120"/>
              </a:rPr>
              <a:t>4</a:t>
            </a:r>
            <a:endParaRPr lang="en-US" sz="1300" dirty="0"/>
          </a:p>
        </p:txBody>
      </p:sp>
      <p:sp>
        <p:nvSpPr>
          <p:cNvPr id="22" name="Text 20"/>
          <p:cNvSpPr txBox="1"/>
          <p:nvPr/>
        </p:nvSpPr>
        <p:spPr>
          <a:xfrm>
            <a:off x="1234440" y="3863340"/>
            <a:ext cx="2636520" cy="384048"/>
          </a:xfrm>
          <a:prstGeom prst="rect">
            <a:avLst/>
          </a:prstGeom>
          <a:noFill/>
          <a:ln/>
        </p:spPr>
        <p:txBody>
          <a:bodyPr wrap="square" lIns="0" tIns="0" rIns="0" bIns="0" rtlCol="0" anchor="ctr"/>
          <a:lstStyle/>
          <a:p>
            <a:pPr indent="0" marL="0">
              <a:buNone/>
            </a:pPr>
            <a:r>
              <a:rPr lang="en-US" sz="1500" b="1" dirty="0">
                <a:solidFill>
                  <a:srgbClr val="15213A"/>
                </a:solidFill>
                <a:latin typeface="Arial" pitchFamily="34" charset="0"/>
                <a:ea typeface="Arial" pitchFamily="34" charset="-122"/>
                <a:cs typeface="Arial" pitchFamily="34" charset="-120"/>
              </a:rPr>
              <a:t>Spam level</a:t>
            </a:r>
            <a:endParaRPr lang="en-US" sz="1500" dirty="0"/>
          </a:p>
        </p:txBody>
      </p:sp>
      <p:sp>
        <p:nvSpPr>
          <p:cNvPr id="23" name="Text 21"/>
          <p:cNvSpPr txBox="1"/>
          <p:nvPr/>
        </p:nvSpPr>
        <p:spPr>
          <a:xfrm>
            <a:off x="731520" y="4366260"/>
            <a:ext cx="3139440" cy="1028700"/>
          </a:xfrm>
          <a:prstGeom prst="rect">
            <a:avLst/>
          </a:prstGeom>
          <a:noFill/>
          <a:ln/>
        </p:spPr>
        <p:txBody>
          <a:bodyPr wrap="square" lIns="0" tIns="0" rIns="0" bIns="0" rtlCol="0" anchor="t"/>
          <a:lstStyle/>
          <a:p>
            <a:pPr indent="0" marL="0">
              <a:buNone/>
            </a:pPr>
            <a:r>
              <a:rPr lang="en-US" sz="1400" dirty="0">
                <a:solidFill>
                  <a:srgbClr val="15213A"/>
                </a:solidFill>
                <a:latin typeface="Calibri" pitchFamily="34" charset="0"/>
                <a:ea typeface="Calibri" pitchFamily="34" charset="-122"/>
                <a:cs typeface="Calibri" pitchFamily="34" charset="-120"/>
              </a:rPr>
              <a:t>Store a message. Print High if it contains both "win" and "cash", Medium if either, otherwise Low. Ignore capitals.</a:t>
            </a:r>
            <a:endParaRPr lang="en-US" sz="1400" dirty="0"/>
          </a:p>
        </p:txBody>
      </p:sp>
      <p:sp>
        <p:nvSpPr>
          <p:cNvPr id="24" name="Shape 22"/>
          <p:cNvSpPr/>
          <p:nvPr/>
        </p:nvSpPr>
        <p:spPr>
          <a:xfrm>
            <a:off x="4328160" y="3680460"/>
            <a:ext cx="3505200" cy="1851660"/>
          </a:xfrm>
          <a:prstGeom prst="roundRect">
            <a:avLst>
              <a:gd name="adj" fmla="val 3951"/>
            </a:avLst>
          </a:prstGeom>
          <a:solidFill>
            <a:srgbClr val="F3F5F9"/>
          </a:solidFill>
          <a:ln w="12700">
            <a:solidFill>
              <a:srgbClr val="F3F5F9"/>
            </a:solidFill>
            <a:prstDash val="solid"/>
          </a:ln>
        </p:spPr>
        <p:txBody>
          <a:bodyPr/>
          <a:p/>
        </p:txBody>
      </p:sp>
      <p:sp>
        <p:nvSpPr>
          <p:cNvPr id="25" name="Shape 23"/>
          <p:cNvSpPr/>
          <p:nvPr/>
        </p:nvSpPr>
        <p:spPr>
          <a:xfrm>
            <a:off x="4511040" y="3863340"/>
            <a:ext cx="384048" cy="384048"/>
          </a:xfrm>
          <a:prstGeom prst="ellipse">
            <a:avLst/>
          </a:prstGeom>
          <a:solidFill>
            <a:srgbClr val="E07A1F"/>
          </a:solidFill>
          <a:ln w="12700">
            <a:solidFill>
              <a:srgbClr val="E07A1F"/>
            </a:solidFill>
            <a:prstDash val="solid"/>
          </a:ln>
        </p:spPr>
        <p:txBody>
          <a:bodyPr/>
          <a:p/>
        </p:txBody>
      </p:sp>
      <p:sp>
        <p:nvSpPr>
          <p:cNvPr id="26" name="Text 24"/>
          <p:cNvSpPr txBox="1"/>
          <p:nvPr/>
        </p:nvSpPr>
        <p:spPr>
          <a:xfrm>
            <a:off x="4511040" y="3863340"/>
            <a:ext cx="384048" cy="384048"/>
          </a:xfrm>
          <a:prstGeom prst="rect">
            <a:avLst/>
          </a:prstGeom>
          <a:noFill/>
          <a:ln/>
        </p:spPr>
        <p:txBody>
          <a:bodyPr wrap="square" lIns="0" tIns="0" rIns="0" bIns="0" rtlCol="0" anchor="ctr"/>
          <a:lstStyle/>
          <a:p>
            <a:pPr algn="ctr" indent="0" marL="0">
              <a:buNone/>
            </a:pPr>
            <a:r>
              <a:rPr lang="en-US" sz="1300" b="1" dirty="0">
                <a:solidFill>
                  <a:srgbClr val="FFFFFF"/>
                </a:solidFill>
                <a:latin typeface="Arial" pitchFamily="34" charset="0"/>
                <a:ea typeface="Arial" pitchFamily="34" charset="-122"/>
                <a:cs typeface="Arial" pitchFamily="34" charset="-120"/>
              </a:rPr>
              <a:t>5</a:t>
            </a:r>
            <a:endParaRPr lang="en-US" sz="1300" dirty="0"/>
          </a:p>
        </p:txBody>
      </p:sp>
      <p:sp>
        <p:nvSpPr>
          <p:cNvPr id="27" name="Text 25"/>
          <p:cNvSpPr txBox="1"/>
          <p:nvPr/>
        </p:nvSpPr>
        <p:spPr>
          <a:xfrm>
            <a:off x="5013960" y="3863340"/>
            <a:ext cx="2636520" cy="384048"/>
          </a:xfrm>
          <a:prstGeom prst="rect">
            <a:avLst/>
          </a:prstGeom>
          <a:noFill/>
          <a:ln/>
        </p:spPr>
        <p:txBody>
          <a:bodyPr wrap="square" lIns="0" tIns="0" rIns="0" bIns="0" rtlCol="0" anchor="ctr"/>
          <a:lstStyle/>
          <a:p>
            <a:pPr indent="0" marL="0">
              <a:buNone/>
            </a:pPr>
            <a:r>
              <a:rPr lang="en-US" sz="1500" b="1" dirty="0">
                <a:solidFill>
                  <a:srgbClr val="15213A"/>
                </a:solidFill>
                <a:latin typeface="Arial" pitchFamily="34" charset="0"/>
                <a:ea typeface="Arial" pitchFamily="34" charset="-122"/>
                <a:cs typeface="Arial" pitchFamily="34" charset="-120"/>
              </a:rPr>
              <a:t>Find the bug</a:t>
            </a:r>
            <a:endParaRPr lang="en-US" sz="1500" dirty="0"/>
          </a:p>
        </p:txBody>
      </p:sp>
      <p:sp>
        <p:nvSpPr>
          <p:cNvPr id="28" name="Text 26"/>
          <p:cNvSpPr txBox="1"/>
          <p:nvPr/>
        </p:nvSpPr>
        <p:spPr>
          <a:xfrm>
            <a:off x="4511040" y="4366260"/>
            <a:ext cx="3139440" cy="1028700"/>
          </a:xfrm>
          <a:prstGeom prst="rect">
            <a:avLst/>
          </a:prstGeom>
          <a:noFill/>
          <a:ln/>
        </p:spPr>
        <p:txBody>
          <a:bodyPr wrap="square" lIns="0" tIns="0" rIns="0" bIns="0" rtlCol="0" anchor="t"/>
          <a:lstStyle/>
          <a:p>
            <a:pPr indent="0" marL="0">
              <a:buNone/>
            </a:pPr>
            <a:r>
              <a:rPr lang="en-US" sz="1400" dirty="0">
                <a:solidFill>
                  <a:srgbClr val="15213A"/>
                </a:solidFill>
                <a:latin typeface="Calibri" pitchFamily="34" charset="0"/>
                <a:ea typeface="Calibri" pitchFamily="34" charset="-122"/>
                <a:cs typeface="Calibri" pitchFamily="34" charset="-120"/>
              </a:rPr>
              <a:t>The "Does the order matter" slide prints C for 92. Fix the code and explain the bug in one sentence.</a:t>
            </a:r>
            <a:endParaRPr lang="en-US" sz="1400" dirty="0"/>
          </a:p>
        </p:txBody>
      </p:sp>
      <p:sp>
        <p:nvSpPr>
          <p:cNvPr id="29" name="Shape 27"/>
          <p:cNvSpPr/>
          <p:nvPr/>
        </p:nvSpPr>
        <p:spPr>
          <a:xfrm>
            <a:off x="548640" y="5669280"/>
            <a:ext cx="11064240" cy="548640"/>
          </a:xfrm>
          <a:prstGeom prst="roundRect">
            <a:avLst>
              <a:gd name="adj" fmla="val 13333"/>
            </a:avLst>
          </a:prstGeom>
          <a:solidFill>
            <a:srgbClr val="15213A"/>
          </a:solidFill>
          <a:ln w="12700">
            <a:solidFill>
              <a:srgbClr val="15213A"/>
            </a:solidFill>
            <a:prstDash val="solid"/>
          </a:ln>
        </p:spPr>
        <p:txBody>
          <a:bodyPr/>
          <a:p/>
        </p:txBody>
      </p:sp>
      <p:sp>
        <p:nvSpPr>
          <p:cNvPr id="30" name="Text 28"/>
          <p:cNvSpPr txBox="1"/>
          <p:nvPr/>
        </p:nvSpPr>
        <p:spPr>
          <a:xfrm>
            <a:off x="777240" y="5669280"/>
            <a:ext cx="10698480" cy="548640"/>
          </a:xfrm>
          <a:prstGeom prst="rect">
            <a:avLst/>
          </a:prstGeom>
          <a:noFill/>
          <a:ln/>
        </p:spPr>
        <p:txBody>
          <a:bodyPr wrap="square" lIns="0" tIns="0" rIns="0" bIns="0" rtlCol="0" anchor="ctr"/>
          <a:lstStyle/>
          <a:p>
            <a:pPr indent="0" marL="0">
              <a:buNone/>
            </a:pPr>
            <a:r>
              <a:rPr lang="en-US" sz="1400" dirty="0">
                <a:solidFill>
                  <a:srgbClr val="FFFFFF"/>
                </a:solidFill>
                <a:latin typeface="Calibri" pitchFamily="34" charset="0"/>
                <a:ea typeface="Calibri" pitchFamily="34" charset="-122"/>
                <a:cs typeface="Calibri" pitchFamily="34" charset="-120"/>
              </a:rPr>
              <a:t>Submit on [LMS / Google Classroom]: your notebook file HW3_1_&lt;your ID&gt;.ipynb, or a Colab link set to “Anyone with the link can view”.</a:t>
            </a:r>
            <a:endParaRPr lang="en-US" sz="1400" dirty="0"/>
          </a:p>
        </p:txBody>
      </p:sp>
      <p:sp>
        <p:nvSpPr>
          <p:cNvPr id="31" name="Shape 29"/>
          <p:cNvSpPr/>
          <p:nvPr/>
        </p:nvSpPr>
        <p:spPr>
          <a:xfrm>
            <a:off x="0" y="6556248"/>
            <a:ext cx="3154680" cy="301752"/>
          </a:xfrm>
          <a:prstGeom prst="rect">
            <a:avLst/>
          </a:prstGeom>
          <a:solidFill>
            <a:srgbClr val="2459C4"/>
          </a:solidFill>
          <a:ln w="12700">
            <a:solidFill>
              <a:srgbClr val="2459C4"/>
            </a:solidFill>
            <a:prstDash val="solid"/>
          </a:ln>
        </p:spPr>
        <p:txBody>
          <a:bodyPr/>
          <a:p/>
        </p:txBody>
      </p:sp>
      <p:sp>
        <p:nvSpPr>
          <p:cNvPr id="32" name="Text 30"/>
          <p:cNvSpPr txBox="1"/>
          <p:nvPr/>
        </p:nvSpPr>
        <p:spPr>
          <a:xfrm>
            <a:off x="0" y="6556248"/>
            <a:ext cx="3154680" cy="301752"/>
          </a:xfrm>
          <a:prstGeom prst="rect">
            <a:avLst/>
          </a:prstGeom>
          <a:noFill/>
          <a:ln/>
        </p:spPr>
        <p:txBody>
          <a:bodyPr wrap="square" lIns="0" tIns="0" rIns="0" bIns="0"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Md Mahbub E Noor</a:t>
            </a:r>
            <a:endParaRPr lang="en-US" sz="1100" dirty="0"/>
          </a:p>
        </p:txBody>
      </p:sp>
      <p:sp>
        <p:nvSpPr>
          <p:cNvPr id="33" name="Shape 31"/>
          <p:cNvSpPr/>
          <p:nvPr/>
        </p:nvSpPr>
        <p:spPr>
          <a:xfrm>
            <a:off x="3154680" y="6556248"/>
            <a:ext cx="4754880" cy="301752"/>
          </a:xfrm>
          <a:prstGeom prst="rect">
            <a:avLst/>
          </a:prstGeom>
          <a:solidFill>
            <a:srgbClr val="E07A1F"/>
          </a:solidFill>
          <a:ln w="12700">
            <a:solidFill>
              <a:srgbClr val="E07A1F"/>
            </a:solidFill>
            <a:prstDash val="solid"/>
          </a:ln>
        </p:spPr>
        <p:txBody>
          <a:bodyPr/>
          <a:p/>
        </p:txBody>
      </p:sp>
      <p:sp>
        <p:nvSpPr>
          <p:cNvPr id="34" name="Text 32"/>
          <p:cNvSpPr txBox="1"/>
          <p:nvPr/>
        </p:nvSpPr>
        <p:spPr>
          <a:xfrm>
            <a:off x="3154680" y="6556248"/>
            <a:ext cx="4754880" cy="301752"/>
          </a:xfrm>
          <a:prstGeom prst="rect">
            <a:avLst/>
          </a:prstGeom>
          <a:noFill/>
          <a:ln/>
        </p:spPr>
        <p:txBody>
          <a:bodyPr wrap="square" lIns="0" tIns="0" rIns="0" bIns="0" rtlCol="0" anchor="ctr"/>
          <a:lstStyle/>
          <a:p>
            <a:pPr algn="ctr" indent="0" marL="0">
              <a:buNone/>
            </a:pPr>
            <a:r>
              <a:rPr lang="en-US" sz="1100" b="1" dirty="0">
                <a:solidFill>
                  <a:srgbClr val="15213A"/>
                </a:solidFill>
                <a:latin typeface="Calibri" pitchFamily="34" charset="0"/>
                <a:ea typeface="Calibri" pitchFamily="34" charset="-122"/>
                <a:cs typeface="Calibri" pitchFamily="34" charset="-120"/>
              </a:rPr>
              <a:t>Lecture 3.1: Making decisions</a:t>
            </a:r>
            <a:endParaRPr lang="en-US" sz="1100" dirty="0"/>
          </a:p>
        </p:txBody>
      </p:sp>
      <p:sp>
        <p:nvSpPr>
          <p:cNvPr id="35" name="Shape 33"/>
          <p:cNvSpPr/>
          <p:nvPr/>
        </p:nvSpPr>
        <p:spPr>
          <a:xfrm>
            <a:off x="7909560" y="6556248"/>
            <a:ext cx="2926080" cy="301752"/>
          </a:xfrm>
          <a:prstGeom prst="rect">
            <a:avLst/>
          </a:prstGeom>
          <a:solidFill>
            <a:srgbClr val="2459C4"/>
          </a:solidFill>
          <a:ln w="12700">
            <a:solidFill>
              <a:srgbClr val="2459C4"/>
            </a:solidFill>
            <a:prstDash val="solid"/>
          </a:ln>
        </p:spPr>
        <p:txBody>
          <a:bodyPr/>
          <a:p/>
        </p:txBody>
      </p:sp>
      <p:sp>
        <p:nvSpPr>
          <p:cNvPr id="36" name="Text 34"/>
          <p:cNvSpPr txBox="1"/>
          <p:nvPr/>
        </p:nvSpPr>
        <p:spPr>
          <a:xfrm>
            <a:off x="7909560" y="6556248"/>
            <a:ext cx="2926080" cy="301752"/>
          </a:xfrm>
          <a:prstGeom prst="rect">
            <a:avLst/>
          </a:prstGeom>
          <a:noFill/>
          <a:ln/>
        </p:spPr>
        <p:txBody>
          <a:bodyPr wrap="square" lIns="0" tIns="0" rIns="0" bIns="0"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University of Barishal</a:t>
            </a:r>
            <a:endParaRPr lang="en-US" sz="1100" dirty="0"/>
          </a:p>
        </p:txBody>
      </p:sp>
      <p:sp>
        <p:nvSpPr>
          <p:cNvPr id="37" name="Shape 35"/>
          <p:cNvSpPr/>
          <p:nvPr/>
        </p:nvSpPr>
        <p:spPr>
          <a:xfrm>
            <a:off x="10835640" y="6556248"/>
            <a:ext cx="1356055" cy="301752"/>
          </a:xfrm>
          <a:prstGeom prst="rect">
            <a:avLst/>
          </a:prstGeom>
          <a:solidFill>
            <a:srgbClr val="15213A"/>
          </a:solidFill>
          <a:ln w="12700">
            <a:solidFill>
              <a:srgbClr val="15213A"/>
            </a:solidFill>
            <a:prstDash val="solid"/>
          </a:ln>
        </p:spPr>
        <p:txBody>
          <a:bodyPr/>
          <a:p/>
        </p:txBody>
      </p:sp>
      <p:sp>
        <p:nvSpPr>
          <p:cNvPr id="38" name="Text 36"/>
          <p:cNvSpPr txBox="1"/>
          <p:nvPr/>
        </p:nvSpPr>
        <p:spPr>
          <a:xfrm>
            <a:off x="10835640" y="6556248"/>
            <a:ext cx="1356055" cy="301752"/>
          </a:xfrm>
          <a:prstGeom prst="rect">
            <a:avLst/>
          </a:prstGeom>
          <a:noFill/>
          <a:ln/>
        </p:spPr>
        <p:txBody>
          <a:bodyPr wrap="square" lIns="0" tIns="0" rIns="0" bIns="0"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27 / 28</a:t>
            </a:r>
            <a:endParaRPr lang="en-US" sz="1100" dirty="0"/>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name="Slide 27">
    <p:bg>
      <p:bgPr>
        <a:solidFill>
          <a:srgbClr val="15213A"/>
        </a:solidFill>
      </p:bgPr>
    </p:bg>
    <p:spTree>
      <p:nvGrpSpPr>
        <p:cNvPr id="1" name=""/>
        <p:cNvGrpSpPr/>
        <p:nvPr/>
      </p:nvGrpSpPr>
      <p:grpSpPr>
        <a:xfrm>
          <a:off x="0" y="0"/>
          <a:ext cx="0" cy="0"/>
          <a:chOff x="0" y="0"/>
          <a:chExt cx="0" cy="0"/>
        </a:xfrm>
      </p:grpSpPr>
      <p:sp>
        <p:nvSpPr>
          <p:cNvPr id="2" name="Text 0"/>
          <p:cNvSpPr txBox="1"/>
          <p:nvPr/>
        </p:nvSpPr>
        <p:spPr>
          <a:xfrm>
            <a:off x="548640" y="320040"/>
            <a:ext cx="11064240" cy="640080"/>
          </a:xfrm>
          <a:prstGeom prst="rect">
            <a:avLst/>
          </a:prstGeom>
          <a:noFill/>
          <a:ln/>
        </p:spPr>
        <p:txBody>
          <a:bodyPr wrap="square" lIns="0" tIns="0" rIns="0" bIns="0" rtlCol="0" anchor="ctr"/>
          <a:lstStyle/>
          <a:p>
            <a:pPr indent="0" marL="0">
              <a:buNone/>
            </a:pPr>
            <a:r>
              <a:rPr lang="en-US" sz="2800" b="1" dirty="0">
                <a:solidFill>
                  <a:srgbClr val="FFFFFF"/>
                </a:solidFill>
                <a:latin typeface="Arial" pitchFamily="34" charset="0"/>
                <a:ea typeface="Arial" pitchFamily="34" charset="-122"/>
                <a:cs typeface="Arial" pitchFamily="34" charset="-120"/>
              </a:rPr>
              <a:t>Recap: Lecture 3.1 in 90 seconds</a:t>
            </a:r>
            <a:endParaRPr lang="en-US" sz="2800" dirty="0"/>
          </a:p>
        </p:txBody>
      </p:sp>
      <p:sp>
        <p:nvSpPr>
          <p:cNvPr id="3" name="Shape 1"/>
          <p:cNvSpPr/>
          <p:nvPr/>
        </p:nvSpPr>
        <p:spPr>
          <a:xfrm>
            <a:off x="1627632" y="1051560"/>
            <a:ext cx="8933688" cy="5065776"/>
          </a:xfrm>
          <a:prstGeom prst="rect">
            <a:avLst/>
          </a:prstGeom>
          <a:solidFill>
            <a:srgbClr val="3B4D75"/>
          </a:solidFill>
          <a:ln w="12700">
            <a:solidFill>
              <a:srgbClr val="5B6A8A"/>
            </a:solidFill>
            <a:prstDash val="solid"/>
          </a:ln>
        </p:spPr>
        <p:txBody>
          <a:bodyPr/>
          <a:p/>
        </p:txBody>
      </p:sp>
      <p:pic>
        <p:nvPicPr>
          <p:cNvPr id="4" name="video_main">
            <a:hlinkClick r:id="" action="ppaction://media"/>
          </p:cNvPr>
          <p:cNvPicPr>
            <a:picLocks noChangeAspect="1"/>
          </p:cNvPicPr>
          <p:nvPr>
            <a:videoFile r:link="rId1"/>
            <p:extLst>
              <p:ext uri="{DAA4B4D4-6D71-4841-9C94-3DE7FCFB9230}">
                <p14:media xmlns:p14="http://schemas.microsoft.com/office/powerpoint/2010/main" r:embed="rId2"/>
              </p:ext>
            </p:extLst>
          </p:nvPr>
        </p:nvPicPr>
        <p:blipFill>
          <a:blip r:embed="rId3"/>
          <a:stretch>
            <a:fillRect/>
          </a:stretch>
        </p:blipFill>
        <p:spPr>
          <a:xfrm>
            <a:off x="1673352" y="1097280"/>
            <a:ext cx="8842248" cy="4974336"/>
          </a:xfrm>
          <a:prstGeom prst="rect">
            <a:avLst/>
          </a:prstGeom>
        </p:spPr>
      </p:pic>
      <p:sp>
        <p:nvSpPr>
          <p:cNvPr id="5" name="Text 2"/>
          <p:cNvSpPr txBox="1"/>
          <p:nvPr/>
        </p:nvSpPr>
        <p:spPr>
          <a:xfrm>
            <a:off x="1673352" y="6163056"/>
            <a:ext cx="8842248" cy="274320"/>
          </a:xfrm>
          <a:prstGeom prst="rect">
            <a:avLst/>
          </a:prstGeom>
          <a:noFill/>
          <a:ln/>
        </p:spPr>
        <p:txBody>
          <a:bodyPr wrap="square" lIns="0" tIns="0" rIns="0" bIns="0" rtlCol="0" anchor="ctr"/>
          <a:lstStyle/>
          <a:p>
            <a:pPr algn="ctr" indent="0" marL="0">
              <a:buNone/>
            </a:pPr>
            <a:r>
              <a:rPr lang="en-US" sz="1200" i="1" dirty="0">
                <a:solidFill>
                  <a:srgbClr val="B9C1D0"/>
                </a:solidFill>
                <a:latin typeface="Calibri" pitchFamily="34" charset="0"/>
                <a:ea typeface="Calibri" pitchFamily="34" charset="-122"/>
                <a:cs typeface="Calibri" pitchFamily="34" charset="-120"/>
              </a:rPr>
              <a:t>Click to play or pause. Watch it again at home to revise.</a:t>
            </a:r>
            <a:endParaRPr lang="en-US" sz="1200" dirty="0"/>
          </a:p>
        </p:txBody>
      </p:sp>
      <p:sp>
        <p:nvSpPr>
          <p:cNvPr id="6" name="Shape 3"/>
          <p:cNvSpPr/>
          <p:nvPr/>
        </p:nvSpPr>
        <p:spPr>
          <a:xfrm>
            <a:off x="0" y="6556248"/>
            <a:ext cx="3154680" cy="301752"/>
          </a:xfrm>
          <a:prstGeom prst="rect">
            <a:avLst/>
          </a:prstGeom>
          <a:solidFill>
            <a:srgbClr val="2459C4"/>
          </a:solidFill>
          <a:ln w="12700">
            <a:solidFill>
              <a:srgbClr val="2459C4"/>
            </a:solidFill>
            <a:prstDash val="solid"/>
          </a:ln>
        </p:spPr>
        <p:txBody>
          <a:bodyPr/>
          <a:p/>
        </p:txBody>
      </p:sp>
      <p:sp>
        <p:nvSpPr>
          <p:cNvPr id="7" name="Text 4"/>
          <p:cNvSpPr txBox="1"/>
          <p:nvPr/>
        </p:nvSpPr>
        <p:spPr>
          <a:xfrm>
            <a:off x="0" y="6556248"/>
            <a:ext cx="3154680" cy="301752"/>
          </a:xfrm>
          <a:prstGeom prst="rect">
            <a:avLst/>
          </a:prstGeom>
          <a:noFill/>
          <a:ln/>
        </p:spPr>
        <p:txBody>
          <a:bodyPr wrap="square" lIns="0" tIns="0" rIns="0" bIns="0"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Md Mahbub E Noor</a:t>
            </a:r>
            <a:endParaRPr lang="en-US" sz="1100" dirty="0"/>
          </a:p>
        </p:txBody>
      </p:sp>
      <p:sp>
        <p:nvSpPr>
          <p:cNvPr id="8" name="Shape 5"/>
          <p:cNvSpPr/>
          <p:nvPr/>
        </p:nvSpPr>
        <p:spPr>
          <a:xfrm>
            <a:off x="3154680" y="6556248"/>
            <a:ext cx="4754880" cy="301752"/>
          </a:xfrm>
          <a:prstGeom prst="rect">
            <a:avLst/>
          </a:prstGeom>
          <a:solidFill>
            <a:srgbClr val="E07A1F"/>
          </a:solidFill>
          <a:ln w="12700">
            <a:solidFill>
              <a:srgbClr val="E07A1F"/>
            </a:solidFill>
            <a:prstDash val="solid"/>
          </a:ln>
        </p:spPr>
        <p:txBody>
          <a:bodyPr/>
          <a:p/>
        </p:txBody>
      </p:sp>
      <p:sp>
        <p:nvSpPr>
          <p:cNvPr id="9" name="Text 6"/>
          <p:cNvSpPr txBox="1"/>
          <p:nvPr/>
        </p:nvSpPr>
        <p:spPr>
          <a:xfrm>
            <a:off x="3154680" y="6556248"/>
            <a:ext cx="4754880" cy="301752"/>
          </a:xfrm>
          <a:prstGeom prst="rect">
            <a:avLst/>
          </a:prstGeom>
          <a:noFill/>
          <a:ln/>
        </p:spPr>
        <p:txBody>
          <a:bodyPr wrap="square" lIns="0" tIns="0" rIns="0" bIns="0" rtlCol="0" anchor="ctr"/>
          <a:lstStyle/>
          <a:p>
            <a:pPr algn="ctr" indent="0" marL="0">
              <a:buNone/>
            </a:pPr>
            <a:r>
              <a:rPr lang="en-US" sz="1100" b="1" dirty="0">
                <a:solidFill>
                  <a:srgbClr val="15213A"/>
                </a:solidFill>
                <a:latin typeface="Calibri" pitchFamily="34" charset="0"/>
                <a:ea typeface="Calibri" pitchFamily="34" charset="-122"/>
                <a:cs typeface="Calibri" pitchFamily="34" charset="-120"/>
              </a:rPr>
              <a:t>Lecture 3.1: Making decisions</a:t>
            </a:r>
            <a:endParaRPr lang="en-US" sz="1100" dirty="0"/>
          </a:p>
        </p:txBody>
      </p:sp>
      <p:sp>
        <p:nvSpPr>
          <p:cNvPr id="10" name="Shape 7"/>
          <p:cNvSpPr/>
          <p:nvPr/>
        </p:nvSpPr>
        <p:spPr>
          <a:xfrm>
            <a:off x="7909560" y="6556248"/>
            <a:ext cx="2926080" cy="301752"/>
          </a:xfrm>
          <a:prstGeom prst="rect">
            <a:avLst/>
          </a:prstGeom>
          <a:solidFill>
            <a:srgbClr val="2459C4"/>
          </a:solidFill>
          <a:ln w="12700">
            <a:solidFill>
              <a:srgbClr val="2459C4"/>
            </a:solidFill>
            <a:prstDash val="solid"/>
          </a:ln>
        </p:spPr>
        <p:txBody>
          <a:bodyPr/>
          <a:p/>
        </p:txBody>
      </p:sp>
      <p:sp>
        <p:nvSpPr>
          <p:cNvPr id="11" name="Text 8"/>
          <p:cNvSpPr txBox="1"/>
          <p:nvPr/>
        </p:nvSpPr>
        <p:spPr>
          <a:xfrm>
            <a:off x="7909560" y="6556248"/>
            <a:ext cx="2926080" cy="301752"/>
          </a:xfrm>
          <a:prstGeom prst="rect">
            <a:avLst/>
          </a:prstGeom>
          <a:noFill/>
          <a:ln/>
        </p:spPr>
        <p:txBody>
          <a:bodyPr wrap="square" lIns="0" tIns="0" rIns="0" bIns="0"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University of Barishal</a:t>
            </a:r>
            <a:endParaRPr lang="en-US" sz="1100" dirty="0"/>
          </a:p>
        </p:txBody>
      </p:sp>
      <p:sp>
        <p:nvSpPr>
          <p:cNvPr id="12" name="Shape 9"/>
          <p:cNvSpPr/>
          <p:nvPr/>
        </p:nvSpPr>
        <p:spPr>
          <a:xfrm>
            <a:off x="10835640" y="6556248"/>
            <a:ext cx="1356055" cy="301752"/>
          </a:xfrm>
          <a:prstGeom prst="rect">
            <a:avLst/>
          </a:prstGeom>
          <a:solidFill>
            <a:srgbClr val="15213A"/>
          </a:solidFill>
          <a:ln w="12700">
            <a:solidFill>
              <a:srgbClr val="15213A"/>
            </a:solidFill>
            <a:prstDash val="solid"/>
          </a:ln>
        </p:spPr>
        <p:txBody>
          <a:bodyPr/>
          <a:p/>
        </p:txBody>
      </p:sp>
      <p:sp>
        <p:nvSpPr>
          <p:cNvPr id="13" name="Text 10"/>
          <p:cNvSpPr txBox="1"/>
          <p:nvPr/>
        </p:nvSpPr>
        <p:spPr>
          <a:xfrm>
            <a:off x="10835640" y="6556248"/>
            <a:ext cx="1356055" cy="301752"/>
          </a:xfrm>
          <a:prstGeom prst="rect">
            <a:avLst/>
          </a:prstGeom>
          <a:noFill/>
          <a:ln/>
        </p:spPr>
        <p:txBody>
          <a:bodyPr wrap="square" lIns="0" tIns="0" rIns="0" bIns="0"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28 / 28</a:t>
            </a:r>
            <a:endParaRPr lang="en-US" sz="1100" dirty="0"/>
          </a:p>
        </p:txBody>
      </p:sp>
    </p:spTree>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4"/>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4"/>
                                        </p:tgtEl>
                                      </p:cBhvr>
                                    </p:cmd>
                                  </p:childTnLst>
                                </p:cTn>
                              </p:par>
                            </p:childTnLst>
                          </p:cTn>
                        </p:par>
                      </p:childTnLst>
                    </p:cTn>
                  </p:par>
                </p:childTnLst>
              </p:cTn>
              <p:nextCondLst>
                <p:cond evt="onNext" delay="0">
                  <p:tgtEl>
                    <p:sldTgt/>
                  </p:tgtEl>
                </p:cond>
              </p:nextCondLst>
            </p:seq>
            <p:video>
              <p:cMediaNode vol="80000">
                <p:cTn id="7" fill="hold" display="0">
                  <p:stCondLst>
                    <p:cond delay="indefinite"/>
                  </p:stCondLst>
                </p:cTn>
                <p:tgtEl>
                  <p:spTgt spid="4"/>
                </p:tgtEl>
              </p:cMediaNode>
            </p:video>
          </p:childTnLst>
        </p:cTn>
      </p:par>
    </p:tnLst>
  </p:timing>
</p:sld>
</file>

<file path=ppt/slides/slide28.xml><?xml version="1.0" encoding="utf-8"?>
<p:sld xmlns:a="http://schemas.openxmlformats.org/drawingml/2006/main" xmlns:p="http://schemas.openxmlformats.org/presentationml/2006/main" xmlns:r="http://schemas.openxmlformats.org/officeDocument/2006/relationships">
  <p:cSld>
    <p:bg>
      <p:bgPr>
        <a:solidFill>
          <a:srgbClr val="FFFFFF"/>
        </a:solidFill>
      </p:bgPr>
    </p:bg>
    <p:spTree>
      <p:nvGrpSpPr>
        <p:cNvPr id="1" name=""/>
        <p:cNvGrpSpPr/>
        <p:nvPr/>
      </p:nvGrpSpPr>
      <p:grpSpPr/>
      <p:sp>
        <p:nvSpPr>
          <p:cNvPr id="2" name="Text 0"/>
          <p:cNvSpPr txBox="1"/>
          <p:nvPr/>
        </p:nvSpPr>
        <p:spPr>
          <a:xfrm>
            <a:off x="548640" y="365760"/>
            <a:ext cx="11064240" cy="731520"/>
          </a:xfrm>
          <a:prstGeom prst="rect">
            <a:avLst/>
          </a:prstGeom>
          <a:noFill/>
          <a:ln/>
        </p:spPr>
        <p:txBody>
          <a:bodyPr wrap="square" lIns="0" tIns="0" rIns="0" bIns="0" rtlCol="0" anchor="t"/>
          <a:lstStyle/>
          <a:p>
            <a:pPr indent="0" marL="0">
              <a:buNone/>
            </a:pPr>
            <a:r>
              <a:rPr lang="en-US" sz="3000" b="1" dirty="0">
                <a:solidFill>
                  <a:srgbClr val="15213A"/>
                </a:solidFill>
                <a:latin typeface="Arial" pitchFamily="34" charset="0"/>
                <a:ea typeface="Arial" pitchFamily="34" charset="-122"/>
                <a:cs typeface="Arial" pitchFamily="34" charset="-120"/>
              </a:rPr>
              <a:t>Interactive lab: Decisions Lab</a:t>
            </a:r>
            <a:endParaRPr lang="en-US" sz="3000" dirty="0"/>
          </a:p>
        </p:txBody>
      </p:sp>
      <p:sp>
        <p:nvSpPr>
          <p:cNvPr id="5" name="Shape 1"/>
          <p:cNvSpPr/>
          <p:nvPr/>
        </p:nvSpPr>
        <p:spPr>
          <a:xfrm>
            <a:off x="0" y="6556248"/>
            <a:ext cx="3154680" cy="301752"/>
          </a:xfrm>
          <a:prstGeom prst="rect">
            <a:avLst/>
          </a:prstGeom>
          <a:solidFill>
            <a:srgbClr val="2459C4"/>
          </a:solidFill>
          <a:ln w="12700">
            <a:solidFill>
              <a:srgbClr val="2459C4"/>
            </a:solidFill>
            <a:prstDash val="solid"/>
          </a:ln>
        </p:spPr>
        <p:txBody>
          <a:bodyPr/>
          <a:p/>
        </p:txBody>
      </p:sp>
      <p:sp>
        <p:nvSpPr>
          <p:cNvPr id="6" name="Text 2"/>
          <p:cNvSpPr txBox="1"/>
          <p:nvPr/>
        </p:nvSpPr>
        <p:spPr>
          <a:xfrm>
            <a:off x="0" y="6556248"/>
            <a:ext cx="3154680" cy="301752"/>
          </a:xfrm>
          <a:prstGeom prst="rect">
            <a:avLst/>
          </a:prstGeom>
          <a:noFill/>
          <a:ln/>
        </p:spPr>
        <p:txBody>
          <a:bodyPr wrap="square" lIns="0" tIns="0" rIns="0" bIns="0"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Md Mahbub E Noor</a:t>
            </a:r>
            <a:endParaRPr lang="en-US" sz="1100" dirty="0"/>
          </a:p>
        </p:txBody>
      </p:sp>
      <p:sp>
        <p:nvSpPr>
          <p:cNvPr id="7" name="Shape 3"/>
          <p:cNvSpPr/>
          <p:nvPr/>
        </p:nvSpPr>
        <p:spPr>
          <a:xfrm>
            <a:off x="3154680" y="6556248"/>
            <a:ext cx="4754880" cy="301752"/>
          </a:xfrm>
          <a:prstGeom prst="rect">
            <a:avLst/>
          </a:prstGeom>
          <a:solidFill>
            <a:srgbClr val="E07A1F"/>
          </a:solidFill>
          <a:ln w="12700">
            <a:solidFill>
              <a:srgbClr val="E07A1F"/>
            </a:solidFill>
            <a:prstDash val="solid"/>
          </a:ln>
        </p:spPr>
        <p:txBody>
          <a:bodyPr/>
          <a:p/>
        </p:txBody>
      </p:sp>
      <p:sp>
        <p:nvSpPr>
          <p:cNvPr id="8" name="Text 4"/>
          <p:cNvSpPr txBox="1"/>
          <p:nvPr/>
        </p:nvSpPr>
        <p:spPr>
          <a:xfrm>
            <a:off x="3154680" y="6556248"/>
            <a:ext cx="4754880" cy="301752"/>
          </a:xfrm>
          <a:prstGeom prst="rect">
            <a:avLst/>
          </a:prstGeom>
          <a:noFill/>
          <a:ln/>
        </p:spPr>
        <p:txBody>
          <a:bodyPr wrap="square" lIns="0" tIns="0" rIns="0" bIns="0" rtlCol="0" anchor="ctr"/>
          <a:lstStyle/>
          <a:p>
            <a:pPr algn="ctr" indent="0" marL="0">
              <a:buNone/>
            </a:pPr>
            <a:r>
              <a:rPr lang="en-US" sz="1100" b="1" dirty="0">
                <a:solidFill>
                  <a:srgbClr val="15213A"/>
                </a:solidFill>
                <a:latin typeface="Calibri" pitchFamily="34" charset="0"/>
                <a:ea typeface="Calibri" pitchFamily="34" charset="-122"/>
                <a:cs typeface="Calibri" pitchFamily="34" charset="-120"/>
              </a:rPr>
              <a:t>Lecture 3.1: Making decisions</a:t>
            </a:r>
            <a:endParaRPr lang="en-US" sz="1100" dirty="0"/>
          </a:p>
        </p:txBody>
      </p:sp>
      <p:sp>
        <p:nvSpPr>
          <p:cNvPr id="9" name="Shape 5"/>
          <p:cNvSpPr/>
          <p:nvPr/>
        </p:nvSpPr>
        <p:spPr>
          <a:xfrm>
            <a:off x="7909560" y="6556248"/>
            <a:ext cx="2926080" cy="301752"/>
          </a:xfrm>
          <a:prstGeom prst="rect">
            <a:avLst/>
          </a:prstGeom>
          <a:solidFill>
            <a:srgbClr val="2459C4"/>
          </a:solidFill>
          <a:ln w="12700">
            <a:solidFill>
              <a:srgbClr val="2459C4"/>
            </a:solidFill>
            <a:prstDash val="solid"/>
          </a:ln>
        </p:spPr>
        <p:txBody>
          <a:bodyPr/>
          <a:p/>
        </p:txBody>
      </p:sp>
      <p:sp>
        <p:nvSpPr>
          <p:cNvPr id="10" name="Text 6"/>
          <p:cNvSpPr txBox="1"/>
          <p:nvPr/>
        </p:nvSpPr>
        <p:spPr>
          <a:xfrm>
            <a:off x="7909560" y="6556248"/>
            <a:ext cx="2926080" cy="301752"/>
          </a:xfrm>
          <a:prstGeom prst="rect">
            <a:avLst/>
          </a:prstGeom>
          <a:noFill/>
          <a:ln/>
        </p:spPr>
        <p:txBody>
          <a:bodyPr wrap="square" lIns="0" tIns="0" rIns="0" bIns="0"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University of Barishal</a:t>
            </a:r>
            <a:endParaRPr lang="en-US" sz="1100" dirty="0"/>
          </a:p>
        </p:txBody>
      </p:sp>
      <p:sp>
        <p:nvSpPr>
          <p:cNvPr id="11" name="Shape 7"/>
          <p:cNvSpPr/>
          <p:nvPr/>
        </p:nvSpPr>
        <p:spPr>
          <a:xfrm>
            <a:off x="10835640" y="6556248"/>
            <a:ext cx="1356055" cy="301752"/>
          </a:xfrm>
          <a:prstGeom prst="rect">
            <a:avLst/>
          </a:prstGeom>
          <a:solidFill>
            <a:srgbClr val="15213A"/>
          </a:solidFill>
          <a:ln w="12700">
            <a:solidFill>
              <a:srgbClr val="15213A"/>
            </a:solidFill>
            <a:prstDash val="solid"/>
          </a:ln>
        </p:spPr>
        <p:txBody>
          <a:bodyPr/>
          <a:p/>
        </p:txBody>
      </p:sp>
      <p:sp>
        <p:nvSpPr>
          <p:cNvPr id="12" name="Text 8"/>
          <p:cNvSpPr txBox="1"/>
          <p:nvPr/>
        </p:nvSpPr>
        <p:spPr>
          <a:xfrm>
            <a:off x="10835640" y="6556248"/>
            <a:ext cx="1356055" cy="301752"/>
          </a:xfrm>
          <a:prstGeom prst="rect">
            <a:avLst/>
          </a:prstGeom>
          <a:noFill/>
          <a:ln/>
        </p:spPr>
        <p:txBody>
          <a:bodyPr wrap="square" lIns="0" tIns="0" rIns="0" bIns="0"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25 / 28</a:t>
            </a:r>
            <a:endParaRPr lang="en-US" sz="1100" dirty="0"/>
          </a:p>
        </p:txBody>
      </p:sp>
      <p:sp>
        <p:nvSpPr>
          <p:cNvPr id="13" name="TextBox 12"/>
          <p:cNvSpPr txBox="1"/>
          <p:nvPr/>
        </p:nvSpPr>
        <p:spPr>
          <a:xfrm>
            <a:off x="548640" y="1325880"/>
            <a:ext cx="4846320" cy="3840480"/>
          </a:xfrm>
          <a:prstGeom prst="rect">
            <a:avLst/>
          </a:prstGeom>
          <a:noFill/>
        </p:spPr>
        <p:txBody>
          <a:bodyPr wrap="square" lIns="0" rIns="0" tIns="0" bIns="0">
            <a:spAutoFit/>
          </a:bodyPr>
          <a:lstStyle/>
          <a:p>
            <a:pPr>
              <a:spcAft>
                <a:spcPts val="800"/>
              </a:spcAft>
            </a:pPr>
            <a:r>
              <a:rPr sz="1600" b="1">
                <a:solidFill>
                  <a:srgbClr val="5D6573"/>
                </a:solidFill>
                <a:latin typeface="Calibri"/>
              </a:rPr>
              <a:t>In the lab you can</a:t>
            </a:r>
          </a:p>
          <a:p>
            <a:pPr>
              <a:spcBef>
                <a:spcPts val="500"/>
              </a:spcBef>
            </a:pPr>
            <a:r>
              <a:rPr sz="1800" b="1">
                <a:solidFill>
                  <a:srgbClr val="E07A1F"/>
                </a:solidFill>
                <a:latin typeface="Arial"/>
              </a:rPr>
              <a:t>1  </a:t>
            </a:r>
            <a:r>
              <a:rPr sz="1800" b="1">
                <a:solidFill>
                  <a:srgbClr val="15213A"/>
                </a:solidFill>
                <a:latin typeface="Arial"/>
              </a:rPr>
              <a:t>Grade machine</a:t>
            </a:r>
          </a:p>
          <a:p>
            <a:pPr>
              <a:spcAft>
                <a:spcPts val="200"/>
              </a:spcAft>
            </a:pPr>
            <a:r>
              <a:rPr sz="1500" b="0">
                <a:solidFill>
                  <a:srgbClr val="15213A"/>
                </a:solidFill>
                <a:latin typeface="Calibri"/>
              </a:rPr>
              <a:t>Move the score, follow the path, then break it with the wrong elif order.</a:t>
            </a:r>
          </a:p>
          <a:p>
            <a:pPr>
              <a:spcBef>
                <a:spcPts val="500"/>
              </a:spcBef>
            </a:pPr>
            <a:r>
              <a:rPr sz="1800" b="1">
                <a:solidFill>
                  <a:srgbClr val="E07A1F"/>
                </a:solidFill>
                <a:latin typeface="Arial"/>
              </a:rPr>
              <a:t>2  </a:t>
            </a:r>
            <a:r>
              <a:rPr sz="1800" b="1">
                <a:solidFill>
                  <a:srgbClr val="15213A"/>
                </a:solidFill>
                <a:latin typeface="Arial"/>
              </a:rPr>
              <a:t>and · or · not</a:t>
            </a:r>
          </a:p>
          <a:p>
            <a:pPr>
              <a:spcAft>
                <a:spcPts val="200"/>
              </a:spcAft>
            </a:pPr>
            <a:r>
              <a:rPr sz="1500" b="0">
                <a:solidFill>
                  <a:srgbClr val="15213A"/>
                </a:solidFill>
                <a:latin typeface="Calibri"/>
              </a:rPr>
              <a:t>Flip p and q, build truth tables, and test the entry rule.</a:t>
            </a:r>
          </a:p>
          <a:p>
            <a:pPr>
              <a:spcBef>
                <a:spcPts val="500"/>
              </a:spcBef>
            </a:pPr>
            <a:r>
              <a:rPr sz="1800" b="1">
                <a:solidFill>
                  <a:srgbClr val="E07A1F"/>
                </a:solidFill>
                <a:latin typeface="Arial"/>
              </a:rPr>
              <a:t>3  </a:t>
            </a:r>
            <a:r>
              <a:rPr sz="1800" b="1">
                <a:solidFill>
                  <a:srgbClr val="15213A"/>
                </a:solidFill>
                <a:latin typeface="Arial"/>
              </a:rPr>
              <a:t>Spam rule tester</a:t>
            </a:r>
          </a:p>
          <a:p>
            <a:pPr>
              <a:spcAft>
                <a:spcPts val="200"/>
              </a:spcAft>
            </a:pPr>
            <a:r>
              <a:rPr sz="1500" b="0">
                <a:solidFill>
                  <a:srgbClr val="15213A"/>
                </a:solidFill>
                <a:latin typeface="Calibri"/>
              </a:rPr>
              <a:t>Pick words, test the rule on 12 messages, count misses and false alarms.</a:t>
            </a:r>
          </a:p>
          <a:p>
            <a:pPr>
              <a:spcBef>
                <a:spcPts val="500"/>
              </a:spcBef>
            </a:pPr>
            <a:r>
              <a:rPr sz="1800" b="1">
                <a:solidFill>
                  <a:srgbClr val="E07A1F"/>
                </a:solidFill>
                <a:latin typeface="Arial"/>
              </a:rPr>
              <a:t>4  </a:t>
            </a:r>
            <a:r>
              <a:rPr sz="1800" b="1">
                <a:solidFill>
                  <a:srgbClr val="15213A"/>
                </a:solidFill>
                <a:latin typeface="Arial"/>
              </a:rPr>
              <a:t>match-case</a:t>
            </a:r>
          </a:p>
          <a:p>
            <a:pPr>
              <a:spcAft>
                <a:spcPts val="200"/>
              </a:spcAft>
            </a:pPr>
            <a:r>
              <a:rPr sz="1500" b="0">
                <a:solidFill>
                  <a:srgbClr val="15213A"/>
                </a:solidFill>
                <a:latin typeface="Calibri"/>
              </a:rPr>
              <a:t>Type a phone number and watch which case matches.</a:t>
            </a:r>
          </a:p>
        </p:txBody>
      </p:sp>
      <p:pic>
        <p:nvPicPr>
          <p:cNvPr id="14" name="Picture 13" descr="3.1.png">
            <a:hlinkClick r:id="rId3"/>
          </p:cNvPr>
          <p:cNvPicPr>
            <a:picLocks noChangeAspect="1"/>
          </p:cNvPicPr>
          <p:nvPr/>
        </p:nvPicPr>
        <p:blipFill>
          <a:blip r:embed="rId2"/>
          <a:stretch>
            <a:fillRect/>
          </a:stretch>
        </p:blipFill>
        <p:spPr>
          <a:xfrm>
            <a:off x="5715000" y="1325880"/>
            <a:ext cx="5897880" cy="3454102"/>
          </a:xfrm>
          <a:prstGeom prst="rect">
            <a:avLst/>
          </a:prstGeom>
          <a:ln w="12700">
            <a:solidFill>
              <a:srgbClr val="D5DBE6"/>
            </a:solidFill>
          </a:ln>
        </p:spPr>
      </p:pic>
      <p:sp>
        <p:nvSpPr>
          <p:cNvPr id="15" name="Rounded Rectangle 14">
            <a:hlinkClick r:id="rId3"/>
          </p:cNvPr>
          <p:cNvSpPr/>
          <p:nvPr/>
        </p:nvSpPr>
        <p:spPr>
          <a:xfrm>
            <a:off x="548640" y="5212080"/>
            <a:ext cx="2834640" cy="566928"/>
          </a:xfrm>
          <a:prstGeom prst="roundRect">
            <a:avLst/>
          </a:prstGeom>
          <a:solidFill>
            <a:srgbClr val="E07A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sz="2000" b="1">
                <a:solidFill>
                  <a:srgbClr val="15213A"/>
                </a:solidFill>
                <a:latin typeface="Arial"/>
              </a:rPr>
              <a:t>Open the lab  ►</a:t>
            </a:r>
          </a:p>
        </p:txBody>
      </p:sp>
      <p:sp>
        <p:nvSpPr>
          <p:cNvPr id="16" name="TextBox 15"/>
          <p:cNvSpPr txBox="1"/>
          <p:nvPr/>
        </p:nvSpPr>
        <p:spPr>
          <a:xfrm>
            <a:off x="3566160" y="5175504"/>
            <a:ext cx="2057400" cy="685800"/>
          </a:xfrm>
          <a:prstGeom prst="rect">
            <a:avLst/>
          </a:prstGeom>
          <a:noFill/>
        </p:spPr>
        <p:txBody>
          <a:bodyPr wrap="square" lIns="0" rIns="0" tIns="0" bIns="0">
            <a:spAutoFit/>
          </a:bodyPr>
          <a:lstStyle/>
          <a:p>
            <a:r>
              <a:rPr sz="1200" b="1">
                <a:solidFill>
                  <a:srgbClr val="5D6573"/>
                </a:solidFill>
                <a:latin typeface="Calibri"/>
              </a:rPr>
              <a:t>Works offline in any browser</a:t>
            </a:r>
          </a:p>
          <a:p>
            <a:r>
              <a:rPr sz="1000" b="0">
                <a:solidFill>
                  <a:srgbClr val="5D6573"/>
                </a:solidFill>
                <a:latin typeface="Courier New"/>
              </a:rPr>
              <a:t>Labs_open_in_browser/</a:t>
            </a:r>
          </a:p>
          <a:p>
            <a:r>
              <a:rPr sz="1000" b="0">
                <a:solidFill>
                  <a:srgbClr val="5D6573"/>
                </a:solidFill>
                <a:latin typeface="Courier New"/>
              </a:rPr>
              <a:t>L3.1_Decisions_Lab.html</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27</Slides>
  <Notes>27</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27</vt:i4>
      </vt:variant>
    </vt:vector>
  </HeadingPairs>
  <TitlesOfParts>
    <vt:vector size="30"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Lecture 3.1: Making decisions</dc:title>
  <dc:subject>PptxGenJS Presentation</dc:subject>
  <dc:creator>Md Mahbub E Noor</dc:creator>
  <cp:lastModifiedBy>Md Mahbub E Noor</cp:lastModifiedBy>
  <cp:revision>1</cp:revision>
  <dcterms:created xsi:type="dcterms:W3CDTF">2026-10-07T02:12:06Z</dcterms:created>
  <dcterms:modified xsi:type="dcterms:W3CDTF">2026-10-07T02:12:06Z</dcterms:modified>
</cp:coreProperties>
</file>