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1" r:id="rId32"/>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32"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2, part 3. Every programmer, at every level, spends a large part of their time finding and fixing mistakes. It is a skill, and like any skill it can be taught. Today you learn to read error messages calmly, to recognise the common ones, and to follow a routine when something goes wrong. New notebook: Lecture2_3.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today you should never again feel that an error message is an insult. It is Python telling you, as precisely as it can, where it got stuck.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Syntax errors are grammar mistakes: Python refuses to start. Runtime errors happen while running: the lines before the crash have already run. Logic errors are the dangerous ones: the program runs and gives a wrong result, and only testing with an answer you already know will reveal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real error message from a small script. Read it from the bottom: the last line gives the type, TypeError, and the message: you cannot join text and a decimal number with plus. The line above shows the failing line, and the line number tells you where it is. In Jupyter and Colab the same parts appear with colours and an arrow pointing at the line; the file path will show your own folder.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steps, in this order, every time. Students who skip step 1 and start changing code at random take much longer. The line above matters because a missing bracket on one line often shows up as an error on the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 not need to memorise this table; you need to recognise the names. Keep it open during the first weeks. Notice how many of these are fixed by checking a spelling or a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class 30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quotes make age a string. Python will not add 1 to text. This exact bug appears constantly with real data, because values read from files or typed by users arrive as text. int(age) converts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closely at the last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one-letter typo, score instead of scores. The error names the unknown name exactly, which makes it quick to find once you read the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code is correct for normal lists. What is special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 is empty, so len is 0 and Python cannot divide. Code that works on your test data can still fail on real data. Checking for empty data before dividing is a professional habit.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error message this time. Predict the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115.0. Python follows maths rules: division before addition. The program ran perfectly and gave a wrong answer. That is a logic error, and the only defence is to test with an example whose correct answer you already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logic error. The code runs without complaint and prints 1. Before reading the code line by line looking for the problem, let's make the program show us what it is doing.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extra print line turns the invisible into the visible. Now you can watch count: it jumps to 1 at the first a and stays there. That points straight at count = 1, which should be count = count + 1. Remove debug prints once the bug is fixed.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same bug as the previous two slides, seen from the inside. Pause each time count is set and ask the class what count should be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extra tools. Shrinking the problem is the most powerful: professional programmers do it all the time. And whenever a result seems impossible in a notebook, restart and run all before you do anything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ask a classmate, me, or an AI tool, include the full error, not 'it doesn't work'. On AI tools: they are good at explaining error messages, and often wrong about the fix. Use them to understand, never paste code you cannot explain. Replace the bracketed placeholder with your course's official AI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should type each part into its own cell and run it. Parts 1 to 3 produce error messages; parts 4 and 5 run and give wrong answers. Solutions on the next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pairs which bugs they found by reading the error and which they found by testing. Part 4 is the indentation logic bug: the print was inside the loop, so it printed every partial sum. Part 5 is a wrong constant that only a known test case, 30 Celsius is 86 Fahrenheit, can reveal.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routine applies to every remaining lecture. Next: Lecture 3.1, making decisions with 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2.3. Task 3 key: count + 1 computes a value and throws it away; it should be count = count + 1. Printing count inside the loop reveals that it never changes. Task 4: the point is the test itself, for example 3, 6, 9 should give 6. Grade the error diary on the quality of the explanations.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this at the end of class, or leave it for students to revise at home. It is silent: pause on each card and ask the class for an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Debugging Lab (double-click; works offline). Run the Error decoder as a class quiz: show the card, let students vote with fingers for an option, then reveal. Every traceback was produced by real Python 3. In the Notebook trap, run A then B, change A to x = 7 without running it, run B again and ask why it still prints 10. Finish with Restart and run all.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video" Target="../media/media-17-1.mp4"/><Relationship Id="rId2" Type="http://schemas.microsoft.com/office/2007/relationships/media" Target="../media/media-17-1.mp4"/><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video" Target="../media/media-25-1.mp4"/><Relationship Id="rId2" Type="http://schemas.microsoft.com/office/2007/relationships/media" Target="../media/media-25-1.mp4"/><Relationship Id="rId3" Type="http://schemas.openxmlformats.org/officeDocument/2006/relationships/image" Target="../media/image-25-3.png"/><Relationship Id="rId4" Type="http://schemas.openxmlformats.org/officeDocument/2006/relationships/slideLayout" Target="../slideLayouts/slideLayout1.xml"/><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2.3_Debugging_Lab.html" TargetMode="External"/><Relationship Id="rId4"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2.3</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Finding and fixing mistakes</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Reading error messages and debugging, step by step</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345436"/>
            <a:ext cx="4480560" cy="1709928"/>
          </a:xfrm>
          <a:prstGeom prst="roundRect">
            <a:avLst>
              <a:gd name="adj" fmla="val 5348"/>
            </a:avLst>
          </a:prstGeom>
          <a:solidFill>
            <a:srgbClr val="22335A"/>
          </a:solidFill>
          <a:ln w="12700">
            <a:solidFill>
              <a:srgbClr val="33477A"/>
            </a:solidFill>
            <a:prstDash val="solid"/>
          </a:ln>
        </p:spPr>
        <p:txBody>
          <a:bodyPr/>
          <a:p/>
        </p:txBody>
      </p:sp>
      <p:sp>
        <p:nvSpPr>
          <p:cNvPr id="7" name="Text 5"/>
          <p:cNvSpPr txBox="1"/>
          <p:nvPr/>
        </p:nvSpPr>
        <p:spPr>
          <a:xfrm>
            <a:off x="7452360" y="2510028"/>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2894076"/>
            <a:ext cx="4206240" cy="841248"/>
          </a:xfrm>
          <a:prstGeom prst="rect">
            <a:avLst/>
          </a:prstGeom>
          <a:noFill/>
          <a:ln/>
        </p:spPr>
        <p:txBody>
          <a:bodyPr wrap="none" lIns="0" tIns="0" rIns="0" bIns="0" rtlCol="0" anchor="t"/>
          <a:lstStyle/>
          <a:p>
            <a:pPr indent="0" marL="0">
              <a:buNone/>
            </a:pPr>
            <a:r>
              <a:rPr lang="en-US" sz="1600" dirty="0">
                <a:solidFill>
                  <a:srgbClr val="E8ECF4"/>
                </a:solidFill>
                <a:latin typeface="Courier New" pitchFamily="34" charset="0"/>
                <a:ea typeface="Courier New" pitchFamily="34" charset="-122"/>
                <a:cs typeface="Courier New" pitchFamily="34" charset="-120"/>
              </a:rPr>
              <a:t>print("Total: " + 5)</a:t>
            </a:r>
            <a:endParaRPr lang="en-US" sz="1600" dirty="0"/>
          </a:p>
          <a:p>
            <a:pPr indent="0" marL="0">
              <a:buNone/>
            </a:pPr>
            <a:r>
              <a:rPr lang="en-US" sz="1600" dirty="0">
                <a:solidFill>
                  <a:srgbClr val="E8ECF4"/>
                </a:solidFill>
                <a:latin typeface="Courier New" pitchFamily="34" charset="0"/>
                <a:ea typeface="Courier New" pitchFamily="34" charset="-122"/>
                <a:cs typeface="Courier New" pitchFamily="34" charset="-120"/>
              </a:rPr>
              <a:t># TypeError: can only concatenate</a:t>
            </a:r>
            <a:endParaRPr lang="en-US" sz="1600" dirty="0"/>
          </a:p>
          <a:p>
            <a:pPr indent="0" marL="0">
              <a:buNone/>
            </a:pPr>
            <a:r>
              <a:rPr lang="en-US" sz="1600" dirty="0">
                <a:solidFill>
                  <a:srgbClr val="E8ECF4"/>
                </a:solidFill>
                <a:latin typeface="Courier New" pitchFamily="34" charset="0"/>
                <a:ea typeface="Courier New" pitchFamily="34" charset="-122"/>
                <a:cs typeface="Courier New" pitchFamily="34" charset="-120"/>
              </a:rPr>
              <a:t># str (not "int") to str</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we are: Lecture 2, part 3 of 3</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Text 2"/>
          <p:cNvSpPr txBox="1"/>
          <p:nvPr/>
        </p:nvSpPr>
        <p:spPr>
          <a:xfrm>
            <a:off x="182880"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Part 3 of 3</a:t>
            </a:r>
            <a:endParaRPr lang="en-US" sz="1300" dirty="0"/>
          </a:p>
        </p:txBody>
      </p:sp>
      <p:sp>
        <p:nvSpPr>
          <p:cNvPr id="5" name="Shape 3"/>
          <p:cNvSpPr/>
          <p:nvPr/>
        </p:nvSpPr>
        <p:spPr>
          <a:xfrm>
            <a:off x="740664" y="1472184"/>
            <a:ext cx="713232" cy="713232"/>
          </a:xfrm>
          <a:prstGeom prst="ellipse">
            <a:avLst/>
          </a:prstGeom>
          <a:solidFill>
            <a:srgbClr val="E07A1F"/>
          </a:solidFill>
          <a:ln w="19050">
            <a:solidFill>
              <a:srgbClr val="E07A1F"/>
            </a:solidFill>
            <a:prstDash val="solid"/>
          </a:ln>
        </p:spPr>
        <p:txBody>
          <a:bodyPr/>
          <a:p/>
        </p:txBody>
      </p:sp>
      <p:sp>
        <p:nvSpPr>
          <p:cNvPr id="6" name="Text 4"/>
          <p:cNvSpPr txBox="1"/>
          <p:nvPr/>
        </p:nvSpPr>
        <p:spPr>
          <a:xfrm>
            <a:off x="740664"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L2</a:t>
            </a:r>
            <a:endParaRPr lang="en-US" sz="1600" dirty="0"/>
          </a:p>
        </p:txBody>
      </p:sp>
      <p:sp>
        <p:nvSpPr>
          <p:cNvPr id="7" name="Text 5"/>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400" b="1" dirty="0">
                <a:solidFill>
                  <a:srgbClr val="15213A"/>
                </a:solidFill>
                <a:latin typeface="Calibri" pitchFamily="34" charset="0"/>
                <a:ea typeface="Calibri" pitchFamily="34" charset="-122"/>
                <a:cs typeface="Calibri" pitchFamily="34" charset="-120"/>
              </a:rPr>
              <a:t>Python basics</a:t>
            </a:r>
            <a:endParaRPr lang="en-US" sz="1400" dirty="0"/>
          </a:p>
        </p:txBody>
      </p:sp>
      <p:sp>
        <p:nvSpPr>
          <p:cNvPr id="8" name="Shape 6"/>
          <p:cNvSpPr/>
          <p:nvPr/>
        </p:nvSpPr>
        <p:spPr>
          <a:xfrm>
            <a:off x="3332988" y="1572768"/>
            <a:ext cx="512064" cy="512064"/>
          </a:xfrm>
          <a:prstGeom prst="ellipse">
            <a:avLst/>
          </a:prstGeom>
          <a:solidFill>
            <a:srgbClr val="FFFFFF"/>
          </a:solidFill>
          <a:ln w="19050">
            <a:solidFill>
              <a:srgbClr val="15213A"/>
            </a:solidFill>
            <a:prstDash val="solid"/>
          </a:ln>
        </p:spPr>
        <p:txBody>
          <a:bodyPr/>
          <a:p/>
        </p:txBody>
      </p:sp>
      <p:sp>
        <p:nvSpPr>
          <p:cNvPr id="9" name="Text 7"/>
          <p:cNvSpPr txBox="1"/>
          <p:nvPr/>
        </p:nvSpPr>
        <p:spPr>
          <a:xfrm>
            <a:off x="333298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L3</a:t>
            </a:r>
            <a:endParaRPr lang="en-US" sz="1300" dirty="0"/>
          </a:p>
        </p:txBody>
      </p:sp>
      <p:sp>
        <p:nvSpPr>
          <p:cNvPr id="10" name="Text 8"/>
          <p:cNvSpPr txBox="1"/>
          <p:nvPr/>
        </p:nvSpPr>
        <p:spPr>
          <a:xfrm>
            <a:off x="285750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Decisions and loops</a:t>
            </a:r>
            <a:endParaRPr lang="en-US" sz="1400" dirty="0"/>
          </a:p>
        </p:txBody>
      </p:sp>
      <p:sp>
        <p:nvSpPr>
          <p:cNvPr id="11" name="Shape 9"/>
          <p:cNvSpPr/>
          <p:nvPr/>
        </p:nvSpPr>
        <p:spPr>
          <a:xfrm>
            <a:off x="5824728" y="1572768"/>
            <a:ext cx="512064" cy="512064"/>
          </a:xfrm>
          <a:prstGeom prst="ellipse">
            <a:avLst/>
          </a:prstGeom>
          <a:solidFill>
            <a:srgbClr val="FFFFFF"/>
          </a:solidFill>
          <a:ln w="19050">
            <a:solidFill>
              <a:srgbClr val="15213A"/>
            </a:solidFill>
            <a:prstDash val="solid"/>
          </a:ln>
        </p:spPr>
        <p:txBody>
          <a:bodyPr/>
          <a:p/>
        </p:txBody>
      </p:sp>
      <p:sp>
        <p:nvSpPr>
          <p:cNvPr id="12" name="Text 10"/>
          <p:cNvSpPr txBox="1"/>
          <p:nvPr/>
        </p:nvSpPr>
        <p:spPr>
          <a:xfrm>
            <a:off x="582472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L4</a:t>
            </a:r>
            <a:endParaRPr lang="en-US" sz="1300" dirty="0"/>
          </a:p>
        </p:txBody>
      </p:sp>
      <p:sp>
        <p:nvSpPr>
          <p:cNvPr id="13" name="Text 11"/>
          <p:cNvSpPr txBox="1"/>
          <p:nvPr/>
        </p:nvSpPr>
        <p:spPr>
          <a:xfrm>
            <a:off x="534924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Counting words</a:t>
            </a:r>
            <a:endParaRPr lang="en-US" sz="1400" dirty="0"/>
          </a:p>
        </p:txBody>
      </p:sp>
      <p:sp>
        <p:nvSpPr>
          <p:cNvPr id="14" name="Shape 12"/>
          <p:cNvSpPr/>
          <p:nvPr/>
        </p:nvSpPr>
        <p:spPr>
          <a:xfrm>
            <a:off x="8316468" y="1572768"/>
            <a:ext cx="512064" cy="512064"/>
          </a:xfrm>
          <a:prstGeom prst="ellipse">
            <a:avLst/>
          </a:prstGeom>
          <a:solidFill>
            <a:srgbClr val="FFFFFF"/>
          </a:solidFill>
          <a:ln w="19050">
            <a:solidFill>
              <a:srgbClr val="15213A"/>
            </a:solidFill>
            <a:prstDash val="solid"/>
          </a:ln>
        </p:spPr>
        <p:txBody>
          <a:bodyPr/>
          <a:p/>
        </p:txBody>
      </p:sp>
      <p:sp>
        <p:nvSpPr>
          <p:cNvPr id="15" name="Text 13"/>
          <p:cNvSpPr txBox="1"/>
          <p:nvPr/>
        </p:nvSpPr>
        <p:spPr>
          <a:xfrm>
            <a:off x="831646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L5</a:t>
            </a:r>
            <a:endParaRPr lang="en-US" sz="1300" dirty="0"/>
          </a:p>
        </p:txBody>
      </p:sp>
      <p:sp>
        <p:nvSpPr>
          <p:cNvPr id="16" name="Text 14"/>
          <p:cNvSpPr txBox="1"/>
          <p:nvPr/>
        </p:nvSpPr>
        <p:spPr>
          <a:xfrm>
            <a:off x="784098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Real data</a:t>
            </a:r>
            <a:endParaRPr lang="en-US" sz="1400" dirty="0"/>
          </a:p>
        </p:txBody>
      </p:sp>
      <p:sp>
        <p:nvSpPr>
          <p:cNvPr id="17" name="Shape 15"/>
          <p:cNvSpPr/>
          <p:nvPr/>
        </p:nvSpPr>
        <p:spPr>
          <a:xfrm>
            <a:off x="10808208" y="1572768"/>
            <a:ext cx="512064" cy="512064"/>
          </a:xfrm>
          <a:prstGeom prst="ellipse">
            <a:avLst/>
          </a:prstGeom>
          <a:solidFill>
            <a:srgbClr val="FFFFFF"/>
          </a:solidFill>
          <a:ln w="19050">
            <a:solidFill>
              <a:srgbClr val="15213A"/>
            </a:solidFill>
            <a:prstDash val="solid"/>
          </a:ln>
        </p:spPr>
        <p:txBody>
          <a:bodyPr/>
          <a:p/>
        </p:txBody>
      </p:sp>
      <p:sp>
        <p:nvSpPr>
          <p:cNvPr id="18" name="Text 16"/>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L6</a:t>
            </a:r>
            <a:endParaRPr lang="en-US" sz="1300" dirty="0"/>
          </a:p>
        </p:txBody>
      </p:sp>
      <p:sp>
        <p:nvSpPr>
          <p:cNvPr id="19" name="Text 17"/>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Build the model</a:t>
            </a:r>
            <a:endParaRPr lang="en-US" sz="1400" dirty="0"/>
          </a:p>
        </p:txBody>
      </p:sp>
      <p:sp>
        <p:nvSpPr>
          <p:cNvPr id="20" name="Shape 18"/>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21" name="Text 19"/>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22" name="Shape 20"/>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23" name="Text 21"/>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24" name="Text 22"/>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Tell apart syntax, runtime and logic errors</a:t>
            </a:r>
            <a:endParaRPr lang="en-US" sz="1600" dirty="0"/>
          </a:p>
        </p:txBody>
      </p:sp>
      <p:sp>
        <p:nvSpPr>
          <p:cNvPr id="25" name="Shape 23"/>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7" name="Text 25"/>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Read an error message from the bottom up</a:t>
            </a:r>
            <a:endParaRPr lang="en-US" sz="1600" dirty="0"/>
          </a:p>
        </p:txBody>
      </p:sp>
      <p:sp>
        <p:nvSpPr>
          <p:cNvPr id="28" name="Shape 26"/>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29" name="Text 27"/>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0" name="Text 28"/>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Recognise the ten errors you will meet most</a:t>
            </a:r>
            <a:endParaRPr lang="en-US" sz="1600" dirty="0"/>
          </a:p>
        </p:txBody>
      </p:sp>
      <p:sp>
        <p:nvSpPr>
          <p:cNvPr id="31" name="Shape 29"/>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3" name="Text 31"/>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Find logic errors by printing values</a:t>
            </a:r>
            <a:endParaRPr lang="en-US" sz="1600" dirty="0"/>
          </a:p>
        </p:txBody>
      </p:sp>
      <p:sp>
        <p:nvSpPr>
          <p:cNvPr id="34" name="Shape 32"/>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6" name="Text 34"/>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Follow a debugging routine, and ask for help well</a:t>
            </a:r>
            <a:endParaRPr lang="en-US" sz="1600" dirty="0"/>
          </a:p>
        </p:txBody>
      </p:sp>
      <p:sp>
        <p:nvSpPr>
          <p:cNvPr id="37" name="Shape 3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8" name="Text 3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9" name="Shape 3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0" name="Text 3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41" name="Shape 3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2" name="Text 4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3" name="Shape 4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4" name="Text 4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26</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Three kinds of mistakes</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Syntax error</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Python cannot read the code: a missing colon, bracket or quote. Nothing in the cell runs.</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Runtime error</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The code starts, then crashes at one line: a wrong name, a wrong type, a missing file.</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Logic error</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No message at all, but the answer is wrong. The hardest kind, because Python is happy.</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26</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Anatomy of an error message</a:t>
            </a:r>
            <a:endParaRPr lang="en-US" sz="3000" dirty="0"/>
          </a:p>
        </p:txBody>
      </p:sp>
      <p:sp>
        <p:nvSpPr>
          <p:cNvPr id="3" name="Shape 1"/>
          <p:cNvSpPr/>
          <p:nvPr/>
        </p:nvSpPr>
        <p:spPr>
          <a:xfrm>
            <a:off x="548640" y="1371600"/>
            <a:ext cx="7863840" cy="1915478"/>
          </a:xfrm>
          <a:prstGeom prst="roundRect">
            <a:avLst>
              <a:gd name="adj" fmla="val 3819"/>
            </a:avLst>
          </a:prstGeom>
          <a:solidFill>
            <a:srgbClr val="EEF2F8"/>
          </a:solidFill>
          <a:ln w="9525">
            <a:solidFill>
              <a:srgbClr val="D5DBE6"/>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Error message (traceback)</a:t>
            </a:r>
            <a:endParaRPr lang="en-US" sz="1000" dirty="0"/>
          </a:p>
        </p:txBody>
      </p:sp>
      <p:sp>
        <p:nvSpPr>
          <p:cNvPr id="5" name="Text 3"/>
          <p:cNvSpPr txBox="1"/>
          <p:nvPr/>
        </p:nvSpPr>
        <p:spPr>
          <a:xfrm>
            <a:off x="731520" y="1719072"/>
            <a:ext cx="7589520" cy="1458278"/>
          </a:xfrm>
          <a:prstGeom prst="rect">
            <a:avLst/>
          </a:prstGeom>
          <a:noFill/>
          <a:ln/>
        </p:spPr>
        <p:txBody>
          <a:bodyPr wrap="none" lIns="0" tIns="0" rIns="0" bIns="0" rtlCol="0" anchor="t"/>
          <a:lstStyle/>
          <a:p>
            <a:pPr indent="0" marL="0">
              <a:lnSpc>
                <a:spcPct val="98000"/>
              </a:lnSpc>
              <a:buNone/>
            </a:pPr>
            <a:r>
              <a:rPr lang="en-US" sz="1750" dirty="0">
                <a:solidFill>
                  <a:srgbClr val="15213A"/>
                </a:solidFill>
                <a:latin typeface="Courier New" pitchFamily="34" charset="0"/>
                <a:ea typeface="Courier New" pitchFamily="34" charset="-122"/>
                <a:cs typeface="Courier New" pitchFamily="34" charset="-120"/>
              </a:rPr>
              <a:t>Traceback (most recent call last):</a:t>
            </a:r>
            <a:endParaRPr lang="en-US" sz="1750" dirty="0"/>
          </a:p>
          <a:p>
            <a:pPr indent="0" marL="0">
              <a:lnSpc>
                <a:spcPct val="98000"/>
              </a:lnSpc>
              <a:buNone/>
            </a:pPr>
            <a:r>
              <a:rPr lang="en-US" sz="1750" dirty="0">
                <a:solidFill>
                  <a:srgbClr val="15213A"/>
                </a:solidFill>
                <a:latin typeface="Courier New" pitchFamily="34" charset="0"/>
                <a:ea typeface="Courier New" pitchFamily="34" charset="-122"/>
                <a:cs typeface="Courier New" pitchFamily="34" charset="-120"/>
              </a:rPr>
              <a:t>  File "shop.py", line 6, in &lt;module&gt;</a:t>
            </a:r>
            <a:endParaRPr lang="en-US" sz="1750" dirty="0"/>
          </a:p>
          <a:p>
            <a:pPr indent="0" marL="0">
              <a:lnSpc>
                <a:spcPct val="98000"/>
              </a:lnSpc>
              <a:buNone/>
            </a:pPr>
            <a:r>
              <a:rPr lang="en-US" sz="1750" dirty="0">
                <a:solidFill>
                  <a:srgbClr val="15213A"/>
                </a:solidFill>
                <a:latin typeface="Courier New" pitchFamily="34" charset="0"/>
                <a:ea typeface="Courier New" pitchFamily="34" charset="-122"/>
                <a:cs typeface="Courier New" pitchFamily="34" charset="-120"/>
              </a:rPr>
              <a:t>    print("Average: " + average)</a:t>
            </a:r>
            <a:endParaRPr lang="en-US" sz="1750" dirty="0"/>
          </a:p>
          <a:p>
            <a:pPr indent="0" marL="0">
              <a:lnSpc>
                <a:spcPct val="98000"/>
              </a:lnSpc>
              <a:buNone/>
            </a:pPr>
            <a:r>
              <a:rPr lang="en-US" sz="1750" dirty="0">
                <a:solidFill>
                  <a:srgbClr val="15213A"/>
                </a:solidFill>
                <a:latin typeface="Courier New" pitchFamily="34" charset="0"/>
                <a:ea typeface="Courier New" pitchFamily="34" charset="-122"/>
                <a:cs typeface="Courier New" pitchFamily="34" charset="-120"/>
              </a:rPr>
              <a:t>          ~~~~~~~~~~~~^~~~~~~~~</a:t>
            </a:r>
            <a:endParaRPr lang="en-US" sz="1750" dirty="0"/>
          </a:p>
          <a:p>
            <a:pPr indent="0" marL="0">
              <a:lnSpc>
                <a:spcPct val="98000"/>
              </a:lnSpc>
              <a:buNone/>
            </a:pPr>
            <a:r>
              <a:rPr lang="en-US" sz="1750" dirty="0">
                <a:solidFill>
                  <a:srgbClr val="15213A"/>
                </a:solidFill>
                <a:latin typeface="Courier New" pitchFamily="34" charset="0"/>
                <a:ea typeface="Courier New" pitchFamily="34" charset="-122"/>
                <a:cs typeface="Courier New" pitchFamily="34" charset="-120"/>
              </a:rPr>
              <a:t>TypeError: can only concatenate str (not "float") to str</a:t>
            </a:r>
            <a:endParaRPr lang="en-US" sz="1750" dirty="0"/>
          </a:p>
        </p:txBody>
      </p:sp>
      <p:sp>
        <p:nvSpPr>
          <p:cNvPr id="6" name="anim_1_0"/>
          <p:cNvSpPr/>
          <p:nvPr/>
        </p:nvSpPr>
        <p:spPr>
          <a:xfrm>
            <a:off x="731520" y="1965008"/>
            <a:ext cx="1200150" cy="45720"/>
          </a:xfrm>
          <a:prstGeom prst="rect">
            <a:avLst/>
          </a:prstGeom>
          <a:solidFill>
            <a:srgbClr val="E07A1F"/>
          </a:solidFill>
          <a:ln w="12700">
            <a:solidFill>
              <a:srgbClr val="E07A1F"/>
            </a:solidFill>
            <a:prstDash val="solid"/>
          </a:ln>
        </p:spPr>
        <p:txBody>
          <a:bodyPr/>
          <a:p/>
        </p:txBody>
      </p:sp>
      <p:sp>
        <p:nvSpPr>
          <p:cNvPr id="7" name="anim_2_1"/>
          <p:cNvSpPr/>
          <p:nvPr/>
        </p:nvSpPr>
        <p:spPr>
          <a:xfrm>
            <a:off x="998220" y="2238375"/>
            <a:ext cx="4533900" cy="45720"/>
          </a:xfrm>
          <a:prstGeom prst="rect">
            <a:avLst/>
          </a:prstGeom>
          <a:solidFill>
            <a:srgbClr val="2459C4"/>
          </a:solidFill>
          <a:ln w="12700">
            <a:solidFill>
              <a:srgbClr val="2459C4"/>
            </a:solidFill>
            <a:prstDash val="solid"/>
          </a:ln>
        </p:spPr>
        <p:txBody>
          <a:bodyPr/>
          <a:p/>
        </p:txBody>
      </p:sp>
      <p:sp>
        <p:nvSpPr>
          <p:cNvPr id="8" name="anim_3_2"/>
          <p:cNvSpPr/>
          <p:nvPr/>
        </p:nvSpPr>
        <p:spPr>
          <a:xfrm>
            <a:off x="1264920" y="2511743"/>
            <a:ext cx="3733800" cy="45720"/>
          </a:xfrm>
          <a:prstGeom prst="rect">
            <a:avLst/>
          </a:prstGeom>
          <a:solidFill>
            <a:srgbClr val="1F8A7A"/>
          </a:solidFill>
          <a:ln w="12700">
            <a:solidFill>
              <a:srgbClr val="1F8A7A"/>
            </a:solidFill>
            <a:prstDash val="solid"/>
          </a:ln>
        </p:spPr>
        <p:txBody>
          <a:bodyPr/>
          <a:p/>
        </p:txBody>
      </p:sp>
      <p:sp>
        <p:nvSpPr>
          <p:cNvPr id="9" name="anim_4_3"/>
          <p:cNvSpPr/>
          <p:nvPr/>
        </p:nvSpPr>
        <p:spPr>
          <a:xfrm>
            <a:off x="2065020" y="2785110"/>
            <a:ext cx="2800350" cy="45720"/>
          </a:xfrm>
          <a:prstGeom prst="rect">
            <a:avLst/>
          </a:prstGeom>
          <a:solidFill>
            <a:srgbClr val="8E44AD"/>
          </a:solidFill>
          <a:ln w="12700">
            <a:solidFill>
              <a:srgbClr val="8E44AD"/>
            </a:solidFill>
            <a:prstDash val="solid"/>
          </a:ln>
        </p:spPr>
        <p:txBody>
          <a:bodyPr/>
          <a:p/>
        </p:txBody>
      </p:sp>
      <p:sp>
        <p:nvSpPr>
          <p:cNvPr id="10" name="anim_5_4"/>
          <p:cNvSpPr/>
          <p:nvPr/>
        </p:nvSpPr>
        <p:spPr>
          <a:xfrm>
            <a:off x="731520" y="3058478"/>
            <a:ext cx="1200150" cy="45720"/>
          </a:xfrm>
          <a:prstGeom prst="rect">
            <a:avLst/>
          </a:prstGeom>
          <a:solidFill>
            <a:srgbClr val="B4432A"/>
          </a:solidFill>
          <a:ln w="12700">
            <a:solidFill>
              <a:srgbClr val="B4432A"/>
            </a:solidFill>
            <a:prstDash val="solid"/>
          </a:ln>
        </p:spPr>
        <p:txBody>
          <a:bodyPr/>
          <a:p/>
        </p:txBody>
      </p:sp>
      <p:sp>
        <p:nvSpPr>
          <p:cNvPr id="11" name="anim_6_5"/>
          <p:cNvSpPr/>
          <p:nvPr/>
        </p:nvSpPr>
        <p:spPr>
          <a:xfrm>
            <a:off x="2198370" y="3058478"/>
            <a:ext cx="6000750" cy="45720"/>
          </a:xfrm>
          <a:prstGeom prst="rect">
            <a:avLst/>
          </a:prstGeom>
          <a:solidFill>
            <a:srgbClr val="0E7490"/>
          </a:solidFill>
          <a:ln w="12700">
            <a:solidFill>
              <a:srgbClr val="0E7490"/>
            </a:solidFill>
            <a:prstDash val="solid"/>
          </a:ln>
        </p:spPr>
        <p:txBody>
          <a:bodyPr/>
          <a:p/>
        </p:txBody>
      </p:sp>
      <p:sp>
        <p:nvSpPr>
          <p:cNvPr id="12" name="anim_1_6"/>
          <p:cNvSpPr/>
          <p:nvPr/>
        </p:nvSpPr>
        <p:spPr>
          <a:xfrm>
            <a:off x="8293608" y="1791748"/>
            <a:ext cx="128016" cy="128016"/>
          </a:xfrm>
          <a:prstGeom prst="ellipse">
            <a:avLst/>
          </a:prstGeom>
          <a:solidFill>
            <a:srgbClr val="E07A1F"/>
          </a:solidFill>
          <a:ln w="12700">
            <a:solidFill>
              <a:srgbClr val="E07A1F"/>
            </a:solidFill>
            <a:prstDash val="solid"/>
          </a:ln>
        </p:spPr>
        <p:txBody>
          <a:bodyPr/>
          <a:p/>
        </p:txBody>
      </p:sp>
      <p:sp>
        <p:nvSpPr>
          <p:cNvPr id="13" name="anim_1_7"/>
          <p:cNvSpPr/>
          <p:nvPr/>
        </p:nvSpPr>
        <p:spPr>
          <a:xfrm>
            <a:off x="8412480" y="1855756"/>
            <a:ext cx="502920" cy="914"/>
          </a:xfrm>
          <a:prstGeom prst="line">
            <a:avLst/>
          </a:prstGeom>
          <a:noFill/>
          <a:ln w="15875">
            <a:solidFill>
              <a:srgbClr val="E07A1F"/>
            </a:solidFill>
            <a:prstDash val="solid"/>
          </a:ln>
        </p:spPr>
        <p:txBody>
          <a:bodyPr/>
          <a:p/>
        </p:txBody>
      </p:sp>
      <p:sp>
        <p:nvSpPr>
          <p:cNvPr id="14" name="anim_1_8"/>
          <p:cNvSpPr/>
          <p:nvPr/>
        </p:nvSpPr>
        <p:spPr>
          <a:xfrm>
            <a:off x="8915400" y="1430560"/>
            <a:ext cx="2743200" cy="850392"/>
          </a:xfrm>
          <a:prstGeom prst="roundRect">
            <a:avLst>
              <a:gd name="adj" fmla="val 6452"/>
            </a:avLst>
          </a:prstGeom>
          <a:solidFill>
            <a:srgbClr val="FFFFFF"/>
          </a:solidFill>
          <a:ln w="15875">
            <a:solidFill>
              <a:srgbClr val="E07A1F"/>
            </a:solidFill>
            <a:prstDash val="solid"/>
          </a:ln>
        </p:spPr>
        <p:txBody>
          <a:bodyPr/>
          <a:p/>
        </p:txBody>
      </p:sp>
      <p:sp>
        <p:nvSpPr>
          <p:cNvPr id="15" name="anim_1_9"/>
          <p:cNvSpPr txBox="1"/>
          <p:nvPr/>
        </p:nvSpPr>
        <p:spPr>
          <a:xfrm>
            <a:off x="9052560" y="1430560"/>
            <a:ext cx="2514600" cy="850392"/>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Traceback: the path Python took. Read it from the bottom up</a:t>
            </a:r>
            <a:endParaRPr lang="en-US" sz="1500" dirty="0"/>
          </a:p>
        </p:txBody>
      </p:sp>
      <p:sp>
        <p:nvSpPr>
          <p:cNvPr id="16" name="anim_2_10"/>
          <p:cNvSpPr/>
          <p:nvPr/>
        </p:nvSpPr>
        <p:spPr>
          <a:xfrm>
            <a:off x="8293608" y="2065115"/>
            <a:ext cx="128016" cy="128016"/>
          </a:xfrm>
          <a:prstGeom prst="ellipse">
            <a:avLst/>
          </a:prstGeom>
          <a:solidFill>
            <a:srgbClr val="2459C4"/>
          </a:solidFill>
          <a:ln w="12700">
            <a:solidFill>
              <a:srgbClr val="2459C4"/>
            </a:solidFill>
            <a:prstDash val="solid"/>
          </a:ln>
        </p:spPr>
        <p:txBody>
          <a:bodyPr/>
          <a:p/>
        </p:txBody>
      </p:sp>
      <p:sp>
        <p:nvSpPr>
          <p:cNvPr id="17" name="anim_2_11"/>
          <p:cNvSpPr/>
          <p:nvPr/>
        </p:nvSpPr>
        <p:spPr>
          <a:xfrm>
            <a:off x="8412480" y="2129123"/>
            <a:ext cx="502920" cy="563309"/>
          </a:xfrm>
          <a:prstGeom prst="line">
            <a:avLst/>
          </a:prstGeom>
          <a:noFill/>
          <a:ln w="15875">
            <a:solidFill>
              <a:srgbClr val="2459C4"/>
            </a:solidFill>
            <a:prstDash val="solid"/>
          </a:ln>
        </p:spPr>
        <p:txBody>
          <a:bodyPr/>
          <a:p/>
        </p:txBody>
      </p:sp>
      <p:sp>
        <p:nvSpPr>
          <p:cNvPr id="18" name="anim_2_12"/>
          <p:cNvSpPr/>
          <p:nvPr/>
        </p:nvSpPr>
        <p:spPr>
          <a:xfrm>
            <a:off x="8915400" y="2390680"/>
            <a:ext cx="2743200" cy="603504"/>
          </a:xfrm>
          <a:prstGeom prst="roundRect">
            <a:avLst>
              <a:gd name="adj" fmla="val 9091"/>
            </a:avLst>
          </a:prstGeom>
          <a:solidFill>
            <a:srgbClr val="FFFFFF"/>
          </a:solidFill>
          <a:ln w="15875">
            <a:solidFill>
              <a:srgbClr val="2459C4"/>
            </a:solidFill>
            <a:prstDash val="solid"/>
          </a:ln>
        </p:spPr>
        <p:txBody>
          <a:bodyPr/>
          <a:p/>
        </p:txBody>
      </p:sp>
      <p:sp>
        <p:nvSpPr>
          <p:cNvPr id="19" name="anim_2_13"/>
          <p:cNvSpPr txBox="1"/>
          <p:nvPr/>
        </p:nvSpPr>
        <p:spPr>
          <a:xfrm>
            <a:off x="9052560" y="2390680"/>
            <a:ext cx="251460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Where: file name and line number</a:t>
            </a:r>
            <a:endParaRPr lang="en-US" sz="1500" dirty="0"/>
          </a:p>
        </p:txBody>
      </p:sp>
      <p:sp>
        <p:nvSpPr>
          <p:cNvPr id="20" name="anim_3_14"/>
          <p:cNvSpPr/>
          <p:nvPr/>
        </p:nvSpPr>
        <p:spPr>
          <a:xfrm>
            <a:off x="8293608" y="2338483"/>
            <a:ext cx="128016" cy="128016"/>
          </a:xfrm>
          <a:prstGeom prst="ellipse">
            <a:avLst/>
          </a:prstGeom>
          <a:solidFill>
            <a:srgbClr val="1F8A7A"/>
          </a:solidFill>
          <a:ln w="12700">
            <a:solidFill>
              <a:srgbClr val="1F8A7A"/>
            </a:solidFill>
            <a:prstDash val="solid"/>
          </a:ln>
        </p:spPr>
        <p:txBody>
          <a:bodyPr/>
          <a:p/>
        </p:txBody>
      </p:sp>
      <p:sp>
        <p:nvSpPr>
          <p:cNvPr id="21" name="anim_3_15"/>
          <p:cNvSpPr/>
          <p:nvPr/>
        </p:nvSpPr>
        <p:spPr>
          <a:xfrm>
            <a:off x="8412480" y="2402491"/>
            <a:ext cx="502920" cy="879729"/>
          </a:xfrm>
          <a:prstGeom prst="line">
            <a:avLst/>
          </a:prstGeom>
          <a:noFill/>
          <a:ln w="15875">
            <a:solidFill>
              <a:srgbClr val="1F8A7A"/>
            </a:solidFill>
            <a:prstDash val="solid"/>
          </a:ln>
        </p:spPr>
        <p:txBody>
          <a:bodyPr/>
          <a:p/>
        </p:txBody>
      </p:sp>
      <p:sp>
        <p:nvSpPr>
          <p:cNvPr id="22" name="anim_3_16"/>
          <p:cNvSpPr/>
          <p:nvPr/>
        </p:nvSpPr>
        <p:spPr>
          <a:xfrm>
            <a:off x="8915400" y="3103912"/>
            <a:ext cx="2743200" cy="356616"/>
          </a:xfrm>
          <a:prstGeom prst="roundRect">
            <a:avLst>
              <a:gd name="adj" fmla="val 15385"/>
            </a:avLst>
          </a:prstGeom>
          <a:solidFill>
            <a:srgbClr val="FFFFFF"/>
          </a:solidFill>
          <a:ln w="15875">
            <a:solidFill>
              <a:srgbClr val="1F8A7A"/>
            </a:solidFill>
            <a:prstDash val="solid"/>
          </a:ln>
        </p:spPr>
        <p:txBody>
          <a:bodyPr/>
          <a:p/>
        </p:txBody>
      </p:sp>
      <p:sp>
        <p:nvSpPr>
          <p:cNvPr id="23" name="anim_3_17"/>
          <p:cNvSpPr txBox="1"/>
          <p:nvPr/>
        </p:nvSpPr>
        <p:spPr>
          <a:xfrm>
            <a:off x="9052560" y="3103912"/>
            <a:ext cx="251460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The exact line that failed</a:t>
            </a:r>
            <a:endParaRPr lang="en-US" sz="1500" dirty="0"/>
          </a:p>
        </p:txBody>
      </p:sp>
      <p:sp>
        <p:nvSpPr>
          <p:cNvPr id="24" name="anim_4_18"/>
          <p:cNvSpPr/>
          <p:nvPr/>
        </p:nvSpPr>
        <p:spPr>
          <a:xfrm>
            <a:off x="8293608" y="2611850"/>
            <a:ext cx="128016" cy="128016"/>
          </a:xfrm>
          <a:prstGeom prst="ellipse">
            <a:avLst/>
          </a:prstGeom>
          <a:solidFill>
            <a:srgbClr val="8E44AD"/>
          </a:solidFill>
          <a:ln w="12700">
            <a:solidFill>
              <a:srgbClr val="8E44AD"/>
            </a:solidFill>
            <a:prstDash val="solid"/>
          </a:ln>
        </p:spPr>
        <p:txBody>
          <a:bodyPr/>
          <a:p/>
        </p:txBody>
      </p:sp>
      <p:sp>
        <p:nvSpPr>
          <p:cNvPr id="25" name="anim_4_19"/>
          <p:cNvSpPr/>
          <p:nvPr/>
        </p:nvSpPr>
        <p:spPr>
          <a:xfrm>
            <a:off x="8412480" y="2675858"/>
            <a:ext cx="502920" cy="1196150"/>
          </a:xfrm>
          <a:prstGeom prst="line">
            <a:avLst/>
          </a:prstGeom>
          <a:noFill/>
          <a:ln w="15875">
            <a:solidFill>
              <a:srgbClr val="8E44AD"/>
            </a:solidFill>
            <a:prstDash val="solid"/>
          </a:ln>
        </p:spPr>
        <p:txBody>
          <a:bodyPr/>
          <a:p/>
        </p:txBody>
      </p:sp>
      <p:sp>
        <p:nvSpPr>
          <p:cNvPr id="26" name="anim_4_20"/>
          <p:cNvSpPr/>
          <p:nvPr/>
        </p:nvSpPr>
        <p:spPr>
          <a:xfrm>
            <a:off x="8915400" y="3570256"/>
            <a:ext cx="2743200" cy="603504"/>
          </a:xfrm>
          <a:prstGeom prst="roundRect">
            <a:avLst>
              <a:gd name="adj" fmla="val 9091"/>
            </a:avLst>
          </a:prstGeom>
          <a:solidFill>
            <a:srgbClr val="FFFFFF"/>
          </a:solidFill>
          <a:ln w="15875">
            <a:solidFill>
              <a:srgbClr val="8E44AD"/>
            </a:solidFill>
            <a:prstDash val="solid"/>
          </a:ln>
        </p:spPr>
        <p:txBody>
          <a:bodyPr/>
          <a:p/>
        </p:txBody>
      </p:sp>
      <p:sp>
        <p:nvSpPr>
          <p:cNvPr id="27" name="anim_4_21"/>
          <p:cNvSpPr txBox="1"/>
          <p:nvPr/>
        </p:nvSpPr>
        <p:spPr>
          <a:xfrm>
            <a:off x="9052560" y="3570256"/>
            <a:ext cx="251460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Markers point at the failing part</a:t>
            </a:r>
            <a:endParaRPr lang="en-US" sz="1500" dirty="0"/>
          </a:p>
        </p:txBody>
      </p:sp>
      <p:sp>
        <p:nvSpPr>
          <p:cNvPr id="28" name="anim_5_22"/>
          <p:cNvSpPr/>
          <p:nvPr/>
        </p:nvSpPr>
        <p:spPr>
          <a:xfrm>
            <a:off x="8293608" y="2885218"/>
            <a:ext cx="128016" cy="128016"/>
          </a:xfrm>
          <a:prstGeom prst="ellipse">
            <a:avLst/>
          </a:prstGeom>
          <a:solidFill>
            <a:srgbClr val="B4432A"/>
          </a:solidFill>
          <a:ln w="12700">
            <a:solidFill>
              <a:srgbClr val="B4432A"/>
            </a:solidFill>
            <a:prstDash val="solid"/>
          </a:ln>
        </p:spPr>
        <p:txBody>
          <a:bodyPr/>
          <a:p/>
        </p:txBody>
      </p:sp>
      <p:sp>
        <p:nvSpPr>
          <p:cNvPr id="29" name="anim_5_23"/>
          <p:cNvSpPr/>
          <p:nvPr/>
        </p:nvSpPr>
        <p:spPr>
          <a:xfrm>
            <a:off x="8412480" y="2949226"/>
            <a:ext cx="502920" cy="1636014"/>
          </a:xfrm>
          <a:prstGeom prst="line">
            <a:avLst/>
          </a:prstGeom>
          <a:noFill/>
          <a:ln w="15875">
            <a:solidFill>
              <a:srgbClr val="B4432A"/>
            </a:solidFill>
            <a:prstDash val="solid"/>
          </a:ln>
        </p:spPr>
        <p:txBody>
          <a:bodyPr/>
          <a:p/>
        </p:txBody>
      </p:sp>
      <p:sp>
        <p:nvSpPr>
          <p:cNvPr id="30" name="anim_5_24"/>
          <p:cNvSpPr/>
          <p:nvPr/>
        </p:nvSpPr>
        <p:spPr>
          <a:xfrm>
            <a:off x="8915400" y="4283488"/>
            <a:ext cx="2743200" cy="603504"/>
          </a:xfrm>
          <a:prstGeom prst="roundRect">
            <a:avLst>
              <a:gd name="adj" fmla="val 9091"/>
            </a:avLst>
          </a:prstGeom>
          <a:solidFill>
            <a:srgbClr val="FFFFFF"/>
          </a:solidFill>
          <a:ln w="15875">
            <a:solidFill>
              <a:srgbClr val="B4432A"/>
            </a:solidFill>
            <a:prstDash val="solid"/>
          </a:ln>
        </p:spPr>
        <p:txBody>
          <a:bodyPr/>
          <a:p/>
        </p:txBody>
      </p:sp>
      <p:sp>
        <p:nvSpPr>
          <p:cNvPr id="31" name="anim_5_25"/>
          <p:cNvSpPr txBox="1"/>
          <p:nvPr/>
        </p:nvSpPr>
        <p:spPr>
          <a:xfrm>
            <a:off x="9052560" y="4283488"/>
            <a:ext cx="251460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Error type: the kind of problem</a:t>
            </a:r>
            <a:endParaRPr lang="en-US" sz="1500" dirty="0"/>
          </a:p>
        </p:txBody>
      </p:sp>
      <p:sp>
        <p:nvSpPr>
          <p:cNvPr id="32" name="anim_6_26"/>
          <p:cNvSpPr/>
          <p:nvPr/>
        </p:nvSpPr>
        <p:spPr>
          <a:xfrm>
            <a:off x="8293608" y="2885218"/>
            <a:ext cx="128016" cy="128016"/>
          </a:xfrm>
          <a:prstGeom prst="ellipse">
            <a:avLst/>
          </a:prstGeom>
          <a:solidFill>
            <a:srgbClr val="0E7490"/>
          </a:solidFill>
          <a:ln w="12700">
            <a:solidFill>
              <a:srgbClr val="0E7490"/>
            </a:solidFill>
            <a:prstDash val="solid"/>
          </a:ln>
        </p:spPr>
        <p:txBody>
          <a:bodyPr/>
          <a:p/>
        </p:txBody>
      </p:sp>
      <p:sp>
        <p:nvSpPr>
          <p:cNvPr id="33" name="anim_6_27"/>
          <p:cNvSpPr/>
          <p:nvPr/>
        </p:nvSpPr>
        <p:spPr>
          <a:xfrm>
            <a:off x="8412480" y="2949226"/>
            <a:ext cx="502920" cy="2349246"/>
          </a:xfrm>
          <a:prstGeom prst="line">
            <a:avLst/>
          </a:prstGeom>
          <a:noFill/>
          <a:ln w="15875">
            <a:solidFill>
              <a:srgbClr val="0E7490"/>
            </a:solidFill>
            <a:prstDash val="solid"/>
          </a:ln>
        </p:spPr>
        <p:txBody>
          <a:bodyPr/>
          <a:p/>
        </p:txBody>
      </p:sp>
      <p:sp>
        <p:nvSpPr>
          <p:cNvPr id="34" name="anim_6_28"/>
          <p:cNvSpPr/>
          <p:nvPr/>
        </p:nvSpPr>
        <p:spPr>
          <a:xfrm>
            <a:off x="8915400" y="4996720"/>
            <a:ext cx="2743200" cy="603504"/>
          </a:xfrm>
          <a:prstGeom prst="roundRect">
            <a:avLst>
              <a:gd name="adj" fmla="val 9091"/>
            </a:avLst>
          </a:prstGeom>
          <a:solidFill>
            <a:srgbClr val="FFFFFF"/>
          </a:solidFill>
          <a:ln w="15875">
            <a:solidFill>
              <a:srgbClr val="0E7490"/>
            </a:solidFill>
            <a:prstDash val="solid"/>
          </a:ln>
        </p:spPr>
        <p:txBody>
          <a:bodyPr/>
          <a:p/>
        </p:txBody>
      </p:sp>
      <p:sp>
        <p:nvSpPr>
          <p:cNvPr id="35" name="anim_6_29"/>
          <p:cNvSpPr txBox="1"/>
          <p:nvPr/>
        </p:nvSpPr>
        <p:spPr>
          <a:xfrm>
            <a:off x="9052560" y="4996720"/>
            <a:ext cx="251460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Message: what went wrong, in words</a:t>
            </a:r>
            <a:endParaRPr lang="en-US" sz="1500" dirty="0"/>
          </a:p>
        </p:txBody>
      </p:sp>
      <p:sp>
        <p:nvSpPr>
          <p:cNvPr id="36" name="Shape 3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7" name="Text 3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8" name="Shape 3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9" name="Text 3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40" name="Shape 3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1" name="Text 3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2" name="Shape 4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3" name="Text 4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26</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8" fill="hold">
                      <p:stCondLst>
                        <p:cond delay="indefinite"/>
                      </p:stCondLst>
                      <p:childTnLst>
                        <p:par>
                          <p:cTn id="19"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6"/>
                                        </p:tgtEl>
                                        <p:attrNameLst>
                                          <p:attrName>style.visibility</p:attrName>
                                        </p:attrNameLst>
                                      </p:cBhvr>
                                      <p:to>
                                        <p:strVal val="visible"/>
                                      </p:to>
                                    </p:set>
                                    <p:animEffect transition="in" filter="fade">
                                      <p:cBhvr>
                                        <p:cTn id="5" dur="400"/>
                                        <p:tgtEl>
                                          <p:spTgt spid="6"/>
                                        </p:tgtEl>
                                      </p:cBhvr>
                                    </p:animEffect>
                                  </p:childTnLst>
                                </p:cTn>
                              </p:par>
                              <p:par>
                                <p:cTn id="6" presetID="10" presetClass="entr" presetSubtype="0" fill="hold" nodeType="withEffect">
                                  <p:stCondLst>
                                    <p:cond delay="0"/>
                                  </p:stCondLst>
                                  <p:childTnLst>
                                    <p:set>
                                      <p:cBhvr>
                                        <p:cTn id="7" dur="1" fill="hold">
                                          <p:stCondLst>
                                            <p:cond delay="0"/>
                                          </p:stCondLst>
                                        </p:cTn>
                                        <p:tgtEl>
                                          <p:spTgt spid="12"/>
                                        </p:tgtEl>
                                        <p:attrNameLst>
                                          <p:attrName>style.visibility</p:attrName>
                                        </p:attrNameLst>
                                      </p:cBhvr>
                                      <p:to>
                                        <p:strVal val="visible"/>
                                      </p:to>
                                    </p:set>
                                    <p:animEffect transition="in" filter="fade">
                                      <p:cBhvr>
                                        <p:cTn id="8" dur="400"/>
                                        <p:tgtEl>
                                          <p:spTgt spid="12"/>
                                        </p:tgtEl>
                                      </p:cBhvr>
                                    </p:animEffect>
                                  </p:childTnLst>
                                </p:cTn>
                              </p:par>
                              <p:par>
                                <p:cTn id="9" presetID="10"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400"/>
                                        <p:tgtEl>
                                          <p:spTgt spid="13"/>
                                        </p:tgtEl>
                                      </p:cBhvr>
                                    </p:animEffect>
                                  </p:childTnLst>
                                </p:cTn>
                              </p:par>
                              <p:par>
                                <p:cTn id="12" presetID="10"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400"/>
                                        <p:tgtEl>
                                          <p:spTgt spid="1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400"/>
                                        <p:tgtEl>
                                          <p:spTgt spid="15"/>
                                        </p:tgtEl>
                                      </p:cBhvr>
                                    </p:animEffect>
                                  </p:childTnLst>
                                </p:cTn>
                              </p:par>
                            </p:childTnLst>
                          </p:cTn>
                        </p:par>
                      </p:childTnLst>
                    </p:cTn>
                  </p:par>
                  <p:par>
                    <p:cTn id="35" fill="hold">
                      <p:stCondLst>
                        <p:cond delay="indefinite"/>
                      </p:stCondLst>
                      <p:childTnLst>
                        <p:par>
                          <p:cTn id="36"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4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400"/>
                                        <p:tgtEl>
                                          <p:spTgt spid="16"/>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400"/>
                                        <p:tgtEl>
                                          <p:spTgt spid="17"/>
                                        </p:tgtEl>
                                      </p:cBhvr>
                                    </p:animEffect>
                                  </p:childTnLst>
                                </p:cTn>
                              </p:par>
                              <p:par>
                                <p:cTn id="29" presetID="10"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4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400"/>
                                        <p:tgtEl>
                                          <p:spTgt spid="19"/>
                                        </p:tgtEl>
                                      </p:cBhvr>
                                    </p:animEffect>
                                  </p:childTnLst>
                                </p:cTn>
                              </p:par>
                            </p:childTnLst>
                          </p:cTn>
                        </p:par>
                      </p:childTnLst>
                    </p:cTn>
                  </p:par>
                  <p:par>
                    <p:cTn id="52" fill="hold">
                      <p:stCondLst>
                        <p:cond delay="indefinite"/>
                      </p:stCondLst>
                      <p:childTnLst>
                        <p:par>
                          <p:cTn id="53"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400"/>
                                        <p:tgtEl>
                                          <p:spTgt spid="8"/>
                                        </p:tgtEl>
                                      </p:cBhvr>
                                    </p:animEffect>
                                  </p:childTnLst>
                                </p:cTn>
                              </p:par>
                              <p:par>
                                <p:cTn id="40" presetID="10"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400"/>
                                        <p:tgtEl>
                                          <p:spTgt spid="20"/>
                                        </p:tgtEl>
                                      </p:cBhvr>
                                    </p:animEffect>
                                  </p:childTnLst>
                                </p:cTn>
                              </p:par>
                              <p:par>
                                <p:cTn id="43" presetID="10"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400"/>
                                        <p:tgtEl>
                                          <p:spTgt spid="21"/>
                                        </p:tgtEl>
                                      </p:cBhvr>
                                    </p:animEffect>
                                  </p:childTnLst>
                                </p:cTn>
                              </p:par>
                              <p:par>
                                <p:cTn id="46" presetID="10" presetClass="entr" presetSubtype="0"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400"/>
                                        <p:tgtEl>
                                          <p:spTgt spid="2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400"/>
                                        <p:tgtEl>
                                          <p:spTgt spid="23"/>
                                        </p:tgtEl>
                                      </p:cBhvr>
                                    </p:animEffect>
                                  </p:childTnLst>
                                </p:cTn>
                              </p:par>
                            </p:childTnLst>
                          </p:cTn>
                        </p:par>
                      </p:childTnLst>
                    </p:cTn>
                  </p:par>
                  <p:par>
                    <p:cTn id="69" fill="hold">
                      <p:stCondLst>
                        <p:cond delay="indefinite"/>
                      </p:stCondLst>
                      <p:childTnLst>
                        <p:par>
                          <p:cTn id="70"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400"/>
                                        <p:tgtEl>
                                          <p:spTgt spid="9"/>
                                        </p:tgtEl>
                                      </p:cBhvr>
                                    </p:animEffect>
                                  </p:childTnLst>
                                </p:cTn>
                              </p:par>
                              <p:par>
                                <p:cTn id="57" presetID="10"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400"/>
                                        <p:tgtEl>
                                          <p:spTgt spid="24"/>
                                        </p:tgtEl>
                                      </p:cBhvr>
                                    </p:animEffect>
                                  </p:childTnLst>
                                </p:cTn>
                              </p:par>
                              <p:par>
                                <p:cTn id="60" presetID="10" presetClass="entr" presetSubtype="0" fill="hold"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400"/>
                                        <p:tgtEl>
                                          <p:spTgt spid="25"/>
                                        </p:tgtEl>
                                      </p:cBhvr>
                                    </p:animEffect>
                                  </p:childTnLst>
                                </p:cTn>
                              </p:par>
                              <p:par>
                                <p:cTn id="63" presetID="10" presetClass="entr" presetSubtype="0"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400"/>
                                        <p:tgtEl>
                                          <p:spTgt spid="2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400"/>
                                        <p:tgtEl>
                                          <p:spTgt spid="27"/>
                                        </p:tgtEl>
                                      </p:cBhvr>
                                    </p:animEffect>
                                  </p:childTnLst>
                                </p:cTn>
                              </p:par>
                            </p:childTnLst>
                          </p:cTn>
                        </p:par>
                      </p:childTnLst>
                    </p:cTn>
                  </p:par>
                  <p:par>
                    <p:cTn id="86" fill="hold">
                      <p:stCondLst>
                        <p:cond delay="indefinite"/>
                      </p:stCondLst>
                      <p:childTnLst>
                        <p:par>
                          <p:cTn id="87"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400"/>
                                        <p:tgtEl>
                                          <p:spTgt spid="10"/>
                                        </p:tgtEl>
                                      </p:cBhvr>
                                    </p:animEffect>
                                  </p:childTnLst>
                                </p:cTn>
                              </p:par>
                              <p:par>
                                <p:cTn id="74" presetID="10" presetClass="entr" presetSubtype="0" fill="hold"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400"/>
                                        <p:tgtEl>
                                          <p:spTgt spid="28"/>
                                        </p:tgtEl>
                                      </p:cBhvr>
                                    </p:animEffect>
                                  </p:childTnLst>
                                </p:cTn>
                              </p:par>
                              <p:par>
                                <p:cTn id="77" presetID="10" presetClass="entr" presetSubtype="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400"/>
                                        <p:tgtEl>
                                          <p:spTgt spid="29"/>
                                        </p:tgtEl>
                                      </p:cBhvr>
                                    </p:animEffect>
                                  </p:childTnLst>
                                </p:cTn>
                              </p:par>
                              <p:par>
                                <p:cTn id="80" presetID="10" presetClass="entr" presetSubtype="0" fill="hold"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400"/>
                                        <p:tgtEl>
                                          <p:spTgt spid="30"/>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400"/>
                                        <p:tgtEl>
                                          <p:spTgt spid="31"/>
                                        </p:tgtEl>
                                      </p:cBhvr>
                                    </p:animEffect>
                                  </p:childTnLst>
                                </p:cTn>
                              </p:par>
                            </p:childTnLst>
                          </p:cTn>
                        </p:par>
                      </p:childTnLst>
                    </p:cTn>
                  </p:par>
                  <p:par>
                    <p:cTn id="103" fill="hold">
                      <p:stCondLst>
                        <p:cond delay="indefinite"/>
                      </p:stCondLst>
                      <p:childTnLst>
                        <p:par>
                          <p:cTn id="104"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11"/>
                                        </p:tgtEl>
                                        <p:attrNameLst>
                                          <p:attrName>style.visibility</p:attrName>
                                        </p:attrNameLst>
                                      </p:cBhvr>
                                      <p:to>
                                        <p:strVal val="visible"/>
                                      </p:to>
                                    </p:set>
                                    <p:animEffect transition="in" filter="fade">
                                      <p:cBhvr>
                                        <p:cTn id="90" dur="400"/>
                                        <p:tgtEl>
                                          <p:spTgt spid="11"/>
                                        </p:tgtEl>
                                      </p:cBhvr>
                                    </p:animEffect>
                                  </p:childTnLst>
                                </p:cTn>
                              </p:par>
                              <p:par>
                                <p:cTn id="91" presetID="10" presetClass="entr" presetSubtype="0" fill="hold"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400"/>
                                        <p:tgtEl>
                                          <p:spTgt spid="32"/>
                                        </p:tgtEl>
                                      </p:cBhvr>
                                    </p:animEffect>
                                  </p:childTnLst>
                                </p:cTn>
                              </p:par>
                              <p:par>
                                <p:cTn id="94" presetID="10" presetClass="entr" presetSubtype="0" fill="hold" nodeType="with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fade">
                                      <p:cBhvr>
                                        <p:cTn id="96" dur="400"/>
                                        <p:tgtEl>
                                          <p:spTgt spid="33"/>
                                        </p:tgtEl>
                                      </p:cBhvr>
                                    </p:animEffect>
                                  </p:childTnLst>
                                </p:cTn>
                              </p:par>
                              <p:par>
                                <p:cTn id="97" presetID="10" presetClass="entr" presetSubtype="0" fill="hold" nodeType="with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fade">
                                      <p:cBhvr>
                                        <p:cTn id="99" dur="400"/>
                                        <p:tgtEl>
                                          <p:spTgt spid="34"/>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fade">
                                      <p:cBhvr>
                                        <p:cTn id="102"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3" grpId="0" animBg="1"/>
      <p:bldP spid="27" grpId="0" animBg="1"/>
      <p:bldP spid="31"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 debugging routine you can always follow</a:t>
            </a:r>
            <a:endParaRPr lang="en-US" sz="3000" dirty="0"/>
          </a:p>
        </p:txBody>
      </p:sp>
      <p:sp>
        <p:nvSpPr>
          <p:cNvPr id="3" name="Shape 1"/>
          <p:cNvSpPr/>
          <p:nvPr/>
        </p:nvSpPr>
        <p:spPr>
          <a:xfrm>
            <a:off x="548640" y="1371600"/>
            <a:ext cx="5372100" cy="2217420"/>
          </a:xfrm>
          <a:prstGeom prst="roundRect">
            <a:avLst>
              <a:gd name="adj" fmla="val 4124"/>
            </a:avLst>
          </a:prstGeom>
          <a:solidFill>
            <a:srgbClr val="F3F5F9"/>
          </a:solidFill>
          <a:ln w="12700">
            <a:solidFill>
              <a:srgbClr val="F3F5F9"/>
            </a:solidFill>
            <a:prstDash val="solid"/>
          </a:ln>
        </p:spPr>
        <p:txBody>
          <a:bodyPr/>
          <a:p/>
        </p:txBody>
      </p:sp>
      <p:sp>
        <p:nvSpPr>
          <p:cNvPr id="4" name="Shape 2"/>
          <p:cNvSpPr/>
          <p:nvPr/>
        </p:nvSpPr>
        <p:spPr>
          <a:xfrm>
            <a:off x="822960" y="164592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64592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24028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Read the last line</a:t>
            </a:r>
            <a:endParaRPr lang="en-US" sz="2100" dirty="0"/>
          </a:p>
        </p:txBody>
      </p:sp>
      <p:sp>
        <p:nvSpPr>
          <p:cNvPr id="7" name="Text 5"/>
          <p:cNvSpPr txBox="1"/>
          <p:nvPr/>
        </p:nvSpPr>
        <p:spPr>
          <a:xfrm>
            <a:off x="822960" y="270662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Error type and message. Say in your own words what Python is complaining about.</a:t>
            </a:r>
            <a:endParaRPr lang="en-US" sz="1700" dirty="0"/>
          </a:p>
        </p:txBody>
      </p:sp>
      <p:sp>
        <p:nvSpPr>
          <p:cNvPr id="8" name="Shape 6"/>
          <p:cNvSpPr/>
          <p:nvPr/>
        </p:nvSpPr>
        <p:spPr>
          <a:xfrm>
            <a:off x="6240780" y="1371600"/>
            <a:ext cx="5372100" cy="2217420"/>
          </a:xfrm>
          <a:prstGeom prst="roundRect">
            <a:avLst>
              <a:gd name="adj" fmla="val 4124"/>
            </a:avLst>
          </a:prstGeom>
          <a:solidFill>
            <a:srgbClr val="F3F5F9"/>
          </a:solidFill>
          <a:ln w="12700">
            <a:solidFill>
              <a:srgbClr val="F3F5F9"/>
            </a:solidFill>
            <a:prstDash val="solid"/>
          </a:ln>
        </p:spPr>
        <p:txBody>
          <a:bodyPr/>
          <a:p/>
        </p:txBody>
      </p:sp>
      <p:sp>
        <p:nvSpPr>
          <p:cNvPr id="9" name="Shape 7"/>
          <p:cNvSpPr/>
          <p:nvPr/>
        </p:nvSpPr>
        <p:spPr>
          <a:xfrm>
            <a:off x="6515100" y="164592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6515100" y="164592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6515100" y="224028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Find the line</a:t>
            </a:r>
            <a:endParaRPr lang="en-US" sz="2100" dirty="0"/>
          </a:p>
        </p:txBody>
      </p:sp>
      <p:sp>
        <p:nvSpPr>
          <p:cNvPr id="12" name="Text 10"/>
          <p:cNvSpPr txBox="1"/>
          <p:nvPr/>
        </p:nvSpPr>
        <p:spPr>
          <a:xfrm>
            <a:off x="6515100" y="270662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Go to the line number. Check that line and the one just above it.</a:t>
            </a:r>
            <a:endParaRPr lang="en-US" sz="1700" dirty="0"/>
          </a:p>
        </p:txBody>
      </p:sp>
      <p:sp>
        <p:nvSpPr>
          <p:cNvPr id="13" name="Shape 11"/>
          <p:cNvSpPr/>
          <p:nvPr/>
        </p:nvSpPr>
        <p:spPr>
          <a:xfrm>
            <a:off x="548640" y="3909060"/>
            <a:ext cx="5372100" cy="2217420"/>
          </a:xfrm>
          <a:prstGeom prst="roundRect">
            <a:avLst>
              <a:gd name="adj" fmla="val 4124"/>
            </a:avLst>
          </a:prstGeom>
          <a:solidFill>
            <a:srgbClr val="F3F5F9"/>
          </a:solidFill>
          <a:ln w="12700">
            <a:solidFill>
              <a:srgbClr val="F3F5F9"/>
            </a:solidFill>
            <a:prstDash val="solid"/>
          </a:ln>
        </p:spPr>
        <p:txBody>
          <a:bodyPr/>
          <a:p/>
        </p:txBody>
      </p:sp>
      <p:sp>
        <p:nvSpPr>
          <p:cNvPr id="14" name="Shape 12"/>
          <p:cNvSpPr/>
          <p:nvPr/>
        </p:nvSpPr>
        <p:spPr>
          <a:xfrm>
            <a:off x="822960" y="418338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22960" y="418338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22960" y="477774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Make one change</a:t>
            </a:r>
            <a:endParaRPr lang="en-US" sz="2100" dirty="0"/>
          </a:p>
        </p:txBody>
      </p:sp>
      <p:sp>
        <p:nvSpPr>
          <p:cNvPr id="17" name="Text 15"/>
          <p:cNvSpPr txBox="1"/>
          <p:nvPr/>
        </p:nvSpPr>
        <p:spPr>
          <a:xfrm>
            <a:off x="822960" y="524408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Change one thing only, then run again. Several changes at once hide what fixed it.</a:t>
            </a:r>
            <a:endParaRPr lang="en-US" sz="1700" dirty="0"/>
          </a:p>
        </p:txBody>
      </p:sp>
      <p:sp>
        <p:nvSpPr>
          <p:cNvPr id="18" name="Shape 16"/>
          <p:cNvSpPr/>
          <p:nvPr/>
        </p:nvSpPr>
        <p:spPr>
          <a:xfrm>
            <a:off x="6240780" y="3909060"/>
            <a:ext cx="5372100" cy="2217420"/>
          </a:xfrm>
          <a:prstGeom prst="roundRect">
            <a:avLst>
              <a:gd name="adj" fmla="val 4124"/>
            </a:avLst>
          </a:prstGeom>
          <a:solidFill>
            <a:srgbClr val="F3F5F9"/>
          </a:solidFill>
          <a:ln w="12700">
            <a:solidFill>
              <a:srgbClr val="F3F5F9"/>
            </a:solidFill>
            <a:prstDash val="solid"/>
          </a:ln>
        </p:spPr>
        <p:txBody>
          <a:bodyPr/>
          <a:p/>
        </p:txBody>
      </p:sp>
      <p:sp>
        <p:nvSpPr>
          <p:cNvPr id="19" name="Shape 17"/>
          <p:cNvSpPr/>
          <p:nvPr/>
        </p:nvSpPr>
        <p:spPr>
          <a:xfrm>
            <a:off x="6515100" y="4183380"/>
            <a:ext cx="457200" cy="457200"/>
          </a:xfrm>
          <a:prstGeom prst="ellipse">
            <a:avLst/>
          </a:prstGeom>
          <a:solidFill>
            <a:srgbClr val="E07A1F"/>
          </a:solidFill>
          <a:ln w="12700">
            <a:solidFill>
              <a:srgbClr val="E07A1F"/>
            </a:solidFill>
            <a:prstDash val="solid"/>
          </a:ln>
        </p:spPr>
        <p:txBody>
          <a:bodyPr/>
          <a:p/>
        </p:txBody>
      </p:sp>
      <p:sp>
        <p:nvSpPr>
          <p:cNvPr id="20" name="Text 18"/>
          <p:cNvSpPr txBox="1"/>
          <p:nvPr/>
        </p:nvSpPr>
        <p:spPr>
          <a:xfrm>
            <a:off x="6515100" y="418338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4</a:t>
            </a:r>
            <a:endParaRPr lang="en-US" sz="1500" dirty="0"/>
          </a:p>
        </p:txBody>
      </p:sp>
      <p:sp>
        <p:nvSpPr>
          <p:cNvPr id="21" name="Text 19"/>
          <p:cNvSpPr txBox="1"/>
          <p:nvPr/>
        </p:nvSpPr>
        <p:spPr>
          <a:xfrm>
            <a:off x="6515100" y="477774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Still stuck?</a:t>
            </a:r>
            <a:endParaRPr lang="en-US" sz="2100" dirty="0"/>
          </a:p>
        </p:txBody>
      </p:sp>
      <p:sp>
        <p:nvSpPr>
          <p:cNvPr id="22" name="Text 20"/>
          <p:cNvSpPr txBox="1"/>
          <p:nvPr/>
        </p:nvSpPr>
        <p:spPr>
          <a:xfrm>
            <a:off x="6515100" y="524408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Print the values involved, shrink the problem, then ask for help with the full error.</a:t>
            </a:r>
            <a:endParaRPr lang="en-US" sz="1700" dirty="0"/>
          </a:p>
        </p:txBody>
      </p:sp>
      <p:sp>
        <p:nvSpPr>
          <p:cNvPr id="23" name="Shape 2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4" name="Text 2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5" name="Shape 2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6" name="Text 2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27" name="Shape 2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8" name="Text 2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9" name="Shape 2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0" name="Text 2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26</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errors you will meet most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64240" cy="4222292"/>
        </p:xfrm>
        <a:graphic>
          <a:graphicData uri="http://schemas.openxmlformats.org/drawingml/2006/table">
            <a:tbl>
              <a:tblPr/>
              <a:tblGrid>
                <a:gridCol w="2743200"/>
                <a:gridCol w="4480560"/>
                <a:gridCol w="3840480"/>
              </a:tblGrid>
              <a:tr h="383844">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Error</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Usually means</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Typical fix</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383844">
                <a:tc>
                  <a:txBody>
                    <a:bodyPr/>
                    <a:lstStyle/>
                    <a:p>
                      <a:pPr indent="0" marL="0">
                        <a:buNone/>
                      </a:pPr>
                      <a:r>
                        <a:rPr lang="en-US" sz="1400" b="1" dirty="0">
                          <a:solidFill>
                            <a:srgbClr val="15213A"/>
                          </a:solidFill>
                          <a:latin typeface="Calibri" pitchFamily="34" charset="0"/>
                          <a:ea typeface="Calibri" pitchFamily="34" charset="-122"/>
                          <a:cs typeface="Calibri" pitchFamily="34" charset="-120"/>
                        </a:rPr>
                        <a:t>SyntaxError</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Missing colon, bracket or quote</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Look at the marked spot and the line above</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383844">
                <a:tc>
                  <a:txBody>
                    <a:bodyPr/>
                    <a:lstStyle/>
                    <a:p>
                      <a:pPr indent="0" marL="0">
                        <a:buNone/>
                      </a:pPr>
                      <a:r>
                        <a:rPr lang="en-US" sz="1400" b="1" dirty="0">
                          <a:solidFill>
                            <a:srgbClr val="15213A"/>
                          </a:solidFill>
                          <a:latin typeface="Calibri" pitchFamily="34" charset="0"/>
                          <a:ea typeface="Calibri" pitchFamily="34" charset="-122"/>
                          <a:cs typeface="Calibri" pitchFamily="34" charset="-120"/>
                        </a:rPr>
                        <a:t>IndentationError</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Block not indented, or mixed spacing</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Indent the block by 4 spaces</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383844">
                <a:tc>
                  <a:txBody>
                    <a:bodyPr/>
                    <a:lstStyle/>
                    <a:p>
                      <a:pPr indent="0" marL="0">
                        <a:buNone/>
                      </a:pPr>
                      <a:r>
                        <a:rPr lang="en-US" sz="1400" b="1" dirty="0">
                          <a:solidFill>
                            <a:srgbClr val="15213A"/>
                          </a:solidFill>
                          <a:latin typeface="Calibri" pitchFamily="34" charset="0"/>
                          <a:ea typeface="Calibri" pitchFamily="34" charset="-122"/>
                          <a:cs typeface="Calibri" pitchFamily="34" charset="-120"/>
                        </a:rPr>
                        <a:t>NameError</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Name misspelled or never created</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Check spelling; run the cell that creates it</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383844">
                <a:tc>
                  <a:txBody>
                    <a:bodyPr/>
                    <a:lstStyle/>
                    <a:p>
                      <a:pPr indent="0" marL="0">
                        <a:buNone/>
                      </a:pPr>
                      <a:r>
                        <a:rPr lang="en-US" sz="1400" b="1" dirty="0">
                          <a:solidFill>
                            <a:srgbClr val="15213A"/>
                          </a:solidFill>
                          <a:latin typeface="Calibri" pitchFamily="34" charset="0"/>
                          <a:ea typeface="Calibri" pitchFamily="34" charset="-122"/>
                          <a:cs typeface="Calibri" pitchFamily="34" charset="-120"/>
                        </a:rPr>
                        <a:t>TypeError</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Wrong type for the operation</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Convert: int(), str(), or an f-string</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383844">
                <a:tc>
                  <a:txBody>
                    <a:bodyPr/>
                    <a:lstStyle/>
                    <a:p>
                      <a:pPr indent="0" marL="0">
                        <a:buNone/>
                      </a:pPr>
                      <a:r>
                        <a:rPr lang="en-US" sz="1400" b="1" dirty="0">
                          <a:solidFill>
                            <a:srgbClr val="15213A"/>
                          </a:solidFill>
                          <a:latin typeface="Calibri" pitchFamily="34" charset="0"/>
                          <a:ea typeface="Calibri" pitchFamily="34" charset="-122"/>
                          <a:cs typeface="Calibri" pitchFamily="34" charset="-120"/>
                        </a:rPr>
                        <a:t>ValueError</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Right type, impossible value</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Check the value: int("ten") cannot work</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383844">
                <a:tc>
                  <a:txBody>
                    <a:bodyPr/>
                    <a:lstStyle/>
                    <a:p>
                      <a:pPr indent="0" marL="0">
                        <a:buNone/>
                      </a:pPr>
                      <a:r>
                        <a:rPr lang="en-US" sz="1400" b="1" dirty="0">
                          <a:solidFill>
                            <a:srgbClr val="15213A"/>
                          </a:solidFill>
                          <a:latin typeface="Calibri" pitchFamily="34" charset="0"/>
                          <a:ea typeface="Calibri" pitchFamily="34" charset="-122"/>
                          <a:cs typeface="Calibri" pitchFamily="34" charset="-120"/>
                        </a:rPr>
                        <a:t>IndexError</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Position past the end of a list</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Positions run from 0 to len - 1</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383844">
                <a:tc>
                  <a:txBody>
                    <a:bodyPr/>
                    <a:lstStyle/>
                    <a:p>
                      <a:pPr indent="0" marL="0">
                        <a:buNone/>
                      </a:pPr>
                      <a:r>
                        <a:rPr lang="en-US" sz="1400" b="1" dirty="0">
                          <a:solidFill>
                            <a:srgbClr val="15213A"/>
                          </a:solidFill>
                          <a:latin typeface="Calibri" pitchFamily="34" charset="0"/>
                          <a:ea typeface="Calibri" pitchFamily="34" charset="-122"/>
                          <a:cs typeface="Calibri" pitchFamily="34" charset="-120"/>
                        </a:rPr>
                        <a:t>KeyError</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Dictionary key does not exist</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Use d.get(key, 0) or check the key</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383844">
                <a:tc>
                  <a:txBody>
                    <a:bodyPr/>
                    <a:lstStyle/>
                    <a:p>
                      <a:pPr indent="0" marL="0">
                        <a:buNone/>
                      </a:pPr>
                      <a:r>
                        <a:rPr lang="en-US" sz="1400" b="1" dirty="0">
                          <a:solidFill>
                            <a:srgbClr val="15213A"/>
                          </a:solidFill>
                          <a:latin typeface="Calibri" pitchFamily="34" charset="0"/>
                          <a:ea typeface="Calibri" pitchFamily="34" charset="-122"/>
                          <a:cs typeface="Calibri" pitchFamily="34" charset="-120"/>
                        </a:rPr>
                        <a:t>ZeroDivisionError</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Dividing by zero</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Check the divisor first, for example empty lists</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383844">
                <a:tc>
                  <a:txBody>
                    <a:bodyPr/>
                    <a:lstStyle/>
                    <a:p>
                      <a:pPr indent="0" marL="0">
                        <a:buNone/>
                      </a:pPr>
                      <a:r>
                        <a:rPr lang="en-US" sz="1400" b="1" dirty="0">
                          <a:solidFill>
                            <a:srgbClr val="15213A"/>
                          </a:solidFill>
                          <a:latin typeface="Calibri" pitchFamily="34" charset="0"/>
                          <a:ea typeface="Calibri" pitchFamily="34" charset="-122"/>
                          <a:cs typeface="Calibri" pitchFamily="34" charset="-120"/>
                        </a:rPr>
                        <a:t>FileNotFoundError</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File not where Python looks</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Put the file next to the notebook</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383844">
                <a:tc>
                  <a:txBody>
                    <a:bodyPr/>
                    <a:lstStyle/>
                    <a:p>
                      <a:pPr indent="0" marL="0">
                        <a:buNone/>
                      </a:pPr>
                      <a:r>
                        <a:rPr lang="en-US" sz="1400" b="1" dirty="0">
                          <a:solidFill>
                            <a:srgbClr val="15213A"/>
                          </a:solidFill>
                          <a:latin typeface="Calibri" pitchFamily="34" charset="0"/>
                          <a:ea typeface="Calibri" pitchFamily="34" charset="-122"/>
                          <a:cs typeface="Calibri" pitchFamily="34" charset="-120"/>
                        </a:rPr>
                        <a:t>ModuleNotFoundError</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Library not installed</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400" dirty="0">
                          <a:solidFill>
                            <a:srgbClr val="15213A"/>
                          </a:solidFill>
                          <a:latin typeface="Calibri" pitchFamily="34" charset="0"/>
                          <a:ea typeface="Calibri" pitchFamily="34" charset="-122"/>
                          <a:cs typeface="Calibri" pitchFamily="34" charset="-120"/>
                        </a:rPr>
                        <a:t>Lab: use Anaconda. Home: pip install</a:t>
                      </a:r>
                      <a:endParaRPr lang="en-US" sz="14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4"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26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Bug hunt 1: find the mistake</a:t>
            </a:r>
            <a:endParaRPr lang="en-US" sz="3000" dirty="0"/>
          </a:p>
        </p:txBody>
      </p:sp>
      <p:sp>
        <p:nvSpPr>
          <p:cNvPr id="3" name="Shape 1"/>
          <p:cNvSpPr/>
          <p:nvPr/>
        </p:nvSpPr>
        <p:spPr>
          <a:xfrm>
            <a:off x="548640" y="1097280"/>
            <a:ext cx="2103120" cy="384048"/>
          </a:xfrm>
          <a:prstGeom prst="roundRect">
            <a:avLst>
              <a:gd name="adj" fmla="val 47619"/>
            </a:avLst>
          </a:prstGeom>
          <a:solidFill>
            <a:srgbClr val="E07A1F"/>
          </a:solidFill>
          <a:ln w="12700">
            <a:solidFill>
              <a:srgbClr val="E07A1F"/>
            </a:solidFill>
            <a:prstDash val="solid"/>
          </a:ln>
        </p:spPr>
        <p:txBody>
          <a:bodyPr/>
          <a:p/>
        </p:txBody>
      </p:sp>
      <p:sp>
        <p:nvSpPr>
          <p:cNvPr id="4" name="Text 2"/>
          <p:cNvSpPr txBox="1"/>
          <p:nvPr/>
        </p:nvSpPr>
        <p:spPr>
          <a:xfrm>
            <a:off x="548640" y="1097280"/>
            <a:ext cx="2103120" cy="384048"/>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Predict first</a:t>
            </a:r>
            <a:endParaRPr lang="en-US" sz="1400" dirty="0"/>
          </a:p>
        </p:txBody>
      </p:sp>
      <p:sp>
        <p:nvSpPr>
          <p:cNvPr id="5" name="Shape 3"/>
          <p:cNvSpPr/>
          <p:nvPr/>
        </p:nvSpPr>
        <p:spPr>
          <a:xfrm>
            <a:off x="548640" y="1691640"/>
            <a:ext cx="6400800" cy="1579626"/>
          </a:xfrm>
          <a:prstGeom prst="roundRect">
            <a:avLst>
              <a:gd name="adj" fmla="val 4631"/>
            </a:avLst>
          </a:prstGeom>
          <a:solidFill>
            <a:srgbClr val="1B2742"/>
          </a:solidFill>
          <a:ln w="9525">
            <a:solidFill>
              <a:srgbClr val="1B2742"/>
            </a:solidFill>
            <a:prstDash val="solid"/>
          </a:ln>
        </p:spPr>
        <p:txBody>
          <a:bodyPr/>
          <a:p/>
        </p:txBody>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7" name="Text 5"/>
          <p:cNvSpPr txBox="1"/>
          <p:nvPr/>
        </p:nvSpPr>
        <p:spPr>
          <a:xfrm>
            <a:off x="731520" y="2039112"/>
            <a:ext cx="6126480" cy="1122426"/>
          </a:xfrm>
          <a:prstGeom prst="rect">
            <a:avLst/>
          </a:prstGeom>
          <a:noFill/>
          <a:ln/>
        </p:spPr>
        <p:txBody>
          <a:bodyPr wrap="none" lIns="0" tIns="0" rIns="0" bIns="0" rtlCol="0" anchor="t"/>
          <a:lstStyle/>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age = "20"</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next_year = age + 1</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print(next_year)</a:t>
            </a:r>
            <a:endParaRPr lang="en-US" sz="2200" dirty="0"/>
          </a:p>
        </p:txBody>
      </p:sp>
      <p:sp>
        <p:nvSpPr>
          <p:cNvPr id="8" name="Shape 6"/>
          <p:cNvSpPr/>
          <p:nvPr/>
        </p:nvSpPr>
        <p:spPr>
          <a:xfrm>
            <a:off x="7315200" y="1691640"/>
            <a:ext cx="4297680" cy="4206240"/>
          </a:xfrm>
          <a:prstGeom prst="roundRect">
            <a:avLst>
              <a:gd name="adj" fmla="val 2174"/>
            </a:avLst>
          </a:prstGeom>
          <a:solidFill>
            <a:srgbClr val="F3F5F9"/>
          </a:solidFill>
          <a:ln w="12700">
            <a:solidFill>
              <a:srgbClr val="F3F5F9"/>
            </a:solidFill>
            <a:prstDash val="solid"/>
          </a:ln>
        </p:spPr>
        <p:txBody>
          <a:bodyPr/>
          <a:p/>
        </p:txBody>
      </p:sp>
      <p:sp>
        <p:nvSpPr>
          <p:cNvPr id="9" name="Text 7"/>
          <p:cNvSpPr txBox="1"/>
          <p:nvPr/>
        </p:nvSpPr>
        <p:spPr>
          <a:xfrm>
            <a:off x="7315200" y="1828800"/>
            <a:ext cx="4297680" cy="1737360"/>
          </a:xfrm>
          <a:prstGeom prst="rect">
            <a:avLst/>
          </a:prstGeom>
          <a:noFill/>
          <a:ln/>
        </p:spPr>
        <p:txBody>
          <a:bodyPr wrap="square" lIns="0" tIns="0" rIns="0" bIns="0" rtlCol="0" anchor="ctr"/>
          <a:lstStyle/>
          <a:p>
            <a:pPr algn="ctr" indent="0" marL="0">
              <a:buNone/>
            </a:pPr>
            <a:r>
              <a:rPr lang="en-US" sz="11000" b="1" dirty="0">
                <a:solidFill>
                  <a:srgbClr val="E07A1F"/>
                </a:solidFill>
                <a:latin typeface="Arial" pitchFamily="34" charset="0"/>
                <a:ea typeface="Arial" pitchFamily="34" charset="-122"/>
                <a:cs typeface="Arial" pitchFamily="34" charset="-120"/>
              </a:rPr>
              <a:t>?</a:t>
            </a:r>
            <a:endParaRPr lang="en-US" sz="11000" dirty="0"/>
          </a:p>
        </p:txBody>
      </p:sp>
      <p:sp>
        <p:nvSpPr>
          <p:cNvPr id="10" name="Text 8"/>
          <p:cNvSpPr txBox="1"/>
          <p:nvPr/>
        </p:nvSpPr>
        <p:spPr>
          <a:xfrm>
            <a:off x="7635240" y="3749040"/>
            <a:ext cx="3657600" cy="1920240"/>
          </a:xfrm>
          <a:prstGeom prst="rect">
            <a:avLst/>
          </a:prstGeom>
          <a:noFill/>
          <a:ln/>
        </p:spPr>
        <p:txBody>
          <a:bodyPr wrap="square" lIns="0" tIns="0" rIns="0" bIns="0" rtlCol="0" anchor="t"/>
          <a:lstStyle/>
          <a:p>
            <a:pPr algn="ctr" indent="0" marL="0">
              <a:buNone/>
            </a:pPr>
            <a:r>
              <a:rPr lang="en-US" sz="1800" dirty="0">
                <a:solidFill>
                  <a:srgbClr val="15213A"/>
                </a:solidFill>
                <a:latin typeface="Calibri" pitchFamily="34" charset="0"/>
                <a:ea typeface="Calibri" pitchFamily="34" charset="-122"/>
                <a:cs typeface="Calibri" pitchFamily="34" charset="-120"/>
              </a:rPr>
              <a:t>This cell fails. Which line, and why? Decide before you run it.</a:t>
            </a:r>
            <a:endParaRPr lang="en-US" sz="1800" dirty="0"/>
          </a:p>
        </p:txBody>
      </p:sp>
      <p:sp>
        <p:nvSpPr>
          <p:cNvPr id="11" name="Shape 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15" name="Shape 1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26</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Answer: Bug hunt 1: find the mistake</a:t>
            </a:r>
            <a:endParaRPr lang="en-US" sz="3000" dirty="0"/>
          </a:p>
        </p:txBody>
      </p:sp>
      <p:sp>
        <p:nvSpPr>
          <p:cNvPr id="3" name="Shape 1"/>
          <p:cNvSpPr/>
          <p:nvPr/>
        </p:nvSpPr>
        <p:spPr>
          <a:xfrm>
            <a:off x="548640" y="1371600"/>
            <a:ext cx="6400800" cy="1485900"/>
          </a:xfrm>
          <a:prstGeom prst="roundRect">
            <a:avLst>
              <a:gd name="adj" fmla="val 4923"/>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102870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age = "20"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next_year = age + 1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print(next_year)</a:t>
            </a:r>
            <a:endParaRPr lang="en-US" sz="2000" dirty="0"/>
          </a:p>
        </p:txBody>
      </p:sp>
      <p:sp>
        <p:nvSpPr>
          <p:cNvPr id="6" name="Shape 4"/>
          <p:cNvSpPr/>
          <p:nvPr/>
        </p:nvSpPr>
        <p:spPr>
          <a:xfrm>
            <a:off x="548640" y="3086100"/>
            <a:ext cx="6400800" cy="775145"/>
          </a:xfrm>
          <a:prstGeom prst="roundRect">
            <a:avLst>
              <a:gd name="adj" fmla="val 9437"/>
            </a:avLst>
          </a:prstGeom>
          <a:solidFill>
            <a:srgbClr val="EEF2F8"/>
          </a:solidFill>
          <a:ln w="9525">
            <a:solidFill>
              <a:srgbClr val="D5DBE6"/>
            </a:solidFill>
            <a:prstDash val="solid"/>
          </a:ln>
        </p:spPr>
        <p:txBody>
          <a:bodyPr/>
          <a:p/>
        </p:txBody>
      </p:sp>
      <p:sp>
        <p:nvSpPr>
          <p:cNvPr id="7" name="Text 5"/>
          <p:cNvSpPr txBox="1"/>
          <p:nvPr/>
        </p:nvSpPr>
        <p:spPr>
          <a:xfrm>
            <a:off x="731520" y="317754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433572"/>
            <a:ext cx="6126480" cy="317945"/>
          </a:xfrm>
          <a:prstGeom prst="rect">
            <a:avLst/>
          </a:prstGeom>
          <a:noFill/>
          <a:ln/>
        </p:spPr>
        <p:txBody>
          <a:bodyPr wrap="none" lIns="0" tIns="0" rIns="0" bIns="0" rtlCol="0" anchor="t"/>
          <a:lstStyle/>
          <a:p>
            <a:pPr indent="0" marL="0">
              <a:lnSpc>
                <a:spcPct val="98000"/>
              </a:lnSpc>
              <a:buNone/>
            </a:pPr>
            <a:r>
              <a:rPr lang="en-US" sz="1450" dirty="0">
                <a:solidFill>
                  <a:srgbClr val="15213A"/>
                </a:solidFill>
                <a:latin typeface="Courier New" pitchFamily="34" charset="0"/>
                <a:ea typeface="Courier New" pitchFamily="34" charset="-122"/>
                <a:cs typeface="Courier New" pitchFamily="34" charset="-120"/>
              </a:rPr>
              <a:t>TypeError: can only concatenate str (not "int") to str</a:t>
            </a:r>
            <a:endParaRPr lang="en-US" sz="1450" dirty="0"/>
          </a:p>
        </p:txBody>
      </p:sp>
      <p:sp>
        <p:nvSpPr>
          <p:cNvPr id="9" name="Shape 7"/>
          <p:cNvSpPr/>
          <p:nvPr/>
        </p:nvSpPr>
        <p:spPr>
          <a:xfrm>
            <a:off x="7315200" y="1559052"/>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7589520" y="1463040"/>
            <a:ext cx="4023360" cy="315468"/>
          </a:xfrm>
          <a:prstGeom prst="rect">
            <a:avLst/>
          </a:prstGeom>
          <a:noFill/>
          <a:ln/>
        </p:spPr>
        <p:txBody>
          <a:bodyPr wrap="square" lIns="0" tIns="0" rIns="0" bIns="0" rtlCol="0" anchor="t"/>
          <a:lstStyle/>
          <a:p>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"20"</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in quotes is text, not a number</a:t>
            </a:r>
            <a:endParaRPr lang="en-US" sz="1800" dirty="0"/>
          </a:p>
        </p:txBody>
      </p:sp>
      <p:sp>
        <p:nvSpPr>
          <p:cNvPr id="11" name="Shape 9"/>
          <p:cNvSpPr/>
          <p:nvPr/>
        </p:nvSpPr>
        <p:spPr>
          <a:xfrm>
            <a:off x="7315200" y="2077720"/>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7589520" y="1981708"/>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Text + number is a TypeError</a:t>
            </a:r>
            <a:endParaRPr lang="en-US" sz="1800" dirty="0"/>
          </a:p>
        </p:txBody>
      </p:sp>
      <p:sp>
        <p:nvSpPr>
          <p:cNvPr id="13" name="Shape 11"/>
          <p:cNvSpPr/>
          <p:nvPr/>
        </p:nvSpPr>
        <p:spPr>
          <a:xfrm>
            <a:off x="7315200" y="2596388"/>
            <a:ext cx="91440" cy="91440"/>
          </a:xfrm>
          <a:prstGeom prst="ellipse">
            <a:avLst/>
          </a:prstGeom>
          <a:solidFill>
            <a:srgbClr val="E07A1F"/>
          </a:solidFill>
          <a:ln w="12700">
            <a:solidFill>
              <a:srgbClr val="E07A1F"/>
            </a:solidFill>
            <a:prstDash val="solid"/>
          </a:ln>
        </p:spPr>
        <p:txBody>
          <a:bodyPr/>
          <a:p/>
        </p:txBody>
      </p:sp>
      <p:sp>
        <p:nvSpPr>
          <p:cNvPr id="14" name="Text 12"/>
          <p:cNvSpPr txBox="1"/>
          <p:nvPr/>
        </p:nvSpPr>
        <p:spPr>
          <a:xfrm>
            <a:off x="7589520" y="2500376"/>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Fix: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age = 20</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or convert with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int(age)</a:t>
            </a:r>
            <a:endParaRPr lang="en-US" sz="1800" dirty="0"/>
          </a:p>
        </p:txBody>
      </p:sp>
      <p:sp>
        <p:nvSpPr>
          <p:cNvPr id="15" name="Shape 13"/>
          <p:cNvSpPr/>
          <p:nvPr/>
        </p:nvSpPr>
        <p:spPr>
          <a:xfrm>
            <a:off x="7315200" y="3393948"/>
            <a:ext cx="91440" cy="91440"/>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589520" y="3297936"/>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Data read from files and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input()</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often arrives as text</a:t>
            </a:r>
            <a:endParaRPr lang="en-US" sz="18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26</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Bug hunt 2: find the mistake</a:t>
            </a:r>
            <a:endParaRPr lang="en-US" sz="3000" dirty="0"/>
          </a:p>
        </p:txBody>
      </p:sp>
      <p:sp>
        <p:nvSpPr>
          <p:cNvPr id="3" name="Shape 1"/>
          <p:cNvSpPr/>
          <p:nvPr/>
        </p:nvSpPr>
        <p:spPr>
          <a:xfrm>
            <a:off x="548640" y="1097280"/>
            <a:ext cx="2103120" cy="384048"/>
          </a:xfrm>
          <a:prstGeom prst="roundRect">
            <a:avLst>
              <a:gd name="adj" fmla="val 47619"/>
            </a:avLst>
          </a:prstGeom>
          <a:solidFill>
            <a:srgbClr val="E07A1F"/>
          </a:solidFill>
          <a:ln w="12700">
            <a:solidFill>
              <a:srgbClr val="E07A1F"/>
            </a:solidFill>
            <a:prstDash val="solid"/>
          </a:ln>
        </p:spPr>
        <p:txBody>
          <a:bodyPr/>
          <a:p/>
        </p:txBody>
      </p:sp>
      <p:sp>
        <p:nvSpPr>
          <p:cNvPr id="4" name="Text 2"/>
          <p:cNvSpPr txBox="1"/>
          <p:nvPr/>
        </p:nvSpPr>
        <p:spPr>
          <a:xfrm>
            <a:off x="548640" y="1097280"/>
            <a:ext cx="2103120" cy="384048"/>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Predict first</a:t>
            </a:r>
            <a:endParaRPr lang="en-US" sz="1400" dirty="0"/>
          </a:p>
        </p:txBody>
      </p:sp>
      <p:sp>
        <p:nvSpPr>
          <p:cNvPr id="5" name="Shape 3"/>
          <p:cNvSpPr/>
          <p:nvPr/>
        </p:nvSpPr>
        <p:spPr>
          <a:xfrm>
            <a:off x="548640" y="1691640"/>
            <a:ext cx="6400800" cy="2266950"/>
          </a:xfrm>
          <a:prstGeom prst="roundRect">
            <a:avLst>
              <a:gd name="adj" fmla="val 3227"/>
            </a:avLst>
          </a:prstGeom>
          <a:solidFill>
            <a:srgbClr val="1B2742"/>
          </a:solidFill>
          <a:ln w="9525">
            <a:solidFill>
              <a:srgbClr val="1B2742"/>
            </a:solidFill>
            <a:prstDash val="solid"/>
          </a:ln>
        </p:spPr>
        <p:txBody>
          <a:bodyPr/>
          <a:p/>
        </p:txBody>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7" name="Text 5"/>
          <p:cNvSpPr txBox="1"/>
          <p:nvPr/>
        </p:nvSpPr>
        <p:spPr>
          <a:xfrm>
            <a:off x="731520" y="2039112"/>
            <a:ext cx="6126480" cy="1809750"/>
          </a:xfrm>
          <a:prstGeom prst="rect">
            <a:avLst/>
          </a:prstGeom>
          <a:noFill/>
          <a:ln/>
        </p:spPr>
        <p:txBody>
          <a:bodyPr wrap="none" lIns="0" tIns="0" rIns="0" bIns="0" rtlCol="0" anchor="t"/>
          <a:lstStyle/>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scores = [70, 85, 90]</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total = 0</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for s in scores:</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    total = total + s</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average = total / len(score)</a:t>
            </a:r>
            <a:endParaRPr lang="en-US" sz="2200" dirty="0"/>
          </a:p>
        </p:txBody>
      </p:sp>
      <p:sp>
        <p:nvSpPr>
          <p:cNvPr id="8" name="Shape 6"/>
          <p:cNvSpPr/>
          <p:nvPr/>
        </p:nvSpPr>
        <p:spPr>
          <a:xfrm>
            <a:off x="7315200" y="1691640"/>
            <a:ext cx="4297680" cy="4206240"/>
          </a:xfrm>
          <a:prstGeom prst="roundRect">
            <a:avLst>
              <a:gd name="adj" fmla="val 2174"/>
            </a:avLst>
          </a:prstGeom>
          <a:solidFill>
            <a:srgbClr val="F3F5F9"/>
          </a:solidFill>
          <a:ln w="12700">
            <a:solidFill>
              <a:srgbClr val="F3F5F9"/>
            </a:solidFill>
            <a:prstDash val="solid"/>
          </a:ln>
        </p:spPr>
        <p:txBody>
          <a:bodyPr/>
          <a:p/>
        </p:txBody>
      </p:sp>
      <p:sp>
        <p:nvSpPr>
          <p:cNvPr id="9" name="Text 7"/>
          <p:cNvSpPr txBox="1"/>
          <p:nvPr/>
        </p:nvSpPr>
        <p:spPr>
          <a:xfrm>
            <a:off x="7315200" y="1828800"/>
            <a:ext cx="4297680" cy="1737360"/>
          </a:xfrm>
          <a:prstGeom prst="rect">
            <a:avLst/>
          </a:prstGeom>
          <a:noFill/>
          <a:ln/>
        </p:spPr>
        <p:txBody>
          <a:bodyPr wrap="square" lIns="0" tIns="0" rIns="0" bIns="0" rtlCol="0" anchor="ctr"/>
          <a:lstStyle/>
          <a:p>
            <a:pPr algn="ctr" indent="0" marL="0">
              <a:buNone/>
            </a:pPr>
            <a:r>
              <a:rPr lang="en-US" sz="11000" b="1" dirty="0">
                <a:solidFill>
                  <a:srgbClr val="E07A1F"/>
                </a:solidFill>
                <a:latin typeface="Arial" pitchFamily="34" charset="0"/>
                <a:ea typeface="Arial" pitchFamily="34" charset="-122"/>
                <a:cs typeface="Arial" pitchFamily="34" charset="-120"/>
              </a:rPr>
              <a:t>?</a:t>
            </a:r>
            <a:endParaRPr lang="en-US" sz="11000" dirty="0"/>
          </a:p>
        </p:txBody>
      </p:sp>
      <p:sp>
        <p:nvSpPr>
          <p:cNvPr id="10" name="Text 8"/>
          <p:cNvSpPr txBox="1"/>
          <p:nvPr/>
        </p:nvSpPr>
        <p:spPr>
          <a:xfrm>
            <a:off x="7635240" y="3749040"/>
            <a:ext cx="3657600" cy="1920240"/>
          </a:xfrm>
          <a:prstGeom prst="rect">
            <a:avLst/>
          </a:prstGeom>
          <a:noFill/>
          <a:ln/>
        </p:spPr>
        <p:txBody>
          <a:bodyPr wrap="square" lIns="0" tIns="0" rIns="0" bIns="0" rtlCol="0" anchor="t"/>
          <a:lstStyle/>
          <a:p>
            <a:pPr algn="ctr" indent="0" marL="0">
              <a:buNone/>
            </a:pPr>
            <a:r>
              <a:rPr lang="en-US" sz="1800" dirty="0">
                <a:solidFill>
                  <a:srgbClr val="15213A"/>
                </a:solidFill>
                <a:latin typeface="Calibri" pitchFamily="34" charset="0"/>
                <a:ea typeface="Calibri" pitchFamily="34" charset="-122"/>
                <a:cs typeface="Calibri" pitchFamily="34" charset="-120"/>
              </a:rPr>
              <a:t>This cell fails. Which line, and why? Decide before you run it.</a:t>
            </a:r>
            <a:endParaRPr lang="en-US" sz="1800" dirty="0"/>
          </a:p>
        </p:txBody>
      </p:sp>
      <p:sp>
        <p:nvSpPr>
          <p:cNvPr id="11" name="Shape 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15" name="Shape 1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26</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Answer: Bug hunt 2: find the mistake</a:t>
            </a:r>
            <a:endParaRPr lang="en-US" sz="3000" dirty="0"/>
          </a:p>
        </p:txBody>
      </p:sp>
      <p:sp>
        <p:nvSpPr>
          <p:cNvPr id="3" name="Shape 1"/>
          <p:cNvSpPr/>
          <p:nvPr/>
        </p:nvSpPr>
        <p:spPr>
          <a:xfrm>
            <a:off x="548640" y="1371600"/>
            <a:ext cx="6400800" cy="2110740"/>
          </a:xfrm>
          <a:prstGeom prst="roundRect">
            <a:avLst>
              <a:gd name="adj" fmla="val 3466"/>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16535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scores = [70, 85, 90]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total = 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for s in scores:</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total = total + s</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average = total / len(score)</a:t>
            </a:r>
            <a:endParaRPr lang="en-US" sz="2000" dirty="0"/>
          </a:p>
        </p:txBody>
      </p:sp>
      <p:sp>
        <p:nvSpPr>
          <p:cNvPr id="6" name="Shape 4"/>
          <p:cNvSpPr/>
          <p:nvPr/>
        </p:nvSpPr>
        <p:spPr>
          <a:xfrm>
            <a:off x="548640" y="3710940"/>
            <a:ext cx="6400800" cy="861060"/>
          </a:xfrm>
          <a:prstGeom prst="roundRect">
            <a:avLst>
              <a:gd name="adj" fmla="val 8496"/>
            </a:avLst>
          </a:prstGeom>
          <a:solidFill>
            <a:srgbClr val="EEF2F8"/>
          </a:solidFill>
          <a:ln w="9525">
            <a:solidFill>
              <a:srgbClr val="D5DBE6"/>
            </a:solidFill>
            <a:prstDash val="solid"/>
          </a:ln>
        </p:spPr>
        <p:txBody>
          <a:bodyPr/>
          <a:p/>
        </p:txBody>
      </p:sp>
      <p:sp>
        <p:nvSpPr>
          <p:cNvPr id="7" name="Text 5"/>
          <p:cNvSpPr txBox="1"/>
          <p:nvPr/>
        </p:nvSpPr>
        <p:spPr>
          <a:xfrm>
            <a:off x="731520" y="38023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4058412"/>
            <a:ext cx="612648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NameError: name 'score' is not defined</a:t>
            </a:r>
            <a:endParaRPr lang="en-US" sz="2000" dirty="0"/>
          </a:p>
        </p:txBody>
      </p:sp>
      <p:sp>
        <p:nvSpPr>
          <p:cNvPr id="9" name="Shape 7"/>
          <p:cNvSpPr/>
          <p:nvPr/>
        </p:nvSpPr>
        <p:spPr>
          <a:xfrm>
            <a:off x="7315200" y="1559052"/>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7589520" y="1463040"/>
            <a:ext cx="4023360" cy="594360"/>
          </a:xfrm>
          <a:prstGeom prst="rect">
            <a:avLst/>
          </a:prstGeom>
          <a:noFill/>
          <a:ln/>
        </p:spPr>
        <p:txBody>
          <a:bodyPr wrap="square" lIns="0" tIns="0" rIns="0" bIns="0" rtlCol="0" anchor="t"/>
          <a:lstStyle/>
          <a:p>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score</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was never created: the list is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scores</a:t>
            </a:r>
            <a:endParaRPr lang="en-US" sz="1800" dirty="0"/>
          </a:p>
        </p:txBody>
      </p:sp>
      <p:sp>
        <p:nvSpPr>
          <p:cNvPr id="11" name="Shape 9"/>
          <p:cNvSpPr/>
          <p:nvPr/>
        </p:nvSpPr>
        <p:spPr>
          <a:xfrm>
            <a:off x="7315200" y="2356612"/>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7589520" y="2260600"/>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NameError points to the line with the typo</a:t>
            </a:r>
            <a:endParaRPr lang="en-US" sz="1800" dirty="0"/>
          </a:p>
        </p:txBody>
      </p:sp>
      <p:sp>
        <p:nvSpPr>
          <p:cNvPr id="13" name="Shape 11"/>
          <p:cNvSpPr/>
          <p:nvPr/>
        </p:nvSpPr>
        <p:spPr>
          <a:xfrm>
            <a:off x="7315200" y="3154172"/>
            <a:ext cx="91440" cy="91440"/>
          </a:xfrm>
          <a:prstGeom prst="ellipse">
            <a:avLst/>
          </a:prstGeom>
          <a:solidFill>
            <a:srgbClr val="E07A1F"/>
          </a:solidFill>
          <a:ln w="12700">
            <a:solidFill>
              <a:srgbClr val="E07A1F"/>
            </a:solidFill>
            <a:prstDash val="solid"/>
          </a:ln>
        </p:spPr>
        <p:txBody>
          <a:bodyPr/>
          <a:p/>
        </p:txBody>
      </p:sp>
      <p:sp>
        <p:nvSpPr>
          <p:cNvPr id="14" name="Text 12"/>
          <p:cNvSpPr txBox="1"/>
          <p:nvPr/>
        </p:nvSpPr>
        <p:spPr>
          <a:xfrm>
            <a:off x="7589520" y="3058160"/>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Recent Python versions may add: Did you mean: 'scores'?</a:t>
            </a:r>
            <a:endParaRPr lang="en-US" sz="1800" dirty="0"/>
          </a:p>
        </p:txBody>
      </p:sp>
      <p:sp>
        <p:nvSpPr>
          <p:cNvPr id="15" name="Shape 13"/>
          <p:cNvSpPr/>
          <p:nvPr/>
        </p:nvSpPr>
        <p:spPr>
          <a:xfrm>
            <a:off x="7315200" y="3951732"/>
            <a:ext cx="91440" cy="91440"/>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589520" y="3855720"/>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Fix: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len(scores)</a:t>
            </a:r>
            <a:endParaRPr lang="en-US" sz="18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26</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Bug hunt 3: find the mistake</a:t>
            </a:r>
            <a:endParaRPr lang="en-US" sz="3000" dirty="0"/>
          </a:p>
        </p:txBody>
      </p:sp>
      <p:sp>
        <p:nvSpPr>
          <p:cNvPr id="3" name="Shape 1"/>
          <p:cNvSpPr/>
          <p:nvPr/>
        </p:nvSpPr>
        <p:spPr>
          <a:xfrm>
            <a:off x="548640" y="1097280"/>
            <a:ext cx="2103120" cy="384048"/>
          </a:xfrm>
          <a:prstGeom prst="roundRect">
            <a:avLst>
              <a:gd name="adj" fmla="val 47619"/>
            </a:avLst>
          </a:prstGeom>
          <a:solidFill>
            <a:srgbClr val="E07A1F"/>
          </a:solidFill>
          <a:ln w="12700">
            <a:solidFill>
              <a:srgbClr val="E07A1F"/>
            </a:solidFill>
            <a:prstDash val="solid"/>
          </a:ln>
        </p:spPr>
        <p:txBody>
          <a:bodyPr/>
          <a:p/>
        </p:txBody>
      </p:sp>
      <p:sp>
        <p:nvSpPr>
          <p:cNvPr id="4" name="Text 2"/>
          <p:cNvSpPr txBox="1"/>
          <p:nvPr/>
        </p:nvSpPr>
        <p:spPr>
          <a:xfrm>
            <a:off x="548640" y="1097280"/>
            <a:ext cx="2103120" cy="384048"/>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Predict first</a:t>
            </a:r>
            <a:endParaRPr lang="en-US" sz="1400" dirty="0"/>
          </a:p>
        </p:txBody>
      </p:sp>
      <p:sp>
        <p:nvSpPr>
          <p:cNvPr id="5" name="Shape 3"/>
          <p:cNvSpPr/>
          <p:nvPr/>
        </p:nvSpPr>
        <p:spPr>
          <a:xfrm>
            <a:off x="548640" y="1691640"/>
            <a:ext cx="6400800" cy="1579626"/>
          </a:xfrm>
          <a:prstGeom prst="roundRect">
            <a:avLst>
              <a:gd name="adj" fmla="val 4631"/>
            </a:avLst>
          </a:prstGeom>
          <a:solidFill>
            <a:srgbClr val="1B2742"/>
          </a:solidFill>
          <a:ln w="9525">
            <a:solidFill>
              <a:srgbClr val="1B2742"/>
            </a:solidFill>
            <a:prstDash val="solid"/>
          </a:ln>
        </p:spPr>
        <p:txBody>
          <a:bodyPr/>
          <a:p/>
        </p:txBody>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7" name="Text 5"/>
          <p:cNvSpPr txBox="1"/>
          <p:nvPr/>
        </p:nvSpPr>
        <p:spPr>
          <a:xfrm>
            <a:off x="731520" y="2039112"/>
            <a:ext cx="6126480" cy="1122426"/>
          </a:xfrm>
          <a:prstGeom prst="rect">
            <a:avLst/>
          </a:prstGeom>
          <a:noFill/>
          <a:ln/>
        </p:spPr>
        <p:txBody>
          <a:bodyPr wrap="none" lIns="0" tIns="0" rIns="0" bIns="0" rtlCol="0" anchor="t"/>
          <a:lstStyle/>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marks = []</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average = sum(marks) / len(marks)</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print(average)</a:t>
            </a:r>
            <a:endParaRPr lang="en-US" sz="2200" dirty="0"/>
          </a:p>
        </p:txBody>
      </p:sp>
      <p:sp>
        <p:nvSpPr>
          <p:cNvPr id="8" name="Shape 6"/>
          <p:cNvSpPr/>
          <p:nvPr/>
        </p:nvSpPr>
        <p:spPr>
          <a:xfrm>
            <a:off x="7315200" y="1691640"/>
            <a:ext cx="4297680" cy="4206240"/>
          </a:xfrm>
          <a:prstGeom prst="roundRect">
            <a:avLst>
              <a:gd name="adj" fmla="val 2174"/>
            </a:avLst>
          </a:prstGeom>
          <a:solidFill>
            <a:srgbClr val="F3F5F9"/>
          </a:solidFill>
          <a:ln w="12700">
            <a:solidFill>
              <a:srgbClr val="F3F5F9"/>
            </a:solidFill>
            <a:prstDash val="solid"/>
          </a:ln>
        </p:spPr>
        <p:txBody>
          <a:bodyPr/>
          <a:p/>
        </p:txBody>
      </p:sp>
      <p:sp>
        <p:nvSpPr>
          <p:cNvPr id="9" name="Text 7"/>
          <p:cNvSpPr txBox="1"/>
          <p:nvPr/>
        </p:nvSpPr>
        <p:spPr>
          <a:xfrm>
            <a:off x="7315200" y="1828800"/>
            <a:ext cx="4297680" cy="1737360"/>
          </a:xfrm>
          <a:prstGeom prst="rect">
            <a:avLst/>
          </a:prstGeom>
          <a:noFill/>
          <a:ln/>
        </p:spPr>
        <p:txBody>
          <a:bodyPr wrap="square" lIns="0" tIns="0" rIns="0" bIns="0" rtlCol="0" anchor="ctr"/>
          <a:lstStyle/>
          <a:p>
            <a:pPr algn="ctr" indent="0" marL="0">
              <a:buNone/>
            </a:pPr>
            <a:r>
              <a:rPr lang="en-US" sz="11000" b="1" dirty="0">
                <a:solidFill>
                  <a:srgbClr val="E07A1F"/>
                </a:solidFill>
                <a:latin typeface="Arial" pitchFamily="34" charset="0"/>
                <a:ea typeface="Arial" pitchFamily="34" charset="-122"/>
                <a:cs typeface="Arial" pitchFamily="34" charset="-120"/>
              </a:rPr>
              <a:t>?</a:t>
            </a:r>
            <a:endParaRPr lang="en-US" sz="11000" dirty="0"/>
          </a:p>
        </p:txBody>
      </p:sp>
      <p:sp>
        <p:nvSpPr>
          <p:cNvPr id="10" name="Text 8"/>
          <p:cNvSpPr txBox="1"/>
          <p:nvPr/>
        </p:nvSpPr>
        <p:spPr>
          <a:xfrm>
            <a:off x="7635240" y="3749040"/>
            <a:ext cx="3657600" cy="1920240"/>
          </a:xfrm>
          <a:prstGeom prst="rect">
            <a:avLst/>
          </a:prstGeom>
          <a:noFill/>
          <a:ln/>
        </p:spPr>
        <p:txBody>
          <a:bodyPr wrap="square" lIns="0" tIns="0" rIns="0" bIns="0" rtlCol="0" anchor="t"/>
          <a:lstStyle/>
          <a:p>
            <a:pPr algn="ctr" indent="0" marL="0">
              <a:buNone/>
            </a:pPr>
            <a:r>
              <a:rPr lang="en-US" sz="1800" dirty="0">
                <a:solidFill>
                  <a:srgbClr val="15213A"/>
                </a:solidFill>
                <a:latin typeface="Calibri" pitchFamily="34" charset="0"/>
                <a:ea typeface="Calibri" pitchFamily="34" charset="-122"/>
                <a:cs typeface="Calibri" pitchFamily="34" charset="-120"/>
              </a:rPr>
              <a:t>This cell fails. Which line, and why? Decide before you run it.</a:t>
            </a:r>
            <a:endParaRPr lang="en-US" sz="1800" dirty="0"/>
          </a:p>
        </p:txBody>
      </p:sp>
      <p:sp>
        <p:nvSpPr>
          <p:cNvPr id="11" name="Shape 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15" name="Shape 1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26</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Answer: Bug hunt 3: find the mistake</a:t>
            </a:r>
            <a:endParaRPr lang="en-US" sz="3000" dirty="0"/>
          </a:p>
        </p:txBody>
      </p:sp>
      <p:sp>
        <p:nvSpPr>
          <p:cNvPr id="3" name="Shape 1"/>
          <p:cNvSpPr/>
          <p:nvPr/>
        </p:nvSpPr>
        <p:spPr>
          <a:xfrm>
            <a:off x="548640" y="1371600"/>
            <a:ext cx="6400800" cy="1485900"/>
          </a:xfrm>
          <a:prstGeom prst="roundRect">
            <a:avLst>
              <a:gd name="adj" fmla="val 4923"/>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102870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marks = []</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average = sum(marks) / len(marks)</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print(average)</a:t>
            </a:r>
            <a:endParaRPr lang="en-US" sz="2000" dirty="0"/>
          </a:p>
        </p:txBody>
      </p:sp>
      <p:sp>
        <p:nvSpPr>
          <p:cNvPr id="6" name="Shape 4"/>
          <p:cNvSpPr/>
          <p:nvPr/>
        </p:nvSpPr>
        <p:spPr>
          <a:xfrm>
            <a:off x="548640" y="3086100"/>
            <a:ext cx="6400800" cy="861060"/>
          </a:xfrm>
          <a:prstGeom prst="roundRect">
            <a:avLst>
              <a:gd name="adj" fmla="val 8496"/>
            </a:avLst>
          </a:prstGeom>
          <a:solidFill>
            <a:srgbClr val="EEF2F8"/>
          </a:solidFill>
          <a:ln w="9525">
            <a:solidFill>
              <a:srgbClr val="D5DBE6"/>
            </a:solidFill>
            <a:prstDash val="solid"/>
          </a:ln>
        </p:spPr>
        <p:txBody>
          <a:bodyPr/>
          <a:p/>
        </p:txBody>
      </p:sp>
      <p:sp>
        <p:nvSpPr>
          <p:cNvPr id="7" name="Text 5"/>
          <p:cNvSpPr txBox="1"/>
          <p:nvPr/>
        </p:nvSpPr>
        <p:spPr>
          <a:xfrm>
            <a:off x="731520" y="317754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433572"/>
            <a:ext cx="612648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ZeroDivisionError: division by zero</a:t>
            </a:r>
            <a:endParaRPr lang="en-US" sz="2000" dirty="0"/>
          </a:p>
        </p:txBody>
      </p:sp>
      <p:sp>
        <p:nvSpPr>
          <p:cNvPr id="9" name="Shape 7"/>
          <p:cNvSpPr/>
          <p:nvPr/>
        </p:nvSpPr>
        <p:spPr>
          <a:xfrm>
            <a:off x="7315200" y="1559052"/>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7589520" y="1463040"/>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An empty list has length 0</a:t>
            </a:r>
            <a:endParaRPr lang="en-US" sz="1800" dirty="0"/>
          </a:p>
        </p:txBody>
      </p:sp>
      <p:sp>
        <p:nvSpPr>
          <p:cNvPr id="11" name="Shape 9"/>
          <p:cNvSpPr/>
          <p:nvPr/>
        </p:nvSpPr>
        <p:spPr>
          <a:xfrm>
            <a:off x="7315200" y="2077720"/>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7589520" y="1981708"/>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Dividing by 0 is impossible: ZeroDivisionError</a:t>
            </a:r>
            <a:endParaRPr lang="en-US" sz="1800" dirty="0"/>
          </a:p>
        </p:txBody>
      </p:sp>
      <p:sp>
        <p:nvSpPr>
          <p:cNvPr id="13" name="Shape 11"/>
          <p:cNvSpPr/>
          <p:nvPr/>
        </p:nvSpPr>
        <p:spPr>
          <a:xfrm>
            <a:off x="7315200" y="2875280"/>
            <a:ext cx="91440" cy="91440"/>
          </a:xfrm>
          <a:prstGeom prst="ellipse">
            <a:avLst/>
          </a:prstGeom>
          <a:solidFill>
            <a:srgbClr val="E07A1F"/>
          </a:solidFill>
          <a:ln w="12700">
            <a:solidFill>
              <a:srgbClr val="E07A1F"/>
            </a:solidFill>
            <a:prstDash val="solid"/>
          </a:ln>
        </p:spPr>
        <p:txBody>
          <a:bodyPr/>
          <a:p/>
        </p:txBody>
      </p:sp>
      <p:sp>
        <p:nvSpPr>
          <p:cNvPr id="14" name="Text 12"/>
          <p:cNvSpPr txBox="1"/>
          <p:nvPr/>
        </p:nvSpPr>
        <p:spPr>
          <a:xfrm>
            <a:off x="7589520" y="2779268"/>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Fix: check first,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if len(marks) &gt; 0:</a:t>
            </a:r>
            <a:endParaRPr lang="en-US" sz="1800" dirty="0"/>
          </a:p>
        </p:txBody>
      </p:sp>
      <p:sp>
        <p:nvSpPr>
          <p:cNvPr id="15" name="Shape 13"/>
          <p:cNvSpPr/>
          <p:nvPr/>
        </p:nvSpPr>
        <p:spPr>
          <a:xfrm>
            <a:off x="7315200" y="3393948"/>
            <a:ext cx="91440" cy="91440"/>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589520" y="3297936"/>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Real data often has empty groups</a:t>
            </a:r>
            <a:endParaRPr lang="en-US" sz="18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26</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Logic error: no message, wrong answer</a:t>
            </a:r>
            <a:endParaRPr lang="en-US" sz="3000" dirty="0"/>
          </a:p>
        </p:txBody>
      </p:sp>
      <p:sp>
        <p:nvSpPr>
          <p:cNvPr id="3" name="Shape 1"/>
          <p:cNvSpPr/>
          <p:nvPr/>
        </p:nvSpPr>
        <p:spPr>
          <a:xfrm>
            <a:off x="548640" y="1097280"/>
            <a:ext cx="2103120" cy="384048"/>
          </a:xfrm>
          <a:prstGeom prst="roundRect">
            <a:avLst>
              <a:gd name="adj" fmla="val 47619"/>
            </a:avLst>
          </a:prstGeom>
          <a:solidFill>
            <a:srgbClr val="E07A1F"/>
          </a:solidFill>
          <a:ln w="12700">
            <a:solidFill>
              <a:srgbClr val="E07A1F"/>
            </a:solidFill>
            <a:prstDash val="solid"/>
          </a:ln>
        </p:spPr>
        <p:txBody>
          <a:bodyPr/>
          <a:p/>
        </p:txBody>
      </p:sp>
      <p:sp>
        <p:nvSpPr>
          <p:cNvPr id="4" name="Text 2"/>
          <p:cNvSpPr txBox="1"/>
          <p:nvPr/>
        </p:nvSpPr>
        <p:spPr>
          <a:xfrm>
            <a:off x="548640" y="1097280"/>
            <a:ext cx="2103120" cy="384048"/>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Predict first</a:t>
            </a:r>
            <a:endParaRPr lang="en-US" sz="1400" dirty="0"/>
          </a:p>
        </p:txBody>
      </p:sp>
      <p:sp>
        <p:nvSpPr>
          <p:cNvPr id="5" name="Shape 3"/>
          <p:cNvSpPr/>
          <p:nvPr/>
        </p:nvSpPr>
        <p:spPr>
          <a:xfrm>
            <a:off x="548640" y="1691640"/>
            <a:ext cx="6400800" cy="1923288"/>
          </a:xfrm>
          <a:prstGeom prst="roundRect">
            <a:avLst>
              <a:gd name="adj" fmla="val 3803"/>
            </a:avLst>
          </a:prstGeom>
          <a:solidFill>
            <a:srgbClr val="1B2742"/>
          </a:solidFill>
          <a:ln w="9525">
            <a:solidFill>
              <a:srgbClr val="1B2742"/>
            </a:solidFill>
            <a:prstDash val="solid"/>
          </a:ln>
        </p:spPr>
        <p:txBody>
          <a:bodyPr/>
          <a:p/>
        </p:txBody>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7" name="Text 5"/>
          <p:cNvSpPr txBox="1"/>
          <p:nvPr/>
        </p:nvSpPr>
        <p:spPr>
          <a:xfrm>
            <a:off x="731520" y="2039112"/>
            <a:ext cx="6126480" cy="1466088"/>
          </a:xfrm>
          <a:prstGeom prst="rect">
            <a:avLst/>
          </a:prstGeom>
          <a:noFill/>
          <a:ln/>
        </p:spPr>
        <p:txBody>
          <a:bodyPr wrap="none" lIns="0" tIns="0" rIns="0" bIns="0" rtlCol="0" anchor="t"/>
          <a:lstStyle/>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a = 70</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b = 90</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average = a + b / 2</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print(average)</a:t>
            </a:r>
            <a:endParaRPr lang="en-US" sz="2200" dirty="0"/>
          </a:p>
        </p:txBody>
      </p:sp>
      <p:sp>
        <p:nvSpPr>
          <p:cNvPr id="8" name="Shape 6"/>
          <p:cNvSpPr/>
          <p:nvPr/>
        </p:nvSpPr>
        <p:spPr>
          <a:xfrm>
            <a:off x="7315200" y="1691640"/>
            <a:ext cx="4297680" cy="4206240"/>
          </a:xfrm>
          <a:prstGeom prst="roundRect">
            <a:avLst>
              <a:gd name="adj" fmla="val 2174"/>
            </a:avLst>
          </a:prstGeom>
          <a:solidFill>
            <a:srgbClr val="F3F5F9"/>
          </a:solidFill>
          <a:ln w="12700">
            <a:solidFill>
              <a:srgbClr val="F3F5F9"/>
            </a:solidFill>
            <a:prstDash val="solid"/>
          </a:ln>
        </p:spPr>
        <p:txBody>
          <a:bodyPr/>
          <a:p/>
        </p:txBody>
      </p:sp>
      <p:sp>
        <p:nvSpPr>
          <p:cNvPr id="9" name="Text 7"/>
          <p:cNvSpPr txBox="1"/>
          <p:nvPr/>
        </p:nvSpPr>
        <p:spPr>
          <a:xfrm>
            <a:off x="7315200" y="1828800"/>
            <a:ext cx="4297680" cy="1737360"/>
          </a:xfrm>
          <a:prstGeom prst="rect">
            <a:avLst/>
          </a:prstGeom>
          <a:noFill/>
          <a:ln/>
        </p:spPr>
        <p:txBody>
          <a:bodyPr wrap="square" lIns="0" tIns="0" rIns="0" bIns="0" rtlCol="0" anchor="ctr"/>
          <a:lstStyle/>
          <a:p>
            <a:pPr algn="ctr" indent="0" marL="0">
              <a:buNone/>
            </a:pPr>
            <a:r>
              <a:rPr lang="en-US" sz="11000" b="1" dirty="0">
                <a:solidFill>
                  <a:srgbClr val="E07A1F"/>
                </a:solidFill>
                <a:latin typeface="Arial" pitchFamily="34" charset="0"/>
                <a:ea typeface="Arial" pitchFamily="34" charset="-122"/>
                <a:cs typeface="Arial" pitchFamily="34" charset="-120"/>
              </a:rPr>
              <a:t>?</a:t>
            </a:r>
            <a:endParaRPr lang="en-US" sz="11000" dirty="0"/>
          </a:p>
        </p:txBody>
      </p:sp>
      <p:sp>
        <p:nvSpPr>
          <p:cNvPr id="10" name="Text 8"/>
          <p:cNvSpPr txBox="1"/>
          <p:nvPr/>
        </p:nvSpPr>
        <p:spPr>
          <a:xfrm>
            <a:off x="7635240" y="3749040"/>
            <a:ext cx="3657600" cy="1920240"/>
          </a:xfrm>
          <a:prstGeom prst="rect">
            <a:avLst/>
          </a:prstGeom>
          <a:noFill/>
          <a:ln/>
        </p:spPr>
        <p:txBody>
          <a:bodyPr wrap="square" lIns="0" tIns="0" rIns="0" bIns="0" rtlCol="0" anchor="t"/>
          <a:lstStyle/>
          <a:p>
            <a:pPr algn="ctr" indent="0" marL="0">
              <a:buNone/>
            </a:pPr>
            <a:r>
              <a:rPr lang="en-US" sz="1800" dirty="0">
                <a:solidFill>
                  <a:srgbClr val="15213A"/>
                </a:solidFill>
                <a:latin typeface="Calibri" pitchFamily="34" charset="0"/>
                <a:ea typeface="Calibri" pitchFamily="34" charset="-122"/>
                <a:cs typeface="Calibri" pitchFamily="34" charset="-120"/>
              </a:rPr>
              <a:t>Expected average of 70 and 90: 80. What does it print?</a:t>
            </a:r>
            <a:endParaRPr lang="en-US" sz="1800" dirty="0"/>
          </a:p>
        </p:txBody>
      </p:sp>
      <p:sp>
        <p:nvSpPr>
          <p:cNvPr id="11" name="Shape 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15" name="Shape 1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26</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Answer: Logic error: no message, wrong answer</a:t>
            </a:r>
            <a:endParaRPr lang="en-US" sz="3000" dirty="0"/>
          </a:p>
        </p:txBody>
      </p:sp>
      <p:sp>
        <p:nvSpPr>
          <p:cNvPr id="3" name="Shape 1"/>
          <p:cNvSpPr/>
          <p:nvPr/>
        </p:nvSpPr>
        <p:spPr>
          <a:xfrm>
            <a:off x="548640" y="1371600"/>
            <a:ext cx="6400800" cy="1798320"/>
          </a:xfrm>
          <a:prstGeom prst="roundRect">
            <a:avLst>
              <a:gd name="adj" fmla="val 4068"/>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a = 70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b = 90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average = a + b / 2</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print(average)</a:t>
            </a:r>
            <a:endParaRPr lang="en-US" sz="2000" dirty="0"/>
          </a:p>
        </p:txBody>
      </p:sp>
      <p:sp>
        <p:nvSpPr>
          <p:cNvPr id="6" name="Shape 4"/>
          <p:cNvSpPr/>
          <p:nvPr/>
        </p:nvSpPr>
        <p:spPr>
          <a:xfrm>
            <a:off x="548640" y="3398520"/>
            <a:ext cx="6400800" cy="861060"/>
          </a:xfrm>
          <a:prstGeom prst="roundRect">
            <a:avLst>
              <a:gd name="adj" fmla="val 8496"/>
            </a:avLst>
          </a:prstGeom>
          <a:solidFill>
            <a:srgbClr val="EEF2F8"/>
          </a:solidFill>
          <a:ln w="9525">
            <a:solidFill>
              <a:srgbClr val="D5DBE6"/>
            </a:solidFill>
            <a:prstDash val="solid"/>
          </a:ln>
        </p:spPr>
        <p:txBody>
          <a:bodyPr/>
          <a:p/>
        </p:txBody>
      </p:sp>
      <p:sp>
        <p:nvSpPr>
          <p:cNvPr id="7" name="Text 5"/>
          <p:cNvSpPr txBox="1"/>
          <p:nvPr/>
        </p:nvSpPr>
        <p:spPr>
          <a:xfrm>
            <a:off x="731520" y="34899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745992"/>
            <a:ext cx="612648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115.0</a:t>
            </a:r>
            <a:endParaRPr lang="en-US" sz="2000" dirty="0"/>
          </a:p>
        </p:txBody>
      </p:sp>
      <p:sp>
        <p:nvSpPr>
          <p:cNvPr id="9" name="Shape 7"/>
          <p:cNvSpPr/>
          <p:nvPr/>
        </p:nvSpPr>
        <p:spPr>
          <a:xfrm>
            <a:off x="7315200" y="1559052"/>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7589520" y="1463040"/>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Division happens before addition</a:t>
            </a:r>
            <a:endParaRPr lang="en-US" sz="1800" dirty="0"/>
          </a:p>
        </p:txBody>
      </p:sp>
      <p:sp>
        <p:nvSpPr>
          <p:cNvPr id="11" name="Shape 9"/>
          <p:cNvSpPr/>
          <p:nvPr/>
        </p:nvSpPr>
        <p:spPr>
          <a:xfrm>
            <a:off x="7315200" y="2077720"/>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7589520" y="1981708"/>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So Python computes 70 + 45 = 115.0</a:t>
            </a:r>
            <a:endParaRPr lang="en-US" sz="1800" dirty="0"/>
          </a:p>
        </p:txBody>
      </p:sp>
      <p:sp>
        <p:nvSpPr>
          <p:cNvPr id="13" name="Shape 11"/>
          <p:cNvSpPr/>
          <p:nvPr/>
        </p:nvSpPr>
        <p:spPr>
          <a:xfrm>
            <a:off x="7315200" y="2596388"/>
            <a:ext cx="91440" cy="91440"/>
          </a:xfrm>
          <a:prstGeom prst="ellipse">
            <a:avLst/>
          </a:prstGeom>
          <a:solidFill>
            <a:srgbClr val="E07A1F"/>
          </a:solidFill>
          <a:ln w="12700">
            <a:solidFill>
              <a:srgbClr val="E07A1F"/>
            </a:solidFill>
            <a:prstDash val="solid"/>
          </a:ln>
        </p:spPr>
        <p:txBody>
          <a:bodyPr/>
          <a:p/>
        </p:txBody>
      </p:sp>
      <p:sp>
        <p:nvSpPr>
          <p:cNvPr id="14" name="Text 12"/>
          <p:cNvSpPr txBox="1"/>
          <p:nvPr/>
        </p:nvSpPr>
        <p:spPr>
          <a:xfrm>
            <a:off x="7589520" y="2500376"/>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Fix: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(a + b) / 2</a:t>
            </a:r>
            <a:endParaRPr lang="en-US" sz="1800" dirty="0"/>
          </a:p>
        </p:txBody>
      </p:sp>
      <p:sp>
        <p:nvSpPr>
          <p:cNvPr id="15" name="Shape 13"/>
          <p:cNvSpPr/>
          <p:nvPr/>
        </p:nvSpPr>
        <p:spPr>
          <a:xfrm>
            <a:off x="7315200" y="3115056"/>
            <a:ext cx="91440" cy="91440"/>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589520" y="3019044"/>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Always test with a case where you know the answer</a:t>
            </a:r>
            <a:endParaRPr lang="en-US" sz="18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26</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Find logic errors by printing values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Goal: count the vowels in "banana" (expected 3)</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loop runs, but the answer is 1</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Next step: print the values inside the loop</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Look for the round where the value goes wrong</a:t>
            </a:r>
            <a:endParaRPr lang="en-US" sz="2000" dirty="0"/>
          </a:p>
        </p:txBody>
      </p:sp>
      <p:sp>
        <p:nvSpPr>
          <p:cNvPr id="11" name="Shape 9"/>
          <p:cNvSpPr/>
          <p:nvPr/>
        </p:nvSpPr>
        <p:spPr>
          <a:xfrm>
            <a:off x="5440680" y="1371600"/>
            <a:ext cx="6172200" cy="2423160"/>
          </a:xfrm>
          <a:prstGeom prst="roundRect">
            <a:avLst>
              <a:gd name="adj" fmla="val 3019"/>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96596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word = "banana"</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count = 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for ch in word:</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if ch in "aeiou":</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count = 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print(count)</a:t>
            </a:r>
            <a:endParaRPr lang="en-US" sz="2000" dirty="0"/>
          </a:p>
        </p:txBody>
      </p:sp>
      <p:sp>
        <p:nvSpPr>
          <p:cNvPr id="14" name="Shape 12"/>
          <p:cNvSpPr/>
          <p:nvPr/>
        </p:nvSpPr>
        <p:spPr>
          <a:xfrm>
            <a:off x="5440680" y="4023360"/>
            <a:ext cx="6172200" cy="861060"/>
          </a:xfrm>
          <a:prstGeom prst="roundRect">
            <a:avLst>
              <a:gd name="adj" fmla="val 8496"/>
            </a:avLst>
          </a:prstGeom>
          <a:solidFill>
            <a:srgbClr val="EEF2F8"/>
          </a:solidFill>
          <a:ln w="9525">
            <a:solidFill>
              <a:srgbClr val="D5DBE6"/>
            </a:solidFill>
            <a:prstDash val="solid"/>
          </a:ln>
        </p:spPr>
        <p:txBody>
          <a:bodyPr/>
          <a:p/>
        </p:txBody>
      </p:sp>
      <p:sp>
        <p:nvSpPr>
          <p:cNvPr id="15" name="Text 13"/>
          <p:cNvSpPr txBox="1"/>
          <p:nvPr/>
        </p:nvSpPr>
        <p:spPr>
          <a:xfrm>
            <a:off x="5623560" y="411480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370832"/>
            <a:ext cx="589788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1</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26</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Add a print inside the loop</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Each round now shows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ch</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and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count</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06349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count never goes above 1</a:t>
            </a:r>
            <a:endParaRPr lang="en-US" sz="2000" dirty="0"/>
          </a:p>
        </p:txBody>
      </p:sp>
      <p:sp>
        <p:nvSpPr>
          <p:cNvPr id="7" name="Shape 5"/>
          <p:cNvSpPr/>
          <p:nvPr/>
        </p:nvSpPr>
        <p:spPr>
          <a:xfrm>
            <a:off x="548640" y="277063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66395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line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count = 1</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sets instead of adds</a:t>
            </a:r>
            <a:endParaRPr lang="en-US" sz="2000" dirty="0"/>
          </a:p>
        </p:txBody>
      </p:sp>
      <p:sp>
        <p:nvSpPr>
          <p:cNvPr id="9" name="Shape 7"/>
          <p:cNvSpPr/>
          <p:nvPr/>
        </p:nvSpPr>
        <p:spPr>
          <a:xfrm>
            <a:off x="548640" y="368096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7428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Fix: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count = count + 1</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then delete the debug print</a:t>
            </a:r>
            <a:endParaRPr lang="en-US" sz="2000" dirty="0"/>
          </a:p>
        </p:txBody>
      </p:sp>
      <p:sp>
        <p:nvSpPr>
          <p:cNvPr id="11" name="Shape 9"/>
          <p:cNvSpPr/>
          <p:nvPr/>
        </p:nvSpPr>
        <p:spPr>
          <a:xfrm>
            <a:off x="5440680" y="1371600"/>
            <a:ext cx="6172200" cy="2298192"/>
          </a:xfrm>
          <a:prstGeom prst="roundRect">
            <a:avLst>
              <a:gd name="adj" fmla="val 3183"/>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840992"/>
          </a:xfrm>
          <a:prstGeom prst="rect">
            <a:avLst/>
          </a:prstGeom>
          <a:noFill/>
          <a:ln/>
        </p:spPr>
        <p:txBody>
          <a:bodyPr wrap="none" lIns="0" tIns="0" rIns="0" bIns="0" rtlCol="0" anchor="t"/>
          <a:lstStyle/>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word = "banana"</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count = 0</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for ch in word:</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if ch in "aeiou":</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count = 1</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print("ch =", ch, "count =", count)</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print(count)</a:t>
            </a:r>
            <a:endParaRPr lang="en-US" sz="1600" dirty="0"/>
          </a:p>
        </p:txBody>
      </p:sp>
      <p:sp>
        <p:nvSpPr>
          <p:cNvPr id="14" name="Shape 12"/>
          <p:cNvSpPr/>
          <p:nvPr/>
        </p:nvSpPr>
        <p:spPr>
          <a:xfrm>
            <a:off x="5440680" y="3898392"/>
            <a:ext cx="6172200" cy="2298192"/>
          </a:xfrm>
          <a:prstGeom prst="roundRect">
            <a:avLst>
              <a:gd name="adj" fmla="val 3183"/>
            </a:avLst>
          </a:prstGeom>
          <a:solidFill>
            <a:srgbClr val="EEF2F8"/>
          </a:solidFill>
          <a:ln w="9525">
            <a:solidFill>
              <a:srgbClr val="D5DBE6"/>
            </a:solidFill>
            <a:prstDash val="solid"/>
          </a:ln>
        </p:spPr>
        <p:txBody>
          <a:bodyPr/>
          <a:p/>
        </p:txBody>
      </p:sp>
      <p:sp>
        <p:nvSpPr>
          <p:cNvPr id="15" name="Text 13"/>
          <p:cNvSpPr txBox="1"/>
          <p:nvPr/>
        </p:nvSpPr>
        <p:spPr>
          <a:xfrm>
            <a:off x="5623560" y="3989832"/>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245864"/>
            <a:ext cx="5897880" cy="1840992"/>
          </a:xfrm>
          <a:prstGeom prst="rect">
            <a:avLst/>
          </a:prstGeom>
          <a:noFill/>
          <a:ln/>
        </p:spPr>
        <p:txBody>
          <a:bodyPr wrap="none" lIns="0" tIns="0" rIns="0" bIns="0" rtlCol="0" anchor="t"/>
          <a:lstStyle/>
          <a:p>
            <a:pPr indent="0" marL="0">
              <a:lnSpc>
                <a:spcPct val="98000"/>
              </a:lnSpc>
              <a:buNone/>
            </a:pPr>
            <a:r>
              <a:rPr lang="en-US" sz="1600" dirty="0">
                <a:solidFill>
                  <a:srgbClr val="15213A"/>
                </a:solidFill>
                <a:latin typeface="Courier New" pitchFamily="34" charset="0"/>
                <a:ea typeface="Courier New" pitchFamily="34" charset="-122"/>
                <a:cs typeface="Courier New" pitchFamily="34" charset="-120"/>
              </a:rPr>
              <a:t>ch = b count = 0</a:t>
            </a:r>
            <a:endParaRPr lang="en-US" sz="1600" dirty="0"/>
          </a:p>
          <a:p>
            <a:pPr indent="0" marL="0">
              <a:lnSpc>
                <a:spcPct val="98000"/>
              </a:lnSpc>
              <a:buNone/>
            </a:pPr>
            <a:r>
              <a:rPr lang="en-US" sz="1600" dirty="0">
                <a:solidFill>
                  <a:srgbClr val="15213A"/>
                </a:solidFill>
                <a:latin typeface="Courier New" pitchFamily="34" charset="0"/>
                <a:ea typeface="Courier New" pitchFamily="34" charset="-122"/>
                <a:cs typeface="Courier New" pitchFamily="34" charset="-120"/>
              </a:rPr>
              <a:t>ch = a count = 1</a:t>
            </a:r>
            <a:endParaRPr lang="en-US" sz="1600" dirty="0"/>
          </a:p>
          <a:p>
            <a:pPr indent="0" marL="0">
              <a:lnSpc>
                <a:spcPct val="98000"/>
              </a:lnSpc>
              <a:buNone/>
            </a:pPr>
            <a:r>
              <a:rPr lang="en-US" sz="1600" dirty="0">
                <a:solidFill>
                  <a:srgbClr val="15213A"/>
                </a:solidFill>
                <a:latin typeface="Courier New" pitchFamily="34" charset="0"/>
                <a:ea typeface="Courier New" pitchFamily="34" charset="-122"/>
                <a:cs typeface="Courier New" pitchFamily="34" charset="-120"/>
              </a:rPr>
              <a:t>ch = n count = 1</a:t>
            </a:r>
            <a:endParaRPr lang="en-US" sz="1600" dirty="0"/>
          </a:p>
          <a:p>
            <a:pPr indent="0" marL="0">
              <a:lnSpc>
                <a:spcPct val="98000"/>
              </a:lnSpc>
              <a:buNone/>
            </a:pPr>
            <a:r>
              <a:rPr lang="en-US" sz="1600" dirty="0">
                <a:solidFill>
                  <a:srgbClr val="15213A"/>
                </a:solidFill>
                <a:latin typeface="Courier New" pitchFamily="34" charset="0"/>
                <a:ea typeface="Courier New" pitchFamily="34" charset="-122"/>
                <a:cs typeface="Courier New" pitchFamily="34" charset="-120"/>
              </a:rPr>
              <a:t>ch = a count = 1</a:t>
            </a:r>
            <a:endParaRPr lang="en-US" sz="1600" dirty="0"/>
          </a:p>
          <a:p>
            <a:pPr indent="0" marL="0">
              <a:lnSpc>
                <a:spcPct val="98000"/>
              </a:lnSpc>
              <a:buNone/>
            </a:pPr>
            <a:r>
              <a:rPr lang="en-US" sz="1600" dirty="0">
                <a:solidFill>
                  <a:srgbClr val="15213A"/>
                </a:solidFill>
                <a:latin typeface="Courier New" pitchFamily="34" charset="0"/>
                <a:ea typeface="Courier New" pitchFamily="34" charset="-122"/>
                <a:cs typeface="Courier New" pitchFamily="34" charset="-120"/>
              </a:rPr>
              <a:t>ch = n count = 1</a:t>
            </a:r>
            <a:endParaRPr lang="en-US" sz="1600" dirty="0"/>
          </a:p>
          <a:p>
            <a:pPr indent="0" marL="0">
              <a:lnSpc>
                <a:spcPct val="98000"/>
              </a:lnSpc>
              <a:buNone/>
            </a:pPr>
            <a:r>
              <a:rPr lang="en-US" sz="1600" dirty="0">
                <a:solidFill>
                  <a:srgbClr val="15213A"/>
                </a:solidFill>
                <a:latin typeface="Courier New" pitchFamily="34" charset="0"/>
                <a:ea typeface="Courier New" pitchFamily="34" charset="-122"/>
                <a:cs typeface="Courier New" pitchFamily="34" charset="-120"/>
              </a:rPr>
              <a:t>ch = a count = 1</a:t>
            </a:r>
            <a:endParaRPr lang="en-US" sz="1600" dirty="0"/>
          </a:p>
          <a:p>
            <a:pPr indent="0" marL="0">
              <a:lnSpc>
                <a:spcPct val="98000"/>
              </a:lnSpc>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26</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run: hunting the logic error</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No error message, but the answer is 1</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Watch count in Memory after each vowel</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It never goes above 1</a:t>
            </a:r>
            <a:endParaRPr lang="en-US" sz="1700" dirty="0"/>
          </a:p>
        </p:txBody>
      </p:sp>
      <p:sp>
        <p:nvSpPr>
          <p:cNvPr id="10" name="Shape 8"/>
          <p:cNvSpPr/>
          <p:nvPr/>
        </p:nvSpPr>
        <p:spPr>
          <a:xfrm>
            <a:off x="548640" y="3833876"/>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3743198"/>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That points straight at count = 1</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26</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More tactics when you are stuck</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Shrink it</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Copy the failing part into a new cell with a tiny input. Small problems are easy to see.</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Comment out</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Put </a:t>
            </a:r>
            <a:pPr indent="0" marL="0">
              <a:buNone/>
            </a:pPr>
            <a:r>
              <a:rPr lang="en-US" sz="1600" dirty="0">
                <a:solidFill>
                  <a:srgbClr val="A4520C"/>
                </a:solidFill>
                <a:latin typeface="Courier New" pitchFamily="34" charset="0"/>
                <a:ea typeface="Courier New" pitchFamily="34" charset="-122"/>
                <a:cs typeface="Courier New" pitchFamily="34" charset="-120"/>
              </a:rPr>
              <a:t>#</a:t>
            </a:r>
            <a:pPr indent="0" marL="0">
              <a:buNone/>
            </a:pPr>
            <a:r>
              <a:rPr lang="en-US" sz="1700" dirty="0">
                <a:solidFill>
                  <a:srgbClr val="15213A"/>
                </a:solidFill>
                <a:latin typeface="Calibri" pitchFamily="34" charset="0"/>
                <a:ea typeface="Calibri" pitchFamily="34" charset="-122"/>
                <a:cs typeface="Calibri" pitchFamily="34" charset="-120"/>
              </a:rPr>
              <a:t> before lines to switch them off, and find which line breaks things.</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Restart and run all</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Rules out the execution-order trap from Lecture 2.1 before you search any further.</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18 / 26</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Asking for help, including AI tools</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Try for 10 minutes</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Follow the routine first. Struggling a little is where the learning happens.</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704088"/>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Share the right things</a:t>
            </a:r>
            <a:endParaRPr lang="en-US" sz="2100" dirty="0"/>
          </a:p>
        </p:txBody>
      </p:sp>
      <p:sp>
        <p:nvSpPr>
          <p:cNvPr id="12" name="Text 10"/>
          <p:cNvSpPr txBox="1"/>
          <p:nvPr/>
        </p:nvSpPr>
        <p:spPr>
          <a:xfrm>
            <a:off x="4617720" y="3127248"/>
            <a:ext cx="2926080" cy="1444752"/>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The code, the full error message, what you expected, and what you already tried.</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704088"/>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AI: explain, not write</a:t>
            </a:r>
            <a:endParaRPr lang="en-US" sz="2100" dirty="0"/>
          </a:p>
        </p:txBody>
      </p:sp>
      <p:sp>
        <p:nvSpPr>
          <p:cNvPr id="17" name="Text 15"/>
          <p:cNvSpPr txBox="1"/>
          <p:nvPr/>
        </p:nvSpPr>
        <p:spPr>
          <a:xfrm>
            <a:off x="8412480" y="3127248"/>
            <a:ext cx="2926080" cy="1444752"/>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Ask it to explain the error. Run and check anything it suggests. You must be able to explain every line you submit. [Course AI policy]</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19 / 26</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Bug hunt: fix all five</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Each numbered part has exactly one bug. Parts 4 and 5 run without errors but give wrong answers. 15 minutes, in pairs.</a:t>
            </a:r>
            <a:endParaRPr lang="en-US" sz="1700" dirty="0"/>
          </a:p>
        </p:txBody>
      </p:sp>
      <p:sp>
        <p:nvSpPr>
          <p:cNvPr id="4" name="Shape 2"/>
          <p:cNvSpPr/>
          <p:nvPr/>
        </p:nvSpPr>
        <p:spPr>
          <a:xfrm>
            <a:off x="548640" y="1920240"/>
            <a:ext cx="11064240" cy="4266438"/>
          </a:xfrm>
          <a:prstGeom prst="roundRect">
            <a:avLst>
              <a:gd name="adj" fmla="val 1715"/>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3809238"/>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1</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print("Total: " + 5)</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2</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name = "Nadia"</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if name == "Nadia"</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print("Hi")</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3</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marks = [70, 85, 90]</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print(marks[3])</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4  should print the sum 15, once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total = 0</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for i in range(1, 6):</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total = total + i</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print(total)</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5  30 Celsius should give 86.0</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celsius = 30</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print(celsius * 9 / 5 + 23)</a:t>
            </a:r>
            <a:endParaRPr lang="en-US" sz="1400" dirty="0"/>
          </a:p>
        </p:txBody>
      </p:sp>
      <p:sp>
        <p:nvSpPr>
          <p:cNvPr id="7" name="Shape 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8" name="Text 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9" name="Shape 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0" name="Text 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11" name="Shape 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3" name="Shape 1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4" name="Text 1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20 / 26</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2286000"/>
            <a:ext cx="10698480" cy="1097280"/>
          </a:xfrm>
          <a:prstGeom prst="rect">
            <a:avLst/>
          </a:prstGeom>
          <a:noFill/>
          <a:ln/>
        </p:spPr>
        <p:txBody>
          <a:bodyPr wrap="square" lIns="0" tIns="0" rIns="0" bIns="0" rtlCol="0" anchor="ctr"/>
          <a:lstStyle/>
          <a:p>
            <a:pPr indent="0" marL="0">
              <a:buNone/>
            </a:pPr>
            <a:r>
              <a:rPr lang="en-US" sz="4800" b="1" dirty="0">
                <a:solidFill>
                  <a:srgbClr val="FFFFFF"/>
                </a:solidFill>
                <a:latin typeface="Arial" pitchFamily="34" charset="0"/>
                <a:ea typeface="Arial" pitchFamily="34" charset="-122"/>
                <a:cs typeface="Arial" pitchFamily="34" charset="-120"/>
              </a:rPr>
              <a:t>Solutions</a:t>
            </a:r>
            <a:endParaRPr lang="en-US" sz="4800" dirty="0"/>
          </a:p>
        </p:txBody>
      </p:sp>
      <p:sp>
        <p:nvSpPr>
          <p:cNvPr id="3" name="Text 1"/>
          <p:cNvSpPr txBox="1"/>
          <p:nvPr/>
        </p:nvSpPr>
        <p:spPr>
          <a:xfrm>
            <a:off x="731520" y="3474720"/>
            <a:ext cx="10698480" cy="731520"/>
          </a:xfrm>
          <a:prstGeom prst="rect">
            <a:avLst/>
          </a:prstGeom>
          <a:noFill/>
          <a:ln/>
        </p:spPr>
        <p:txBody>
          <a:bodyPr wrap="square" lIns="0" tIns="0" rIns="0" bIns="0" rtlCol="0" anchor="ctr"/>
          <a:lstStyle/>
          <a:p>
            <a:pPr indent="0" marL="0">
              <a:buNone/>
            </a:pPr>
            <a:r>
              <a:rPr lang="en-US" sz="2000" dirty="0">
                <a:solidFill>
                  <a:srgbClr val="D9DEE8"/>
                </a:solidFill>
                <a:latin typeface="Calibri" pitchFamily="34" charset="0"/>
                <a:ea typeface="Calibri" pitchFamily="34" charset="-122"/>
                <a:cs typeface="Calibri" pitchFamily="34" charset="-120"/>
              </a:rPr>
              <a:t>Show these after students have tried the bug hunt.</a:t>
            </a:r>
            <a:endParaRPr lang="en-US" sz="2000" dirty="0"/>
          </a:p>
        </p:txBody>
      </p:sp>
      <p:sp>
        <p:nvSpPr>
          <p:cNvPr id="4"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8"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21 / 26</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Solutions: the five fixes</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1: use an f-string. 2: add the colon. 3: last position is 2. 4: print after the loop, not inside. 5: the constant is 32.</a:t>
            </a:r>
            <a:endParaRPr lang="en-US" sz="1700" dirty="0"/>
          </a:p>
        </p:txBody>
      </p:sp>
      <p:sp>
        <p:nvSpPr>
          <p:cNvPr id="4" name="Shape 2"/>
          <p:cNvSpPr/>
          <p:nvPr/>
        </p:nvSpPr>
        <p:spPr>
          <a:xfrm>
            <a:off x="548640" y="1920240"/>
            <a:ext cx="6766560" cy="4297680"/>
          </a:xfrm>
          <a:prstGeom prst="roundRect">
            <a:avLst>
              <a:gd name="adj" fmla="val 1702"/>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840480"/>
          </a:xfrm>
          <a:prstGeom prst="rect">
            <a:avLst/>
          </a:prstGeom>
          <a:noFill/>
          <a:ln/>
        </p:spPr>
        <p:txBody>
          <a:bodyPr wrap="none" lIns="0" tIns="0" rIns="0" bIns="0" rtlCol="0" anchor="t"/>
          <a:lstStyle/>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print(f"Total: {5}")</a:t>
            </a:r>
            <a:endParaRPr lang="en-US" sz="1500" dirty="0"/>
          </a:p>
          <a:p>
            <a:pPr indent="0" marL="0">
              <a:lnSpc>
                <a:spcPct val="98000"/>
              </a:lnSpc>
              <a:buNone/>
            </a:pP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name = "Nadia"</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if name == "Nadia":</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print("Hi")</a:t>
            </a:r>
            <a:endParaRPr lang="en-US" sz="1500" dirty="0"/>
          </a:p>
          <a:p>
            <a:pPr indent="0" marL="0">
              <a:lnSpc>
                <a:spcPct val="98000"/>
              </a:lnSpc>
              <a:buNone/>
            </a:pP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marks = [70, 85, 90]</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print(marks[2])</a:t>
            </a:r>
            <a:endParaRPr lang="en-US" sz="1500" dirty="0"/>
          </a:p>
          <a:p>
            <a:pPr indent="0" marL="0">
              <a:lnSpc>
                <a:spcPct val="98000"/>
              </a:lnSpc>
              <a:buNone/>
            </a:pP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total = 0</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for i in range(1, 6):</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total = total + i</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print(total)</a:t>
            </a:r>
            <a:endParaRPr lang="en-US" sz="1500" dirty="0"/>
          </a:p>
          <a:p>
            <a:pPr indent="0" marL="0">
              <a:lnSpc>
                <a:spcPct val="98000"/>
              </a:lnSpc>
              <a:buNone/>
            </a:pP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celsius = 30</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print(celsius * 9 / 5 + 32)</a:t>
            </a:r>
            <a:endParaRPr lang="en-US" sz="1500" dirty="0"/>
          </a:p>
        </p:txBody>
      </p:sp>
      <p:sp>
        <p:nvSpPr>
          <p:cNvPr id="7" name="Shape 5"/>
          <p:cNvSpPr/>
          <p:nvPr/>
        </p:nvSpPr>
        <p:spPr>
          <a:xfrm>
            <a:off x="7543800" y="1920240"/>
            <a:ext cx="4069080" cy="1720215"/>
          </a:xfrm>
          <a:prstGeom prst="roundRect">
            <a:avLst>
              <a:gd name="adj" fmla="val 4252"/>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1263015"/>
          </a:xfrm>
          <a:prstGeom prst="rect">
            <a:avLst/>
          </a:prstGeom>
          <a:noFill/>
          <a:ln/>
        </p:spPr>
        <p:txBody>
          <a:bodyPr wrap="none" lIns="0" tIns="0" rIns="0" bIns="0" rtlCol="0" anchor="t"/>
          <a:lstStyle/>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Total: 5</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Hi</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90</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15</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86.0</a:t>
            </a:r>
            <a:endParaRPr lang="en-US" sz="15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22 / 26</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Last line first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Error type + message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Line number</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Where it failed; check the line above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Syntax / runtime / logic</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Can't read / crashes / wrong answer</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print("x =", x)</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Show values while debugging</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 line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Switch a line off to test</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Tiny input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Shrink the problem</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Restart + Run all</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Rule out execution-order bugs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Known answer</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The only way to catch logic errors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24 / 26</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2.3</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3.1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Error diary</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Create 5 different errors on purpose. For each: the code, the last line of the error, and one sentence explaining it.</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Read, don't run</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For the three bug-hunt slides, write the error type you expect before running. How many did you get right?</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Debug with print</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This should count words longer than 3 letters in "we love data science" but prints 0. Fix it using prints: count = 0; for w in text.split(): if len(w) &gt; 3: count + 1.</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Logic test</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Write code for the average of 3 numbers. Test it with a case you can check in your head. Show the test.</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Explain</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In 3 sentences: why are logic errors harder to find than syntax errors?</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HW2_3_&lt;your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25 / 26</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2.3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26 / 26</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Debugging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2.3: Finding and fixing mistakes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23 / 26</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Error decoder</a:t>
            </a:r>
          </a:p>
          <a:p>
            <a:pPr>
              <a:spcAft>
                <a:spcPts val="200"/>
              </a:spcAft>
            </a:pPr>
            <a:r>
              <a:rPr sz="1500" b="0">
                <a:solidFill>
                  <a:srgbClr val="15213A"/>
                </a:solidFill>
                <a:latin typeface="Calibri"/>
              </a:rPr>
              <a:t>12 broken programs: predict the error, then read the real Python message.</a:t>
            </a:r>
          </a:p>
          <a:p>
            <a:pPr>
              <a:spcBef>
                <a:spcPts val="500"/>
              </a:spcBef>
            </a:pPr>
            <a:r>
              <a:rPr sz="1800" b="1">
                <a:solidFill>
                  <a:srgbClr val="E07A1F"/>
                </a:solidFill>
                <a:latin typeface="Arial"/>
              </a:rPr>
              <a:t>2  </a:t>
            </a:r>
            <a:r>
              <a:rPr sz="1800" b="1">
                <a:solidFill>
                  <a:srgbClr val="15213A"/>
                </a:solidFill>
                <a:latin typeface="Arial"/>
              </a:rPr>
              <a:t>Logic error hunt</a:t>
            </a:r>
          </a:p>
          <a:p>
            <a:pPr>
              <a:spcAft>
                <a:spcPts val="200"/>
              </a:spcAft>
            </a:pPr>
            <a:r>
              <a:rPr sz="1500" b="0">
                <a:solidFill>
                  <a:srgbClr val="15213A"/>
                </a:solidFill>
                <a:latin typeface="Calibri"/>
              </a:rPr>
              <a:t>Trace a vowel counter round by round and see why a + b / 2 is wrong.</a:t>
            </a:r>
          </a:p>
          <a:p>
            <a:pPr>
              <a:spcBef>
                <a:spcPts val="500"/>
              </a:spcBef>
            </a:pPr>
            <a:r>
              <a:rPr sz="1800" b="1">
                <a:solidFill>
                  <a:srgbClr val="E07A1F"/>
                </a:solidFill>
                <a:latin typeface="Arial"/>
              </a:rPr>
              <a:t>3  </a:t>
            </a:r>
            <a:r>
              <a:rPr sz="1800" b="1">
                <a:solidFill>
                  <a:srgbClr val="15213A"/>
                </a:solidFill>
                <a:latin typeface="Arial"/>
              </a:rPr>
              <a:t>Notebook trap</a:t>
            </a:r>
          </a:p>
          <a:p>
            <a:pPr>
              <a:spcAft>
                <a:spcPts val="200"/>
              </a:spcAft>
            </a:pPr>
            <a:r>
              <a:rPr sz="1500" b="0">
                <a:solidFill>
                  <a:srgbClr val="15213A"/>
                </a:solidFill>
                <a:latin typeface="Calibri"/>
              </a:rPr>
              <a:t>Run cells out of order, edit, restart, and see what the kernel remembers.</a:t>
            </a:r>
          </a:p>
        </p:txBody>
      </p:sp>
      <p:pic>
        <p:nvPicPr>
          <p:cNvPr id="14" name="Picture 13" descr="2.3.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L2.3_Debugging_Lab.html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2.3: Finding and fixing mistakes</dc:title>
  <dc:subject>PptxGenJS Presentation</dc:subject>
  <dc:creator>Md Mahbub E Noor</dc:creator>
  <cp:lastModifiedBy>Md Mahbub E Noor</cp:lastModifiedBy>
  <cp:revision>1</cp:revision>
  <dcterms:created xsi:type="dcterms:W3CDTF">2026-10-07T02:12:06Z</dcterms:created>
  <dcterms:modified xsi:type="dcterms:W3CDTF">2026-10-07T02:12:06Z</dcterms:modified>
</cp:coreProperties>
</file>