
<file path=[Content_Types].xml><?xml version="1.0" encoding="utf-8"?>
<Types xmlns="http://schemas.openxmlformats.org/package/2006/content-types">
  <Default Extension="mp4" ContentType="video/mp4"/>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1" r:id="rId22"/>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 2, part 2. Last time we set up our tools: Jupyter in the lab, Colab at home. Today we write real Python: printing, arithmetic, variables, types and text. Open Jupyter and create a notebook called Lecture2_2. Rule for today: if your screen does not match mine, raise your hand immediately. Small problems are easy to fix early and painful to fix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our journey. Five lectures from now, you will build a real spam detector that learns from more than five thousand real text messages. Every lecture adds one piece. Today is the foundation: the basic words of the Python language. Look at the goals. Notice the fourth one: text. Spam detection is about text, so from day one we practise on messages. And the last goal matters more than it looks: every programmer, including me, sees error messages every day. Today you learn to read them calmly.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Python and not another language? Three reasons. It reads almost like English, which is why universities around the world teach it first. It is free, and with Google Colab you do not even need to install anything; it runs in a web browser, on Google's computers. And it is the main language of data science: the libraries we will use in Lectures 5 and 6 are all Python. If you learn one language for this field, this is the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first command is print. It shows a result below the cell. Look carefully at the second and third lines. Without quotes, Python calculates 2 plus 3 and prints 5. With quotes, it is just text, so Python prints the characters exactly as written. Quotes mean: this is text, do not calculate. Please type all three lines and run them. Ask: what do you think print of quote 10 times 2 quote shows? [Answer: the text 10 *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Python is a very fast calculator. Plus, minus, star for multiply, slash for divide. Two stars means power. Notice the first line starts with a hash sign: that is a comment. Python skips it completely. Comments are notes for humans: for your future self and for me when I grade your homework. Good habit from day one: write a short comment above your code saying what it does. Quick check: what does 2 star star 10 give? [1024.]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variable is a labeled box that stores a value. messages_today equals 12 means: make a box called messages_today and put 12 in it. The equals sign here does NOT mean equal in the maths sense; read it as 'store'. Once stored, we can use the name instead of the number, as in the third line. Why bother? Because in real data work, values come from data and change; names keep your code readable. Choose names that explain themselves. spam_found tells a reader far more than 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Pause after line 4 and ask: what is share now? Many students expect it to update automatically. It does not: it keeps the value computed earlier until line 5 recomputes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Python keeps track of what kind of value is in each box. That kind is called a type, and type() tells you which one. Four types matter for us: int for whole numbers, float for decimals, str, short for string, for text, and bool for True or False. Why care? Because what you can do depends on the type: you can divide numbers but not text. Remember bool: the spam detector will ultimately answer a True or False question, is this spam?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Spam detection is all about text, so let's play with a message. len counts characters, including spaces. dot lower converts everything to small letters. Now the interesting part: the word 'in' asks whether some text appears inside another. Look at the last two lines. 'free' in message is False! Why? Because the message says FREE in capitals, and Python treats capital and small letters as different. After lower(), it becomes True. This tiny detail is why real spam filters clean text before looking at it. We will meet this again.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scientists do not just compute numbers, they report them. An f-string lets you drop values into a sentence. Put the letter f before the opening quote, and write variable names inside curly braces. Python replaces them with the values. The colon dot zero percent part is a formatting instruction: show this number as a percentage with no decimals. You do not need to memorise that; you need to know that it exists and where to look it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minutes, work with your neighbour. [Walk around.] Solution: name = 'Nadia'; message = 'Special OFFER on recharge'; print(f"{name}'s message has {len(message)} characters"); print('offer' in message.lower()). Common slips to watch for: forgetting the f, putting len(message) outside the braces, and forgetting lower() so capital OFFER gives False. If someone gets False, ask them why before telling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Errors are completely normal. Professional programmers see them all day. What matters is reading them. Always look at the LAST line of an error first: it names the problem. NameError means you used a name Python has never seen, usually a typo. SyntaxError means the grammar is broken, often a missing quote or bracket; Colab even points to the spot. TypeError means you combined types that do not fit, like text plus a number. Fix: use an f-string. Please do not be afraid to break things in Colab. Nothing can be damaged.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everything from today on one slide. Take a photo, or better, copy it into a text cell at the top of your notebook. Next lecture we build on every one of these: variables, text, and True or False will become decisions and loops, and we will write our first spam 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Homework for next class. Why homework? Because programming is learned with the fingers, not the eyes. Watching me type is not enough. Task 3 is the most important: write your prediction BEFORE running. Being wrong is fine and expected, 10 double-slash 4 will surprise most of you. That surprise is where learning happens, and it tells me what to re-teach. Instructor key: 10/4 gives 2.5; 10//4 gives 2 (floor division, whole part only); 'ab'*3 gives ababab; len('data science') gives 12, the space counts. For task 5, accept any genuine error with a correct one-sentence explanation. Grade on effort and honest predictions, not correctness of predictions.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this at the end of class, or leave it for students to revise at home. It is silent: pause on each card and ask the class for an example.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the Variables Lab from the Labs_open_in_browser folder (double-click; no internet needed). Suggested 10-minute flow: Memory boxes with 'Counting spam' (ask the class to predict line 6 before running it); Operators with a = -7, b = 2 to discuss // rounding down; Text tools with the FR33 g1ft preset. Students can repeat everything at home: the same file works on any laptop or phone browser.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video" Target="../media/media-7-1.mp4"/><Relationship Id="rId2" Type="http://schemas.microsoft.com/office/2007/relationships/media" Target="../media/media-7-1.mp4"/><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video" Target="../media/media-15-1.mp4"/><Relationship Id="rId2" Type="http://schemas.microsoft.com/office/2007/relationships/media" Target="../media/media-15-1.mp4"/><Relationship Id="rId3" Type="http://schemas.openxmlformats.org/officeDocument/2006/relationships/image" Target="../media/image-15-3.png"/><Relationship Id="rId4" Type="http://schemas.openxmlformats.org/officeDocument/2006/relationships/slideLayout" Target="../slideLayouts/slideLayout1.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hyperlink" Target="Labs_open_in_browser/L2.2_Variables_Lab.html" TargetMode="External"/><Relationship Id="rId4"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731520" y="1188720"/>
            <a:ext cx="5486400" cy="365760"/>
          </a:xfrm>
          <a:prstGeom prst="rect">
            <a:avLst/>
          </a:prstGeom>
          <a:noFill/>
          <a:ln/>
        </p:spPr>
        <p:txBody>
          <a:bodyPr wrap="square" lIns="0" tIns="0" rIns="0" bIns="0" rtlCol="0" anchor="ctr"/>
          <a:lstStyle/>
          <a:p>
            <a:pPr indent="0" marL="0">
              <a:buNone/>
            </a:pPr>
            <a:r>
              <a:rPr lang="en-US" sz="1600" b="1" spc="300" kern="0" dirty="0">
                <a:solidFill>
                  <a:srgbClr val="E07A1F"/>
                </a:solidFill>
                <a:latin typeface="Arial" pitchFamily="34" charset="0"/>
                <a:ea typeface="Arial" pitchFamily="34" charset="-122"/>
                <a:cs typeface="Arial" pitchFamily="34" charset="-120"/>
              </a:rPr>
              <a:t>LECTURE 2.2</a:t>
            </a:r>
            <a:endParaRPr lang="en-US" sz="1600" dirty="0"/>
          </a:p>
        </p:txBody>
      </p:sp>
      <p:sp>
        <p:nvSpPr>
          <p:cNvPr id="3" name="Text 1"/>
          <p:cNvSpPr txBox="1"/>
          <p:nvPr/>
        </p:nvSpPr>
        <p:spPr>
          <a:xfrm>
            <a:off x="731520" y="1691640"/>
            <a:ext cx="6217920" cy="1737360"/>
          </a:xfrm>
          <a:prstGeom prst="rect">
            <a:avLst/>
          </a:prstGeom>
          <a:noFill/>
          <a:ln/>
        </p:spPr>
        <p:txBody>
          <a:bodyPr wrap="square" lIns="0" tIns="0" rIns="0" bIns="0" rtlCol="0" anchor="t"/>
          <a:lstStyle/>
          <a:p>
            <a:pPr indent="0" marL="0">
              <a:buNone/>
            </a:pPr>
            <a:r>
              <a:rPr lang="en-US" sz="4400" b="1" dirty="0">
                <a:solidFill>
                  <a:srgbClr val="FFFFFF"/>
                </a:solidFill>
                <a:latin typeface="Arial" pitchFamily="34" charset="0"/>
                <a:ea typeface="Arial" pitchFamily="34" charset="-122"/>
                <a:cs typeface="Arial" pitchFamily="34" charset="-120"/>
              </a:rPr>
              <a:t>Hello, Python</a:t>
            </a:r>
            <a:endParaRPr lang="en-US" sz="4400" dirty="0"/>
          </a:p>
        </p:txBody>
      </p:sp>
      <p:sp>
        <p:nvSpPr>
          <p:cNvPr id="4" name="Text 2"/>
          <p:cNvSpPr txBox="1"/>
          <p:nvPr/>
        </p:nvSpPr>
        <p:spPr>
          <a:xfrm>
            <a:off x="731520" y="3520440"/>
            <a:ext cx="6035040" cy="914400"/>
          </a:xfrm>
          <a:prstGeom prst="rect">
            <a:avLst/>
          </a:prstGeom>
          <a:noFill/>
          <a:ln/>
        </p:spPr>
        <p:txBody>
          <a:bodyPr wrap="square" lIns="0" tIns="0" rIns="0" bIns="0" rtlCol="0" anchor="t"/>
          <a:lstStyle/>
          <a:p>
            <a:pPr indent="0" marL="0">
              <a:buNone/>
            </a:pPr>
            <a:r>
              <a:rPr lang="en-US" sz="2000" dirty="0">
                <a:solidFill>
                  <a:srgbClr val="D9DEE8"/>
                </a:solidFill>
                <a:latin typeface="Calibri" pitchFamily="34" charset="0"/>
                <a:ea typeface="Calibri" pitchFamily="34" charset="-122"/>
                <a:cs typeface="Calibri" pitchFamily="34" charset="-120"/>
              </a:rPr>
              <a:t>Your first lines of code: numbers, variables and text</a:t>
            </a:r>
            <a:endParaRPr lang="en-US" sz="2000" dirty="0"/>
          </a:p>
        </p:txBody>
      </p:sp>
      <p:sp>
        <p:nvSpPr>
          <p:cNvPr id="5" name="Text 3"/>
          <p:cNvSpPr txBox="1"/>
          <p:nvPr/>
        </p:nvSpPr>
        <p:spPr>
          <a:xfrm>
            <a:off x="731520" y="5852160"/>
            <a:ext cx="7315200" cy="320040"/>
          </a:xfrm>
          <a:prstGeom prst="rect">
            <a:avLst/>
          </a:prstGeom>
          <a:noFill/>
          <a:ln/>
        </p:spPr>
        <p:txBody>
          <a:bodyPr wrap="square" lIns="0" tIns="0" rIns="0" bIns="0" rtlCol="0" anchor="ctr"/>
          <a:lstStyle/>
          <a:p>
            <a:pPr indent="0" marL="0">
              <a:buNone/>
            </a:pPr>
            <a:r>
              <a:rPr lang="en-US" sz="1300" dirty="0">
                <a:solidFill>
                  <a:srgbClr val="B9C1D0"/>
                </a:solidFill>
                <a:latin typeface="Calibri" pitchFamily="34" charset="0"/>
                <a:ea typeface="Calibri" pitchFamily="34" charset="-122"/>
                <a:cs typeface="Calibri" pitchFamily="34" charset="-120"/>
              </a:rPr>
              <a:t>Introduction to Data Science  ·  Md Mahbub E Noor  ·  University of Barishal</a:t>
            </a:r>
            <a:endParaRPr lang="en-US" sz="1300" dirty="0"/>
          </a:p>
        </p:txBody>
      </p:sp>
      <p:sp>
        <p:nvSpPr>
          <p:cNvPr id="6" name="Shape 4"/>
          <p:cNvSpPr/>
          <p:nvPr/>
        </p:nvSpPr>
        <p:spPr>
          <a:xfrm>
            <a:off x="7223760" y="2579751"/>
            <a:ext cx="4480560" cy="1241298"/>
          </a:xfrm>
          <a:prstGeom prst="roundRect">
            <a:avLst>
              <a:gd name="adj" fmla="val 7366"/>
            </a:avLst>
          </a:prstGeom>
          <a:solidFill>
            <a:srgbClr val="22335A"/>
          </a:solidFill>
          <a:ln w="12700">
            <a:solidFill>
              <a:srgbClr val="33477A"/>
            </a:solidFill>
            <a:prstDash val="solid"/>
          </a:ln>
        </p:spPr>
        <p:txBody>
          <a:bodyPr/>
          <a:p/>
        </p:txBody>
      </p:sp>
      <p:sp>
        <p:nvSpPr>
          <p:cNvPr id="7" name="Text 5"/>
          <p:cNvSpPr txBox="1"/>
          <p:nvPr/>
        </p:nvSpPr>
        <p:spPr>
          <a:xfrm>
            <a:off x="7452360" y="2744343"/>
            <a:ext cx="4023360" cy="274320"/>
          </a:xfrm>
          <a:prstGeom prst="rect">
            <a:avLst/>
          </a:prstGeom>
          <a:noFill/>
          <a:ln/>
        </p:spPr>
        <p:txBody>
          <a:bodyPr wrap="square" lIns="0" tIns="0" rIns="0" bIns="0" rtlCol="0" anchor="ctr"/>
          <a:lstStyle/>
          <a:p>
            <a:pPr indent="0" marL="0">
              <a:buNone/>
            </a:pPr>
            <a:r>
              <a:rPr lang="en-US" sz="1200" dirty="0">
                <a:solidFill>
                  <a:srgbClr val="8FA0C0"/>
                </a:solidFill>
                <a:latin typeface="Calibri" pitchFamily="34" charset="0"/>
                <a:ea typeface="Calibri" pitchFamily="34" charset="-122"/>
                <a:cs typeface="Calibri" pitchFamily="34" charset="-120"/>
              </a:rPr>
              <a:t>Today's key line of code</a:t>
            </a:r>
            <a:endParaRPr lang="en-US" sz="1200" dirty="0"/>
          </a:p>
        </p:txBody>
      </p:sp>
      <p:sp>
        <p:nvSpPr>
          <p:cNvPr id="8" name="Text 6"/>
          <p:cNvSpPr txBox="1"/>
          <p:nvPr/>
        </p:nvSpPr>
        <p:spPr>
          <a:xfrm>
            <a:off x="7452360" y="3128391"/>
            <a:ext cx="4206240" cy="372618"/>
          </a:xfrm>
          <a:prstGeom prst="rect">
            <a:avLst/>
          </a:prstGeom>
          <a:noFill/>
          <a:ln/>
        </p:spPr>
        <p:txBody>
          <a:bodyPr wrap="none" lIns="0" tIns="0" rIns="0" bIns="0" rtlCol="0" anchor="t"/>
          <a:lstStyle/>
          <a:p>
            <a:pPr indent="0" marL="0">
              <a:buNone/>
            </a:pPr>
            <a:r>
              <a:rPr lang="en-US" sz="1800" dirty="0">
                <a:solidFill>
                  <a:srgbClr val="E8ECF4"/>
                </a:solidFill>
                <a:latin typeface="Courier New" pitchFamily="34" charset="0"/>
                <a:ea typeface="Courier New" pitchFamily="34" charset="-122"/>
                <a:cs typeface="Courier New" pitchFamily="34" charset="-120"/>
              </a:rPr>
              <a:t>print("Hello, Data Science!")</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Where we are: Lecture 2, part 2 of 3</a:t>
            </a:r>
            <a:endParaRPr lang="en-US" sz="3000" dirty="0"/>
          </a:p>
        </p:txBody>
      </p:sp>
      <p:sp>
        <p:nvSpPr>
          <p:cNvPr id="3" name="Shape 1"/>
          <p:cNvSpPr/>
          <p:nvPr/>
        </p:nvSpPr>
        <p:spPr>
          <a:xfrm>
            <a:off x="1097280" y="1828800"/>
            <a:ext cx="9966960" cy="0"/>
          </a:xfrm>
          <a:prstGeom prst="line">
            <a:avLst/>
          </a:prstGeom>
          <a:noFill/>
          <a:ln w="38100">
            <a:solidFill>
              <a:srgbClr val="D5DBE6"/>
            </a:solidFill>
            <a:prstDash val="solid"/>
          </a:ln>
        </p:spPr>
        <p:txBody>
          <a:bodyPr/>
          <a:p/>
        </p:txBody>
      </p:sp>
      <p:sp>
        <p:nvSpPr>
          <p:cNvPr id="4" name="Text 2"/>
          <p:cNvSpPr txBox="1"/>
          <p:nvPr/>
        </p:nvSpPr>
        <p:spPr>
          <a:xfrm>
            <a:off x="182880" y="1005840"/>
            <a:ext cx="1828800" cy="274320"/>
          </a:xfrm>
          <a:prstGeom prst="rect">
            <a:avLst/>
          </a:prstGeom>
          <a:noFill/>
          <a:ln/>
        </p:spPr>
        <p:txBody>
          <a:bodyPr wrap="square" lIns="0" tIns="0" rIns="0" bIns="0" rtlCol="0" anchor="ctr"/>
          <a:lstStyle/>
          <a:p>
            <a:pPr algn="ctr" indent="0" marL="0">
              <a:buNone/>
            </a:pPr>
            <a:r>
              <a:rPr lang="en-US" sz="1300" b="1" dirty="0">
                <a:solidFill>
                  <a:srgbClr val="A4520C"/>
                </a:solidFill>
                <a:latin typeface="Calibri" pitchFamily="34" charset="0"/>
                <a:ea typeface="Calibri" pitchFamily="34" charset="-122"/>
                <a:cs typeface="Calibri" pitchFamily="34" charset="-120"/>
              </a:rPr>
              <a:t>Part 2 of 3</a:t>
            </a:r>
            <a:endParaRPr lang="en-US" sz="1300" dirty="0"/>
          </a:p>
        </p:txBody>
      </p:sp>
      <p:sp>
        <p:nvSpPr>
          <p:cNvPr id="5" name="Shape 3"/>
          <p:cNvSpPr/>
          <p:nvPr/>
        </p:nvSpPr>
        <p:spPr>
          <a:xfrm>
            <a:off x="740664" y="1472184"/>
            <a:ext cx="713232" cy="713232"/>
          </a:xfrm>
          <a:prstGeom prst="ellipse">
            <a:avLst/>
          </a:prstGeom>
          <a:solidFill>
            <a:srgbClr val="E07A1F"/>
          </a:solidFill>
          <a:ln w="19050">
            <a:solidFill>
              <a:srgbClr val="E07A1F"/>
            </a:solidFill>
            <a:prstDash val="solid"/>
          </a:ln>
        </p:spPr>
        <p:txBody>
          <a:bodyPr/>
          <a:p/>
        </p:txBody>
      </p:sp>
      <p:sp>
        <p:nvSpPr>
          <p:cNvPr id="6" name="Text 4"/>
          <p:cNvSpPr txBox="1"/>
          <p:nvPr/>
        </p:nvSpPr>
        <p:spPr>
          <a:xfrm>
            <a:off x="740664" y="1472184"/>
            <a:ext cx="713232" cy="713232"/>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L2</a:t>
            </a:r>
            <a:endParaRPr lang="en-US" sz="1600" dirty="0"/>
          </a:p>
        </p:txBody>
      </p:sp>
      <p:sp>
        <p:nvSpPr>
          <p:cNvPr id="7" name="Text 5"/>
          <p:cNvSpPr txBox="1"/>
          <p:nvPr/>
        </p:nvSpPr>
        <p:spPr>
          <a:xfrm>
            <a:off x="365760" y="2286000"/>
            <a:ext cx="1463040" cy="548640"/>
          </a:xfrm>
          <a:prstGeom prst="rect">
            <a:avLst/>
          </a:prstGeom>
          <a:noFill/>
          <a:ln/>
        </p:spPr>
        <p:txBody>
          <a:bodyPr wrap="square" lIns="0" tIns="0" rIns="0" bIns="0" rtlCol="0" anchor="t"/>
          <a:lstStyle/>
          <a:p>
            <a:pPr algn="ctr" indent="0" marL="0">
              <a:buNone/>
            </a:pPr>
            <a:r>
              <a:rPr lang="en-US" sz="1400" b="1" dirty="0">
                <a:solidFill>
                  <a:srgbClr val="15213A"/>
                </a:solidFill>
                <a:latin typeface="Calibri" pitchFamily="34" charset="0"/>
                <a:ea typeface="Calibri" pitchFamily="34" charset="-122"/>
                <a:cs typeface="Calibri" pitchFamily="34" charset="-120"/>
              </a:rPr>
              <a:t>Python basics</a:t>
            </a:r>
            <a:endParaRPr lang="en-US" sz="1400" dirty="0"/>
          </a:p>
        </p:txBody>
      </p:sp>
      <p:sp>
        <p:nvSpPr>
          <p:cNvPr id="8" name="Shape 6"/>
          <p:cNvSpPr/>
          <p:nvPr/>
        </p:nvSpPr>
        <p:spPr>
          <a:xfrm>
            <a:off x="3332988" y="1572768"/>
            <a:ext cx="512064" cy="512064"/>
          </a:xfrm>
          <a:prstGeom prst="ellipse">
            <a:avLst/>
          </a:prstGeom>
          <a:solidFill>
            <a:srgbClr val="FFFFFF"/>
          </a:solidFill>
          <a:ln w="19050">
            <a:solidFill>
              <a:srgbClr val="15213A"/>
            </a:solidFill>
            <a:prstDash val="solid"/>
          </a:ln>
        </p:spPr>
        <p:txBody>
          <a:bodyPr/>
          <a:p/>
        </p:txBody>
      </p:sp>
      <p:sp>
        <p:nvSpPr>
          <p:cNvPr id="9" name="Text 7"/>
          <p:cNvSpPr txBox="1"/>
          <p:nvPr/>
        </p:nvSpPr>
        <p:spPr>
          <a:xfrm>
            <a:off x="3332988"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L3</a:t>
            </a:r>
            <a:endParaRPr lang="en-US" sz="1300" dirty="0"/>
          </a:p>
        </p:txBody>
      </p:sp>
      <p:sp>
        <p:nvSpPr>
          <p:cNvPr id="10" name="Text 8"/>
          <p:cNvSpPr txBox="1"/>
          <p:nvPr/>
        </p:nvSpPr>
        <p:spPr>
          <a:xfrm>
            <a:off x="285750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Decisions and loops</a:t>
            </a:r>
            <a:endParaRPr lang="en-US" sz="1400" dirty="0"/>
          </a:p>
        </p:txBody>
      </p:sp>
      <p:sp>
        <p:nvSpPr>
          <p:cNvPr id="11" name="Shape 9"/>
          <p:cNvSpPr/>
          <p:nvPr/>
        </p:nvSpPr>
        <p:spPr>
          <a:xfrm>
            <a:off x="5824728" y="1572768"/>
            <a:ext cx="512064" cy="512064"/>
          </a:xfrm>
          <a:prstGeom prst="ellipse">
            <a:avLst/>
          </a:prstGeom>
          <a:solidFill>
            <a:srgbClr val="FFFFFF"/>
          </a:solidFill>
          <a:ln w="19050">
            <a:solidFill>
              <a:srgbClr val="15213A"/>
            </a:solidFill>
            <a:prstDash val="solid"/>
          </a:ln>
        </p:spPr>
        <p:txBody>
          <a:bodyPr/>
          <a:p/>
        </p:txBody>
      </p:sp>
      <p:sp>
        <p:nvSpPr>
          <p:cNvPr id="12" name="Text 10"/>
          <p:cNvSpPr txBox="1"/>
          <p:nvPr/>
        </p:nvSpPr>
        <p:spPr>
          <a:xfrm>
            <a:off x="5824728"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L4</a:t>
            </a:r>
            <a:endParaRPr lang="en-US" sz="1300" dirty="0"/>
          </a:p>
        </p:txBody>
      </p:sp>
      <p:sp>
        <p:nvSpPr>
          <p:cNvPr id="13" name="Text 11"/>
          <p:cNvSpPr txBox="1"/>
          <p:nvPr/>
        </p:nvSpPr>
        <p:spPr>
          <a:xfrm>
            <a:off x="534924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Counting words</a:t>
            </a:r>
            <a:endParaRPr lang="en-US" sz="1400" dirty="0"/>
          </a:p>
        </p:txBody>
      </p:sp>
      <p:sp>
        <p:nvSpPr>
          <p:cNvPr id="14" name="Shape 12"/>
          <p:cNvSpPr/>
          <p:nvPr/>
        </p:nvSpPr>
        <p:spPr>
          <a:xfrm>
            <a:off x="8316468" y="1572768"/>
            <a:ext cx="512064" cy="512064"/>
          </a:xfrm>
          <a:prstGeom prst="ellipse">
            <a:avLst/>
          </a:prstGeom>
          <a:solidFill>
            <a:srgbClr val="FFFFFF"/>
          </a:solidFill>
          <a:ln w="19050">
            <a:solidFill>
              <a:srgbClr val="15213A"/>
            </a:solidFill>
            <a:prstDash val="solid"/>
          </a:ln>
        </p:spPr>
        <p:txBody>
          <a:bodyPr/>
          <a:p/>
        </p:txBody>
      </p:sp>
      <p:sp>
        <p:nvSpPr>
          <p:cNvPr id="15" name="Text 13"/>
          <p:cNvSpPr txBox="1"/>
          <p:nvPr/>
        </p:nvSpPr>
        <p:spPr>
          <a:xfrm>
            <a:off x="8316468"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L5</a:t>
            </a:r>
            <a:endParaRPr lang="en-US" sz="1300" dirty="0"/>
          </a:p>
        </p:txBody>
      </p:sp>
      <p:sp>
        <p:nvSpPr>
          <p:cNvPr id="16" name="Text 14"/>
          <p:cNvSpPr txBox="1"/>
          <p:nvPr/>
        </p:nvSpPr>
        <p:spPr>
          <a:xfrm>
            <a:off x="784098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Real data</a:t>
            </a:r>
            <a:endParaRPr lang="en-US" sz="1400" dirty="0"/>
          </a:p>
        </p:txBody>
      </p:sp>
      <p:sp>
        <p:nvSpPr>
          <p:cNvPr id="17" name="Shape 15"/>
          <p:cNvSpPr/>
          <p:nvPr/>
        </p:nvSpPr>
        <p:spPr>
          <a:xfrm>
            <a:off x="10808208" y="1572768"/>
            <a:ext cx="512064" cy="512064"/>
          </a:xfrm>
          <a:prstGeom prst="ellipse">
            <a:avLst/>
          </a:prstGeom>
          <a:solidFill>
            <a:srgbClr val="FFFFFF"/>
          </a:solidFill>
          <a:ln w="19050">
            <a:solidFill>
              <a:srgbClr val="15213A"/>
            </a:solidFill>
            <a:prstDash val="solid"/>
          </a:ln>
        </p:spPr>
        <p:txBody>
          <a:bodyPr/>
          <a:p/>
        </p:txBody>
      </p:sp>
      <p:sp>
        <p:nvSpPr>
          <p:cNvPr id="18" name="Text 16"/>
          <p:cNvSpPr txBox="1"/>
          <p:nvPr/>
        </p:nvSpPr>
        <p:spPr>
          <a:xfrm>
            <a:off x="10808208"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L6</a:t>
            </a:r>
            <a:endParaRPr lang="en-US" sz="1300" dirty="0"/>
          </a:p>
        </p:txBody>
      </p:sp>
      <p:sp>
        <p:nvSpPr>
          <p:cNvPr id="19" name="Text 17"/>
          <p:cNvSpPr txBox="1"/>
          <p:nvPr/>
        </p:nvSpPr>
        <p:spPr>
          <a:xfrm>
            <a:off x="1033272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Build the model</a:t>
            </a:r>
            <a:endParaRPr lang="en-US" sz="1400" dirty="0"/>
          </a:p>
        </p:txBody>
      </p:sp>
      <p:sp>
        <p:nvSpPr>
          <p:cNvPr id="20" name="Shape 18"/>
          <p:cNvSpPr/>
          <p:nvPr/>
        </p:nvSpPr>
        <p:spPr>
          <a:xfrm>
            <a:off x="548640" y="3017520"/>
            <a:ext cx="11064240" cy="3108960"/>
          </a:xfrm>
          <a:prstGeom prst="roundRect">
            <a:avLst>
              <a:gd name="adj" fmla="val 2941"/>
            </a:avLst>
          </a:prstGeom>
          <a:solidFill>
            <a:srgbClr val="F3F5F9"/>
          </a:solidFill>
          <a:ln w="12700">
            <a:solidFill>
              <a:srgbClr val="F3F5F9"/>
            </a:solidFill>
            <a:prstDash val="solid"/>
          </a:ln>
        </p:spPr>
        <p:txBody>
          <a:bodyPr/>
          <a:p/>
        </p:txBody>
      </p:sp>
      <p:sp>
        <p:nvSpPr>
          <p:cNvPr id="21" name="Text 19"/>
          <p:cNvSpPr txBox="1"/>
          <p:nvPr/>
        </p:nvSpPr>
        <p:spPr>
          <a:xfrm>
            <a:off x="914400" y="3246120"/>
            <a:ext cx="5486400" cy="365760"/>
          </a:xfrm>
          <a:prstGeom prst="rect">
            <a:avLst/>
          </a:prstGeom>
          <a:noFill/>
          <a:ln/>
        </p:spPr>
        <p:txBody>
          <a:bodyPr wrap="square" lIns="0" tIns="0" rIns="0" bIns="0" rtlCol="0" anchor="ctr"/>
          <a:lstStyle/>
          <a:p>
            <a:pPr indent="0" marL="0">
              <a:buNone/>
            </a:pPr>
            <a:r>
              <a:rPr lang="en-US" sz="1800" b="1" dirty="0">
                <a:solidFill>
                  <a:srgbClr val="15213A"/>
                </a:solidFill>
                <a:latin typeface="Arial" pitchFamily="34" charset="0"/>
                <a:ea typeface="Arial" pitchFamily="34" charset="-122"/>
                <a:cs typeface="Arial" pitchFamily="34" charset="-120"/>
              </a:rPr>
              <a:t>Today you will</a:t>
            </a:r>
            <a:endParaRPr lang="en-US" sz="1800" dirty="0"/>
          </a:p>
        </p:txBody>
      </p:sp>
      <p:sp>
        <p:nvSpPr>
          <p:cNvPr id="22" name="Shape 20"/>
          <p:cNvSpPr/>
          <p:nvPr/>
        </p:nvSpPr>
        <p:spPr>
          <a:xfrm>
            <a:off x="914400" y="3794760"/>
            <a:ext cx="310896" cy="310896"/>
          </a:xfrm>
          <a:prstGeom prst="ellipse">
            <a:avLst/>
          </a:prstGeom>
          <a:solidFill>
            <a:srgbClr val="E07A1F"/>
          </a:solidFill>
          <a:ln w="12700">
            <a:solidFill>
              <a:srgbClr val="E07A1F"/>
            </a:solidFill>
            <a:prstDash val="solid"/>
          </a:ln>
        </p:spPr>
        <p:txBody>
          <a:bodyPr/>
          <a:p/>
        </p:txBody>
      </p:sp>
      <p:sp>
        <p:nvSpPr>
          <p:cNvPr id="23" name="Text 21"/>
          <p:cNvSpPr txBox="1"/>
          <p:nvPr/>
        </p:nvSpPr>
        <p:spPr>
          <a:xfrm>
            <a:off x="914400" y="37947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1</a:t>
            </a:r>
            <a:endParaRPr lang="en-US" sz="1100" dirty="0"/>
          </a:p>
        </p:txBody>
      </p:sp>
      <p:sp>
        <p:nvSpPr>
          <p:cNvPr id="24" name="Text 22"/>
          <p:cNvSpPr txBox="1"/>
          <p:nvPr/>
        </p:nvSpPr>
        <p:spPr>
          <a:xfrm>
            <a:off x="1371600" y="37673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Show results with print()</a:t>
            </a:r>
            <a:endParaRPr lang="en-US" sz="1600" dirty="0"/>
          </a:p>
        </p:txBody>
      </p:sp>
      <p:sp>
        <p:nvSpPr>
          <p:cNvPr id="25" name="Shape 23"/>
          <p:cNvSpPr/>
          <p:nvPr/>
        </p:nvSpPr>
        <p:spPr>
          <a:xfrm>
            <a:off x="914400" y="4251960"/>
            <a:ext cx="310896" cy="310896"/>
          </a:xfrm>
          <a:prstGeom prst="ellipse">
            <a:avLst/>
          </a:prstGeom>
          <a:solidFill>
            <a:srgbClr val="E07A1F"/>
          </a:solidFill>
          <a:ln w="12700">
            <a:solidFill>
              <a:srgbClr val="E07A1F"/>
            </a:solidFill>
            <a:prstDash val="solid"/>
          </a:ln>
        </p:spPr>
        <p:txBody>
          <a:bodyPr/>
          <a:p/>
        </p:txBody>
      </p:sp>
      <p:sp>
        <p:nvSpPr>
          <p:cNvPr id="26" name="Text 24"/>
          <p:cNvSpPr txBox="1"/>
          <p:nvPr/>
        </p:nvSpPr>
        <p:spPr>
          <a:xfrm>
            <a:off x="914400" y="42519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2</a:t>
            </a:r>
            <a:endParaRPr lang="en-US" sz="1100" dirty="0"/>
          </a:p>
        </p:txBody>
      </p:sp>
      <p:sp>
        <p:nvSpPr>
          <p:cNvPr id="27" name="Text 25"/>
          <p:cNvSpPr txBox="1"/>
          <p:nvPr/>
        </p:nvSpPr>
        <p:spPr>
          <a:xfrm>
            <a:off x="1371600" y="42245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Use Python as a calculator</a:t>
            </a:r>
            <a:endParaRPr lang="en-US" sz="1600" dirty="0"/>
          </a:p>
        </p:txBody>
      </p:sp>
      <p:sp>
        <p:nvSpPr>
          <p:cNvPr id="28" name="Shape 26"/>
          <p:cNvSpPr/>
          <p:nvPr/>
        </p:nvSpPr>
        <p:spPr>
          <a:xfrm>
            <a:off x="914400" y="4709160"/>
            <a:ext cx="310896" cy="310896"/>
          </a:xfrm>
          <a:prstGeom prst="ellipse">
            <a:avLst/>
          </a:prstGeom>
          <a:solidFill>
            <a:srgbClr val="E07A1F"/>
          </a:solidFill>
          <a:ln w="12700">
            <a:solidFill>
              <a:srgbClr val="E07A1F"/>
            </a:solidFill>
            <a:prstDash val="solid"/>
          </a:ln>
        </p:spPr>
        <p:txBody>
          <a:bodyPr/>
          <a:p/>
        </p:txBody>
      </p:sp>
      <p:sp>
        <p:nvSpPr>
          <p:cNvPr id="29" name="Text 27"/>
          <p:cNvSpPr txBox="1"/>
          <p:nvPr/>
        </p:nvSpPr>
        <p:spPr>
          <a:xfrm>
            <a:off x="914400" y="47091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3</a:t>
            </a:r>
            <a:endParaRPr lang="en-US" sz="1100" dirty="0"/>
          </a:p>
        </p:txBody>
      </p:sp>
      <p:sp>
        <p:nvSpPr>
          <p:cNvPr id="30" name="Text 28"/>
          <p:cNvSpPr txBox="1"/>
          <p:nvPr/>
        </p:nvSpPr>
        <p:spPr>
          <a:xfrm>
            <a:off x="1371600" y="46817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Store values in variables</a:t>
            </a:r>
            <a:endParaRPr lang="en-US" sz="1600" dirty="0"/>
          </a:p>
        </p:txBody>
      </p:sp>
      <p:sp>
        <p:nvSpPr>
          <p:cNvPr id="31" name="Shape 29"/>
          <p:cNvSpPr/>
          <p:nvPr/>
        </p:nvSpPr>
        <p:spPr>
          <a:xfrm>
            <a:off x="914400" y="5166360"/>
            <a:ext cx="310896" cy="310896"/>
          </a:xfrm>
          <a:prstGeom prst="ellipse">
            <a:avLst/>
          </a:prstGeom>
          <a:solidFill>
            <a:srgbClr val="E07A1F"/>
          </a:solidFill>
          <a:ln w="12700">
            <a:solidFill>
              <a:srgbClr val="E07A1F"/>
            </a:solidFill>
            <a:prstDash val="solid"/>
          </a:ln>
        </p:spPr>
        <p:txBody>
          <a:bodyPr/>
          <a:p/>
        </p:txBody>
      </p:sp>
      <p:sp>
        <p:nvSpPr>
          <p:cNvPr id="32" name="Text 30"/>
          <p:cNvSpPr txBox="1"/>
          <p:nvPr/>
        </p:nvSpPr>
        <p:spPr>
          <a:xfrm>
            <a:off x="914400" y="51663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4</a:t>
            </a:r>
            <a:endParaRPr lang="en-US" sz="1100" dirty="0"/>
          </a:p>
        </p:txBody>
      </p:sp>
      <p:sp>
        <p:nvSpPr>
          <p:cNvPr id="33" name="Text 31"/>
          <p:cNvSpPr txBox="1"/>
          <p:nvPr/>
        </p:nvSpPr>
        <p:spPr>
          <a:xfrm>
            <a:off x="1371600" y="51389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Work with text, the raw material of spam</a:t>
            </a:r>
            <a:endParaRPr lang="en-US" sz="1600" dirty="0"/>
          </a:p>
        </p:txBody>
      </p:sp>
      <p:sp>
        <p:nvSpPr>
          <p:cNvPr id="34" name="Shape 32"/>
          <p:cNvSpPr/>
          <p:nvPr/>
        </p:nvSpPr>
        <p:spPr>
          <a:xfrm>
            <a:off x="914400" y="5623560"/>
            <a:ext cx="310896" cy="310896"/>
          </a:xfrm>
          <a:prstGeom prst="ellipse">
            <a:avLst/>
          </a:prstGeom>
          <a:solidFill>
            <a:srgbClr val="E07A1F"/>
          </a:solidFill>
          <a:ln w="12700">
            <a:solidFill>
              <a:srgbClr val="E07A1F"/>
            </a:solidFill>
            <a:prstDash val="solid"/>
          </a:ln>
        </p:spPr>
        <p:txBody>
          <a:bodyPr/>
          <a:p/>
        </p:txBody>
      </p:sp>
      <p:sp>
        <p:nvSpPr>
          <p:cNvPr id="35" name="Text 33"/>
          <p:cNvSpPr txBox="1"/>
          <p:nvPr/>
        </p:nvSpPr>
        <p:spPr>
          <a:xfrm>
            <a:off x="914400" y="56235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5</a:t>
            </a:r>
            <a:endParaRPr lang="en-US" sz="1100" dirty="0"/>
          </a:p>
        </p:txBody>
      </p:sp>
      <p:sp>
        <p:nvSpPr>
          <p:cNvPr id="36" name="Text 34"/>
          <p:cNvSpPr txBox="1"/>
          <p:nvPr/>
        </p:nvSpPr>
        <p:spPr>
          <a:xfrm>
            <a:off x="1371600" y="55961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Read error messages without panic</a:t>
            </a:r>
            <a:endParaRPr lang="en-US" sz="1600" dirty="0"/>
          </a:p>
        </p:txBody>
      </p:sp>
      <p:sp>
        <p:nvSpPr>
          <p:cNvPr id="37" name="Shape 3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8" name="Text 3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9" name="Shape 3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40" name="Text 3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2.2: Hello, Python</a:t>
            </a:r>
            <a:endParaRPr lang="en-US" sz="1100" dirty="0"/>
          </a:p>
        </p:txBody>
      </p:sp>
      <p:sp>
        <p:nvSpPr>
          <p:cNvPr id="41" name="Shape 3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42" name="Text 4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43" name="Shape 4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44" name="Text 4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 / 16</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Why Python?</a:t>
            </a:r>
            <a:endParaRPr lang="en-US" sz="3000" dirty="0"/>
          </a:p>
        </p:txBody>
      </p:sp>
      <p:sp>
        <p:nvSpPr>
          <p:cNvPr id="3" name="Shape 1"/>
          <p:cNvSpPr/>
          <p:nvPr/>
        </p:nvSpPr>
        <p:spPr>
          <a:xfrm>
            <a:off x="54864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4" name="Shape 2"/>
          <p:cNvSpPr/>
          <p:nvPr/>
        </p:nvSpPr>
        <p:spPr>
          <a:xfrm>
            <a:off x="822960" y="1737360"/>
            <a:ext cx="457200" cy="45720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1</a:t>
            </a:r>
            <a:endParaRPr lang="en-US" sz="1500" dirty="0"/>
          </a:p>
        </p:txBody>
      </p:sp>
      <p:sp>
        <p:nvSpPr>
          <p:cNvPr id="6" name="Text 4"/>
          <p:cNvSpPr txBox="1"/>
          <p:nvPr/>
        </p:nvSpPr>
        <p:spPr>
          <a:xfrm>
            <a:off x="82296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Reads like English</a:t>
            </a:r>
            <a:endParaRPr lang="en-US" sz="2100" dirty="0"/>
          </a:p>
        </p:txBody>
      </p:sp>
      <p:sp>
        <p:nvSpPr>
          <p:cNvPr id="7" name="Text 5"/>
          <p:cNvSpPr txBox="1"/>
          <p:nvPr/>
        </p:nvSpPr>
        <p:spPr>
          <a:xfrm>
            <a:off x="82296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print("hello") does exactly what it says. Beginners get results on day one.</a:t>
            </a:r>
            <a:endParaRPr lang="en-US" sz="1700" dirty="0"/>
          </a:p>
        </p:txBody>
      </p:sp>
      <p:sp>
        <p:nvSpPr>
          <p:cNvPr id="8" name="Shape 6"/>
          <p:cNvSpPr/>
          <p:nvPr/>
        </p:nvSpPr>
        <p:spPr>
          <a:xfrm>
            <a:off x="434340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9" name="Shape 7"/>
          <p:cNvSpPr/>
          <p:nvPr/>
        </p:nvSpPr>
        <p:spPr>
          <a:xfrm>
            <a:off x="4617720" y="1737360"/>
            <a:ext cx="457200" cy="45720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461772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2</a:t>
            </a:r>
            <a:endParaRPr lang="en-US" sz="1500" dirty="0"/>
          </a:p>
        </p:txBody>
      </p:sp>
      <p:sp>
        <p:nvSpPr>
          <p:cNvPr id="11" name="Text 9"/>
          <p:cNvSpPr txBox="1"/>
          <p:nvPr/>
        </p:nvSpPr>
        <p:spPr>
          <a:xfrm>
            <a:off x="461772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Free, everywhere</a:t>
            </a:r>
            <a:endParaRPr lang="en-US" sz="2100" dirty="0"/>
          </a:p>
        </p:txBody>
      </p:sp>
      <p:sp>
        <p:nvSpPr>
          <p:cNvPr id="12" name="Text 10"/>
          <p:cNvSpPr txBox="1"/>
          <p:nvPr/>
        </p:nvSpPr>
        <p:spPr>
          <a:xfrm>
            <a:off x="461772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No license to buy. Runs offline in Jupyter, or online in Colab.</a:t>
            </a:r>
            <a:endParaRPr lang="en-US" sz="1700" dirty="0"/>
          </a:p>
        </p:txBody>
      </p:sp>
      <p:sp>
        <p:nvSpPr>
          <p:cNvPr id="13" name="Shape 11"/>
          <p:cNvSpPr/>
          <p:nvPr/>
        </p:nvSpPr>
        <p:spPr>
          <a:xfrm>
            <a:off x="813816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14" name="Shape 12"/>
          <p:cNvSpPr/>
          <p:nvPr/>
        </p:nvSpPr>
        <p:spPr>
          <a:xfrm>
            <a:off x="8412480" y="1737360"/>
            <a:ext cx="457200" cy="457200"/>
          </a:xfrm>
          <a:prstGeom prst="ellipse">
            <a:avLst/>
          </a:prstGeom>
          <a:solidFill>
            <a:srgbClr val="E07A1F"/>
          </a:solidFill>
          <a:ln w="12700">
            <a:solidFill>
              <a:srgbClr val="E07A1F"/>
            </a:solidFill>
            <a:prstDash val="solid"/>
          </a:ln>
        </p:spPr>
        <p:txBody>
          <a:bodyPr/>
          <a:p/>
        </p:txBody>
      </p:sp>
      <p:sp>
        <p:nvSpPr>
          <p:cNvPr id="15" name="Text 13"/>
          <p:cNvSpPr txBox="1"/>
          <p:nvPr/>
        </p:nvSpPr>
        <p:spPr>
          <a:xfrm>
            <a:off x="841248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3</a:t>
            </a:r>
            <a:endParaRPr lang="en-US" sz="1500" dirty="0"/>
          </a:p>
        </p:txBody>
      </p:sp>
      <p:sp>
        <p:nvSpPr>
          <p:cNvPr id="16" name="Text 14"/>
          <p:cNvSpPr txBox="1"/>
          <p:nvPr/>
        </p:nvSpPr>
        <p:spPr>
          <a:xfrm>
            <a:off x="841248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Built for data</a:t>
            </a:r>
            <a:endParaRPr lang="en-US" sz="2100" dirty="0"/>
          </a:p>
        </p:txBody>
      </p:sp>
      <p:sp>
        <p:nvSpPr>
          <p:cNvPr id="17" name="Text 15"/>
          <p:cNvSpPr txBox="1"/>
          <p:nvPr/>
        </p:nvSpPr>
        <p:spPr>
          <a:xfrm>
            <a:off x="841248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Tools like pandas and scikit-learn, which we use to build the spam detector, are Python libraries.</a:t>
            </a:r>
            <a:endParaRPr lang="en-US" sz="1700" dirty="0"/>
          </a:p>
        </p:txBody>
      </p:sp>
      <p:sp>
        <p:nvSpPr>
          <p:cNvPr id="18" name="Shape 16"/>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9" name="Text 17"/>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0" name="Shape 18"/>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1" name="Text 19"/>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2.2: Hello, Python</a:t>
            </a:r>
            <a:endParaRPr lang="en-US" sz="1100" dirty="0"/>
          </a:p>
        </p:txBody>
      </p:sp>
      <p:sp>
        <p:nvSpPr>
          <p:cNvPr id="22" name="Shape 20"/>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3" name="Text 21"/>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4" name="Shape 22"/>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5" name="Text 23"/>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 / 16</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print() shows a result</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print()</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displays whatever is inside the brackets</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Text goes inside quotes: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"Hello"</a:t>
            </a:r>
            <a:endParaRPr lang="en-US" sz="2000" dirty="0"/>
          </a:p>
        </p:txBody>
      </p:sp>
      <p:sp>
        <p:nvSpPr>
          <p:cNvPr id="7" name="Shape 5"/>
          <p:cNvSpPr/>
          <p:nvPr/>
        </p:nvSpPr>
        <p:spPr>
          <a:xfrm>
            <a:off x="548640" y="308051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2973832"/>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Numbers do not need quotes</a:t>
            </a:r>
            <a:endParaRPr lang="en-US" sz="2000" dirty="0"/>
          </a:p>
        </p:txBody>
      </p:sp>
      <p:sp>
        <p:nvSpPr>
          <p:cNvPr id="9" name="Shape 7"/>
          <p:cNvSpPr/>
          <p:nvPr/>
        </p:nvSpPr>
        <p:spPr>
          <a:xfrm>
            <a:off x="548640" y="368096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574288"/>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Each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print()</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starts a new line</a:t>
            </a:r>
            <a:endParaRPr lang="en-US" sz="2000" dirty="0"/>
          </a:p>
        </p:txBody>
      </p:sp>
      <p:sp>
        <p:nvSpPr>
          <p:cNvPr id="11" name="Shape 9"/>
          <p:cNvSpPr/>
          <p:nvPr/>
        </p:nvSpPr>
        <p:spPr>
          <a:xfrm>
            <a:off x="5440680" y="1371600"/>
            <a:ext cx="6172200" cy="1485900"/>
          </a:xfrm>
          <a:prstGeom prst="roundRect">
            <a:avLst>
              <a:gd name="adj" fmla="val 4923"/>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102870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print("Hello, Data Science!")</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print(2 + 3)</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print("2 + 3")</a:t>
            </a:r>
            <a:endParaRPr lang="en-US" sz="2000" dirty="0"/>
          </a:p>
        </p:txBody>
      </p:sp>
      <p:sp>
        <p:nvSpPr>
          <p:cNvPr id="14" name="Shape 12"/>
          <p:cNvSpPr/>
          <p:nvPr/>
        </p:nvSpPr>
        <p:spPr>
          <a:xfrm>
            <a:off x="5440680" y="3086100"/>
            <a:ext cx="6172200" cy="1485900"/>
          </a:xfrm>
          <a:prstGeom prst="roundRect">
            <a:avLst>
              <a:gd name="adj" fmla="val 4923"/>
            </a:avLst>
          </a:prstGeom>
          <a:solidFill>
            <a:srgbClr val="EEF2F8"/>
          </a:solidFill>
          <a:ln w="9525">
            <a:solidFill>
              <a:srgbClr val="D5DBE6"/>
            </a:solidFill>
            <a:prstDash val="solid"/>
          </a:ln>
        </p:spPr>
        <p:txBody>
          <a:bodyPr/>
          <a:p/>
        </p:txBody>
      </p:sp>
      <p:sp>
        <p:nvSpPr>
          <p:cNvPr id="15" name="Text 13"/>
          <p:cNvSpPr txBox="1"/>
          <p:nvPr/>
        </p:nvSpPr>
        <p:spPr>
          <a:xfrm>
            <a:off x="5623560" y="317754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3433572"/>
            <a:ext cx="5897880" cy="102870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Hello, Data Science!</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5</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2 + 3</a:t>
            </a:r>
            <a:endParaRPr lang="en-US" sz="20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2.2: Hello, Python</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4 / 16</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Python as a calculator</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34645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  -  *  /</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work as you expect</a:t>
            </a:r>
            <a:endParaRPr lang="en-US" sz="2000" dirty="0"/>
          </a:p>
        </p:txBody>
      </p:sp>
      <p:sp>
        <p:nvSpPr>
          <p:cNvPr id="5" name="Shape 3"/>
          <p:cNvSpPr/>
          <p:nvPr/>
        </p:nvSpPr>
        <p:spPr>
          <a:xfrm>
            <a:off x="548640" y="217017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063496"/>
            <a:ext cx="4297680" cy="34645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means power: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7 ** 2</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is 7 squared</a:t>
            </a:r>
            <a:endParaRPr lang="en-US" sz="2000" dirty="0"/>
          </a:p>
        </p:txBody>
      </p:sp>
      <p:sp>
        <p:nvSpPr>
          <p:cNvPr id="7" name="Shape 5"/>
          <p:cNvSpPr/>
          <p:nvPr/>
        </p:nvSpPr>
        <p:spPr>
          <a:xfrm>
            <a:off x="548640" y="277063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2663952"/>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always gives a decimal: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7 / 2</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is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3.5</a:t>
            </a:r>
            <a:endParaRPr lang="en-US" sz="2000" dirty="0"/>
          </a:p>
        </p:txBody>
      </p:sp>
      <p:sp>
        <p:nvSpPr>
          <p:cNvPr id="9" name="Shape 7"/>
          <p:cNvSpPr/>
          <p:nvPr/>
        </p:nvSpPr>
        <p:spPr>
          <a:xfrm>
            <a:off x="548640" y="368096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574288"/>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starts a comment: a note Python ignores</a:t>
            </a:r>
            <a:endParaRPr lang="en-US" sz="2000" dirty="0"/>
          </a:p>
        </p:txBody>
      </p:sp>
      <p:sp>
        <p:nvSpPr>
          <p:cNvPr id="11" name="Shape 9"/>
          <p:cNvSpPr/>
          <p:nvPr/>
        </p:nvSpPr>
        <p:spPr>
          <a:xfrm>
            <a:off x="5440680" y="1371600"/>
            <a:ext cx="6172200" cy="2110740"/>
          </a:xfrm>
          <a:prstGeom prst="roundRect">
            <a:avLst>
              <a:gd name="adj" fmla="val 3466"/>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165354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Python as a calculator</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print(7 + 3)</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print(7 * 3)</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print(7 / 2)</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print(7 ** 2)</a:t>
            </a:r>
            <a:endParaRPr lang="en-US" sz="2000" dirty="0"/>
          </a:p>
        </p:txBody>
      </p:sp>
      <p:sp>
        <p:nvSpPr>
          <p:cNvPr id="14" name="Shape 12"/>
          <p:cNvSpPr/>
          <p:nvPr/>
        </p:nvSpPr>
        <p:spPr>
          <a:xfrm>
            <a:off x="5440680" y="3710940"/>
            <a:ext cx="6172200" cy="1798320"/>
          </a:xfrm>
          <a:prstGeom prst="roundRect">
            <a:avLst>
              <a:gd name="adj" fmla="val 4068"/>
            </a:avLst>
          </a:prstGeom>
          <a:solidFill>
            <a:srgbClr val="EEF2F8"/>
          </a:solidFill>
          <a:ln w="9525">
            <a:solidFill>
              <a:srgbClr val="D5DBE6"/>
            </a:solidFill>
            <a:prstDash val="solid"/>
          </a:ln>
        </p:spPr>
        <p:txBody>
          <a:bodyPr/>
          <a:p/>
        </p:txBody>
      </p:sp>
      <p:sp>
        <p:nvSpPr>
          <p:cNvPr id="15" name="Text 13"/>
          <p:cNvSpPr txBox="1"/>
          <p:nvPr/>
        </p:nvSpPr>
        <p:spPr>
          <a:xfrm>
            <a:off x="5623560" y="380238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4058412"/>
            <a:ext cx="5897880" cy="134112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10</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21</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3.5</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49</a:t>
            </a:r>
            <a:endParaRPr lang="en-US" sz="20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2.2: Hello, Python</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5 / 16</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Variables store values</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means "store this", not "is equal to"</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The name goes on the left, the value on the right</a:t>
            </a:r>
            <a:endParaRPr lang="en-US" sz="2000" dirty="0"/>
          </a:p>
        </p:txBody>
      </p:sp>
      <p:sp>
        <p:nvSpPr>
          <p:cNvPr id="7" name="Shape 5"/>
          <p:cNvSpPr/>
          <p:nvPr/>
        </p:nvSpPr>
        <p:spPr>
          <a:xfrm>
            <a:off x="548640" y="339039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3283712"/>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Use clear names: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spam_found</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not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x</a:t>
            </a:r>
            <a:endParaRPr lang="en-US" sz="2000" dirty="0"/>
          </a:p>
        </p:txBody>
      </p:sp>
      <p:sp>
        <p:nvSpPr>
          <p:cNvPr id="9" name="Shape 7"/>
          <p:cNvSpPr/>
          <p:nvPr/>
        </p:nvSpPr>
        <p:spPr>
          <a:xfrm>
            <a:off x="548640" y="399084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88416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Names use lowercase and underscores, no spaces</a:t>
            </a:r>
            <a:endParaRPr lang="en-US" sz="2000" dirty="0"/>
          </a:p>
        </p:txBody>
      </p:sp>
      <p:sp>
        <p:nvSpPr>
          <p:cNvPr id="11" name="Shape 9"/>
          <p:cNvSpPr/>
          <p:nvPr/>
        </p:nvSpPr>
        <p:spPr>
          <a:xfrm>
            <a:off x="5440680" y="1371600"/>
            <a:ext cx="6172200" cy="1798320"/>
          </a:xfrm>
          <a:prstGeom prst="roundRect">
            <a:avLst>
              <a:gd name="adj" fmla="val 4068"/>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134112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messages_today = 12</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spam_found = 3</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share = spam_found / messages_today</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print(share)</a:t>
            </a:r>
            <a:endParaRPr lang="en-US" sz="2000" dirty="0"/>
          </a:p>
        </p:txBody>
      </p:sp>
      <p:sp>
        <p:nvSpPr>
          <p:cNvPr id="14" name="Shape 12"/>
          <p:cNvSpPr/>
          <p:nvPr/>
        </p:nvSpPr>
        <p:spPr>
          <a:xfrm>
            <a:off x="5440680" y="3398520"/>
            <a:ext cx="6172200" cy="861060"/>
          </a:xfrm>
          <a:prstGeom prst="roundRect">
            <a:avLst>
              <a:gd name="adj" fmla="val 8496"/>
            </a:avLst>
          </a:prstGeom>
          <a:solidFill>
            <a:srgbClr val="EEF2F8"/>
          </a:solidFill>
          <a:ln w="9525">
            <a:solidFill>
              <a:srgbClr val="D5DBE6"/>
            </a:solidFill>
            <a:prstDash val="solid"/>
          </a:ln>
        </p:spPr>
        <p:txBody>
          <a:bodyPr/>
          <a:p/>
        </p:txBody>
      </p:sp>
      <p:sp>
        <p:nvSpPr>
          <p:cNvPr id="15" name="Text 13"/>
          <p:cNvSpPr txBox="1"/>
          <p:nvPr/>
        </p:nvSpPr>
        <p:spPr>
          <a:xfrm>
            <a:off x="5623560" y="348996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3745992"/>
            <a:ext cx="5897880" cy="40386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0.25</a:t>
            </a:r>
            <a:endParaRPr lang="en-US" sz="20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2.2: Hello, Python</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6 / 16</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Watch it run: variables changing</a:t>
            </a:r>
            <a:endParaRPr lang="en-US" sz="3000" dirty="0"/>
          </a:p>
        </p:txBody>
      </p:sp>
      <p:sp>
        <p:nvSpPr>
          <p:cNvPr id="3" name="Text 1"/>
          <p:cNvSpPr txBox="1"/>
          <p:nvPr/>
        </p:nvSpPr>
        <p:spPr>
          <a:xfrm>
            <a:off x="548640" y="1325880"/>
            <a:ext cx="3291840" cy="320040"/>
          </a:xfrm>
          <a:prstGeom prst="rect">
            <a:avLst/>
          </a:prstGeom>
          <a:noFill/>
          <a:ln/>
        </p:spPr>
        <p:txBody>
          <a:bodyPr wrap="square" lIns="0" tIns="0" rIns="0" bIns="0" rtlCol="0" anchor="ctr"/>
          <a:lstStyle/>
          <a:p>
            <a:pPr indent="0" marL="0">
              <a:buNone/>
            </a:pPr>
            <a:r>
              <a:rPr lang="en-US" sz="1300" b="1" spc="100" kern="0" dirty="0">
                <a:solidFill>
                  <a:srgbClr val="A4520C"/>
                </a:solidFill>
                <a:latin typeface="Arial" pitchFamily="34" charset="0"/>
                <a:ea typeface="Arial" pitchFamily="34" charset="-122"/>
                <a:cs typeface="Arial" pitchFamily="34" charset="-120"/>
              </a:rPr>
              <a:t>WATCH FOR</a:t>
            </a:r>
            <a:endParaRPr lang="en-US" sz="1300" dirty="0"/>
          </a:p>
        </p:txBody>
      </p:sp>
      <p:sp>
        <p:nvSpPr>
          <p:cNvPr id="4" name="Shape 2"/>
          <p:cNvSpPr/>
          <p:nvPr/>
        </p:nvSpPr>
        <p:spPr>
          <a:xfrm>
            <a:off x="548640" y="1873758"/>
            <a:ext cx="91440" cy="9144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83080"/>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Each variable appears in Memory when it is first stored</a:t>
            </a:r>
            <a:endParaRPr lang="en-US" sz="1700" dirty="0"/>
          </a:p>
        </p:txBody>
      </p:sp>
      <p:sp>
        <p:nvSpPr>
          <p:cNvPr id="6" name="Shape 4"/>
          <p:cNvSpPr/>
          <p:nvPr/>
        </p:nvSpPr>
        <p:spPr>
          <a:xfrm>
            <a:off x="548640" y="2614930"/>
            <a:ext cx="91440" cy="91440"/>
          </a:xfrm>
          <a:prstGeom prst="ellipse">
            <a:avLst/>
          </a:prstGeom>
          <a:solidFill>
            <a:srgbClr val="E07A1F"/>
          </a:solidFill>
          <a:ln w="12700">
            <a:solidFill>
              <a:srgbClr val="E07A1F"/>
            </a:solidFill>
            <a:prstDash val="solid"/>
          </a:ln>
        </p:spPr>
        <p:txBody>
          <a:bodyPr/>
          <a:p/>
        </p:txBody>
      </p:sp>
      <p:sp>
        <p:nvSpPr>
          <p:cNvPr id="7" name="Text 5"/>
          <p:cNvSpPr txBox="1"/>
          <p:nvPr/>
        </p:nvSpPr>
        <p:spPr>
          <a:xfrm>
            <a:off x="822960" y="2524252"/>
            <a:ext cx="3108960" cy="299974"/>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x = x + 1 uses the old value</a:t>
            </a:r>
            <a:endParaRPr lang="en-US" sz="1700" dirty="0"/>
          </a:p>
        </p:txBody>
      </p:sp>
      <p:sp>
        <p:nvSpPr>
          <p:cNvPr id="8" name="Shape 6"/>
          <p:cNvSpPr/>
          <p:nvPr/>
        </p:nvSpPr>
        <p:spPr>
          <a:xfrm>
            <a:off x="548640" y="3092704"/>
            <a:ext cx="91440" cy="91440"/>
          </a:xfrm>
          <a:prstGeom prst="ellipse">
            <a:avLst/>
          </a:prstGeom>
          <a:solidFill>
            <a:srgbClr val="E07A1F"/>
          </a:solidFill>
          <a:ln w="12700">
            <a:solidFill>
              <a:srgbClr val="E07A1F"/>
            </a:solidFill>
            <a:prstDash val="solid"/>
          </a:ln>
        </p:spPr>
        <p:txBody>
          <a:bodyPr/>
          <a:p/>
        </p:txBody>
      </p:sp>
      <p:sp>
        <p:nvSpPr>
          <p:cNvPr id="9" name="Text 7"/>
          <p:cNvSpPr txBox="1"/>
          <p:nvPr/>
        </p:nvSpPr>
        <p:spPr>
          <a:xfrm>
            <a:off x="822960" y="3002026"/>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share does not update by itself</a:t>
            </a:r>
            <a:endParaRPr lang="en-US" sz="1700" dirty="0"/>
          </a:p>
        </p:txBody>
      </p:sp>
      <p:sp>
        <p:nvSpPr>
          <p:cNvPr id="10" name="Shape 8"/>
          <p:cNvSpPr/>
          <p:nvPr/>
        </p:nvSpPr>
        <p:spPr>
          <a:xfrm>
            <a:off x="548640" y="3833876"/>
            <a:ext cx="91440" cy="91440"/>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822960" y="3743198"/>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The highlighted line is the next one to run</a:t>
            </a:r>
            <a:endParaRPr lang="en-US" sz="1700" dirty="0"/>
          </a:p>
        </p:txBody>
      </p:sp>
      <p:pic>
        <p:nvPicPr>
          <p:cNvPr id="12"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251960" y="1280160"/>
            <a:ext cx="7360920" cy="4142232"/>
          </a:xfrm>
          <a:prstGeom prst="rect">
            <a:avLst/>
          </a:prstGeom>
        </p:spPr>
      </p:pic>
      <p:sp>
        <p:nvSpPr>
          <p:cNvPr id="13" name="Text 10"/>
          <p:cNvSpPr txBox="1"/>
          <p:nvPr/>
        </p:nvSpPr>
        <p:spPr>
          <a:xfrm>
            <a:off x="4251960" y="5532120"/>
            <a:ext cx="7360920" cy="320040"/>
          </a:xfrm>
          <a:prstGeom prst="rect">
            <a:avLst/>
          </a:prstGeom>
          <a:noFill/>
          <a:ln/>
        </p:spPr>
        <p:txBody>
          <a:bodyPr wrap="square" lIns="0" tIns="0" rIns="0" bIns="0" rtlCol="0" anchor="ctr"/>
          <a:lstStyle/>
          <a:p>
            <a:pPr algn="ctr" indent="0" marL="0">
              <a:buNone/>
            </a:pPr>
            <a:r>
              <a:rPr lang="en-US" sz="1200" i="1" dirty="0">
                <a:solidFill>
                  <a:srgbClr val="5D6573"/>
                </a:solidFill>
                <a:latin typeface="Calibri" pitchFamily="34" charset="0"/>
                <a:ea typeface="Calibri" pitchFamily="34" charset="-122"/>
                <a:cs typeface="Calibri" pitchFamily="34" charset="-120"/>
              </a:rPr>
              <a:t>Click the video to play, click again to pause. Silent: talk the class through it.</a:t>
            </a:r>
            <a:endParaRPr lang="en-US" sz="1200" dirty="0"/>
          </a:p>
        </p:txBody>
      </p:sp>
      <p:sp>
        <p:nvSpPr>
          <p:cNvPr id="14" name="Shape 1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5" name="Text 1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6" name="Shape 1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7" name="Text 1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2.2: Hello, Python</a:t>
            </a:r>
            <a:endParaRPr lang="en-US" sz="1100" dirty="0"/>
          </a:p>
        </p:txBody>
      </p:sp>
      <p:sp>
        <p:nvSpPr>
          <p:cNvPr id="18" name="Shape 1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9" name="Text 1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0" name="Shape 1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1" name="Text 1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7 / 16</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2"/>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12"/>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Every value has a type</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34645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int</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whole numbers like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12</a:t>
            </a:r>
            <a:endParaRPr lang="en-US" sz="2000" dirty="0"/>
          </a:p>
        </p:txBody>
      </p:sp>
      <p:sp>
        <p:nvSpPr>
          <p:cNvPr id="5" name="Shape 3"/>
          <p:cNvSpPr/>
          <p:nvPr/>
        </p:nvSpPr>
        <p:spPr>
          <a:xfrm>
            <a:off x="548640" y="217017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063496"/>
            <a:ext cx="4297680" cy="34645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float</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decimals like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0.25</a:t>
            </a:r>
            <a:endParaRPr lang="en-US" sz="2000" dirty="0"/>
          </a:p>
        </p:txBody>
      </p:sp>
      <p:sp>
        <p:nvSpPr>
          <p:cNvPr id="7" name="Shape 5"/>
          <p:cNvSpPr/>
          <p:nvPr/>
        </p:nvSpPr>
        <p:spPr>
          <a:xfrm>
            <a:off x="548640" y="277063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2663952"/>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str</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(string): text like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"free prize"</a:t>
            </a:r>
            <a:endParaRPr lang="en-US" sz="2000" dirty="0"/>
          </a:p>
        </p:txBody>
      </p:sp>
      <p:sp>
        <p:nvSpPr>
          <p:cNvPr id="9" name="Shape 7"/>
          <p:cNvSpPr/>
          <p:nvPr/>
        </p:nvSpPr>
        <p:spPr>
          <a:xfrm>
            <a:off x="548640" y="368096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574288"/>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bool</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True</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or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False</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answers to yes/no questions</a:t>
            </a:r>
            <a:endParaRPr lang="en-US" sz="2000" dirty="0"/>
          </a:p>
        </p:txBody>
      </p:sp>
      <p:sp>
        <p:nvSpPr>
          <p:cNvPr id="11" name="Shape 9"/>
          <p:cNvSpPr/>
          <p:nvPr/>
        </p:nvSpPr>
        <p:spPr>
          <a:xfrm>
            <a:off x="5440680" y="1371600"/>
            <a:ext cx="6172200" cy="1798320"/>
          </a:xfrm>
          <a:prstGeom prst="roundRect">
            <a:avLst>
              <a:gd name="adj" fmla="val 4068"/>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134112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print(type(12))</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print(type(0.25))</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print(type("free prize"))</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print(type(True))</a:t>
            </a:r>
            <a:endParaRPr lang="en-US" sz="2000" dirty="0"/>
          </a:p>
        </p:txBody>
      </p:sp>
      <p:sp>
        <p:nvSpPr>
          <p:cNvPr id="14" name="Shape 12"/>
          <p:cNvSpPr/>
          <p:nvPr/>
        </p:nvSpPr>
        <p:spPr>
          <a:xfrm>
            <a:off x="5440680" y="3398520"/>
            <a:ext cx="6172200" cy="1798320"/>
          </a:xfrm>
          <a:prstGeom prst="roundRect">
            <a:avLst>
              <a:gd name="adj" fmla="val 4068"/>
            </a:avLst>
          </a:prstGeom>
          <a:solidFill>
            <a:srgbClr val="EEF2F8"/>
          </a:solidFill>
          <a:ln w="9525">
            <a:solidFill>
              <a:srgbClr val="D5DBE6"/>
            </a:solidFill>
            <a:prstDash val="solid"/>
          </a:ln>
        </p:spPr>
        <p:txBody>
          <a:bodyPr/>
          <a:p/>
        </p:txBody>
      </p:sp>
      <p:sp>
        <p:nvSpPr>
          <p:cNvPr id="15" name="Text 13"/>
          <p:cNvSpPr txBox="1"/>
          <p:nvPr/>
        </p:nvSpPr>
        <p:spPr>
          <a:xfrm>
            <a:off x="5623560" y="348996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3745992"/>
            <a:ext cx="5897880" cy="134112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&lt;class 'int'&gt;</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&lt;class 'float'&gt;</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&lt;class 'str'&gt;</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&lt;class 'bool'&gt;</a:t>
            </a:r>
            <a:endParaRPr lang="en-US" sz="20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2.2: Hello, Python</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8 / 16</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Text is data too</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len()</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counts characters, spaces included</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.lower()</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makes all letters small, so FREE and free match</a:t>
            </a:r>
            <a:endParaRPr lang="en-US" sz="2000" dirty="0"/>
          </a:p>
        </p:txBody>
      </p:sp>
      <p:sp>
        <p:nvSpPr>
          <p:cNvPr id="7" name="Shape 5"/>
          <p:cNvSpPr/>
          <p:nvPr/>
        </p:nvSpPr>
        <p:spPr>
          <a:xfrm>
            <a:off x="548640" y="339039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3283712"/>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in</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asks: does this text appear inside?</a:t>
            </a:r>
            <a:endParaRPr lang="en-US" sz="2000" dirty="0"/>
          </a:p>
        </p:txBody>
      </p:sp>
      <p:sp>
        <p:nvSpPr>
          <p:cNvPr id="9" name="Shape 7"/>
          <p:cNvSpPr/>
          <p:nvPr/>
        </p:nvSpPr>
        <p:spPr>
          <a:xfrm>
            <a:off x="548640" y="430072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419404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This is the first building block of a spam filter</a:t>
            </a:r>
            <a:endParaRPr lang="en-US" sz="2000" dirty="0"/>
          </a:p>
        </p:txBody>
      </p:sp>
      <p:sp>
        <p:nvSpPr>
          <p:cNvPr id="11" name="Shape 9"/>
          <p:cNvSpPr/>
          <p:nvPr/>
        </p:nvSpPr>
        <p:spPr>
          <a:xfrm>
            <a:off x="5440680" y="1371600"/>
            <a:ext cx="6172200" cy="2110740"/>
          </a:xfrm>
          <a:prstGeom prst="roundRect">
            <a:avLst>
              <a:gd name="adj" fmla="val 3466"/>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165354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message = "Claim your FREE prize now"</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print(len(message))</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print(message.lower())</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print("free" in message)</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print("free" in message.lower())</a:t>
            </a:r>
            <a:endParaRPr lang="en-US" sz="2000" dirty="0"/>
          </a:p>
        </p:txBody>
      </p:sp>
      <p:sp>
        <p:nvSpPr>
          <p:cNvPr id="14" name="Shape 12"/>
          <p:cNvSpPr/>
          <p:nvPr/>
        </p:nvSpPr>
        <p:spPr>
          <a:xfrm>
            <a:off x="5440680" y="3710940"/>
            <a:ext cx="6172200" cy="1798320"/>
          </a:xfrm>
          <a:prstGeom prst="roundRect">
            <a:avLst>
              <a:gd name="adj" fmla="val 4068"/>
            </a:avLst>
          </a:prstGeom>
          <a:solidFill>
            <a:srgbClr val="EEF2F8"/>
          </a:solidFill>
          <a:ln w="9525">
            <a:solidFill>
              <a:srgbClr val="D5DBE6"/>
            </a:solidFill>
            <a:prstDash val="solid"/>
          </a:ln>
        </p:spPr>
        <p:txBody>
          <a:bodyPr/>
          <a:p/>
        </p:txBody>
      </p:sp>
      <p:sp>
        <p:nvSpPr>
          <p:cNvPr id="15" name="Text 13"/>
          <p:cNvSpPr txBox="1"/>
          <p:nvPr/>
        </p:nvSpPr>
        <p:spPr>
          <a:xfrm>
            <a:off x="5623560" y="380238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4058412"/>
            <a:ext cx="5897880" cy="134112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25</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claim your free prize now</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False</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True</a:t>
            </a:r>
            <a:endParaRPr lang="en-US" sz="20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2.2: Hello, Python</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9 / 16</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f-strings mix text and values</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Put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f</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before the quotes</a:t>
            </a:r>
            <a:endParaRPr lang="en-US" sz="2000" dirty="0"/>
          </a:p>
        </p:txBody>
      </p:sp>
      <p:sp>
        <p:nvSpPr>
          <p:cNvPr id="5" name="Shape 3"/>
          <p:cNvSpPr/>
          <p:nvPr/>
        </p:nvSpPr>
        <p:spPr>
          <a:xfrm>
            <a:off x="548640" y="217017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063496"/>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Anything inside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 }</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is calculated and inserted</a:t>
            </a:r>
            <a:endParaRPr lang="en-US" sz="2000" dirty="0"/>
          </a:p>
        </p:txBody>
      </p:sp>
      <p:sp>
        <p:nvSpPr>
          <p:cNvPr id="7" name="Shape 5"/>
          <p:cNvSpPr/>
          <p:nvPr/>
        </p:nvSpPr>
        <p:spPr>
          <a:xfrm>
            <a:off x="548640" y="308051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2973832"/>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{share:.0%}</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shows a number as a percentage</a:t>
            </a:r>
            <a:endParaRPr lang="en-US" sz="2000" dirty="0"/>
          </a:p>
        </p:txBody>
      </p:sp>
      <p:sp>
        <p:nvSpPr>
          <p:cNvPr id="9" name="Shape 7"/>
          <p:cNvSpPr/>
          <p:nvPr/>
        </p:nvSpPr>
        <p:spPr>
          <a:xfrm>
            <a:off x="548640" y="399084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884168"/>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Perfect for clear, readable reports</a:t>
            </a:r>
            <a:endParaRPr lang="en-US" sz="2000" dirty="0"/>
          </a:p>
        </p:txBody>
      </p:sp>
      <p:sp>
        <p:nvSpPr>
          <p:cNvPr id="11" name="Shape 9"/>
          <p:cNvSpPr/>
          <p:nvPr/>
        </p:nvSpPr>
        <p:spPr>
          <a:xfrm>
            <a:off x="5440680" y="1371600"/>
            <a:ext cx="6172200" cy="1681162"/>
          </a:xfrm>
          <a:prstGeom prst="roundRect">
            <a:avLst>
              <a:gd name="adj" fmla="val 4351"/>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1223963"/>
          </a:xfrm>
          <a:prstGeom prst="rect">
            <a:avLst/>
          </a:prstGeom>
          <a:noFill/>
          <a:ln/>
        </p:spPr>
        <p:txBody>
          <a:bodyPr wrap="none" lIns="0" tIns="0" rIns="0" bIns="0" rtlCol="0" anchor="t"/>
          <a:lstStyle/>
          <a:p>
            <a:pPr indent="0" marL="0">
              <a:lnSpc>
                <a:spcPct val="98000"/>
              </a:lnSpc>
              <a:buNone/>
            </a:pPr>
            <a:r>
              <a:rPr lang="en-US" sz="1450" dirty="0">
                <a:solidFill>
                  <a:srgbClr val="E8ECF4"/>
                </a:solidFill>
                <a:latin typeface="Courier New" pitchFamily="34" charset="0"/>
                <a:ea typeface="Courier New" pitchFamily="34" charset="-122"/>
                <a:cs typeface="Courier New" pitchFamily="34" charset="-120"/>
              </a:rPr>
              <a:t>spam_found = 3</a:t>
            </a:r>
            <a:endParaRPr lang="en-US" sz="1450" dirty="0"/>
          </a:p>
          <a:p>
            <a:pPr indent="0" marL="0">
              <a:lnSpc>
                <a:spcPct val="98000"/>
              </a:lnSpc>
              <a:buNone/>
            </a:pPr>
            <a:r>
              <a:rPr lang="en-US" sz="1450" dirty="0">
                <a:solidFill>
                  <a:srgbClr val="E8ECF4"/>
                </a:solidFill>
                <a:latin typeface="Courier New" pitchFamily="34" charset="0"/>
                <a:ea typeface="Courier New" pitchFamily="34" charset="-122"/>
                <a:cs typeface="Courier New" pitchFamily="34" charset="-120"/>
              </a:rPr>
              <a:t>total = 12</a:t>
            </a:r>
            <a:endParaRPr lang="en-US" sz="1450" dirty="0"/>
          </a:p>
          <a:p>
            <a:pPr indent="0" marL="0">
              <a:lnSpc>
                <a:spcPct val="98000"/>
              </a:lnSpc>
              <a:buNone/>
            </a:pPr>
            <a:r>
              <a:rPr lang="en-US" sz="1450" dirty="0">
                <a:solidFill>
                  <a:srgbClr val="E8ECF4"/>
                </a:solidFill>
                <a:latin typeface="Courier New" pitchFamily="34" charset="0"/>
                <a:ea typeface="Courier New" pitchFamily="34" charset="-122"/>
                <a:cs typeface="Courier New" pitchFamily="34" charset="-120"/>
              </a:rPr>
              <a:t>print(f"{spam_found} of {total} messages were spam")</a:t>
            </a:r>
            <a:endParaRPr lang="en-US" sz="1450" dirty="0"/>
          </a:p>
          <a:p>
            <a:pPr indent="0" marL="0">
              <a:lnSpc>
                <a:spcPct val="98000"/>
              </a:lnSpc>
              <a:buNone/>
            </a:pPr>
            <a:r>
              <a:rPr lang="en-US" sz="1450" dirty="0">
                <a:solidFill>
                  <a:srgbClr val="E8ECF4"/>
                </a:solidFill>
                <a:latin typeface="Courier New" pitchFamily="34" charset="0"/>
                <a:ea typeface="Courier New" pitchFamily="34" charset="-122"/>
                <a:cs typeface="Courier New" pitchFamily="34" charset="-120"/>
              </a:rPr>
              <a:t>share = spam_found / total</a:t>
            </a:r>
            <a:endParaRPr lang="en-US" sz="1450" dirty="0"/>
          </a:p>
          <a:p>
            <a:pPr indent="0" marL="0">
              <a:lnSpc>
                <a:spcPct val="98000"/>
              </a:lnSpc>
              <a:buNone/>
            </a:pPr>
            <a:r>
              <a:rPr lang="en-US" sz="1450" dirty="0">
                <a:solidFill>
                  <a:srgbClr val="E8ECF4"/>
                </a:solidFill>
                <a:latin typeface="Courier New" pitchFamily="34" charset="0"/>
                <a:ea typeface="Courier New" pitchFamily="34" charset="-122"/>
                <a:cs typeface="Courier New" pitchFamily="34" charset="-120"/>
              </a:rPr>
              <a:t>print(f"That is {share:.0%} of the inbox")</a:t>
            </a:r>
            <a:endParaRPr lang="en-US" sz="1450" dirty="0"/>
          </a:p>
        </p:txBody>
      </p:sp>
      <p:sp>
        <p:nvSpPr>
          <p:cNvPr id="14" name="Shape 12"/>
          <p:cNvSpPr/>
          <p:nvPr/>
        </p:nvSpPr>
        <p:spPr>
          <a:xfrm>
            <a:off x="5440680" y="3281363"/>
            <a:ext cx="6172200" cy="1001649"/>
          </a:xfrm>
          <a:prstGeom prst="roundRect">
            <a:avLst>
              <a:gd name="adj" fmla="val 7303"/>
            </a:avLst>
          </a:prstGeom>
          <a:solidFill>
            <a:srgbClr val="EEF2F8"/>
          </a:solidFill>
          <a:ln w="9525">
            <a:solidFill>
              <a:srgbClr val="D5DBE6"/>
            </a:solidFill>
            <a:prstDash val="solid"/>
          </a:ln>
        </p:spPr>
        <p:txBody>
          <a:bodyPr/>
          <a:p/>
        </p:txBody>
      </p:sp>
      <p:sp>
        <p:nvSpPr>
          <p:cNvPr id="15" name="Text 13"/>
          <p:cNvSpPr txBox="1"/>
          <p:nvPr/>
        </p:nvSpPr>
        <p:spPr>
          <a:xfrm>
            <a:off x="5623560" y="3372803"/>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3628835"/>
            <a:ext cx="5897880" cy="544449"/>
          </a:xfrm>
          <a:prstGeom prst="rect">
            <a:avLst/>
          </a:prstGeom>
          <a:noFill/>
          <a:ln/>
        </p:spPr>
        <p:txBody>
          <a:bodyPr wrap="none" lIns="0" tIns="0" rIns="0" bIns="0" rtlCol="0" anchor="t"/>
          <a:lstStyle/>
          <a:p>
            <a:pPr indent="0" marL="0">
              <a:lnSpc>
                <a:spcPct val="98000"/>
              </a:lnSpc>
              <a:buNone/>
            </a:pPr>
            <a:r>
              <a:rPr lang="en-US" sz="1450" dirty="0">
                <a:solidFill>
                  <a:srgbClr val="15213A"/>
                </a:solidFill>
                <a:latin typeface="Courier New" pitchFamily="34" charset="0"/>
                <a:ea typeface="Courier New" pitchFamily="34" charset="-122"/>
                <a:cs typeface="Courier New" pitchFamily="34" charset="-120"/>
              </a:rPr>
              <a:t>3 of 12 messages were spam</a:t>
            </a:r>
            <a:endParaRPr lang="en-US" sz="1450" dirty="0"/>
          </a:p>
          <a:p>
            <a:pPr indent="0" marL="0">
              <a:lnSpc>
                <a:spcPct val="98000"/>
              </a:lnSpc>
              <a:buNone/>
            </a:pPr>
            <a:r>
              <a:rPr lang="en-US" sz="1450" dirty="0">
                <a:solidFill>
                  <a:srgbClr val="15213A"/>
                </a:solidFill>
                <a:latin typeface="Courier New" pitchFamily="34" charset="0"/>
                <a:ea typeface="Courier New" pitchFamily="34" charset="-122"/>
                <a:cs typeface="Courier New" pitchFamily="34" charset="-120"/>
              </a:rPr>
              <a:t>That is 25% of the inbox</a:t>
            </a:r>
            <a:endParaRPr lang="en-US" sz="145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2.2: Hello, Python</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10 / 16</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DF0E3"/>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Your turn</a:t>
            </a:r>
            <a:endParaRPr lang="en-US" sz="3000" dirty="0"/>
          </a:p>
        </p:txBody>
      </p:sp>
      <p:sp>
        <p:nvSpPr>
          <p:cNvPr id="3" name="Shape 1"/>
          <p:cNvSpPr/>
          <p:nvPr/>
        </p:nvSpPr>
        <p:spPr>
          <a:xfrm>
            <a:off x="2743200" y="429768"/>
            <a:ext cx="1463040" cy="457200"/>
          </a:xfrm>
          <a:prstGeom prst="roundRect">
            <a:avLst>
              <a:gd name="adj" fmla="val 50000"/>
            </a:avLst>
          </a:prstGeom>
          <a:solidFill>
            <a:srgbClr val="E07A1F"/>
          </a:solidFill>
          <a:ln w="12700">
            <a:solidFill>
              <a:srgbClr val="E07A1F"/>
            </a:solidFill>
            <a:prstDash val="solid"/>
          </a:ln>
        </p:spPr>
        <p:txBody>
          <a:bodyPr/>
          <a:p/>
        </p:txBody>
      </p:sp>
      <p:sp>
        <p:nvSpPr>
          <p:cNvPr id="4" name="Text 2"/>
          <p:cNvSpPr txBox="1"/>
          <p:nvPr/>
        </p:nvSpPr>
        <p:spPr>
          <a:xfrm>
            <a:off x="2743200" y="429768"/>
            <a:ext cx="1463040" cy="457200"/>
          </a:xfrm>
          <a:prstGeom prst="rect">
            <a:avLst/>
          </a:prstGeom>
          <a:noFill/>
          <a:ln/>
        </p:spPr>
        <p:txBody>
          <a:bodyPr wrap="square" lIns="0" tIns="0" rIns="0" bIns="0" rtlCol="0" anchor="ctr"/>
          <a:lstStyle/>
          <a:p>
            <a:pPr algn="ctr" indent="0" marL="0">
              <a:buNone/>
            </a:pPr>
            <a:r>
              <a:rPr lang="en-US" sz="1400" b="1" dirty="0">
                <a:solidFill>
                  <a:srgbClr val="15213A"/>
                </a:solidFill>
                <a:latin typeface="Arial" pitchFamily="34" charset="0"/>
                <a:ea typeface="Arial" pitchFamily="34" charset="-122"/>
                <a:cs typeface="Arial" pitchFamily="34" charset="-120"/>
              </a:rPr>
              <a:t>5 minutes</a:t>
            </a:r>
            <a:endParaRPr lang="en-US" sz="1400" dirty="0"/>
          </a:p>
        </p:txBody>
      </p:sp>
      <p:sp>
        <p:nvSpPr>
          <p:cNvPr id="5" name="Shape 3"/>
          <p:cNvSpPr/>
          <p:nvPr/>
        </p:nvSpPr>
        <p:spPr>
          <a:xfrm>
            <a:off x="548640" y="1508760"/>
            <a:ext cx="411480" cy="411480"/>
          </a:xfrm>
          <a:prstGeom prst="ellipse">
            <a:avLst/>
          </a:prstGeom>
          <a:solidFill>
            <a:srgbClr val="15213A"/>
          </a:solidFill>
          <a:ln w="12700">
            <a:solidFill>
              <a:srgbClr val="15213A"/>
            </a:solidFill>
            <a:prstDash val="solid"/>
          </a:ln>
        </p:spPr>
        <p:txBody>
          <a:bodyPr/>
          <a:p/>
        </p:txBody>
      </p:sp>
      <p:sp>
        <p:nvSpPr>
          <p:cNvPr id="6" name="Text 4"/>
          <p:cNvSpPr txBox="1"/>
          <p:nvPr/>
        </p:nvSpPr>
        <p:spPr>
          <a:xfrm>
            <a:off x="548640" y="1508760"/>
            <a:ext cx="411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7" name="Text 5"/>
          <p:cNvSpPr txBox="1"/>
          <p:nvPr/>
        </p:nvSpPr>
        <p:spPr>
          <a:xfrm>
            <a:off x="1143000" y="1463040"/>
            <a:ext cx="4389120" cy="914400"/>
          </a:xfrm>
          <a:prstGeom prst="rect">
            <a:avLst/>
          </a:prstGeom>
          <a:noFill/>
          <a:ln/>
        </p:spPr>
        <p:txBody>
          <a:bodyPr wrap="square" lIns="0" tIns="0" rIns="0" bIns="0" rtlCol="0" anchor="t"/>
          <a:lstStyle/>
          <a:p>
            <a:pPr indent="0" marL="0">
              <a:buNone/>
            </a:pPr>
            <a:r>
              <a:rPr lang="en-US" sz="1900" dirty="0">
                <a:solidFill>
                  <a:srgbClr val="15213A"/>
                </a:solidFill>
                <a:latin typeface="Calibri" pitchFamily="34" charset="0"/>
                <a:ea typeface="Calibri" pitchFamily="34" charset="-122"/>
                <a:cs typeface="Calibri" pitchFamily="34" charset="-120"/>
              </a:rPr>
              <a:t>Store your first name in a variable called </a:t>
            </a:r>
            <a:pPr indent="0" marL="0">
              <a:buNone/>
            </a:pPr>
            <a:r>
              <a:rPr lang="en-US" sz="1800" dirty="0">
                <a:solidFill>
                  <a:srgbClr val="A4520C"/>
                </a:solidFill>
                <a:latin typeface="Courier New" pitchFamily="34" charset="0"/>
                <a:ea typeface="Courier New" pitchFamily="34" charset="-122"/>
                <a:cs typeface="Courier New" pitchFamily="34" charset="-120"/>
              </a:rPr>
              <a:t>name</a:t>
            </a:r>
            <a:endParaRPr lang="en-US" sz="1900" dirty="0"/>
          </a:p>
        </p:txBody>
      </p:sp>
      <p:sp>
        <p:nvSpPr>
          <p:cNvPr id="8" name="Shape 6"/>
          <p:cNvSpPr/>
          <p:nvPr/>
        </p:nvSpPr>
        <p:spPr>
          <a:xfrm>
            <a:off x="548640" y="2532888"/>
            <a:ext cx="411480" cy="411480"/>
          </a:xfrm>
          <a:prstGeom prst="ellipse">
            <a:avLst/>
          </a:prstGeom>
          <a:solidFill>
            <a:srgbClr val="15213A"/>
          </a:solidFill>
          <a:ln w="12700">
            <a:solidFill>
              <a:srgbClr val="15213A"/>
            </a:solidFill>
            <a:prstDash val="solid"/>
          </a:ln>
        </p:spPr>
        <p:txBody>
          <a:bodyPr/>
          <a:p/>
        </p:txBody>
      </p:sp>
      <p:sp>
        <p:nvSpPr>
          <p:cNvPr id="9" name="Text 7"/>
          <p:cNvSpPr txBox="1"/>
          <p:nvPr/>
        </p:nvSpPr>
        <p:spPr>
          <a:xfrm>
            <a:off x="548640" y="2532888"/>
            <a:ext cx="411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10" name="Text 8"/>
          <p:cNvSpPr txBox="1"/>
          <p:nvPr/>
        </p:nvSpPr>
        <p:spPr>
          <a:xfrm>
            <a:off x="1143000" y="2487168"/>
            <a:ext cx="4389120" cy="914400"/>
          </a:xfrm>
          <a:prstGeom prst="rect">
            <a:avLst/>
          </a:prstGeom>
          <a:noFill/>
          <a:ln/>
        </p:spPr>
        <p:txBody>
          <a:bodyPr wrap="square" lIns="0" tIns="0" rIns="0" bIns="0" rtlCol="0" anchor="t"/>
          <a:lstStyle/>
          <a:p>
            <a:pPr indent="0" marL="0">
              <a:buNone/>
            </a:pPr>
            <a:r>
              <a:rPr lang="en-US" sz="1900" dirty="0">
                <a:solidFill>
                  <a:srgbClr val="15213A"/>
                </a:solidFill>
                <a:latin typeface="Calibri" pitchFamily="34" charset="0"/>
                <a:ea typeface="Calibri" pitchFamily="34" charset="-122"/>
                <a:cs typeface="Calibri" pitchFamily="34" charset="-120"/>
              </a:rPr>
              <a:t>Store any text message in </a:t>
            </a:r>
            <a:pPr indent="0" marL="0">
              <a:buNone/>
            </a:pPr>
            <a:r>
              <a:rPr lang="en-US" sz="1800" dirty="0">
                <a:solidFill>
                  <a:srgbClr val="A4520C"/>
                </a:solidFill>
                <a:latin typeface="Courier New" pitchFamily="34" charset="0"/>
                <a:ea typeface="Courier New" pitchFamily="34" charset="-122"/>
                <a:cs typeface="Courier New" pitchFamily="34" charset="-120"/>
              </a:rPr>
              <a:t>message</a:t>
            </a:r>
            <a:endParaRPr lang="en-US" sz="1900" dirty="0"/>
          </a:p>
        </p:txBody>
      </p:sp>
      <p:sp>
        <p:nvSpPr>
          <p:cNvPr id="11" name="Shape 9"/>
          <p:cNvSpPr/>
          <p:nvPr/>
        </p:nvSpPr>
        <p:spPr>
          <a:xfrm>
            <a:off x="548640" y="3557016"/>
            <a:ext cx="411480" cy="411480"/>
          </a:xfrm>
          <a:prstGeom prst="ellipse">
            <a:avLst/>
          </a:prstGeom>
          <a:solidFill>
            <a:srgbClr val="15213A"/>
          </a:solidFill>
          <a:ln w="12700">
            <a:solidFill>
              <a:srgbClr val="15213A"/>
            </a:solidFill>
            <a:prstDash val="solid"/>
          </a:ln>
        </p:spPr>
        <p:txBody>
          <a:bodyPr/>
          <a:p/>
        </p:txBody>
      </p:sp>
      <p:sp>
        <p:nvSpPr>
          <p:cNvPr id="12" name="Text 10"/>
          <p:cNvSpPr txBox="1"/>
          <p:nvPr/>
        </p:nvSpPr>
        <p:spPr>
          <a:xfrm>
            <a:off x="548640" y="3557016"/>
            <a:ext cx="411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3" name="Text 11"/>
          <p:cNvSpPr txBox="1"/>
          <p:nvPr/>
        </p:nvSpPr>
        <p:spPr>
          <a:xfrm>
            <a:off x="1143000" y="3511296"/>
            <a:ext cx="4389120" cy="914400"/>
          </a:xfrm>
          <a:prstGeom prst="rect">
            <a:avLst/>
          </a:prstGeom>
          <a:noFill/>
          <a:ln/>
        </p:spPr>
        <p:txBody>
          <a:bodyPr wrap="square" lIns="0" tIns="0" rIns="0" bIns="0" rtlCol="0" anchor="t"/>
          <a:lstStyle/>
          <a:p>
            <a:pPr indent="0" marL="0">
              <a:buNone/>
            </a:pPr>
            <a:r>
              <a:rPr lang="en-US" sz="1900" dirty="0">
                <a:solidFill>
                  <a:srgbClr val="15213A"/>
                </a:solidFill>
                <a:latin typeface="Calibri" pitchFamily="34" charset="0"/>
                <a:ea typeface="Calibri" pitchFamily="34" charset="-122"/>
                <a:cs typeface="Calibri" pitchFamily="34" charset="-120"/>
              </a:rPr>
              <a:t>Print a sentence like: Nadia's message has 42 characters</a:t>
            </a:r>
            <a:endParaRPr lang="en-US" sz="1900" dirty="0"/>
          </a:p>
        </p:txBody>
      </p:sp>
      <p:sp>
        <p:nvSpPr>
          <p:cNvPr id="14" name="Shape 12"/>
          <p:cNvSpPr/>
          <p:nvPr/>
        </p:nvSpPr>
        <p:spPr>
          <a:xfrm>
            <a:off x="548640" y="4581144"/>
            <a:ext cx="411480" cy="411480"/>
          </a:xfrm>
          <a:prstGeom prst="ellipse">
            <a:avLst/>
          </a:prstGeom>
          <a:solidFill>
            <a:srgbClr val="15213A"/>
          </a:solidFill>
          <a:ln w="12700">
            <a:solidFill>
              <a:srgbClr val="15213A"/>
            </a:solidFill>
            <a:prstDash val="solid"/>
          </a:ln>
        </p:spPr>
        <p:txBody>
          <a:bodyPr/>
          <a:p/>
        </p:txBody>
      </p:sp>
      <p:sp>
        <p:nvSpPr>
          <p:cNvPr id="15" name="Text 13"/>
          <p:cNvSpPr txBox="1"/>
          <p:nvPr/>
        </p:nvSpPr>
        <p:spPr>
          <a:xfrm>
            <a:off x="548640" y="4581144"/>
            <a:ext cx="411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16" name="Text 14"/>
          <p:cNvSpPr txBox="1"/>
          <p:nvPr/>
        </p:nvSpPr>
        <p:spPr>
          <a:xfrm>
            <a:off x="1143000" y="4535424"/>
            <a:ext cx="4389120" cy="914400"/>
          </a:xfrm>
          <a:prstGeom prst="rect">
            <a:avLst/>
          </a:prstGeom>
          <a:noFill/>
          <a:ln/>
        </p:spPr>
        <p:txBody>
          <a:bodyPr wrap="square" lIns="0" tIns="0" rIns="0" bIns="0" rtlCol="0" anchor="t"/>
          <a:lstStyle/>
          <a:p>
            <a:pPr indent="0" marL="0">
              <a:buNone/>
            </a:pPr>
            <a:r>
              <a:rPr lang="en-US" sz="1900" dirty="0">
                <a:solidFill>
                  <a:srgbClr val="15213A"/>
                </a:solidFill>
                <a:latin typeface="Calibri" pitchFamily="34" charset="0"/>
                <a:ea typeface="Calibri" pitchFamily="34" charset="-122"/>
                <a:cs typeface="Calibri" pitchFamily="34" charset="-120"/>
              </a:rPr>
              <a:t>Print whether the message contains "offer" (ignore capitals)</a:t>
            </a:r>
            <a:endParaRPr lang="en-US" sz="1900" dirty="0"/>
          </a:p>
        </p:txBody>
      </p:sp>
      <p:sp>
        <p:nvSpPr>
          <p:cNvPr id="17" name="Shape 15"/>
          <p:cNvSpPr/>
          <p:nvPr/>
        </p:nvSpPr>
        <p:spPr>
          <a:xfrm>
            <a:off x="5852160" y="1463040"/>
            <a:ext cx="5760720" cy="1798320"/>
          </a:xfrm>
          <a:prstGeom prst="roundRect">
            <a:avLst>
              <a:gd name="adj" fmla="val 4068"/>
            </a:avLst>
          </a:prstGeom>
          <a:solidFill>
            <a:srgbClr val="1B2742"/>
          </a:solidFill>
          <a:ln w="9525">
            <a:solidFill>
              <a:srgbClr val="1B2742"/>
            </a:solidFill>
            <a:prstDash val="solid"/>
          </a:ln>
        </p:spPr>
        <p:txBody>
          <a:bodyPr/>
          <a:p/>
        </p:txBody>
      </p:sp>
      <p:sp>
        <p:nvSpPr>
          <p:cNvPr id="18" name="Text 16"/>
          <p:cNvSpPr txBox="1"/>
          <p:nvPr/>
        </p:nvSpPr>
        <p:spPr>
          <a:xfrm>
            <a:off x="6035040" y="15544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9" name="Text 17"/>
          <p:cNvSpPr txBox="1"/>
          <p:nvPr/>
        </p:nvSpPr>
        <p:spPr>
          <a:xfrm>
            <a:off x="6035040" y="1810512"/>
            <a:ext cx="5486400" cy="134112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name = "..."</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message = "..."</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print(f"...")</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a:t>
            </a:r>
            <a:endParaRPr lang="en-US" sz="2000" dirty="0"/>
          </a:p>
        </p:txBody>
      </p:sp>
      <p:sp>
        <p:nvSpPr>
          <p:cNvPr id="20" name="Text 18"/>
          <p:cNvSpPr txBox="1"/>
          <p:nvPr/>
        </p:nvSpPr>
        <p:spPr>
          <a:xfrm>
            <a:off x="5852160" y="5897880"/>
            <a:ext cx="5760720" cy="274320"/>
          </a:xfrm>
          <a:prstGeom prst="rect">
            <a:avLst/>
          </a:prstGeom>
          <a:noFill/>
          <a:ln/>
        </p:spPr>
        <p:txBody>
          <a:bodyPr wrap="square" lIns="0" tIns="0" rIns="0" bIns="0" rtlCol="0" anchor="ctr"/>
          <a:lstStyle/>
          <a:p>
            <a:pPr indent="0" marL="0">
              <a:buNone/>
            </a:pPr>
            <a:r>
              <a:rPr lang="en-US" sz="1200" i="1" dirty="0">
                <a:solidFill>
                  <a:srgbClr val="5D6573"/>
                </a:solidFill>
                <a:latin typeface="Calibri" pitchFamily="34" charset="0"/>
                <a:ea typeface="Calibri" pitchFamily="34" charset="-122"/>
                <a:cs typeface="Calibri" pitchFamily="34" charset="-120"/>
              </a:rPr>
              <a:t>Starter code: replace the ... with your own code</a:t>
            </a:r>
            <a:endParaRPr lang="en-US" sz="1200" dirty="0"/>
          </a:p>
        </p:txBody>
      </p:sp>
      <p:sp>
        <p:nvSpPr>
          <p:cNvPr id="21" name="Shape 19"/>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3" name="Shape 21"/>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4" name="Text 22"/>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2.2: Hello, Python</a:t>
            </a:r>
            <a:endParaRPr lang="en-US" sz="1100" dirty="0"/>
          </a:p>
        </p:txBody>
      </p:sp>
      <p:sp>
        <p:nvSpPr>
          <p:cNvPr id="25" name="Shape 23"/>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6" name="Text 24"/>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7" name="Shape 25"/>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8" name="Text 26"/>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11 / 16</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A first look at errors (more in Lecture 2.3)</a:t>
            </a:r>
            <a:endParaRPr lang="en-US" sz="3000" dirty="0"/>
          </a:p>
        </p:txBody>
      </p:sp>
      <p:sp>
        <p:nvSpPr>
          <p:cNvPr id="3" name="Text 1"/>
          <p:cNvSpPr txBox="1"/>
          <p:nvPr/>
        </p:nvSpPr>
        <p:spPr>
          <a:xfrm>
            <a:off x="548640" y="1143000"/>
            <a:ext cx="11064240" cy="411480"/>
          </a:xfrm>
          <a:prstGeom prst="rect">
            <a:avLst/>
          </a:prstGeom>
          <a:noFill/>
          <a:ln/>
        </p:spPr>
        <p:txBody>
          <a:bodyPr wrap="square" lIns="0" tIns="0" rIns="0" bIns="0" rtlCol="0" anchor="ctr"/>
          <a:lstStyle/>
          <a:p>
            <a:pPr indent="0" marL="0">
              <a:buNone/>
            </a:pPr>
            <a:r>
              <a:rPr lang="en-US" sz="1700" dirty="0">
                <a:solidFill>
                  <a:srgbClr val="15213A"/>
                </a:solidFill>
                <a:latin typeface="Calibri" pitchFamily="34" charset="0"/>
                <a:ea typeface="Calibri" pitchFamily="34" charset="-122"/>
                <a:cs typeface="Calibri" pitchFamily="34" charset="-120"/>
              </a:rPr>
              <a:t>Read the last line of an error first. It names the problem.</a:t>
            </a:r>
            <a:endParaRPr lang="en-US" sz="17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1064240" cy="2775305"/>
        </p:xfrm>
        <a:graphic>
          <a:graphicData uri="http://schemas.openxmlformats.org/drawingml/2006/table">
            <a:tbl>
              <a:tblPr/>
              <a:tblGrid>
                <a:gridCol w="3566160"/>
                <a:gridCol w="3931920"/>
                <a:gridCol w="3566160"/>
              </a:tblGrid>
              <a:tr h="471627">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What you typed</a:t>
                      </a:r>
                      <a:endParaRPr lang="en-US" sz="16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What Python says</a:t>
                      </a:r>
                      <a:endParaRPr lang="en-US" sz="16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What it means</a:t>
                      </a:r>
                      <a:endParaRPr lang="en-US" sz="16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r>
              <a:tr h="767892">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total = 12</a:t>
                      </a:r>
                      <a:endParaRPr lang="en-US" sz="1500" dirty="0">
                        <a:latin typeface="Courier New" charset="0"/>
                        <a:ea typeface="Courier New" charset="0"/>
                        <a:cs typeface="Courier New" charset="0"/>
                      </a:endParaRPr>
                    </a:p>
                    <a:p>
                      <a:pPr indent="0" marL="0">
                        <a:buNone/>
                      </a:pPr>
                      <a:r>
                        <a:rPr lang="en-US" sz="1500" dirty="0">
                          <a:solidFill>
                            <a:srgbClr val="15213A"/>
                          </a:solidFill>
                          <a:latin typeface="Courier New" pitchFamily="34" charset="0"/>
                          <a:ea typeface="Courier New" pitchFamily="34" charset="-122"/>
                          <a:cs typeface="Courier New" pitchFamily="34" charset="-120"/>
                        </a:rPr>
                        <a:t>print(totl)</a:t>
                      </a:r>
                      <a:endParaRPr lang="en-US" sz="150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350" dirty="0">
                          <a:solidFill>
                            <a:srgbClr val="B4432A"/>
                          </a:solidFill>
                          <a:latin typeface="Courier New" pitchFamily="34" charset="0"/>
                          <a:ea typeface="Courier New" pitchFamily="34" charset="-122"/>
                          <a:cs typeface="Courier New" pitchFamily="34" charset="-120"/>
                        </a:rPr>
                        <a:t>NameError: name 'totl' is not defined</a:t>
                      </a:r>
                      <a:endParaRPr lang="en-US" sz="135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Typo in a name. Python only knows names you created. Check spelling.</a:t>
                      </a:r>
                      <a:endParaRPr lang="en-US" sz="17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67892">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print("hello)</a:t>
                      </a:r>
                      <a:endParaRPr lang="en-US" sz="150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350" dirty="0">
                          <a:solidFill>
                            <a:srgbClr val="B4432A"/>
                          </a:solidFill>
                          <a:latin typeface="Courier New" pitchFamily="34" charset="0"/>
                          <a:ea typeface="Courier New" pitchFamily="34" charset="-122"/>
                          <a:cs typeface="Courier New" pitchFamily="34" charset="-120"/>
                        </a:rPr>
                        <a:t>SyntaxError: unterminated string literal (detected at line 1)</a:t>
                      </a:r>
                      <a:endParaRPr lang="en-US" sz="135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A quote or bracket was opened but not closed. Close it.</a:t>
                      </a:r>
                      <a:endParaRPr lang="en-US" sz="17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67892">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print("Total: " + 12)</a:t>
                      </a:r>
                      <a:endParaRPr lang="en-US" sz="150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350" dirty="0">
                          <a:solidFill>
                            <a:srgbClr val="B4432A"/>
                          </a:solidFill>
                          <a:latin typeface="Courier New" pitchFamily="34" charset="0"/>
                          <a:ea typeface="Courier New" pitchFamily="34" charset="-122"/>
                          <a:cs typeface="Courier New" pitchFamily="34" charset="-120"/>
                        </a:rPr>
                        <a:t>TypeError: can only concatenate str (not "int") to str</a:t>
                      </a:r>
                      <a:endParaRPr lang="en-US" sz="135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Cannot glue text and a number with +. Use an f-string.</a:t>
                      </a:r>
                      <a:endParaRPr lang="en-US" sz="17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sp>
        <p:nvSpPr>
          <p:cNvPr id="5" name="Shape 2"/>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4"/>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2.2: Hello, Python</a:t>
            </a:r>
            <a:endParaRPr lang="en-US" sz="1100" dirty="0"/>
          </a:p>
        </p:txBody>
      </p:sp>
      <p:sp>
        <p:nvSpPr>
          <p:cNvPr id="9" name="Shape 6"/>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8"/>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12 / 16</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Today's toolkit</a:t>
            </a:r>
            <a:endParaRPr lang="en-US" sz="30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417320"/>
          <a:ext cx="5394959" cy="3657600"/>
        </p:xfrm>
        <a:graphic>
          <a:graphicData uri="http://schemas.openxmlformats.org/drawingml/2006/table">
            <a:tbl>
              <a:tblPr/>
              <a:tblGrid>
                <a:gridCol w="3108960"/>
                <a:gridCol w="2286000"/>
              </a:tblGrid>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print(x)</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Show a value</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 note</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Comment, ignored by Python</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name = value</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Store a value in a variable</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 - * / **</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Arithmetic, ** is power</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type(x)</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Which kind of value is this?</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graphicFrame>
        <p:nvGraphicFramePr>
          <p:cNvPr id="4" name="Table 1"/>
          <p:cNvGraphicFramePr>
            <a:graphicFrameLocks noGrp="1"/>
          </p:cNvGraphicFramePr>
          <p:nvPr>
            <p:extLst>
              <p:ext uri="{D42A27DB-BD31-4B8C-83A1-F6EECF244321}">
                <p14:modId xmlns:p14="http://schemas.microsoft.com/office/powerpoint/2010/main" val="1579011935"/>
              </p:ext>
            </p:extLst>
          </p:nvPr>
        </p:nvGraphicFramePr>
        <p:xfrm>
          <a:off x="6217920" y="1417320"/>
          <a:ext cx="5394959" cy="2926080"/>
        </p:xfrm>
        <a:graphic>
          <a:graphicData uri="http://schemas.openxmlformats.org/drawingml/2006/table">
            <a:tbl>
              <a:tblPr/>
              <a:tblGrid>
                <a:gridCol w="3108960"/>
                <a:gridCol w="2286000"/>
              </a:tblGrid>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len(text)</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Number of characters</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text.lower()</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All letters to lowercase</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"a" in text</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Does the text contain "a"? True/False</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f"{x} items"</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Insert values into text</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sp>
        <p:nvSpPr>
          <p:cNvPr id="5" name="Shape 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2.2: Hello, Python</a:t>
            </a:r>
            <a:endParaRPr lang="en-US" sz="1100" dirty="0"/>
          </a:p>
        </p:txBody>
      </p:sp>
      <p:sp>
        <p:nvSpPr>
          <p:cNvPr id="9" name="Shape 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14 / 16</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Homework 2.2</a:t>
            </a:r>
            <a:endParaRPr lang="en-US" sz="3000" dirty="0"/>
          </a:p>
        </p:txBody>
      </p:sp>
      <p:sp>
        <p:nvSpPr>
          <p:cNvPr id="3" name="Text 1"/>
          <p:cNvSpPr txBox="1"/>
          <p:nvPr/>
        </p:nvSpPr>
        <p:spPr>
          <a:xfrm>
            <a:off x="548640" y="1005840"/>
            <a:ext cx="7315200" cy="365760"/>
          </a:xfrm>
          <a:prstGeom prst="rect">
            <a:avLst/>
          </a:prstGeom>
          <a:noFill/>
          <a:ln/>
        </p:spPr>
        <p:txBody>
          <a:bodyPr wrap="square" lIns="0" tIns="0" rIns="0" bIns="0" rtlCol="0" anchor="ctr"/>
          <a:lstStyle/>
          <a:p>
            <a:pPr indent="0" marL="0">
              <a:buNone/>
            </a:pPr>
            <a:r>
              <a:rPr lang="en-US" sz="1600" b="1" dirty="0">
                <a:solidFill>
                  <a:srgbClr val="A4520C"/>
                </a:solidFill>
                <a:latin typeface="Calibri" pitchFamily="34" charset="0"/>
                <a:ea typeface="Calibri" pitchFamily="34" charset="-122"/>
                <a:cs typeface="Calibri" pitchFamily="34" charset="-120"/>
              </a:rPr>
              <a:t>Due before Lecture 2.3  ·  [date]</a:t>
            </a:r>
            <a:endParaRPr lang="en-US" sz="1600" dirty="0"/>
          </a:p>
        </p:txBody>
      </p:sp>
      <p:sp>
        <p:nvSpPr>
          <p:cNvPr id="4" name="Shape 2"/>
          <p:cNvSpPr/>
          <p:nvPr/>
        </p:nvSpPr>
        <p:spPr>
          <a:xfrm>
            <a:off x="54864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5" name="Shape 3"/>
          <p:cNvSpPr/>
          <p:nvPr/>
        </p:nvSpPr>
        <p:spPr>
          <a:xfrm>
            <a:off x="731520" y="1737360"/>
            <a:ext cx="384048" cy="384048"/>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73152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7" name="Text 5"/>
          <p:cNvSpPr txBox="1"/>
          <p:nvPr/>
        </p:nvSpPr>
        <p:spPr>
          <a:xfrm>
            <a:off x="123444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Set up</a:t>
            </a:r>
            <a:endParaRPr lang="en-US" sz="1500" dirty="0"/>
          </a:p>
        </p:txBody>
      </p:sp>
      <p:sp>
        <p:nvSpPr>
          <p:cNvPr id="8" name="Text 6"/>
          <p:cNvSpPr txBox="1"/>
          <p:nvPr/>
        </p:nvSpPr>
        <p:spPr>
          <a:xfrm>
            <a:off x="73152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Create a notebook (Jupyter or Colab) named HW2_2_&lt;your ID&gt;. Put your name in a text cell at the top.</a:t>
            </a:r>
            <a:endParaRPr lang="en-US" sz="1400" dirty="0"/>
          </a:p>
        </p:txBody>
      </p:sp>
      <p:sp>
        <p:nvSpPr>
          <p:cNvPr id="9" name="Shape 7"/>
          <p:cNvSpPr/>
          <p:nvPr/>
        </p:nvSpPr>
        <p:spPr>
          <a:xfrm>
            <a:off x="432816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10" name="Shape 8"/>
          <p:cNvSpPr/>
          <p:nvPr/>
        </p:nvSpPr>
        <p:spPr>
          <a:xfrm>
            <a:off x="4511040" y="1737360"/>
            <a:ext cx="384048" cy="384048"/>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451104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12" name="Text 10"/>
          <p:cNvSpPr txBox="1"/>
          <p:nvPr/>
        </p:nvSpPr>
        <p:spPr>
          <a:xfrm>
            <a:off x="501396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About me</a:t>
            </a:r>
            <a:endParaRPr lang="en-US" sz="1500" dirty="0"/>
          </a:p>
        </p:txBody>
      </p:sp>
      <p:sp>
        <p:nvSpPr>
          <p:cNvPr id="13" name="Text 11"/>
          <p:cNvSpPr txBox="1"/>
          <p:nvPr/>
        </p:nvSpPr>
        <p:spPr>
          <a:xfrm>
            <a:off x="451104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Store your name, department and favourite number in variables. Print one f-string sentence using all three.</a:t>
            </a:r>
            <a:endParaRPr lang="en-US" sz="1400" dirty="0"/>
          </a:p>
        </p:txBody>
      </p:sp>
      <p:sp>
        <p:nvSpPr>
          <p:cNvPr id="14" name="Shape 12"/>
          <p:cNvSpPr/>
          <p:nvPr/>
        </p:nvSpPr>
        <p:spPr>
          <a:xfrm>
            <a:off x="810768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15" name="Shape 13"/>
          <p:cNvSpPr/>
          <p:nvPr/>
        </p:nvSpPr>
        <p:spPr>
          <a:xfrm>
            <a:off x="8290560" y="1737360"/>
            <a:ext cx="384048" cy="384048"/>
          </a:xfrm>
          <a:prstGeom prst="ellipse">
            <a:avLst/>
          </a:prstGeom>
          <a:solidFill>
            <a:srgbClr val="E07A1F"/>
          </a:solidFill>
          <a:ln w="12700">
            <a:solidFill>
              <a:srgbClr val="E07A1F"/>
            </a:solidFill>
            <a:prstDash val="solid"/>
          </a:ln>
        </p:spPr>
        <p:txBody>
          <a:bodyPr/>
          <a:p/>
        </p:txBody>
      </p:sp>
      <p:sp>
        <p:nvSpPr>
          <p:cNvPr id="16" name="Text 14"/>
          <p:cNvSpPr txBox="1"/>
          <p:nvPr/>
        </p:nvSpPr>
        <p:spPr>
          <a:xfrm>
            <a:off x="829056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7" name="Text 15"/>
          <p:cNvSpPr txBox="1"/>
          <p:nvPr/>
        </p:nvSpPr>
        <p:spPr>
          <a:xfrm>
            <a:off x="879348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Predict, then run</a:t>
            </a:r>
            <a:endParaRPr lang="en-US" sz="1500" dirty="0"/>
          </a:p>
        </p:txBody>
      </p:sp>
      <p:sp>
        <p:nvSpPr>
          <p:cNvPr id="18" name="Text 16"/>
          <p:cNvSpPr txBox="1"/>
          <p:nvPr/>
        </p:nvSpPr>
        <p:spPr>
          <a:xfrm>
            <a:off x="829056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For each line, write your prediction as a comment first, then run it: print(10 / 4), print(10 // 4), print("ab" * 3), print(len("data science")).</a:t>
            </a:r>
            <a:endParaRPr lang="en-US" sz="1400" dirty="0"/>
          </a:p>
        </p:txBody>
      </p:sp>
      <p:sp>
        <p:nvSpPr>
          <p:cNvPr id="19" name="Shape 17"/>
          <p:cNvSpPr/>
          <p:nvPr/>
        </p:nvSpPr>
        <p:spPr>
          <a:xfrm>
            <a:off x="548640" y="368046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20" name="Shape 18"/>
          <p:cNvSpPr/>
          <p:nvPr/>
        </p:nvSpPr>
        <p:spPr>
          <a:xfrm>
            <a:off x="731520" y="3863340"/>
            <a:ext cx="384048" cy="384048"/>
          </a:xfrm>
          <a:prstGeom prst="ellipse">
            <a:avLst/>
          </a:prstGeom>
          <a:solidFill>
            <a:srgbClr val="E07A1F"/>
          </a:solidFill>
          <a:ln w="12700">
            <a:solidFill>
              <a:srgbClr val="E07A1F"/>
            </a:solidFill>
            <a:prstDash val="solid"/>
          </a:ln>
        </p:spPr>
        <p:txBody>
          <a:bodyPr/>
          <a:p/>
        </p:txBody>
      </p:sp>
      <p:sp>
        <p:nvSpPr>
          <p:cNvPr id="21" name="Text 19"/>
          <p:cNvSpPr txBox="1"/>
          <p:nvPr/>
        </p:nvSpPr>
        <p:spPr>
          <a:xfrm>
            <a:off x="731520" y="386334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22" name="Text 20"/>
          <p:cNvSpPr txBox="1"/>
          <p:nvPr/>
        </p:nvSpPr>
        <p:spPr>
          <a:xfrm>
            <a:off x="1234440" y="386334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Message inspector</a:t>
            </a:r>
            <a:endParaRPr lang="en-US" sz="1500" dirty="0"/>
          </a:p>
        </p:txBody>
      </p:sp>
      <p:sp>
        <p:nvSpPr>
          <p:cNvPr id="23" name="Text 21"/>
          <p:cNvSpPr txBox="1"/>
          <p:nvPr/>
        </p:nvSpPr>
        <p:spPr>
          <a:xfrm>
            <a:off x="731520" y="436626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Store a real SMS you received (remove names and numbers). Print its length, its lowercase version, and whether it contains "free".</a:t>
            </a:r>
            <a:endParaRPr lang="en-US" sz="1400" dirty="0"/>
          </a:p>
        </p:txBody>
      </p:sp>
      <p:sp>
        <p:nvSpPr>
          <p:cNvPr id="24" name="Shape 22"/>
          <p:cNvSpPr/>
          <p:nvPr/>
        </p:nvSpPr>
        <p:spPr>
          <a:xfrm>
            <a:off x="4328160" y="368046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25" name="Shape 23"/>
          <p:cNvSpPr/>
          <p:nvPr/>
        </p:nvSpPr>
        <p:spPr>
          <a:xfrm>
            <a:off x="4511040" y="3863340"/>
            <a:ext cx="384048" cy="384048"/>
          </a:xfrm>
          <a:prstGeom prst="ellipse">
            <a:avLst/>
          </a:prstGeom>
          <a:solidFill>
            <a:srgbClr val="E07A1F"/>
          </a:solidFill>
          <a:ln w="12700">
            <a:solidFill>
              <a:srgbClr val="E07A1F"/>
            </a:solidFill>
            <a:prstDash val="solid"/>
          </a:ln>
        </p:spPr>
        <p:txBody>
          <a:bodyPr/>
          <a:p/>
        </p:txBody>
      </p:sp>
      <p:sp>
        <p:nvSpPr>
          <p:cNvPr id="26" name="Text 24"/>
          <p:cNvSpPr txBox="1"/>
          <p:nvPr/>
        </p:nvSpPr>
        <p:spPr>
          <a:xfrm>
            <a:off x="4511040" y="386334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5</a:t>
            </a:r>
            <a:endParaRPr lang="en-US" sz="1300" dirty="0"/>
          </a:p>
        </p:txBody>
      </p:sp>
      <p:sp>
        <p:nvSpPr>
          <p:cNvPr id="27" name="Text 25"/>
          <p:cNvSpPr txBox="1"/>
          <p:nvPr/>
        </p:nvSpPr>
        <p:spPr>
          <a:xfrm>
            <a:off x="5013960" y="386334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Break it on purpose</a:t>
            </a:r>
            <a:endParaRPr lang="en-US" sz="1500" dirty="0"/>
          </a:p>
        </p:txBody>
      </p:sp>
      <p:sp>
        <p:nvSpPr>
          <p:cNvPr id="28" name="Text 26"/>
          <p:cNvSpPr txBox="1"/>
          <p:nvPr/>
        </p:nvSpPr>
        <p:spPr>
          <a:xfrm>
            <a:off x="4511040" y="436626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Create one error deliberately. Keep the error message and explain in one sentence what it means.</a:t>
            </a:r>
            <a:endParaRPr lang="en-US" sz="1400" dirty="0"/>
          </a:p>
        </p:txBody>
      </p:sp>
      <p:sp>
        <p:nvSpPr>
          <p:cNvPr id="29" name="Shape 27"/>
          <p:cNvSpPr/>
          <p:nvPr/>
        </p:nvSpPr>
        <p:spPr>
          <a:xfrm>
            <a:off x="548640" y="5669280"/>
            <a:ext cx="11064240" cy="548640"/>
          </a:xfrm>
          <a:prstGeom prst="roundRect">
            <a:avLst>
              <a:gd name="adj" fmla="val 13333"/>
            </a:avLst>
          </a:prstGeom>
          <a:solidFill>
            <a:srgbClr val="15213A"/>
          </a:solidFill>
          <a:ln w="12700">
            <a:solidFill>
              <a:srgbClr val="15213A"/>
            </a:solidFill>
            <a:prstDash val="solid"/>
          </a:ln>
        </p:spPr>
        <p:txBody>
          <a:bodyPr/>
          <a:p/>
        </p:txBody>
      </p:sp>
      <p:sp>
        <p:nvSpPr>
          <p:cNvPr id="30" name="Text 28"/>
          <p:cNvSpPr txBox="1"/>
          <p:nvPr/>
        </p:nvSpPr>
        <p:spPr>
          <a:xfrm>
            <a:off x="777240" y="5669280"/>
            <a:ext cx="10698480" cy="54864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Submit on [LMS / Google Classroom]: your notebook file HW2_2_&lt;your ID&gt;.ipynb, or a Colab link set to “Anyone with the link can view”.</a:t>
            </a:r>
            <a:endParaRPr lang="en-US" sz="1400" dirty="0"/>
          </a:p>
        </p:txBody>
      </p:sp>
      <p:sp>
        <p:nvSpPr>
          <p:cNvPr id="31" name="Shape 29"/>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2" name="Text 30"/>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3" name="Shape 31"/>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34" name="Text 32"/>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2.2: Hello, Python</a:t>
            </a:r>
            <a:endParaRPr lang="en-US" sz="1100" dirty="0"/>
          </a:p>
        </p:txBody>
      </p:sp>
      <p:sp>
        <p:nvSpPr>
          <p:cNvPr id="35" name="Shape 33"/>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36" name="Text 34"/>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37" name="Shape 35"/>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38" name="Text 36"/>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15 / 16</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548640" y="320040"/>
            <a:ext cx="11064240" cy="640080"/>
          </a:xfrm>
          <a:prstGeom prst="rect">
            <a:avLst/>
          </a:prstGeom>
          <a:noFill/>
          <a:ln/>
        </p:spPr>
        <p:txBody>
          <a:bodyPr wrap="square" lIns="0" tIns="0" rIns="0" bIns="0" rtlCol="0" anchor="ctr"/>
          <a:lstStyle/>
          <a:p>
            <a:pPr indent="0" marL="0">
              <a:buNone/>
            </a:pPr>
            <a:r>
              <a:rPr lang="en-US" sz="2800" b="1" dirty="0">
                <a:solidFill>
                  <a:srgbClr val="FFFFFF"/>
                </a:solidFill>
                <a:latin typeface="Arial" pitchFamily="34" charset="0"/>
                <a:ea typeface="Arial" pitchFamily="34" charset="-122"/>
                <a:cs typeface="Arial" pitchFamily="34" charset="-120"/>
              </a:rPr>
              <a:t>Recap: Lecture 2.2 in 90 seconds</a:t>
            </a:r>
            <a:endParaRPr lang="en-US" sz="2800" dirty="0"/>
          </a:p>
        </p:txBody>
      </p:sp>
      <p:sp>
        <p:nvSpPr>
          <p:cNvPr id="3" name="Shape 1"/>
          <p:cNvSpPr/>
          <p:nvPr/>
        </p:nvSpPr>
        <p:spPr>
          <a:xfrm>
            <a:off x="1627632" y="1051560"/>
            <a:ext cx="8933688" cy="5065776"/>
          </a:xfrm>
          <a:prstGeom prst="rect">
            <a:avLst/>
          </a:prstGeom>
          <a:solidFill>
            <a:srgbClr val="3B4D75"/>
          </a:solidFill>
          <a:ln w="12700">
            <a:solidFill>
              <a:srgbClr val="5B6A8A"/>
            </a:solidFill>
            <a:prstDash val="solid"/>
          </a:ln>
        </p:spPr>
        <p:txBody>
          <a:bodyPr/>
          <a:p/>
        </p:txBody>
      </p:sp>
      <p:pic>
        <p:nvPicPr>
          <p:cNvPr id="4"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1673352" y="1097280"/>
            <a:ext cx="8842248" cy="4974336"/>
          </a:xfrm>
          <a:prstGeom prst="rect">
            <a:avLst/>
          </a:prstGeom>
        </p:spPr>
      </p:pic>
      <p:sp>
        <p:nvSpPr>
          <p:cNvPr id="5" name="Text 2"/>
          <p:cNvSpPr txBox="1"/>
          <p:nvPr/>
        </p:nvSpPr>
        <p:spPr>
          <a:xfrm>
            <a:off x="1673352" y="6163056"/>
            <a:ext cx="8842248" cy="274320"/>
          </a:xfrm>
          <a:prstGeom prst="rect">
            <a:avLst/>
          </a:prstGeom>
          <a:noFill/>
          <a:ln/>
        </p:spPr>
        <p:txBody>
          <a:bodyPr wrap="square" lIns="0" tIns="0" rIns="0" bIns="0" rtlCol="0" anchor="ctr"/>
          <a:lstStyle/>
          <a:p>
            <a:pPr algn="ctr" indent="0" marL="0">
              <a:buNone/>
            </a:pPr>
            <a:r>
              <a:rPr lang="en-US" sz="1200" i="1" dirty="0">
                <a:solidFill>
                  <a:srgbClr val="B9C1D0"/>
                </a:solidFill>
                <a:latin typeface="Calibri" pitchFamily="34" charset="0"/>
                <a:ea typeface="Calibri" pitchFamily="34" charset="-122"/>
                <a:cs typeface="Calibri" pitchFamily="34" charset="-120"/>
              </a:rPr>
              <a:t>Click to play or pause. Watch it again at home to revise.</a:t>
            </a:r>
            <a:endParaRPr lang="en-US" sz="1200" dirty="0"/>
          </a:p>
        </p:txBody>
      </p:sp>
      <p:sp>
        <p:nvSpPr>
          <p:cNvPr id="6" name="Shape 3"/>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7" name="Text 4"/>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8" name="Shape 5"/>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9" name="Text 6"/>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2.2: Hello, Python</a:t>
            </a:r>
            <a:endParaRPr lang="en-US" sz="1100" dirty="0"/>
          </a:p>
        </p:txBody>
      </p:sp>
      <p:sp>
        <p:nvSpPr>
          <p:cNvPr id="10" name="Shape 7"/>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1" name="Text 8"/>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2" name="Shape 9"/>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3" name="Text 10"/>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16 / 16</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Interactive lab: Variables Lab</a:t>
            </a:r>
            <a:endParaRPr lang="en-US" sz="3000" dirty="0"/>
          </a:p>
        </p:txBody>
      </p:sp>
      <p:sp>
        <p:nvSpPr>
          <p:cNvPr id="5" name="Shape 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2.2: Hello, Python</a:t>
            </a:r>
            <a:endParaRPr lang="en-US" sz="1100" dirty="0"/>
          </a:p>
        </p:txBody>
      </p:sp>
      <p:sp>
        <p:nvSpPr>
          <p:cNvPr id="9" name="Shape 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13 / 16</a:t>
            </a:r>
            <a:endParaRPr lang="en-US" sz="1100" dirty="0"/>
          </a:p>
        </p:txBody>
      </p:sp>
      <p:sp>
        <p:nvSpPr>
          <p:cNvPr id="13" name="TextBox 12"/>
          <p:cNvSpPr txBox="1"/>
          <p:nvPr/>
        </p:nvSpPr>
        <p:spPr>
          <a:xfrm>
            <a:off x="548640" y="1325880"/>
            <a:ext cx="4846320" cy="3840480"/>
          </a:xfrm>
          <a:prstGeom prst="rect">
            <a:avLst/>
          </a:prstGeom>
          <a:noFill/>
        </p:spPr>
        <p:txBody>
          <a:bodyPr wrap="square" lIns="0" rIns="0" tIns="0" bIns="0">
            <a:spAutoFit/>
          </a:bodyPr>
          <a:lstStyle/>
          <a:p>
            <a:pPr>
              <a:spcAft>
                <a:spcPts val="800"/>
              </a:spcAft>
            </a:pPr>
            <a:r>
              <a:rPr sz="1600" b="1">
                <a:solidFill>
                  <a:srgbClr val="5D6573"/>
                </a:solidFill>
                <a:latin typeface="Calibri"/>
              </a:rPr>
              <a:t>In the lab you can</a:t>
            </a:r>
          </a:p>
          <a:p>
            <a:pPr>
              <a:spcBef>
                <a:spcPts val="500"/>
              </a:spcBef>
            </a:pPr>
            <a:r>
              <a:rPr sz="1800" b="1">
                <a:solidFill>
                  <a:srgbClr val="E07A1F"/>
                </a:solidFill>
                <a:latin typeface="Arial"/>
              </a:rPr>
              <a:t>1  </a:t>
            </a:r>
            <a:r>
              <a:rPr sz="1800" b="1">
                <a:solidFill>
                  <a:srgbClr val="15213A"/>
                </a:solidFill>
                <a:latin typeface="Arial"/>
              </a:rPr>
              <a:t>Memory boxes</a:t>
            </a:r>
          </a:p>
          <a:p>
            <a:pPr>
              <a:spcAft>
                <a:spcPts val="200"/>
              </a:spcAft>
            </a:pPr>
            <a:r>
              <a:rPr sz="1500" b="0">
                <a:solidFill>
                  <a:srgbClr val="15213A"/>
                </a:solidFill>
                <a:latin typeface="Calibri"/>
              </a:rPr>
              <a:t>Run code line by line and watch each box change.</a:t>
            </a:r>
          </a:p>
          <a:p>
            <a:pPr>
              <a:spcBef>
                <a:spcPts val="500"/>
              </a:spcBef>
            </a:pPr>
            <a:r>
              <a:rPr sz="1800" b="1">
                <a:solidFill>
                  <a:srgbClr val="E07A1F"/>
                </a:solidFill>
                <a:latin typeface="Arial"/>
              </a:rPr>
              <a:t>2  </a:t>
            </a:r>
            <a:r>
              <a:rPr sz="1800" b="1">
                <a:solidFill>
                  <a:srgbClr val="15213A"/>
                </a:solidFill>
                <a:latin typeface="Arial"/>
              </a:rPr>
              <a:t>Operators</a:t>
            </a:r>
          </a:p>
          <a:p>
            <a:pPr>
              <a:spcAft>
                <a:spcPts val="200"/>
              </a:spcAft>
            </a:pPr>
            <a:r>
              <a:rPr sz="1500" b="0">
                <a:solidFill>
                  <a:srgbClr val="15213A"/>
                </a:solidFill>
                <a:latin typeface="Calibri"/>
              </a:rPr>
              <a:t>Change a and b: every result and type updates live.</a:t>
            </a:r>
          </a:p>
          <a:p>
            <a:pPr>
              <a:spcBef>
                <a:spcPts val="500"/>
              </a:spcBef>
            </a:pPr>
            <a:r>
              <a:rPr sz="1800" b="1">
                <a:solidFill>
                  <a:srgbClr val="E07A1F"/>
                </a:solidFill>
                <a:latin typeface="Arial"/>
              </a:rPr>
              <a:t>3  </a:t>
            </a:r>
            <a:r>
              <a:rPr sz="1800" b="1">
                <a:solidFill>
                  <a:srgbClr val="15213A"/>
                </a:solidFill>
                <a:latin typeface="Arial"/>
              </a:rPr>
              <a:t>Text tools</a:t>
            </a:r>
          </a:p>
          <a:p>
            <a:pPr>
              <a:spcAft>
                <a:spcPts val="200"/>
              </a:spcAft>
            </a:pPr>
            <a:r>
              <a:rPr sz="1500" b="0">
                <a:solidFill>
                  <a:srgbClr val="15213A"/>
                </a:solidFill>
                <a:latin typeface="Calibri"/>
              </a:rPr>
              <a:t>Type a message: indexes, len, in and .lower() update.</a:t>
            </a:r>
          </a:p>
          <a:p>
            <a:pPr>
              <a:spcBef>
                <a:spcPts val="500"/>
              </a:spcBef>
            </a:pPr>
            <a:r>
              <a:rPr sz="1800" b="1">
                <a:solidFill>
                  <a:srgbClr val="E07A1F"/>
                </a:solidFill>
                <a:latin typeface="Arial"/>
              </a:rPr>
              <a:t>4  </a:t>
            </a:r>
            <a:r>
              <a:rPr sz="1800" b="1">
                <a:solidFill>
                  <a:srgbClr val="15213A"/>
                </a:solidFill>
                <a:latin typeface="Arial"/>
              </a:rPr>
              <a:t>f-strings</a:t>
            </a:r>
          </a:p>
          <a:p>
            <a:pPr>
              <a:spcAft>
                <a:spcPts val="200"/>
              </a:spcAft>
            </a:pPr>
            <a:r>
              <a:rPr sz="1500" b="0">
                <a:solidFill>
                  <a:srgbClr val="15213A"/>
                </a:solidFill>
                <a:latin typeface="Calibri"/>
              </a:rPr>
              <a:t>Move sliders and format numbers with :.2f and :.0%.</a:t>
            </a:r>
          </a:p>
        </p:txBody>
      </p:sp>
      <p:pic>
        <p:nvPicPr>
          <p:cNvPr id="14" name="Picture 13" descr="2.2.png">
            <a:hlinkClick r:id="rId3"/>
          </p:cNvPr>
          <p:cNvPicPr>
            <a:picLocks noChangeAspect="1"/>
          </p:cNvPicPr>
          <p:nvPr/>
        </p:nvPicPr>
        <p:blipFill>
          <a:blip r:embed="rId2"/>
          <a:stretch>
            <a:fillRect/>
          </a:stretch>
        </p:blipFill>
        <p:spPr>
          <a:xfrm>
            <a:off x="5715000" y="1325880"/>
            <a:ext cx="5897880" cy="3454102"/>
          </a:xfrm>
          <a:prstGeom prst="rect">
            <a:avLst/>
          </a:prstGeom>
          <a:ln w="12700">
            <a:solidFill>
              <a:srgbClr val="D5DBE6"/>
            </a:solidFill>
          </a:ln>
        </p:spPr>
      </p:pic>
      <p:sp>
        <p:nvSpPr>
          <p:cNvPr id="15" name="Rounded Rectangle 14">
            <a:hlinkClick r:id="rId3"/>
          </p:cNvPr>
          <p:cNvSpPr/>
          <p:nvPr/>
        </p:nvSpPr>
        <p:spPr>
          <a:xfrm>
            <a:off x="548640" y="5212080"/>
            <a:ext cx="2834640" cy="566928"/>
          </a:xfrm>
          <a:prstGeom prst="roundRect">
            <a:avLst/>
          </a:prstGeom>
          <a:solidFill>
            <a:srgbClr val="E07A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000" b="1">
                <a:solidFill>
                  <a:srgbClr val="15213A"/>
                </a:solidFill>
                <a:latin typeface="Arial"/>
              </a:rPr>
              <a:t>Open the lab  ►</a:t>
            </a:r>
          </a:p>
        </p:txBody>
      </p:sp>
      <p:sp>
        <p:nvSpPr>
          <p:cNvPr id="16" name="TextBox 15"/>
          <p:cNvSpPr txBox="1"/>
          <p:nvPr/>
        </p:nvSpPr>
        <p:spPr>
          <a:xfrm>
            <a:off x="3566160" y="5175504"/>
            <a:ext cx="2057400" cy="685800"/>
          </a:xfrm>
          <a:prstGeom prst="rect">
            <a:avLst/>
          </a:prstGeom>
          <a:noFill/>
        </p:spPr>
        <p:txBody>
          <a:bodyPr wrap="square" lIns="0" rIns="0" tIns="0" bIns="0">
            <a:spAutoFit/>
          </a:bodyPr>
          <a:lstStyle/>
          <a:p>
            <a:r>
              <a:rPr sz="1200" b="1">
                <a:solidFill>
                  <a:srgbClr val="5D6573"/>
                </a:solidFill>
                <a:latin typeface="Calibri"/>
              </a:rPr>
              <a:t>Works offline in any browser</a:t>
            </a:r>
          </a:p>
          <a:p>
            <a:r>
              <a:rPr sz="1000" b="0">
                <a:solidFill>
                  <a:srgbClr val="5D6573"/>
                </a:solidFill>
                <a:latin typeface="Courier New"/>
              </a:rPr>
              <a:t>Labs_open_in_browser/</a:t>
            </a:r>
          </a:p>
          <a:p>
            <a:r>
              <a:rPr sz="1000" b="0">
                <a:solidFill>
                  <a:srgbClr val="5D6573"/>
                </a:solidFill>
                <a:latin typeface="Courier New"/>
              </a:rPr>
              <a:t>L2.2_Variables_Lab.html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2.2: Hello, Python</dc:title>
  <dc:subject>PptxGenJS Presentation</dc:subject>
  <dc:creator>Md Mahbub E Noor</dc:creator>
  <cp:lastModifiedBy>Md Mahbub E Noor</cp:lastModifiedBy>
  <cp:revision>1</cp:revision>
  <dcterms:created xsi:type="dcterms:W3CDTF">2026-10-07T02:12:06Z</dcterms:created>
  <dcterms:modified xsi:type="dcterms:W3CDTF">2026-10-07T02:12:06Z</dcterms:modified>
</cp:coreProperties>
</file>