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Lecture 2, part 1. Before we learn the Python language itself, we need a place to write and run it. Our lab computers have no internet, so we will learn two places: Jupyter Notebook, which runs offline on the lab PCs, and Google Colab, which runs in the browser when you have internet at home. The good news: they use the same notebook format, so your work moves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 2 has three parts. Today: the tools. Part 2: the first Python building blocks. Part 3: finding and fixing mistakes, which you will need every single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Python is an interpreter: a program that reads your code line by line and carries it out. It does not guess what you meant. That is frustrating at first and reassuring later: the computer always does the same thing for the same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are notebooks: documents that mix code, output and notes. Both save the same file type, dot ipynb. Code that runs in one runs in the other. In the lab we use Jupyter; at home, whichever you have. Laptop owners can install Anaconda at home too and never need internet for this course except to download it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mainly for you and the lab administrator. Download the Anaconda installer once, copy it by USB or the LAN to each lab PC. Because pandas and scikit-learn are bundled, Lectures 5 and 6 work fully offline, as long as the dataset file is on the PC. Test one PC end to end before the first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this live on the projector, then have everyone do it. Two common surprises. First, Jupyter opens in a web browser even though there is no internet; the browser is only the window, and the server is running on the PC itself, at localhost. Second, a black window, the Jupyter server, opens as well. Do not close it; closing it stops Jupyter.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at each part on your real screen as you go. The number in square brackets is important: it shows the order in which cells actually ran. An empty bracket means the cell has not run in this session. We will come back to this in a few slides, because it explains many confusing bugs.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home, Colab looks slightly different but has the same parts. The main naming difference: Jupyter calls the running Python engine the kernel, Colab calls it the runtime or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ways to run a cell, and they all do the same thing: send the code to Python and show the result. Shift plus Enter is the one you will use most. Menu names can shift slightly between versions; if a name differs on your screen, look in the Run or Runtime menu.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these two lines into your first cell and press Shift plus Enter. print always shows its result. A bare expression on the last line is displayed too, but only in notebooks and only for the last line. That convenience confuses people when a line in the middle does not show anything. When in doubt, use print.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 cells use a simple format called Markdown. You only need three symbols: hash for a heading, double stars for bold, and a dash for a list item. Run a text cell with Shift plus Enter to see it formatted. Good notebooks read like a short report: explanation, code, result.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confusing thing about notebooks. The screen says x = 7, yet Cell B prints 10, because the edited cell was never run and Python still remembers x = 5. The run numbers in square brackets tell you what actually happened. The cure is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this a habit from day one: before you submit anything, restart and run all. If the notebook runs cleanly from top to bottom, anyone, including me when I grade it, will get the same results you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.ipynb file is the bridge between lab and home. Data files travel separately: in Jupyter, keep them in the same folder as the notebook; in Colab, upload them with the Files panel on the left, each session, because Colab forgets uploaded files when the session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map, not a lesson. Notebooks are ideal for data science because they keep code, results and explanation together. Scripts and editors become useful when programs grow. You can try the script way in two minutes: save a file hello.py containing one print line, open Anaconda Prompt in that folder, and type python hello.py.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minutes, everyone on their own PC. Walk around and check three things: the text cell renders as a heading, the second code cell shows 42 without print, and after restart and run all the run numbers read 1, 2 in order. Anyone whose Jupyter will not start: check that the black server window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this slide up whenever the lab has setup trouble. The asterisk in square brackets means the cell is still running; if it never finishes, stop it or restart the kernel.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part: the Python language itself, starting with print, numbers, variables and text.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Homework 2.1 is about tools, not Python. Students without home internet can do tasks 2 to 4 during the next lab session; allow that explicitly. Task 4 is the important one: experiencing the execution-order trap once makes students far quicker at spotting it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this at the end of class, or leave it for students to revise at home. It is silent: pause on each card and ask the class for an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video" Target="../media/media-20-1.mp4"/><Relationship Id="rId2" Type="http://schemas.microsoft.com/office/2007/relationships/media" Target="../media/media-20-1.mp4"/><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LECTURE 2.1</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Getting started</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Running Python online in Colab and offline in Jupyter Notebook</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579751"/>
            <a:ext cx="4480560" cy="1241298"/>
          </a:xfrm>
          <a:prstGeom prst="roundRect">
            <a:avLst>
              <a:gd name="adj" fmla="val 7366"/>
            </a:avLst>
          </a:prstGeom>
          <a:solidFill>
            <a:srgbClr val="22335A"/>
          </a:solidFill>
          <a:ln w="12700">
            <a:solidFill>
              <a:srgbClr val="33477A"/>
            </a:solidFill>
            <a:prstDash val="solid"/>
          </a:ln>
        </p:spPr>
      </p:sp>
      <p:sp>
        <p:nvSpPr>
          <p:cNvPr id="7" name="Text 5"/>
          <p:cNvSpPr txBox="1"/>
          <p:nvPr/>
        </p:nvSpPr>
        <p:spPr>
          <a:xfrm>
            <a:off x="7452360" y="2744343"/>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128391"/>
            <a:ext cx="4206240" cy="372618"/>
          </a:xfrm>
          <a:prstGeom prst="rect">
            <a:avLst/>
          </a:prstGeom>
          <a:noFill/>
          <a:ln/>
        </p:spPr>
        <p:txBody>
          <a:bodyPr wrap="none" lIns="0" tIns="0" rIns="0" bIns="0" rtlCol="0" anchor="t"/>
          <a:lstStyle/>
          <a:p>
            <a:pPr indent="0" marL="0">
              <a:buNone/>
            </a:pPr>
            <a:r>
              <a:rPr lang="en-US" sz="1800" dirty="0">
                <a:solidFill>
                  <a:srgbClr val="E8ECF4"/>
                </a:solidFill>
                <a:latin typeface="Courier New" pitchFamily="34" charset="0"/>
                <a:ea typeface="Courier New" pitchFamily="34" charset="-122"/>
                <a:cs typeface="Courier New" pitchFamily="34" charset="-120"/>
              </a:rPr>
              <a:t>print("Hello, Data Science!")</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Where we are: Lecture 2, part 1 of 3</a:t>
            </a:r>
            <a:endParaRPr lang="en-US" sz="3000" dirty="0"/>
          </a:p>
        </p:txBody>
      </p:sp>
      <p:sp>
        <p:nvSpPr>
          <p:cNvPr id="3" name="Shape 1"/>
          <p:cNvSpPr/>
          <p:nvPr/>
        </p:nvSpPr>
        <p:spPr>
          <a:xfrm>
            <a:off x="1097280" y="1828800"/>
            <a:ext cx="9966960" cy="0"/>
          </a:xfrm>
          <a:prstGeom prst="line">
            <a:avLst/>
          </a:prstGeom>
          <a:noFill/>
          <a:ln w="38100">
            <a:solidFill>
              <a:srgbClr val="D5DBE6"/>
            </a:solidFill>
            <a:prstDash val="solid"/>
          </a:ln>
        </p:spPr>
      </p:sp>
      <p:sp>
        <p:nvSpPr>
          <p:cNvPr id="4" name="Text 2"/>
          <p:cNvSpPr txBox="1"/>
          <p:nvPr/>
        </p:nvSpPr>
        <p:spPr>
          <a:xfrm>
            <a:off x="182880" y="1005840"/>
            <a:ext cx="1828800" cy="274320"/>
          </a:xfrm>
          <a:prstGeom prst="rect">
            <a:avLst/>
          </a:prstGeom>
          <a:noFill/>
          <a:ln/>
        </p:spPr>
        <p:txBody>
          <a:bodyPr wrap="square" lIns="0" tIns="0" rIns="0" bIns="0" rtlCol="0" anchor="ctr"/>
          <a:lstStyle/>
          <a:p>
            <a:pPr algn="ctr" indent="0" marL="0">
              <a:buNone/>
            </a:pPr>
            <a:r>
              <a:rPr lang="en-US" sz="1300" b="1" dirty="0">
                <a:solidFill>
                  <a:srgbClr val="A4520C"/>
                </a:solidFill>
                <a:latin typeface="Calibri" pitchFamily="34" charset="0"/>
                <a:ea typeface="Calibri" pitchFamily="34" charset="-122"/>
                <a:cs typeface="Calibri" pitchFamily="34" charset="-120"/>
              </a:rPr>
              <a:t>Part 1 of 3</a:t>
            </a:r>
            <a:endParaRPr lang="en-US" sz="1300" dirty="0"/>
          </a:p>
        </p:txBody>
      </p:sp>
      <p:sp>
        <p:nvSpPr>
          <p:cNvPr id="5" name="Shape 3"/>
          <p:cNvSpPr/>
          <p:nvPr/>
        </p:nvSpPr>
        <p:spPr>
          <a:xfrm>
            <a:off x="740664" y="1472184"/>
            <a:ext cx="713232" cy="713232"/>
          </a:xfrm>
          <a:prstGeom prst="ellipse">
            <a:avLst/>
          </a:prstGeom>
          <a:solidFill>
            <a:srgbClr val="E07A1F"/>
          </a:solidFill>
          <a:ln w="19050">
            <a:solidFill>
              <a:srgbClr val="E07A1F"/>
            </a:solidFill>
            <a:prstDash val="solid"/>
          </a:ln>
        </p:spPr>
      </p:sp>
      <p:sp>
        <p:nvSpPr>
          <p:cNvPr id="6" name="Text 4"/>
          <p:cNvSpPr txBox="1"/>
          <p:nvPr/>
        </p:nvSpPr>
        <p:spPr>
          <a:xfrm>
            <a:off x="740664" y="1472184"/>
            <a:ext cx="713232" cy="713232"/>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L2</a:t>
            </a:r>
            <a:endParaRPr lang="en-US" sz="1600" dirty="0"/>
          </a:p>
        </p:txBody>
      </p:sp>
      <p:sp>
        <p:nvSpPr>
          <p:cNvPr id="7" name="Text 5"/>
          <p:cNvSpPr txBox="1"/>
          <p:nvPr/>
        </p:nvSpPr>
        <p:spPr>
          <a:xfrm>
            <a:off x="365760" y="2286000"/>
            <a:ext cx="1463040" cy="548640"/>
          </a:xfrm>
          <a:prstGeom prst="rect">
            <a:avLst/>
          </a:prstGeom>
          <a:noFill/>
          <a:ln/>
        </p:spPr>
        <p:txBody>
          <a:bodyPr wrap="square" lIns="0" tIns="0" rIns="0" bIns="0" rtlCol="0" anchor="t"/>
          <a:lstStyle/>
          <a:p>
            <a:pPr algn="ctr" indent="0" marL="0">
              <a:buNone/>
            </a:pPr>
            <a:r>
              <a:rPr lang="en-US" sz="1400" b="1" dirty="0">
                <a:solidFill>
                  <a:srgbClr val="15213A"/>
                </a:solidFill>
                <a:latin typeface="Calibri" pitchFamily="34" charset="0"/>
                <a:ea typeface="Calibri" pitchFamily="34" charset="-122"/>
                <a:cs typeface="Calibri" pitchFamily="34" charset="-120"/>
              </a:rPr>
              <a:t>Python basics</a:t>
            </a:r>
            <a:endParaRPr lang="en-US" sz="1400" dirty="0"/>
          </a:p>
        </p:txBody>
      </p:sp>
      <p:sp>
        <p:nvSpPr>
          <p:cNvPr id="8" name="Shape 6"/>
          <p:cNvSpPr/>
          <p:nvPr/>
        </p:nvSpPr>
        <p:spPr>
          <a:xfrm>
            <a:off x="3332988" y="1572768"/>
            <a:ext cx="512064" cy="512064"/>
          </a:xfrm>
          <a:prstGeom prst="ellipse">
            <a:avLst/>
          </a:prstGeom>
          <a:solidFill>
            <a:srgbClr val="FFFFFF"/>
          </a:solidFill>
          <a:ln w="19050">
            <a:solidFill>
              <a:srgbClr val="15213A"/>
            </a:solidFill>
            <a:prstDash val="solid"/>
          </a:ln>
        </p:spPr>
      </p:sp>
      <p:sp>
        <p:nvSpPr>
          <p:cNvPr id="9" name="Text 7"/>
          <p:cNvSpPr txBox="1"/>
          <p:nvPr/>
        </p:nvSpPr>
        <p:spPr>
          <a:xfrm>
            <a:off x="333298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L3</a:t>
            </a:r>
            <a:endParaRPr lang="en-US" sz="1300" dirty="0"/>
          </a:p>
        </p:txBody>
      </p:sp>
      <p:sp>
        <p:nvSpPr>
          <p:cNvPr id="10" name="Text 8"/>
          <p:cNvSpPr txBox="1"/>
          <p:nvPr/>
        </p:nvSpPr>
        <p:spPr>
          <a:xfrm>
            <a:off x="285750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Decisions and loops</a:t>
            </a:r>
            <a:endParaRPr lang="en-US" sz="1400" dirty="0"/>
          </a:p>
        </p:txBody>
      </p:sp>
      <p:sp>
        <p:nvSpPr>
          <p:cNvPr id="11" name="Shape 9"/>
          <p:cNvSpPr/>
          <p:nvPr/>
        </p:nvSpPr>
        <p:spPr>
          <a:xfrm>
            <a:off x="5824728" y="1572768"/>
            <a:ext cx="512064" cy="512064"/>
          </a:xfrm>
          <a:prstGeom prst="ellipse">
            <a:avLst/>
          </a:prstGeom>
          <a:solidFill>
            <a:srgbClr val="FFFFFF"/>
          </a:solidFill>
          <a:ln w="19050">
            <a:solidFill>
              <a:srgbClr val="15213A"/>
            </a:solidFill>
            <a:prstDash val="solid"/>
          </a:ln>
        </p:spPr>
      </p:sp>
      <p:sp>
        <p:nvSpPr>
          <p:cNvPr id="12" name="Text 10"/>
          <p:cNvSpPr txBox="1"/>
          <p:nvPr/>
        </p:nvSpPr>
        <p:spPr>
          <a:xfrm>
            <a:off x="582472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L4</a:t>
            </a:r>
            <a:endParaRPr lang="en-US" sz="1300" dirty="0"/>
          </a:p>
        </p:txBody>
      </p:sp>
      <p:sp>
        <p:nvSpPr>
          <p:cNvPr id="13" name="Text 11"/>
          <p:cNvSpPr txBox="1"/>
          <p:nvPr/>
        </p:nvSpPr>
        <p:spPr>
          <a:xfrm>
            <a:off x="534924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Counting words</a:t>
            </a:r>
            <a:endParaRPr lang="en-US" sz="1400" dirty="0"/>
          </a:p>
        </p:txBody>
      </p:sp>
      <p:sp>
        <p:nvSpPr>
          <p:cNvPr id="14" name="Shape 12"/>
          <p:cNvSpPr/>
          <p:nvPr/>
        </p:nvSpPr>
        <p:spPr>
          <a:xfrm>
            <a:off x="8316468" y="1572768"/>
            <a:ext cx="512064" cy="512064"/>
          </a:xfrm>
          <a:prstGeom prst="ellipse">
            <a:avLst/>
          </a:prstGeom>
          <a:solidFill>
            <a:srgbClr val="FFFFFF"/>
          </a:solidFill>
          <a:ln w="19050">
            <a:solidFill>
              <a:srgbClr val="15213A"/>
            </a:solidFill>
            <a:prstDash val="solid"/>
          </a:ln>
        </p:spPr>
      </p:sp>
      <p:sp>
        <p:nvSpPr>
          <p:cNvPr id="15" name="Text 13"/>
          <p:cNvSpPr txBox="1"/>
          <p:nvPr/>
        </p:nvSpPr>
        <p:spPr>
          <a:xfrm>
            <a:off x="831646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L5</a:t>
            </a:r>
            <a:endParaRPr lang="en-US" sz="1300" dirty="0"/>
          </a:p>
        </p:txBody>
      </p:sp>
      <p:sp>
        <p:nvSpPr>
          <p:cNvPr id="16" name="Text 14"/>
          <p:cNvSpPr txBox="1"/>
          <p:nvPr/>
        </p:nvSpPr>
        <p:spPr>
          <a:xfrm>
            <a:off x="784098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Real data</a:t>
            </a:r>
            <a:endParaRPr lang="en-US" sz="1400" dirty="0"/>
          </a:p>
        </p:txBody>
      </p:sp>
      <p:sp>
        <p:nvSpPr>
          <p:cNvPr id="17" name="Shape 15"/>
          <p:cNvSpPr/>
          <p:nvPr/>
        </p:nvSpPr>
        <p:spPr>
          <a:xfrm>
            <a:off x="10808208" y="1572768"/>
            <a:ext cx="512064" cy="512064"/>
          </a:xfrm>
          <a:prstGeom prst="ellipse">
            <a:avLst/>
          </a:prstGeom>
          <a:solidFill>
            <a:srgbClr val="FFFFFF"/>
          </a:solidFill>
          <a:ln w="19050">
            <a:solidFill>
              <a:srgbClr val="15213A"/>
            </a:solidFill>
            <a:prstDash val="solid"/>
          </a:ln>
        </p:spPr>
      </p:sp>
      <p:sp>
        <p:nvSpPr>
          <p:cNvPr id="18" name="Text 16"/>
          <p:cNvSpPr txBox="1"/>
          <p:nvPr/>
        </p:nvSpPr>
        <p:spPr>
          <a:xfrm>
            <a:off x="10808208" y="1572768"/>
            <a:ext cx="512064" cy="512064"/>
          </a:xfrm>
          <a:prstGeom prst="rect">
            <a:avLst/>
          </a:prstGeom>
          <a:noFill/>
          <a:ln/>
        </p:spPr>
        <p:txBody>
          <a:bodyPr wrap="square" lIns="0" tIns="0" rIns="0" bIns="0" rtlCol="0" anchor="ctr"/>
          <a:lstStyle/>
          <a:p>
            <a:pPr algn="ctr" indent="0" marL="0">
              <a:buNone/>
            </a:pPr>
            <a:r>
              <a:rPr lang="en-US" sz="1300" b="1" dirty="0">
                <a:solidFill>
                  <a:srgbClr val="15213A"/>
                </a:solidFill>
                <a:latin typeface="Arial" pitchFamily="34" charset="0"/>
                <a:ea typeface="Arial" pitchFamily="34" charset="-122"/>
                <a:cs typeface="Arial" pitchFamily="34" charset="-120"/>
              </a:rPr>
              <a:t>L6</a:t>
            </a:r>
            <a:endParaRPr lang="en-US" sz="1300" dirty="0"/>
          </a:p>
        </p:txBody>
      </p:sp>
      <p:sp>
        <p:nvSpPr>
          <p:cNvPr id="19" name="Text 17"/>
          <p:cNvSpPr txBox="1"/>
          <p:nvPr/>
        </p:nvSpPr>
        <p:spPr>
          <a:xfrm>
            <a:off x="10332720" y="2286000"/>
            <a:ext cx="1463040" cy="548640"/>
          </a:xfrm>
          <a:prstGeom prst="rect">
            <a:avLst/>
          </a:prstGeom>
          <a:noFill/>
          <a:ln/>
        </p:spPr>
        <p:txBody>
          <a:bodyPr wrap="square" lIns="0" tIns="0" rIns="0" bIns="0" rtlCol="0" anchor="t"/>
          <a:lstStyle/>
          <a:p>
            <a:pPr algn="ctr" indent="0" marL="0">
              <a:buNone/>
            </a:pPr>
            <a:r>
              <a:rPr lang="en-US" sz="1400" dirty="0">
                <a:solidFill>
                  <a:srgbClr val="5D6573"/>
                </a:solidFill>
                <a:latin typeface="Calibri" pitchFamily="34" charset="0"/>
                <a:ea typeface="Calibri" pitchFamily="34" charset="-122"/>
                <a:cs typeface="Calibri" pitchFamily="34" charset="-120"/>
              </a:rPr>
              <a:t>Build the model</a:t>
            </a:r>
            <a:endParaRPr lang="en-US" sz="1400" dirty="0"/>
          </a:p>
        </p:txBody>
      </p:sp>
      <p:sp>
        <p:nvSpPr>
          <p:cNvPr id="20" name="Shape 18"/>
          <p:cNvSpPr/>
          <p:nvPr/>
        </p:nvSpPr>
        <p:spPr>
          <a:xfrm>
            <a:off x="548640" y="3017520"/>
            <a:ext cx="11064240" cy="3108960"/>
          </a:xfrm>
          <a:prstGeom prst="roundRect">
            <a:avLst>
              <a:gd name="adj" fmla="val 2941"/>
            </a:avLst>
          </a:prstGeom>
          <a:solidFill>
            <a:srgbClr val="F3F5F9"/>
          </a:solidFill>
          <a:ln w="12700">
            <a:solidFill>
              <a:srgbClr val="F3F5F9"/>
            </a:solidFill>
            <a:prstDash val="solid"/>
          </a:ln>
        </p:spPr>
      </p:sp>
      <p:sp>
        <p:nvSpPr>
          <p:cNvPr id="21" name="Text 19"/>
          <p:cNvSpPr txBox="1"/>
          <p:nvPr/>
        </p:nvSpPr>
        <p:spPr>
          <a:xfrm>
            <a:off x="914400" y="3246120"/>
            <a:ext cx="5486400" cy="365760"/>
          </a:xfrm>
          <a:prstGeom prst="rect">
            <a:avLst/>
          </a:prstGeom>
          <a:noFill/>
          <a:ln/>
        </p:spPr>
        <p:txBody>
          <a:bodyPr wrap="square" lIns="0" tIns="0" rIns="0" bIns="0" rtlCol="0" anchor="ctr"/>
          <a:lstStyle/>
          <a:p>
            <a:pPr indent="0" marL="0">
              <a:buNone/>
            </a:pPr>
            <a:r>
              <a:rPr lang="en-US" sz="1800" b="1" dirty="0">
                <a:solidFill>
                  <a:srgbClr val="15213A"/>
                </a:solidFill>
                <a:latin typeface="Arial" pitchFamily="34" charset="0"/>
                <a:ea typeface="Arial" pitchFamily="34" charset="-122"/>
                <a:cs typeface="Arial" pitchFamily="34" charset="-120"/>
              </a:rPr>
              <a:t>Today you will</a:t>
            </a:r>
            <a:endParaRPr lang="en-US" sz="1800" dirty="0"/>
          </a:p>
        </p:txBody>
      </p:sp>
      <p:sp>
        <p:nvSpPr>
          <p:cNvPr id="22" name="Shape 20"/>
          <p:cNvSpPr/>
          <p:nvPr/>
        </p:nvSpPr>
        <p:spPr>
          <a:xfrm>
            <a:off x="914400" y="3794760"/>
            <a:ext cx="310896" cy="310896"/>
          </a:xfrm>
          <a:prstGeom prst="ellipse">
            <a:avLst/>
          </a:prstGeom>
          <a:solidFill>
            <a:srgbClr val="E07A1F"/>
          </a:solidFill>
          <a:ln w="12700">
            <a:solidFill>
              <a:srgbClr val="E07A1F"/>
            </a:solidFill>
            <a:prstDash val="solid"/>
          </a:ln>
        </p:spPr>
      </p:sp>
      <p:sp>
        <p:nvSpPr>
          <p:cNvPr id="23" name="Text 21"/>
          <p:cNvSpPr txBox="1"/>
          <p:nvPr/>
        </p:nvSpPr>
        <p:spPr>
          <a:xfrm>
            <a:off x="914400" y="37947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1</a:t>
            </a:r>
            <a:endParaRPr lang="en-US" sz="1100" dirty="0"/>
          </a:p>
        </p:txBody>
      </p:sp>
      <p:sp>
        <p:nvSpPr>
          <p:cNvPr id="24" name="Text 22"/>
          <p:cNvSpPr txBox="1"/>
          <p:nvPr/>
        </p:nvSpPr>
        <p:spPr>
          <a:xfrm>
            <a:off x="1371600" y="37673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Understand what a program is and what Python does with it</a:t>
            </a:r>
            <a:endParaRPr lang="en-US" sz="1600" dirty="0"/>
          </a:p>
        </p:txBody>
      </p:sp>
      <p:sp>
        <p:nvSpPr>
          <p:cNvPr id="25" name="Shape 23"/>
          <p:cNvSpPr/>
          <p:nvPr/>
        </p:nvSpPr>
        <p:spPr>
          <a:xfrm>
            <a:off x="914400" y="4251960"/>
            <a:ext cx="310896" cy="310896"/>
          </a:xfrm>
          <a:prstGeom prst="ellipse">
            <a:avLst/>
          </a:prstGeom>
          <a:solidFill>
            <a:srgbClr val="E07A1F"/>
          </a:solidFill>
          <a:ln w="12700">
            <a:solidFill>
              <a:srgbClr val="E07A1F"/>
            </a:solidFill>
            <a:prstDash val="solid"/>
          </a:ln>
        </p:spPr>
      </p:sp>
      <p:sp>
        <p:nvSpPr>
          <p:cNvPr id="26" name="Text 24"/>
          <p:cNvSpPr txBox="1"/>
          <p:nvPr/>
        </p:nvSpPr>
        <p:spPr>
          <a:xfrm>
            <a:off x="914400" y="42519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2</a:t>
            </a:r>
            <a:endParaRPr lang="en-US" sz="1100" dirty="0"/>
          </a:p>
        </p:txBody>
      </p:sp>
      <p:sp>
        <p:nvSpPr>
          <p:cNvPr id="27" name="Text 25"/>
          <p:cNvSpPr txBox="1"/>
          <p:nvPr/>
        </p:nvSpPr>
        <p:spPr>
          <a:xfrm>
            <a:off x="1371600" y="42245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Open Jupyter Notebook offline in the lab, and Colab at home</a:t>
            </a:r>
            <a:endParaRPr lang="en-US" sz="1600" dirty="0"/>
          </a:p>
        </p:txBody>
      </p:sp>
      <p:sp>
        <p:nvSpPr>
          <p:cNvPr id="28" name="Shape 26"/>
          <p:cNvSpPr/>
          <p:nvPr/>
        </p:nvSpPr>
        <p:spPr>
          <a:xfrm>
            <a:off x="914400" y="4709160"/>
            <a:ext cx="310896" cy="310896"/>
          </a:xfrm>
          <a:prstGeom prst="ellipse">
            <a:avLst/>
          </a:prstGeom>
          <a:solidFill>
            <a:srgbClr val="E07A1F"/>
          </a:solidFill>
          <a:ln w="12700">
            <a:solidFill>
              <a:srgbClr val="E07A1F"/>
            </a:solidFill>
            <a:prstDash val="solid"/>
          </a:ln>
        </p:spPr>
      </p:sp>
      <p:sp>
        <p:nvSpPr>
          <p:cNvPr id="29" name="Text 27"/>
          <p:cNvSpPr txBox="1"/>
          <p:nvPr/>
        </p:nvSpPr>
        <p:spPr>
          <a:xfrm>
            <a:off x="914400" y="47091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3</a:t>
            </a:r>
            <a:endParaRPr lang="en-US" sz="1100" dirty="0"/>
          </a:p>
        </p:txBody>
      </p:sp>
      <p:sp>
        <p:nvSpPr>
          <p:cNvPr id="30" name="Text 28"/>
          <p:cNvSpPr txBox="1"/>
          <p:nvPr/>
        </p:nvSpPr>
        <p:spPr>
          <a:xfrm>
            <a:off x="1371600" y="46817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Run cells in several ways and write text cells</a:t>
            </a:r>
            <a:endParaRPr lang="en-US" sz="1600" dirty="0"/>
          </a:p>
        </p:txBody>
      </p:sp>
      <p:sp>
        <p:nvSpPr>
          <p:cNvPr id="31" name="Shape 29"/>
          <p:cNvSpPr/>
          <p:nvPr/>
        </p:nvSpPr>
        <p:spPr>
          <a:xfrm>
            <a:off x="914400" y="5166360"/>
            <a:ext cx="310896" cy="310896"/>
          </a:xfrm>
          <a:prstGeom prst="ellipse">
            <a:avLst/>
          </a:prstGeom>
          <a:solidFill>
            <a:srgbClr val="E07A1F"/>
          </a:solidFill>
          <a:ln w="12700">
            <a:solidFill>
              <a:srgbClr val="E07A1F"/>
            </a:solidFill>
            <a:prstDash val="solid"/>
          </a:ln>
        </p:spPr>
      </p:sp>
      <p:sp>
        <p:nvSpPr>
          <p:cNvPr id="32" name="Text 30"/>
          <p:cNvSpPr txBox="1"/>
          <p:nvPr/>
        </p:nvSpPr>
        <p:spPr>
          <a:xfrm>
            <a:off x="914400" y="51663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4</a:t>
            </a:r>
            <a:endParaRPr lang="en-US" sz="1100" dirty="0"/>
          </a:p>
        </p:txBody>
      </p:sp>
      <p:sp>
        <p:nvSpPr>
          <p:cNvPr id="33" name="Text 31"/>
          <p:cNvSpPr txBox="1"/>
          <p:nvPr/>
        </p:nvSpPr>
        <p:spPr>
          <a:xfrm>
            <a:off x="1371600" y="51389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Understand execution order, and fix it with restart and run all</a:t>
            </a:r>
            <a:endParaRPr lang="en-US" sz="1600" dirty="0"/>
          </a:p>
        </p:txBody>
      </p:sp>
      <p:sp>
        <p:nvSpPr>
          <p:cNvPr id="34" name="Shape 32"/>
          <p:cNvSpPr/>
          <p:nvPr/>
        </p:nvSpPr>
        <p:spPr>
          <a:xfrm>
            <a:off x="914400" y="5623560"/>
            <a:ext cx="310896" cy="310896"/>
          </a:xfrm>
          <a:prstGeom prst="ellipse">
            <a:avLst/>
          </a:prstGeom>
          <a:solidFill>
            <a:srgbClr val="E07A1F"/>
          </a:solidFill>
          <a:ln w="12700">
            <a:solidFill>
              <a:srgbClr val="E07A1F"/>
            </a:solidFill>
            <a:prstDash val="solid"/>
          </a:ln>
        </p:spPr>
      </p:sp>
      <p:sp>
        <p:nvSpPr>
          <p:cNvPr id="35" name="Text 33"/>
          <p:cNvSpPr txBox="1"/>
          <p:nvPr/>
        </p:nvSpPr>
        <p:spPr>
          <a:xfrm>
            <a:off x="914400" y="5623560"/>
            <a:ext cx="310896" cy="310896"/>
          </a:xfrm>
          <a:prstGeom prst="rect">
            <a:avLst/>
          </a:prstGeom>
          <a:noFill/>
          <a:ln/>
        </p:spPr>
        <p:txBody>
          <a:bodyPr wrap="square" lIns="0" tIns="0" rIns="0" bIns="0" rtlCol="0" anchor="ctr"/>
          <a:lstStyle/>
          <a:p>
            <a:pPr algn="ctr" indent="0" marL="0">
              <a:buNone/>
            </a:pPr>
            <a:r>
              <a:rPr lang="en-US" sz="1100" b="1" dirty="0">
                <a:solidFill>
                  <a:srgbClr val="FFFFFF"/>
                </a:solidFill>
                <a:latin typeface="Arial" pitchFamily="34" charset="0"/>
                <a:ea typeface="Arial" pitchFamily="34" charset="-122"/>
                <a:cs typeface="Arial" pitchFamily="34" charset="-120"/>
              </a:rPr>
              <a:t>5</a:t>
            </a:r>
            <a:endParaRPr lang="en-US" sz="1100" dirty="0"/>
          </a:p>
        </p:txBody>
      </p:sp>
      <p:sp>
        <p:nvSpPr>
          <p:cNvPr id="36" name="Text 34"/>
          <p:cNvSpPr txBox="1"/>
          <p:nvPr/>
        </p:nvSpPr>
        <p:spPr>
          <a:xfrm>
            <a:off x="1371600" y="5596128"/>
            <a:ext cx="9966960" cy="365760"/>
          </a:xfrm>
          <a:prstGeom prst="rect">
            <a:avLst/>
          </a:prstGeom>
          <a:noFill/>
          <a:ln/>
        </p:spPr>
        <p:txBody>
          <a:bodyPr wrap="square" lIns="0" tIns="0" rIns="0" bIns="0" rtlCol="0" anchor="ctr"/>
          <a:lstStyle/>
          <a:p>
            <a:pPr indent="0" marL="0">
              <a:buNone/>
            </a:pPr>
            <a:r>
              <a:rPr lang="en-US" sz="1600" dirty="0">
                <a:solidFill>
                  <a:srgbClr val="15213A"/>
                </a:solidFill>
                <a:latin typeface="Calibri" pitchFamily="34" charset="0"/>
                <a:ea typeface="Calibri" pitchFamily="34" charset="-122"/>
                <a:cs typeface="Calibri" pitchFamily="34" charset="-120"/>
              </a:rPr>
              <a:t>Save your work and move notebooks between lab and home</a:t>
            </a:r>
            <a:endParaRPr lang="en-US" sz="16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20</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What is a program?</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Instructions</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program is a list of instructions, written in a language the computer can follow.</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Top to bottom</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Python reads your code one line at a time, from the top, and does exactly what each line says.</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Exact, not smart</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 missing bracket or a misspelled name stops it. Precision is a skill you will build.</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20</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Two places to write Python</a:t>
            </a:r>
            <a:endParaRPr lang="en-US" sz="3000" dirty="0"/>
          </a:p>
        </p:txBody>
      </p:sp>
      <p:sp>
        <p:nvSpPr>
          <p:cNvPr id="3" name="Shape 1"/>
          <p:cNvSpPr/>
          <p:nvPr/>
        </p:nvSpPr>
        <p:spPr>
          <a:xfrm>
            <a:off x="548640" y="1463040"/>
            <a:ext cx="5120640" cy="4480560"/>
          </a:xfrm>
          <a:prstGeom prst="roundRect">
            <a:avLst>
              <a:gd name="adj" fmla="val 2041"/>
            </a:avLst>
          </a:prstGeom>
          <a:solidFill>
            <a:srgbClr val="F3F5F9"/>
          </a:solidFill>
          <a:ln w="12700">
            <a:solidFill>
              <a:srgbClr val="F3F5F9"/>
            </a:solidFill>
            <a:prstDash val="solid"/>
          </a:ln>
        </p:spPr>
      </p:sp>
      <p:sp>
        <p:nvSpPr>
          <p:cNvPr id="4" name="Text 2"/>
          <p:cNvSpPr txBox="1"/>
          <p:nvPr/>
        </p:nvSpPr>
        <p:spPr>
          <a:xfrm>
            <a:off x="914400" y="1737360"/>
            <a:ext cx="4389120" cy="457200"/>
          </a:xfrm>
          <a:prstGeom prst="rect">
            <a:avLst/>
          </a:prstGeom>
          <a:noFill/>
          <a:ln/>
        </p:spPr>
        <p:txBody>
          <a:bodyPr wrap="square" lIns="0" tIns="0" rIns="0" bIns="0" rtlCol="0" anchor="ctr"/>
          <a:lstStyle/>
          <a:p>
            <a:pPr indent="0" marL="0">
              <a:buNone/>
            </a:pPr>
            <a:r>
              <a:rPr lang="en-US" sz="2000" b="1" dirty="0">
                <a:solidFill>
                  <a:srgbClr val="15213A"/>
                </a:solidFill>
                <a:latin typeface="Arial" pitchFamily="34" charset="0"/>
                <a:ea typeface="Arial" pitchFamily="34" charset="-122"/>
                <a:cs typeface="Arial" pitchFamily="34" charset="-120"/>
              </a:rPr>
              <a:t>Jupyter Notebook (lab, offline)</a:t>
            </a:r>
            <a:endParaRPr lang="en-US" sz="2000" dirty="0"/>
          </a:p>
        </p:txBody>
      </p:sp>
      <p:sp>
        <p:nvSpPr>
          <p:cNvPr id="5" name="Shape 3"/>
          <p:cNvSpPr/>
          <p:nvPr/>
        </p:nvSpPr>
        <p:spPr>
          <a:xfrm>
            <a:off x="914400" y="2564892"/>
            <a:ext cx="91440" cy="91440"/>
          </a:xfrm>
          <a:prstGeom prst="ellipse">
            <a:avLst/>
          </a:prstGeom>
          <a:solidFill>
            <a:srgbClr val="E07A1F"/>
          </a:solidFill>
          <a:ln w="12700">
            <a:solidFill>
              <a:srgbClr val="E07A1F"/>
            </a:solidFill>
            <a:prstDash val="solid"/>
          </a:ln>
        </p:spPr>
      </p:sp>
      <p:sp>
        <p:nvSpPr>
          <p:cNvPr id="6" name="Text 4"/>
          <p:cNvSpPr txBox="1"/>
          <p:nvPr/>
        </p:nvSpPr>
        <p:spPr>
          <a:xfrm>
            <a:off x="11887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Runs on your own computer</a:t>
            </a:r>
            <a:endParaRPr lang="en-US" sz="1800" dirty="0"/>
          </a:p>
        </p:txBody>
      </p:sp>
      <p:sp>
        <p:nvSpPr>
          <p:cNvPr id="7" name="Shape 5"/>
          <p:cNvSpPr/>
          <p:nvPr/>
        </p:nvSpPr>
        <p:spPr>
          <a:xfrm>
            <a:off x="914400" y="3083560"/>
            <a:ext cx="91440" cy="91440"/>
          </a:xfrm>
          <a:prstGeom prst="ellipse">
            <a:avLst/>
          </a:prstGeom>
          <a:solidFill>
            <a:srgbClr val="E07A1F"/>
          </a:solidFill>
          <a:ln w="12700">
            <a:solidFill>
              <a:srgbClr val="E07A1F"/>
            </a:solidFill>
            <a:prstDash val="solid"/>
          </a:ln>
        </p:spPr>
      </p:sp>
      <p:sp>
        <p:nvSpPr>
          <p:cNvPr id="8" name="Text 6"/>
          <p:cNvSpPr txBox="1"/>
          <p:nvPr/>
        </p:nvSpPr>
        <p:spPr>
          <a:xfrm>
            <a:off x="1188720" y="298754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No internet needed</a:t>
            </a:r>
            <a:endParaRPr lang="en-US" sz="1800" dirty="0"/>
          </a:p>
        </p:txBody>
      </p:sp>
      <p:sp>
        <p:nvSpPr>
          <p:cNvPr id="9" name="Shape 7"/>
          <p:cNvSpPr/>
          <p:nvPr/>
        </p:nvSpPr>
        <p:spPr>
          <a:xfrm>
            <a:off x="914400" y="3602228"/>
            <a:ext cx="91440" cy="91440"/>
          </a:xfrm>
          <a:prstGeom prst="ellipse">
            <a:avLst/>
          </a:prstGeom>
          <a:solidFill>
            <a:srgbClr val="E07A1F"/>
          </a:solidFill>
          <a:ln w="12700">
            <a:solidFill>
              <a:srgbClr val="E07A1F"/>
            </a:solidFill>
            <a:prstDash val="solid"/>
          </a:ln>
        </p:spPr>
      </p:sp>
      <p:sp>
        <p:nvSpPr>
          <p:cNvPr id="10" name="Text 8"/>
          <p:cNvSpPr txBox="1"/>
          <p:nvPr/>
        </p:nvSpPr>
        <p:spPr>
          <a:xfrm>
            <a:off x="1188720" y="3506216"/>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Installed once with Anaconda</a:t>
            </a:r>
            <a:endParaRPr lang="en-US" sz="1800" dirty="0"/>
          </a:p>
        </p:txBody>
      </p:sp>
      <p:sp>
        <p:nvSpPr>
          <p:cNvPr id="11" name="Shape 9"/>
          <p:cNvSpPr/>
          <p:nvPr/>
        </p:nvSpPr>
        <p:spPr>
          <a:xfrm>
            <a:off x="914400" y="4120896"/>
            <a:ext cx="91440" cy="91440"/>
          </a:xfrm>
          <a:prstGeom prst="ellipse">
            <a:avLst/>
          </a:prstGeom>
          <a:solidFill>
            <a:srgbClr val="E07A1F"/>
          </a:solidFill>
          <a:ln w="12700">
            <a:solidFill>
              <a:srgbClr val="E07A1F"/>
            </a:solidFill>
            <a:prstDash val="solid"/>
          </a:ln>
        </p:spPr>
      </p:sp>
      <p:sp>
        <p:nvSpPr>
          <p:cNvPr id="12" name="Text 10"/>
          <p:cNvSpPr txBox="1"/>
          <p:nvPr/>
        </p:nvSpPr>
        <p:spPr>
          <a:xfrm>
            <a:off x="1188720" y="4024884"/>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Files saved in a folder on the PC</a:t>
            </a:r>
            <a:endParaRPr lang="en-US" sz="1800" dirty="0"/>
          </a:p>
        </p:txBody>
      </p:sp>
      <p:sp>
        <p:nvSpPr>
          <p:cNvPr id="13" name="Shape 11"/>
          <p:cNvSpPr/>
          <p:nvPr/>
        </p:nvSpPr>
        <p:spPr>
          <a:xfrm>
            <a:off x="6492240" y="1463040"/>
            <a:ext cx="5120640" cy="4480560"/>
          </a:xfrm>
          <a:prstGeom prst="roundRect">
            <a:avLst>
              <a:gd name="adj" fmla="val 2041"/>
            </a:avLst>
          </a:prstGeom>
          <a:solidFill>
            <a:srgbClr val="E3EAF8"/>
          </a:solidFill>
          <a:ln w="12700">
            <a:solidFill>
              <a:srgbClr val="E3EAF8"/>
            </a:solidFill>
            <a:prstDash val="solid"/>
          </a:ln>
        </p:spPr>
      </p:sp>
      <p:sp>
        <p:nvSpPr>
          <p:cNvPr id="14" name="Text 12"/>
          <p:cNvSpPr txBox="1"/>
          <p:nvPr/>
        </p:nvSpPr>
        <p:spPr>
          <a:xfrm>
            <a:off x="6858000" y="1737360"/>
            <a:ext cx="4389120" cy="457200"/>
          </a:xfrm>
          <a:prstGeom prst="rect">
            <a:avLst/>
          </a:prstGeom>
          <a:noFill/>
          <a:ln/>
        </p:spPr>
        <p:txBody>
          <a:bodyPr wrap="square" lIns="0" tIns="0" rIns="0" bIns="0" rtlCol="0" anchor="ctr"/>
          <a:lstStyle/>
          <a:p>
            <a:pPr indent="0" marL="0">
              <a:buNone/>
            </a:pPr>
            <a:r>
              <a:rPr lang="en-US" sz="2000" b="1" dirty="0">
                <a:solidFill>
                  <a:srgbClr val="2459C4"/>
                </a:solidFill>
                <a:latin typeface="Arial" pitchFamily="34" charset="0"/>
                <a:ea typeface="Arial" pitchFamily="34" charset="-122"/>
                <a:cs typeface="Arial" pitchFamily="34" charset="-120"/>
              </a:rPr>
              <a:t>Google Colab (home, online)</a:t>
            </a:r>
            <a:endParaRPr lang="en-US" sz="2000" dirty="0"/>
          </a:p>
        </p:txBody>
      </p:sp>
      <p:sp>
        <p:nvSpPr>
          <p:cNvPr id="15" name="Shape 13"/>
          <p:cNvSpPr/>
          <p:nvPr/>
        </p:nvSpPr>
        <p:spPr>
          <a:xfrm>
            <a:off x="6858000" y="2564892"/>
            <a:ext cx="91440" cy="91440"/>
          </a:xfrm>
          <a:prstGeom prst="ellipse">
            <a:avLst/>
          </a:prstGeom>
          <a:solidFill>
            <a:srgbClr val="E07A1F"/>
          </a:solidFill>
          <a:ln w="12700">
            <a:solidFill>
              <a:srgbClr val="E07A1F"/>
            </a:solidFill>
            <a:prstDash val="solid"/>
          </a:ln>
        </p:spPr>
      </p:sp>
      <p:sp>
        <p:nvSpPr>
          <p:cNvPr id="16" name="Text 14"/>
          <p:cNvSpPr txBox="1"/>
          <p:nvPr/>
        </p:nvSpPr>
        <p:spPr>
          <a:xfrm>
            <a:off x="7132320" y="2468880"/>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Runs on Google's computers</a:t>
            </a:r>
            <a:endParaRPr lang="en-US" sz="1800" dirty="0"/>
          </a:p>
        </p:txBody>
      </p:sp>
      <p:sp>
        <p:nvSpPr>
          <p:cNvPr id="17" name="Shape 15"/>
          <p:cNvSpPr/>
          <p:nvPr/>
        </p:nvSpPr>
        <p:spPr>
          <a:xfrm>
            <a:off x="6858000" y="3083560"/>
            <a:ext cx="91440" cy="91440"/>
          </a:xfrm>
          <a:prstGeom prst="ellipse">
            <a:avLst/>
          </a:prstGeom>
          <a:solidFill>
            <a:srgbClr val="E07A1F"/>
          </a:solidFill>
          <a:ln w="12700">
            <a:solidFill>
              <a:srgbClr val="E07A1F"/>
            </a:solidFill>
            <a:prstDash val="solid"/>
          </a:ln>
        </p:spPr>
      </p:sp>
      <p:sp>
        <p:nvSpPr>
          <p:cNvPr id="18" name="Text 16"/>
          <p:cNvSpPr txBox="1"/>
          <p:nvPr/>
        </p:nvSpPr>
        <p:spPr>
          <a:xfrm>
            <a:off x="7132320" y="2987548"/>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Needs internet and a Google account</a:t>
            </a:r>
            <a:endParaRPr lang="en-US" sz="1800" dirty="0"/>
          </a:p>
        </p:txBody>
      </p:sp>
      <p:sp>
        <p:nvSpPr>
          <p:cNvPr id="19" name="Shape 17"/>
          <p:cNvSpPr/>
          <p:nvPr/>
        </p:nvSpPr>
        <p:spPr>
          <a:xfrm>
            <a:off x="6858000" y="3602228"/>
            <a:ext cx="91440" cy="91440"/>
          </a:xfrm>
          <a:prstGeom prst="ellipse">
            <a:avLst/>
          </a:prstGeom>
          <a:solidFill>
            <a:srgbClr val="E07A1F"/>
          </a:solidFill>
          <a:ln w="12700">
            <a:solidFill>
              <a:srgbClr val="E07A1F"/>
            </a:solidFill>
            <a:prstDash val="solid"/>
          </a:ln>
        </p:spPr>
      </p:sp>
      <p:sp>
        <p:nvSpPr>
          <p:cNvPr id="20" name="Text 18"/>
          <p:cNvSpPr txBox="1"/>
          <p:nvPr/>
        </p:nvSpPr>
        <p:spPr>
          <a:xfrm>
            <a:off x="7132320" y="3506216"/>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Nothing to install</a:t>
            </a:r>
            <a:endParaRPr lang="en-US" sz="1800" dirty="0"/>
          </a:p>
        </p:txBody>
      </p:sp>
      <p:sp>
        <p:nvSpPr>
          <p:cNvPr id="21" name="Shape 19"/>
          <p:cNvSpPr/>
          <p:nvPr/>
        </p:nvSpPr>
        <p:spPr>
          <a:xfrm>
            <a:off x="6858000" y="4120896"/>
            <a:ext cx="91440" cy="91440"/>
          </a:xfrm>
          <a:prstGeom prst="ellipse">
            <a:avLst/>
          </a:prstGeom>
          <a:solidFill>
            <a:srgbClr val="E07A1F"/>
          </a:solidFill>
          <a:ln w="12700">
            <a:solidFill>
              <a:srgbClr val="E07A1F"/>
            </a:solidFill>
            <a:prstDash val="solid"/>
          </a:ln>
        </p:spPr>
      </p:sp>
      <p:sp>
        <p:nvSpPr>
          <p:cNvPr id="22" name="Text 20"/>
          <p:cNvSpPr txBox="1"/>
          <p:nvPr/>
        </p:nvSpPr>
        <p:spPr>
          <a:xfrm>
            <a:off x="7132320" y="4024884"/>
            <a:ext cx="411480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Files saved in your Google Drive</a:t>
            </a:r>
            <a:endParaRPr lang="en-US" sz="1800" dirty="0"/>
          </a:p>
        </p:txBody>
      </p:sp>
      <p:sp>
        <p:nvSpPr>
          <p:cNvPr id="23" name="Shape 21"/>
          <p:cNvSpPr/>
          <p:nvPr/>
        </p:nvSpPr>
        <p:spPr>
          <a:xfrm>
            <a:off x="0" y="6556248"/>
            <a:ext cx="3154680" cy="301752"/>
          </a:xfrm>
          <a:prstGeom prst="rect">
            <a:avLst/>
          </a:prstGeom>
          <a:solidFill>
            <a:srgbClr val="2459C4"/>
          </a:solidFill>
          <a:ln w="12700">
            <a:solidFill>
              <a:srgbClr val="2459C4"/>
            </a:solidFill>
            <a:prstDash val="solid"/>
          </a:ln>
        </p:spPr>
      </p:sp>
      <p:sp>
        <p:nvSpPr>
          <p:cNvPr id="24" name="Text 2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5" name="Shape 23"/>
          <p:cNvSpPr/>
          <p:nvPr/>
        </p:nvSpPr>
        <p:spPr>
          <a:xfrm>
            <a:off x="3154680" y="6556248"/>
            <a:ext cx="4754880" cy="301752"/>
          </a:xfrm>
          <a:prstGeom prst="rect">
            <a:avLst/>
          </a:prstGeom>
          <a:solidFill>
            <a:srgbClr val="E07A1F"/>
          </a:solidFill>
          <a:ln w="12700">
            <a:solidFill>
              <a:srgbClr val="E07A1F"/>
            </a:solidFill>
            <a:prstDash val="solid"/>
          </a:ln>
        </p:spPr>
      </p:sp>
      <p:sp>
        <p:nvSpPr>
          <p:cNvPr id="26" name="Text 2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27" name="Shape 25"/>
          <p:cNvSpPr/>
          <p:nvPr/>
        </p:nvSpPr>
        <p:spPr>
          <a:xfrm>
            <a:off x="7909560" y="6556248"/>
            <a:ext cx="2926080" cy="301752"/>
          </a:xfrm>
          <a:prstGeom prst="rect">
            <a:avLst/>
          </a:prstGeom>
          <a:solidFill>
            <a:srgbClr val="2459C4"/>
          </a:solidFill>
          <a:ln w="12700">
            <a:solidFill>
              <a:srgbClr val="2459C4"/>
            </a:solidFill>
            <a:prstDash val="solid"/>
          </a:ln>
        </p:spPr>
      </p:sp>
      <p:sp>
        <p:nvSpPr>
          <p:cNvPr id="28" name="Text 2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9" name="Shape 27"/>
          <p:cNvSpPr/>
          <p:nvPr/>
        </p:nvSpPr>
        <p:spPr>
          <a:xfrm>
            <a:off x="10835640" y="6556248"/>
            <a:ext cx="1356055" cy="301752"/>
          </a:xfrm>
          <a:prstGeom prst="rect">
            <a:avLst/>
          </a:prstGeom>
          <a:solidFill>
            <a:srgbClr val="15213A"/>
          </a:solidFill>
          <a:ln w="12700">
            <a:solidFill>
              <a:srgbClr val="15213A"/>
            </a:solidFill>
            <a:prstDash val="solid"/>
          </a:ln>
        </p:spPr>
      </p:sp>
      <p:sp>
        <p:nvSpPr>
          <p:cNvPr id="30" name="Text 2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20</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One-time lab setup: Anaconda</a:t>
            </a:r>
            <a:endParaRPr lang="en-US" sz="3000" dirty="0"/>
          </a:p>
        </p:txBody>
      </p:sp>
      <p:sp>
        <p:nvSpPr>
          <p:cNvPr id="3" name="Text 1"/>
          <p:cNvSpPr txBox="1"/>
          <p:nvPr/>
        </p:nvSpPr>
        <p:spPr>
          <a:xfrm>
            <a:off x="548640" y="1188720"/>
            <a:ext cx="11064240" cy="5029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Done once per PC, usually by the lab administrator, using the offline Anaconda installer.</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2500579"/>
        </p:xfrm>
        <a:graphic>
          <a:graphicData uri="http://schemas.openxmlformats.org/drawingml/2006/table">
            <a:tbl>
              <a:tblPr/>
              <a:tblGrid>
                <a:gridCol w="3017520"/>
                <a:gridCol w="804672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Details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Anaconda Distribution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Free installer that includes Python, Jupyter Notebook, pandas, scikit-learn and matplotlib</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Why Anaconda</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Every library this course needs is already inside, so no internet is needed afterwards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Check it worked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Start menu shows Anaconda Navigator and Anaconda Prompt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Data files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Copy course files (for example sms.tsv for Lecture 5) to each PC or a shared folder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Students with laptops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Download the installer once at home or from the course share, then install offline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20</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Start Jupyter Notebook in the lab</a:t>
            </a:r>
            <a:endParaRPr lang="en-US" sz="3000" dirty="0"/>
          </a:p>
        </p:txBody>
      </p:sp>
      <p:sp>
        <p:nvSpPr>
          <p:cNvPr id="3" name="Shape 1"/>
          <p:cNvSpPr/>
          <p:nvPr/>
        </p:nvSpPr>
        <p:spPr>
          <a:xfrm>
            <a:off x="548640" y="1463040"/>
            <a:ext cx="502920" cy="502920"/>
          </a:xfrm>
          <a:prstGeom prst="ellipse">
            <a:avLst/>
          </a:prstGeom>
          <a:solidFill>
            <a:srgbClr val="E07A1F"/>
          </a:solidFill>
          <a:ln w="12700">
            <a:solidFill>
              <a:srgbClr val="E07A1F"/>
            </a:solidFill>
            <a:prstDash val="solid"/>
          </a:ln>
        </p:spPr>
      </p:sp>
      <p:sp>
        <p:nvSpPr>
          <p:cNvPr id="4" name="Text 2"/>
          <p:cNvSpPr txBox="1"/>
          <p:nvPr/>
        </p:nvSpPr>
        <p:spPr>
          <a:xfrm>
            <a:off x="548640" y="1463040"/>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5" name="Text 3"/>
          <p:cNvSpPr txBox="1"/>
          <p:nvPr/>
        </p:nvSpPr>
        <p:spPr>
          <a:xfrm>
            <a:off x="1280160" y="1444752"/>
            <a:ext cx="4206240" cy="411480"/>
          </a:xfrm>
          <a:prstGeom prst="rect">
            <a:avLst/>
          </a:prstGeom>
          <a:noFill/>
          <a:ln/>
        </p:spPr>
        <p:txBody>
          <a:bodyPr wrap="square" lIns="0" tIns="0" rIns="0" bIns="0" rtlCol="0" anchor="ctr"/>
          <a:lstStyle/>
          <a:p>
            <a:pPr indent="0" marL="0">
              <a:buNone/>
            </a:pPr>
            <a:r>
              <a:rPr lang="en-US" sz="2000" b="1" dirty="0">
                <a:solidFill>
                  <a:srgbClr val="15213A"/>
                </a:solidFill>
                <a:latin typeface="Arial" pitchFamily="34" charset="0"/>
                <a:ea typeface="Arial" pitchFamily="34" charset="-122"/>
                <a:cs typeface="Arial" pitchFamily="34" charset="-120"/>
              </a:rPr>
              <a:t>Launch</a:t>
            </a:r>
            <a:endParaRPr lang="en-US" sz="2000" dirty="0"/>
          </a:p>
        </p:txBody>
      </p:sp>
      <p:sp>
        <p:nvSpPr>
          <p:cNvPr id="6" name="Text 4"/>
          <p:cNvSpPr txBox="1"/>
          <p:nvPr/>
        </p:nvSpPr>
        <p:spPr>
          <a:xfrm>
            <a:off x="1280160" y="1920240"/>
            <a:ext cx="4206240" cy="822960"/>
          </a:xfrm>
          <a:prstGeom prst="rect">
            <a:avLst/>
          </a:prstGeom>
          <a:noFill/>
          <a:ln/>
        </p:spPr>
        <p:txBody>
          <a:bodyPr wrap="square" lIns="0" tIns="0" rIns="0" bIns="0" rtlCol="0" anchor="t"/>
          <a:lstStyle/>
          <a:p>
            <a:pPr indent="0" marL="0">
              <a:buNone/>
            </a:pPr>
            <a:r>
              <a:rPr lang="en-US" sz="1600" dirty="0">
                <a:solidFill>
                  <a:srgbClr val="15213A"/>
                </a:solidFill>
                <a:latin typeface="Calibri" pitchFamily="34" charset="0"/>
                <a:ea typeface="Calibri" pitchFamily="34" charset="-122"/>
                <a:cs typeface="Calibri" pitchFamily="34" charset="-120"/>
              </a:rPr>
              <a:t>Start menu, Anaconda Navigator, then Launch under Jupyter Notebook. Or type jupyter notebook in Anaconda Prompt.</a:t>
            </a:r>
            <a:endParaRPr lang="en-US" sz="1600" dirty="0"/>
          </a:p>
        </p:txBody>
      </p:sp>
      <p:sp>
        <p:nvSpPr>
          <p:cNvPr id="7" name="Shape 5"/>
          <p:cNvSpPr/>
          <p:nvPr/>
        </p:nvSpPr>
        <p:spPr>
          <a:xfrm>
            <a:off x="548640" y="2971800"/>
            <a:ext cx="502920" cy="502920"/>
          </a:xfrm>
          <a:prstGeom prst="ellipse">
            <a:avLst/>
          </a:prstGeom>
          <a:solidFill>
            <a:srgbClr val="E07A1F"/>
          </a:solidFill>
          <a:ln w="12700">
            <a:solidFill>
              <a:srgbClr val="E07A1F"/>
            </a:solidFill>
            <a:prstDash val="solid"/>
          </a:ln>
        </p:spPr>
      </p:sp>
      <p:sp>
        <p:nvSpPr>
          <p:cNvPr id="8" name="Text 6"/>
          <p:cNvSpPr txBox="1"/>
          <p:nvPr/>
        </p:nvSpPr>
        <p:spPr>
          <a:xfrm>
            <a:off x="548640" y="2971800"/>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9" name="Text 7"/>
          <p:cNvSpPr txBox="1"/>
          <p:nvPr/>
        </p:nvSpPr>
        <p:spPr>
          <a:xfrm>
            <a:off x="1280160" y="2953512"/>
            <a:ext cx="4206240" cy="411480"/>
          </a:xfrm>
          <a:prstGeom prst="rect">
            <a:avLst/>
          </a:prstGeom>
          <a:noFill/>
          <a:ln/>
        </p:spPr>
        <p:txBody>
          <a:bodyPr wrap="square" lIns="0" tIns="0" rIns="0" bIns="0" rtlCol="0" anchor="ctr"/>
          <a:lstStyle/>
          <a:p>
            <a:pPr indent="0" marL="0">
              <a:buNone/>
            </a:pPr>
            <a:r>
              <a:rPr lang="en-US" sz="2000" b="1" dirty="0">
                <a:solidFill>
                  <a:srgbClr val="15213A"/>
                </a:solidFill>
                <a:latin typeface="Arial" pitchFamily="34" charset="0"/>
                <a:ea typeface="Arial" pitchFamily="34" charset="-122"/>
                <a:cs typeface="Arial" pitchFamily="34" charset="-120"/>
              </a:rPr>
              <a:t>Your folder</a:t>
            </a:r>
            <a:endParaRPr lang="en-US" sz="2000" dirty="0"/>
          </a:p>
        </p:txBody>
      </p:sp>
      <p:sp>
        <p:nvSpPr>
          <p:cNvPr id="10" name="Text 8"/>
          <p:cNvSpPr txBox="1"/>
          <p:nvPr/>
        </p:nvSpPr>
        <p:spPr>
          <a:xfrm>
            <a:off x="1280160" y="3429000"/>
            <a:ext cx="4206240" cy="822960"/>
          </a:xfrm>
          <a:prstGeom prst="rect">
            <a:avLst/>
          </a:prstGeom>
          <a:noFill/>
          <a:ln/>
        </p:spPr>
        <p:txBody>
          <a:bodyPr wrap="square" lIns="0" tIns="0" rIns="0" bIns="0" rtlCol="0" anchor="t"/>
          <a:lstStyle/>
          <a:p>
            <a:pPr indent="0" marL="0">
              <a:buNone/>
            </a:pPr>
            <a:r>
              <a:rPr lang="en-US" sz="1600" dirty="0">
                <a:solidFill>
                  <a:srgbClr val="15213A"/>
                </a:solidFill>
                <a:latin typeface="Calibri" pitchFamily="34" charset="0"/>
                <a:ea typeface="Calibri" pitchFamily="34" charset="-122"/>
                <a:cs typeface="Calibri" pitchFamily="34" charset="-120"/>
              </a:rPr>
              <a:t>A browser tab opens at localhost:8888. localhost means your own PC: no internet used. Open your course folder.</a:t>
            </a:r>
            <a:endParaRPr lang="en-US" sz="1600" dirty="0"/>
          </a:p>
        </p:txBody>
      </p:sp>
      <p:sp>
        <p:nvSpPr>
          <p:cNvPr id="11" name="Shape 9"/>
          <p:cNvSpPr/>
          <p:nvPr/>
        </p:nvSpPr>
        <p:spPr>
          <a:xfrm>
            <a:off x="548640" y="4480560"/>
            <a:ext cx="502920" cy="502920"/>
          </a:xfrm>
          <a:prstGeom prst="ellipse">
            <a:avLst/>
          </a:prstGeom>
          <a:solidFill>
            <a:srgbClr val="E07A1F"/>
          </a:solidFill>
          <a:ln w="12700">
            <a:solidFill>
              <a:srgbClr val="E07A1F"/>
            </a:solidFill>
            <a:prstDash val="solid"/>
          </a:ln>
        </p:spPr>
      </p:sp>
      <p:sp>
        <p:nvSpPr>
          <p:cNvPr id="12" name="Text 10"/>
          <p:cNvSpPr txBox="1"/>
          <p:nvPr/>
        </p:nvSpPr>
        <p:spPr>
          <a:xfrm>
            <a:off x="548640" y="4480560"/>
            <a:ext cx="502920" cy="502920"/>
          </a:xfrm>
          <a:prstGeom prst="rect">
            <a:avLst/>
          </a:prstGeom>
          <a:no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3" name="Text 11"/>
          <p:cNvSpPr txBox="1"/>
          <p:nvPr/>
        </p:nvSpPr>
        <p:spPr>
          <a:xfrm>
            <a:off x="1280160" y="4462272"/>
            <a:ext cx="4206240" cy="411480"/>
          </a:xfrm>
          <a:prstGeom prst="rect">
            <a:avLst/>
          </a:prstGeom>
          <a:noFill/>
          <a:ln/>
        </p:spPr>
        <p:txBody>
          <a:bodyPr wrap="square" lIns="0" tIns="0" rIns="0" bIns="0" rtlCol="0" anchor="ctr"/>
          <a:lstStyle/>
          <a:p>
            <a:pPr indent="0" marL="0">
              <a:buNone/>
            </a:pPr>
            <a:r>
              <a:rPr lang="en-US" sz="2000" b="1" dirty="0">
                <a:solidFill>
                  <a:srgbClr val="15213A"/>
                </a:solidFill>
                <a:latin typeface="Arial" pitchFamily="34" charset="0"/>
                <a:ea typeface="Arial" pitchFamily="34" charset="-122"/>
                <a:cs typeface="Arial" pitchFamily="34" charset="-120"/>
              </a:rPr>
              <a:t>New notebook</a:t>
            </a:r>
            <a:endParaRPr lang="en-US" sz="2000" dirty="0"/>
          </a:p>
        </p:txBody>
      </p:sp>
      <p:sp>
        <p:nvSpPr>
          <p:cNvPr id="14" name="Text 12"/>
          <p:cNvSpPr txBox="1"/>
          <p:nvPr/>
        </p:nvSpPr>
        <p:spPr>
          <a:xfrm>
            <a:off x="1280160" y="4937760"/>
            <a:ext cx="4206240" cy="822960"/>
          </a:xfrm>
          <a:prstGeom prst="rect">
            <a:avLst/>
          </a:prstGeom>
          <a:noFill/>
          <a:ln/>
        </p:spPr>
        <p:txBody>
          <a:bodyPr wrap="square" lIns="0" tIns="0" rIns="0" bIns="0" rtlCol="0" anchor="t"/>
          <a:lstStyle/>
          <a:p>
            <a:pPr indent="0" marL="0">
              <a:buNone/>
            </a:pPr>
            <a:r>
              <a:rPr lang="en-US" sz="1600" dirty="0">
                <a:solidFill>
                  <a:srgbClr val="15213A"/>
                </a:solidFill>
                <a:latin typeface="Calibri" pitchFamily="34" charset="0"/>
                <a:ea typeface="Calibri" pitchFamily="34" charset="-122"/>
                <a:cs typeface="Calibri" pitchFamily="34" charset="-120"/>
              </a:rPr>
              <a:t>New, then Notebook (pick Python 3 if asked). Rename it Lecture2_1 and run a cell with Shift + Enter.</a:t>
            </a:r>
            <a:endParaRPr lang="en-US" sz="1600" dirty="0"/>
          </a:p>
        </p:txBody>
      </p:sp>
      <p:sp>
        <p:nvSpPr>
          <p:cNvPr id="15" name="Shape 13"/>
          <p:cNvSpPr/>
          <p:nvPr/>
        </p:nvSpPr>
        <p:spPr>
          <a:xfrm>
            <a:off x="6035040" y="1371600"/>
            <a:ext cx="5577840" cy="4663440"/>
          </a:xfrm>
          <a:prstGeom prst="roundRect">
            <a:avLst>
              <a:gd name="adj" fmla="val 1961"/>
            </a:avLst>
          </a:prstGeom>
          <a:solidFill>
            <a:srgbClr val="FFFFFF"/>
          </a:solidFill>
          <a:ln w="15875">
            <a:solidFill>
              <a:srgbClr val="D5DBE6"/>
            </a:solidFill>
            <a:prstDash val="solid"/>
          </a:ln>
          <a:effectLst>
            <a:outerShdw sx="100000" sy="100000" kx="0" ky="0" algn="bl" rotWithShape="0" blurRad="101600" dist="38100" dir="5400000">
              <a:srgbClr val="000000">
                <a:alpha val="12000"/>
              </a:srgbClr>
            </a:outerShdw>
          </a:effectLst>
        </p:spPr>
      </p:sp>
      <p:sp>
        <p:nvSpPr>
          <p:cNvPr id="16" name="Shape 14"/>
          <p:cNvSpPr/>
          <p:nvPr/>
        </p:nvSpPr>
        <p:spPr>
          <a:xfrm>
            <a:off x="6080760" y="1417320"/>
            <a:ext cx="5486400" cy="502920"/>
          </a:xfrm>
          <a:prstGeom prst="rect">
            <a:avLst/>
          </a:prstGeom>
          <a:solidFill>
            <a:srgbClr val="F3F5F9"/>
          </a:solidFill>
          <a:ln w="12700">
            <a:solidFill>
              <a:srgbClr val="F3F5F9"/>
            </a:solidFill>
            <a:prstDash val="solid"/>
          </a:ln>
        </p:spPr>
      </p:sp>
      <p:sp>
        <p:nvSpPr>
          <p:cNvPr id="17" name="Shape 15"/>
          <p:cNvSpPr/>
          <p:nvPr/>
        </p:nvSpPr>
        <p:spPr>
          <a:xfrm>
            <a:off x="6263640" y="1581912"/>
            <a:ext cx="137160" cy="137160"/>
          </a:xfrm>
          <a:prstGeom prst="ellipse">
            <a:avLst/>
          </a:prstGeom>
          <a:solidFill>
            <a:srgbClr val="E07A1F"/>
          </a:solidFill>
          <a:ln w="12700">
            <a:solidFill>
              <a:srgbClr val="E07A1F"/>
            </a:solidFill>
            <a:prstDash val="solid"/>
          </a:ln>
        </p:spPr>
      </p:sp>
      <p:sp>
        <p:nvSpPr>
          <p:cNvPr id="18" name="Shape 16"/>
          <p:cNvSpPr/>
          <p:nvPr/>
        </p:nvSpPr>
        <p:spPr>
          <a:xfrm>
            <a:off x="6492240" y="1581912"/>
            <a:ext cx="137160" cy="137160"/>
          </a:xfrm>
          <a:prstGeom prst="ellipse">
            <a:avLst/>
          </a:prstGeom>
          <a:solidFill>
            <a:srgbClr val="C9CFDB"/>
          </a:solidFill>
          <a:ln w="12700">
            <a:solidFill>
              <a:srgbClr val="C9CFDB"/>
            </a:solidFill>
            <a:prstDash val="solid"/>
          </a:ln>
        </p:spPr>
      </p:sp>
      <p:sp>
        <p:nvSpPr>
          <p:cNvPr id="19" name="Shape 17"/>
          <p:cNvSpPr/>
          <p:nvPr/>
        </p:nvSpPr>
        <p:spPr>
          <a:xfrm>
            <a:off x="6720840" y="1581912"/>
            <a:ext cx="137160" cy="137160"/>
          </a:xfrm>
          <a:prstGeom prst="ellipse">
            <a:avLst/>
          </a:prstGeom>
          <a:solidFill>
            <a:srgbClr val="C9CFDB"/>
          </a:solidFill>
          <a:ln w="12700">
            <a:solidFill>
              <a:srgbClr val="C9CFDB"/>
            </a:solidFill>
            <a:prstDash val="solid"/>
          </a:ln>
        </p:spPr>
      </p:sp>
      <p:sp>
        <p:nvSpPr>
          <p:cNvPr id="20" name="Text 18"/>
          <p:cNvSpPr txBox="1"/>
          <p:nvPr/>
        </p:nvSpPr>
        <p:spPr>
          <a:xfrm>
            <a:off x="7132320" y="1481328"/>
            <a:ext cx="4114800" cy="320040"/>
          </a:xfrm>
          <a:prstGeom prst="rect">
            <a:avLst/>
          </a:prstGeom>
          <a:noFill/>
          <a:ln/>
        </p:spPr>
        <p:txBody>
          <a:bodyPr wrap="square" lIns="0" tIns="0" rIns="0" bIns="0" rtlCol="0" anchor="ctr"/>
          <a:lstStyle/>
          <a:p>
            <a:pPr indent="0" marL="0">
              <a:buNone/>
            </a:pPr>
            <a:r>
              <a:rPr lang="en-US" sz="1300" b="1" dirty="0">
                <a:solidFill>
                  <a:srgbClr val="15213A"/>
                </a:solidFill>
                <a:latin typeface="Courier New" pitchFamily="34" charset="0"/>
                <a:ea typeface="Courier New" pitchFamily="34" charset="-122"/>
                <a:cs typeface="Courier New" pitchFamily="34" charset="-120"/>
              </a:rPr>
              <a:t>localhost:8888  (your own PC)</a:t>
            </a:r>
            <a:endParaRPr lang="en-US" sz="1300" dirty="0"/>
          </a:p>
        </p:txBody>
      </p:sp>
      <p:sp>
        <p:nvSpPr>
          <p:cNvPr id="21" name="Text 19"/>
          <p:cNvSpPr txBox="1"/>
          <p:nvPr/>
        </p:nvSpPr>
        <p:spPr>
          <a:xfrm>
            <a:off x="6309360" y="2057400"/>
            <a:ext cx="5029200" cy="274320"/>
          </a:xfrm>
          <a:prstGeom prst="rect">
            <a:avLst/>
          </a:prstGeom>
          <a:noFill/>
          <a:ln/>
        </p:spPr>
        <p:txBody>
          <a:bodyPr wrap="square" lIns="0" tIns="0" rIns="0" bIns="0" rtlCol="0" anchor="ctr"/>
          <a:lstStyle/>
          <a:p>
            <a:pPr indent="0" marL="0">
              <a:buNone/>
            </a:pPr>
            <a:r>
              <a:rPr lang="en-US" sz="1200" dirty="0">
                <a:solidFill>
                  <a:srgbClr val="5D6573"/>
                </a:solidFill>
                <a:latin typeface="Calibri" pitchFamily="34" charset="0"/>
                <a:ea typeface="Calibri" pitchFamily="34" charset="-122"/>
                <a:cs typeface="Calibri" pitchFamily="34" charset="-120"/>
              </a:rPr>
              <a:t>File   Edit   View   Run   Kernel   Settings</a:t>
            </a:r>
            <a:endParaRPr lang="en-US" sz="1200" dirty="0"/>
          </a:p>
        </p:txBody>
      </p:sp>
      <p:sp>
        <p:nvSpPr>
          <p:cNvPr id="22" name="Text 20"/>
          <p:cNvSpPr txBox="1"/>
          <p:nvPr/>
        </p:nvSpPr>
        <p:spPr>
          <a:xfrm>
            <a:off x="6309360" y="2423160"/>
            <a:ext cx="2743200" cy="274320"/>
          </a:xfrm>
          <a:prstGeom prst="rect">
            <a:avLst/>
          </a:prstGeom>
          <a:noFill/>
          <a:ln/>
        </p:spPr>
        <p:txBody>
          <a:bodyPr wrap="square" lIns="0" tIns="0" rIns="0" bIns="0" rtlCol="0" anchor="ctr"/>
          <a:lstStyle/>
          <a:p>
            <a:pPr indent="0" marL="0">
              <a:buNone/>
            </a:pPr>
            <a:r>
              <a:rPr lang="en-US" sz="1200" b="1" dirty="0">
                <a:solidFill>
                  <a:srgbClr val="2459C4"/>
                </a:solidFill>
                <a:latin typeface="Calibri" pitchFamily="34" charset="0"/>
                <a:ea typeface="Calibri" pitchFamily="34" charset="-122"/>
                <a:cs typeface="Calibri" pitchFamily="34" charset="-120"/>
              </a:rPr>
              <a:t>+   Run   Stop   Restart      Code</a:t>
            </a:r>
            <a:endParaRPr lang="en-US" sz="1200" dirty="0"/>
          </a:p>
        </p:txBody>
      </p:sp>
      <p:sp>
        <p:nvSpPr>
          <p:cNvPr id="23" name="Shape 21"/>
          <p:cNvSpPr/>
          <p:nvPr/>
        </p:nvSpPr>
        <p:spPr>
          <a:xfrm>
            <a:off x="6309360" y="2880360"/>
            <a:ext cx="5029200" cy="685800"/>
          </a:xfrm>
          <a:prstGeom prst="roundRect">
            <a:avLst>
              <a:gd name="adj" fmla="val 8000"/>
            </a:avLst>
          </a:prstGeom>
          <a:solidFill>
            <a:srgbClr val="F3F5F9"/>
          </a:solidFill>
          <a:ln w="15875">
            <a:solidFill>
              <a:srgbClr val="2459C4"/>
            </a:solidFill>
            <a:prstDash val="solid"/>
          </a:ln>
        </p:spPr>
      </p:sp>
      <p:sp>
        <p:nvSpPr>
          <p:cNvPr id="24" name="Text 22"/>
          <p:cNvSpPr txBox="1"/>
          <p:nvPr/>
        </p:nvSpPr>
        <p:spPr>
          <a:xfrm>
            <a:off x="6355080" y="3063240"/>
            <a:ext cx="640080" cy="320040"/>
          </a:xfrm>
          <a:prstGeom prst="rect">
            <a:avLst/>
          </a:prstGeom>
          <a:noFill/>
          <a:ln/>
        </p:spPr>
        <p:txBody>
          <a:bodyPr wrap="square" lIns="0" tIns="0" rIns="0" bIns="0" rtlCol="0" anchor="ctr"/>
          <a:lstStyle/>
          <a:p>
            <a:pPr indent="0" marL="0">
              <a:buNone/>
            </a:pPr>
            <a:r>
              <a:rPr lang="en-US" sz="1300" dirty="0">
                <a:solidFill>
                  <a:srgbClr val="2459C4"/>
                </a:solidFill>
                <a:latin typeface="Courier New" pitchFamily="34" charset="0"/>
                <a:ea typeface="Courier New" pitchFamily="34" charset="-122"/>
                <a:cs typeface="Courier New" pitchFamily="34" charset="-120"/>
              </a:rPr>
              <a:t>[1]:</a:t>
            </a:r>
            <a:endParaRPr lang="en-US" sz="1300" dirty="0"/>
          </a:p>
        </p:txBody>
      </p:sp>
      <p:sp>
        <p:nvSpPr>
          <p:cNvPr id="25" name="Text 23"/>
          <p:cNvSpPr txBox="1"/>
          <p:nvPr/>
        </p:nvSpPr>
        <p:spPr>
          <a:xfrm>
            <a:off x="6995160" y="3063240"/>
            <a:ext cx="4114800" cy="320040"/>
          </a:xfrm>
          <a:prstGeom prst="rect">
            <a:avLst/>
          </a:prstGeom>
          <a:noFill/>
          <a:ln/>
        </p:spPr>
        <p:txBody>
          <a:bodyPr wrap="square" lIns="0" tIns="0" rIns="0" bIns="0" rtlCol="0" anchor="ctr"/>
          <a:lstStyle/>
          <a:p>
            <a:pPr indent="0" marL="0">
              <a:buNone/>
            </a:pPr>
            <a:r>
              <a:rPr lang="en-US" sz="1400" dirty="0">
                <a:solidFill>
                  <a:srgbClr val="15213A"/>
                </a:solidFill>
                <a:latin typeface="Courier New" pitchFamily="34" charset="0"/>
                <a:ea typeface="Courier New" pitchFamily="34" charset="-122"/>
                <a:cs typeface="Courier New" pitchFamily="34" charset="-120"/>
              </a:rPr>
              <a:t>print("Hello, Data Science!")</a:t>
            </a:r>
            <a:endParaRPr lang="en-US" sz="1400" dirty="0"/>
          </a:p>
        </p:txBody>
      </p:sp>
      <p:sp>
        <p:nvSpPr>
          <p:cNvPr id="26" name="Text 24"/>
          <p:cNvSpPr txBox="1"/>
          <p:nvPr/>
        </p:nvSpPr>
        <p:spPr>
          <a:xfrm>
            <a:off x="6995160" y="3749040"/>
            <a:ext cx="4114800" cy="320040"/>
          </a:xfrm>
          <a:prstGeom prst="rect">
            <a:avLst/>
          </a:prstGeom>
          <a:noFill/>
          <a:ln/>
        </p:spPr>
        <p:txBody>
          <a:bodyPr wrap="square" lIns="0" tIns="0" rIns="0" bIns="0" rtlCol="0" anchor="ctr"/>
          <a:lstStyle/>
          <a:p>
            <a:pPr indent="0" marL="0">
              <a:buNone/>
            </a:pPr>
            <a:r>
              <a:rPr lang="en-US" sz="1400" dirty="0">
                <a:solidFill>
                  <a:srgbClr val="15213A"/>
                </a:solidFill>
                <a:latin typeface="Courier New" pitchFamily="34" charset="0"/>
                <a:ea typeface="Courier New" pitchFamily="34" charset="-122"/>
                <a:cs typeface="Courier New" pitchFamily="34" charset="-120"/>
              </a:rPr>
              <a:t>Hello, Data Science!</a:t>
            </a:r>
            <a:endParaRPr lang="en-US" sz="1400" dirty="0"/>
          </a:p>
        </p:txBody>
      </p:sp>
      <p:sp>
        <p:nvSpPr>
          <p:cNvPr id="27" name="Text 25"/>
          <p:cNvSpPr txBox="1"/>
          <p:nvPr/>
        </p:nvSpPr>
        <p:spPr>
          <a:xfrm>
            <a:off x="6309360" y="4343400"/>
            <a:ext cx="2560320" cy="274320"/>
          </a:xfrm>
          <a:prstGeom prst="rect">
            <a:avLst/>
          </a:prstGeom>
          <a:noFill/>
          <a:ln/>
        </p:spPr>
        <p:txBody>
          <a:bodyPr wrap="square" lIns="0" tIns="0" rIns="0" bIns="0" rtlCol="0" anchor="ctr"/>
          <a:lstStyle/>
          <a:p>
            <a:pPr indent="0" marL="0">
              <a:buNone/>
            </a:pPr>
            <a:r>
              <a:rPr lang="en-US" sz="1300" b="1" dirty="0">
                <a:solidFill>
                  <a:srgbClr val="A4520C"/>
                </a:solidFill>
                <a:latin typeface="Calibri" pitchFamily="34" charset="0"/>
                <a:ea typeface="Calibri" pitchFamily="34" charset="-122"/>
                <a:cs typeface="Calibri" pitchFamily="34" charset="-120"/>
              </a:rPr>
              <a:t>Cell: type code here</a:t>
            </a:r>
            <a:endParaRPr lang="en-US" sz="1300" dirty="0"/>
          </a:p>
        </p:txBody>
      </p:sp>
      <p:sp>
        <p:nvSpPr>
          <p:cNvPr id="28" name="Text 26"/>
          <p:cNvSpPr txBox="1"/>
          <p:nvPr/>
        </p:nvSpPr>
        <p:spPr>
          <a:xfrm>
            <a:off x="6309360" y="4663440"/>
            <a:ext cx="4937760" cy="274320"/>
          </a:xfrm>
          <a:prstGeom prst="rect">
            <a:avLst/>
          </a:prstGeom>
          <a:noFill/>
          <a:ln/>
        </p:spPr>
        <p:txBody>
          <a:bodyPr wrap="square" lIns="0" tIns="0" rIns="0" bIns="0" rtlCol="0" anchor="ctr"/>
          <a:lstStyle/>
          <a:p>
            <a:pPr indent="0" marL="0">
              <a:buNone/>
            </a:pPr>
            <a:r>
              <a:rPr lang="en-US" sz="1300" dirty="0">
                <a:solidFill>
                  <a:srgbClr val="5D6573"/>
                </a:solidFill>
                <a:latin typeface="Calibri" pitchFamily="34" charset="0"/>
                <a:ea typeface="Calibri" pitchFamily="34" charset="-122"/>
                <a:cs typeface="Calibri" pitchFamily="34" charset="-120"/>
              </a:rPr>
              <a:t>The output appears right below the cell</a:t>
            </a:r>
            <a:endParaRPr lang="en-US" sz="1300" dirty="0"/>
          </a:p>
        </p:txBody>
      </p:sp>
      <p:sp>
        <p:nvSpPr>
          <p:cNvPr id="29" name="Shape 27"/>
          <p:cNvSpPr/>
          <p:nvPr/>
        </p:nvSpPr>
        <p:spPr>
          <a:xfrm>
            <a:off x="6309360" y="5212080"/>
            <a:ext cx="2926080" cy="502920"/>
          </a:xfrm>
          <a:prstGeom prst="roundRect">
            <a:avLst>
              <a:gd name="adj" fmla="val 14545"/>
            </a:avLst>
          </a:prstGeom>
          <a:solidFill>
            <a:srgbClr val="E07A1F"/>
          </a:solidFill>
          <a:ln w="12700">
            <a:solidFill>
              <a:srgbClr val="E07A1F"/>
            </a:solidFill>
            <a:prstDash val="solid"/>
          </a:ln>
        </p:spPr>
      </p:sp>
      <p:sp>
        <p:nvSpPr>
          <p:cNvPr id="30" name="Text 28"/>
          <p:cNvSpPr txBox="1"/>
          <p:nvPr/>
        </p:nvSpPr>
        <p:spPr>
          <a:xfrm>
            <a:off x="6309360" y="5212080"/>
            <a:ext cx="2926080" cy="502920"/>
          </a:xfrm>
          <a:prstGeom prst="rect">
            <a:avLst/>
          </a:prstGeom>
          <a:noFill/>
          <a:ln/>
        </p:spPr>
        <p:txBody>
          <a:bodyPr wrap="square" lIns="0" tIns="0" rIns="0" bIns="0" rtlCol="0" anchor="ctr"/>
          <a:lstStyle/>
          <a:p>
            <a:pPr algn="ctr" indent="0" marL="0">
              <a:buNone/>
            </a:pPr>
            <a:r>
              <a:rPr lang="en-US" sz="1500" b="1" dirty="0">
                <a:solidFill>
                  <a:srgbClr val="15213A"/>
                </a:solidFill>
                <a:latin typeface="Arial" pitchFamily="34" charset="0"/>
                <a:ea typeface="Arial" pitchFamily="34" charset="-122"/>
                <a:cs typeface="Arial" pitchFamily="34" charset="-120"/>
              </a:rPr>
              <a:t>Shift + Enter  =  run</a:t>
            </a:r>
            <a:endParaRPr lang="en-US" sz="15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20</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Tour of a Jupyter notebook</a:t>
            </a:r>
            <a:endParaRPr lang="en-US" sz="3000" dirty="0"/>
          </a:p>
        </p:txBody>
      </p:sp>
      <p:sp>
        <p:nvSpPr>
          <p:cNvPr id="3" name="Shape 1"/>
          <p:cNvSpPr/>
          <p:nvPr/>
        </p:nvSpPr>
        <p:spPr>
          <a:xfrm>
            <a:off x="548640" y="1325880"/>
            <a:ext cx="6949440" cy="4846320"/>
          </a:xfrm>
          <a:prstGeom prst="roundRect">
            <a:avLst>
              <a:gd name="adj" fmla="val 1509"/>
            </a:avLst>
          </a:prstGeom>
          <a:solidFill>
            <a:srgbClr val="FFFFFF"/>
          </a:solidFill>
          <a:ln w="15875">
            <a:solidFill>
              <a:srgbClr val="D5DBE6"/>
            </a:solidFill>
            <a:prstDash val="solid"/>
          </a:ln>
          <a:effectLst>
            <a:outerShdw sx="100000" sy="100000" kx="0" ky="0" algn="bl" rotWithShape="0" blurRad="101600" dist="38100" dir="5400000">
              <a:srgbClr val="000000">
                <a:alpha val="12000"/>
              </a:srgbClr>
            </a:outerShdw>
          </a:effectLst>
        </p:spPr>
      </p:sp>
      <p:sp>
        <p:nvSpPr>
          <p:cNvPr id="4" name="Shape 2"/>
          <p:cNvSpPr/>
          <p:nvPr/>
        </p:nvSpPr>
        <p:spPr>
          <a:xfrm>
            <a:off x="594360" y="1371600"/>
            <a:ext cx="6858000" cy="457200"/>
          </a:xfrm>
          <a:prstGeom prst="rect">
            <a:avLst/>
          </a:prstGeom>
          <a:solidFill>
            <a:srgbClr val="F3F5F9"/>
          </a:solidFill>
          <a:ln w="12700">
            <a:solidFill>
              <a:srgbClr val="F3F5F9"/>
            </a:solidFill>
            <a:prstDash val="solid"/>
          </a:ln>
        </p:spPr>
      </p:sp>
      <p:sp>
        <p:nvSpPr>
          <p:cNvPr id="5" name="Text 3"/>
          <p:cNvSpPr txBox="1"/>
          <p:nvPr/>
        </p:nvSpPr>
        <p:spPr>
          <a:xfrm>
            <a:off x="777240" y="1417320"/>
            <a:ext cx="6492240" cy="365760"/>
          </a:xfrm>
          <a:prstGeom prst="rect">
            <a:avLst/>
          </a:prstGeom>
          <a:noFill/>
          <a:ln/>
        </p:spPr>
        <p:txBody>
          <a:bodyPr wrap="square" lIns="0" tIns="0" rIns="0" bIns="0" rtlCol="0" anchor="ctr"/>
          <a:lstStyle/>
          <a:p>
            <a:pPr indent="0" marL="0">
              <a:buNone/>
            </a:pPr>
            <a:r>
              <a:rPr lang="en-US" sz="1200" dirty="0">
                <a:solidFill>
                  <a:srgbClr val="5D6573"/>
                </a:solidFill>
                <a:latin typeface="Courier New" pitchFamily="34" charset="0"/>
                <a:ea typeface="Courier New" pitchFamily="34" charset="-122"/>
                <a:cs typeface="Courier New" pitchFamily="34" charset="-120"/>
              </a:rPr>
              <a:t>localhost:8888/notebooks/Lecture2_1.ipynb</a:t>
            </a:r>
            <a:endParaRPr lang="en-US" sz="1200" dirty="0"/>
          </a:p>
        </p:txBody>
      </p:sp>
      <p:sp>
        <p:nvSpPr>
          <p:cNvPr id="6" name="Text 4"/>
          <p:cNvSpPr txBox="1"/>
          <p:nvPr/>
        </p:nvSpPr>
        <p:spPr>
          <a:xfrm>
            <a:off x="777240" y="1965960"/>
            <a:ext cx="6492240" cy="274320"/>
          </a:xfrm>
          <a:prstGeom prst="rect">
            <a:avLst/>
          </a:prstGeom>
          <a:noFill/>
          <a:ln/>
        </p:spPr>
        <p:txBody>
          <a:bodyPr wrap="square" lIns="0" tIns="0" rIns="0" bIns="0" rtlCol="0" anchor="ctr"/>
          <a:lstStyle/>
          <a:p>
            <a:pPr indent="0" marL="0">
              <a:buNone/>
            </a:pPr>
            <a:r>
              <a:rPr lang="en-US" sz="1200" dirty="0">
                <a:solidFill>
                  <a:srgbClr val="5D6573"/>
                </a:solidFill>
                <a:latin typeface="Calibri" pitchFamily="34" charset="0"/>
                <a:ea typeface="Calibri" pitchFamily="34" charset="-122"/>
                <a:cs typeface="Calibri" pitchFamily="34" charset="-120"/>
              </a:rPr>
              <a:t>File  Edit  View  Run  Kernel  Settings  Help</a:t>
            </a:r>
            <a:endParaRPr lang="en-US" sz="1200" dirty="0"/>
          </a:p>
        </p:txBody>
      </p:sp>
      <p:sp>
        <p:nvSpPr>
          <p:cNvPr id="7" name="Text 5"/>
          <p:cNvSpPr txBox="1"/>
          <p:nvPr/>
        </p:nvSpPr>
        <p:spPr>
          <a:xfrm>
            <a:off x="777240" y="2286000"/>
            <a:ext cx="6492240" cy="274320"/>
          </a:xfrm>
          <a:prstGeom prst="rect">
            <a:avLst/>
          </a:prstGeom>
          <a:noFill/>
          <a:ln/>
        </p:spPr>
        <p:txBody>
          <a:bodyPr wrap="square" lIns="0" tIns="0" rIns="0" bIns="0" rtlCol="0" anchor="ctr"/>
          <a:lstStyle/>
          <a:p>
            <a:pPr indent="0" marL="0">
              <a:buNone/>
            </a:pPr>
            <a:r>
              <a:rPr lang="en-US" sz="1200" b="1" dirty="0">
                <a:solidFill>
                  <a:srgbClr val="2459C4"/>
                </a:solidFill>
                <a:latin typeface="Calibri" pitchFamily="34" charset="0"/>
                <a:ea typeface="Calibri" pitchFamily="34" charset="-122"/>
                <a:cs typeface="Calibri" pitchFamily="34" charset="-120"/>
              </a:rPr>
              <a:t>+    Run    Stop    Restart    Code</a:t>
            </a:r>
            <a:endParaRPr lang="en-US" sz="1200" dirty="0"/>
          </a:p>
        </p:txBody>
      </p:sp>
      <p:sp>
        <p:nvSpPr>
          <p:cNvPr id="8" name="Text 6"/>
          <p:cNvSpPr txBox="1"/>
          <p:nvPr/>
        </p:nvSpPr>
        <p:spPr>
          <a:xfrm>
            <a:off x="1554480" y="2743200"/>
            <a:ext cx="5577840" cy="685800"/>
          </a:xfrm>
          <a:prstGeom prst="rect">
            <a:avLst/>
          </a:prstGeom>
          <a:noFill/>
          <a:ln/>
        </p:spPr>
        <p:txBody>
          <a:bodyPr wrap="square" lIns="0" tIns="0" rIns="0" bIns="0" rtlCol="0" anchor="t"/>
          <a:lstStyle/>
          <a:p>
            <a:pPr indent="0" marL="0">
              <a:buNone/>
            </a:pPr>
            <a:r>
              <a:rPr lang="en-US" sz="1800" b="1" dirty="0">
                <a:solidFill>
                  <a:srgbClr val="15213A"/>
                </a:solidFill>
                <a:latin typeface="Calibri" pitchFamily="34" charset="0"/>
                <a:ea typeface="Calibri" pitchFamily="34" charset="-122"/>
                <a:cs typeface="Calibri" pitchFamily="34" charset="-120"/>
              </a:rPr>
              <a:t>Lecture 2.1: my first notebook</a:t>
            </a:r>
            <a:endParaRPr lang="en-US" sz="1800" dirty="0"/>
          </a:p>
          <a:p>
            <a:pPr indent="0" marL="0">
              <a:buNone/>
            </a:pPr>
            <a:r>
              <a:rPr lang="en-US" sz="1300" dirty="0">
                <a:solidFill>
                  <a:srgbClr val="15213A"/>
                </a:solidFill>
                <a:latin typeface="Calibri" pitchFamily="34" charset="0"/>
                <a:ea typeface="Calibri" pitchFamily="34" charset="-122"/>
                <a:cs typeface="Calibri" pitchFamily="34" charset="-120"/>
              </a:rPr>
              <a:t>A text cell: notes for humans.</a:t>
            </a:r>
            <a:endParaRPr lang="en-US" sz="1800" dirty="0"/>
          </a:p>
        </p:txBody>
      </p:sp>
      <p:sp>
        <p:nvSpPr>
          <p:cNvPr id="9" name="Text 7"/>
          <p:cNvSpPr txBox="1"/>
          <p:nvPr/>
        </p:nvSpPr>
        <p:spPr>
          <a:xfrm>
            <a:off x="731520" y="3767328"/>
            <a:ext cx="731520" cy="320040"/>
          </a:xfrm>
          <a:prstGeom prst="rect">
            <a:avLst/>
          </a:prstGeom>
          <a:noFill/>
          <a:ln/>
        </p:spPr>
        <p:txBody>
          <a:bodyPr wrap="square" lIns="0" tIns="0" rIns="0" bIns="0" rtlCol="0" anchor="ctr"/>
          <a:lstStyle/>
          <a:p>
            <a:pPr indent="0" marL="0">
              <a:buNone/>
            </a:pPr>
            <a:r>
              <a:rPr lang="en-US" sz="1200" dirty="0">
                <a:solidFill>
                  <a:srgbClr val="2459C4"/>
                </a:solidFill>
                <a:latin typeface="Courier New" pitchFamily="34" charset="0"/>
                <a:ea typeface="Courier New" pitchFamily="34" charset="-122"/>
                <a:cs typeface="Courier New" pitchFamily="34" charset="-120"/>
              </a:rPr>
              <a:t>[1]:</a:t>
            </a:r>
            <a:endParaRPr lang="en-US" sz="1200" dirty="0"/>
          </a:p>
        </p:txBody>
      </p:sp>
      <p:sp>
        <p:nvSpPr>
          <p:cNvPr id="10" name="Shape 8"/>
          <p:cNvSpPr/>
          <p:nvPr/>
        </p:nvSpPr>
        <p:spPr>
          <a:xfrm>
            <a:off x="1463040" y="3657600"/>
            <a:ext cx="5760720" cy="566928"/>
          </a:xfrm>
          <a:prstGeom prst="rect">
            <a:avLst/>
          </a:prstGeom>
          <a:solidFill>
            <a:srgbClr val="F3F5F9"/>
          </a:solidFill>
          <a:ln w="15875">
            <a:solidFill>
              <a:srgbClr val="2459C4"/>
            </a:solidFill>
            <a:prstDash val="solid"/>
          </a:ln>
        </p:spPr>
      </p:sp>
      <p:sp>
        <p:nvSpPr>
          <p:cNvPr id="11" name="Text 9"/>
          <p:cNvSpPr txBox="1"/>
          <p:nvPr/>
        </p:nvSpPr>
        <p:spPr>
          <a:xfrm>
            <a:off x="1600200" y="3657600"/>
            <a:ext cx="5577840" cy="566928"/>
          </a:xfrm>
          <a:prstGeom prst="rect">
            <a:avLst/>
          </a:prstGeom>
          <a:noFill/>
          <a:ln/>
        </p:spPr>
        <p:txBody>
          <a:bodyPr wrap="square" lIns="0" tIns="0" rIns="0" bIns="0" rtlCol="0" anchor="ctr"/>
          <a:lstStyle/>
          <a:p>
            <a:pPr indent="0" marL="0">
              <a:buNone/>
            </a:pPr>
            <a:r>
              <a:rPr lang="en-US" sz="1500" dirty="0">
                <a:solidFill>
                  <a:srgbClr val="15213A"/>
                </a:solidFill>
                <a:latin typeface="Courier New" pitchFamily="34" charset="0"/>
                <a:ea typeface="Courier New" pitchFamily="34" charset="-122"/>
                <a:cs typeface="Courier New" pitchFamily="34" charset="-120"/>
              </a:rPr>
              <a:t>print("Hello, Data Science!")</a:t>
            </a:r>
            <a:endParaRPr lang="en-US" sz="1500" dirty="0"/>
          </a:p>
        </p:txBody>
      </p:sp>
      <p:sp>
        <p:nvSpPr>
          <p:cNvPr id="12" name="Text 10"/>
          <p:cNvSpPr txBox="1"/>
          <p:nvPr/>
        </p:nvSpPr>
        <p:spPr>
          <a:xfrm>
            <a:off x="1600200" y="4343400"/>
            <a:ext cx="5577840" cy="365760"/>
          </a:xfrm>
          <a:prstGeom prst="rect">
            <a:avLst/>
          </a:prstGeom>
          <a:noFill/>
          <a:ln/>
        </p:spPr>
        <p:txBody>
          <a:bodyPr wrap="square" lIns="0" tIns="0" rIns="0" bIns="0" rtlCol="0" anchor="ctr"/>
          <a:lstStyle/>
          <a:p>
            <a:pPr indent="0" marL="0">
              <a:buNone/>
            </a:pPr>
            <a:r>
              <a:rPr lang="en-US" sz="1500" dirty="0">
                <a:solidFill>
                  <a:srgbClr val="15213A"/>
                </a:solidFill>
                <a:latin typeface="Courier New" pitchFamily="34" charset="0"/>
                <a:ea typeface="Courier New" pitchFamily="34" charset="-122"/>
                <a:cs typeface="Courier New" pitchFamily="34" charset="-120"/>
              </a:rPr>
              <a:t>Hello, Data Science!</a:t>
            </a:r>
            <a:endParaRPr lang="en-US" sz="1500" dirty="0"/>
          </a:p>
        </p:txBody>
      </p:sp>
      <p:sp>
        <p:nvSpPr>
          <p:cNvPr id="13" name="Text 11"/>
          <p:cNvSpPr txBox="1"/>
          <p:nvPr/>
        </p:nvSpPr>
        <p:spPr>
          <a:xfrm>
            <a:off x="731520" y="5074920"/>
            <a:ext cx="731520" cy="320040"/>
          </a:xfrm>
          <a:prstGeom prst="rect">
            <a:avLst/>
          </a:prstGeom>
          <a:noFill/>
          <a:ln/>
        </p:spPr>
        <p:txBody>
          <a:bodyPr wrap="square" lIns="0" tIns="0" rIns="0" bIns="0" rtlCol="0" anchor="ctr"/>
          <a:lstStyle/>
          <a:p>
            <a:pPr indent="0" marL="0">
              <a:buNone/>
            </a:pPr>
            <a:r>
              <a:rPr lang="en-US" sz="1200" dirty="0">
                <a:solidFill>
                  <a:srgbClr val="5D6573"/>
                </a:solidFill>
                <a:latin typeface="Courier New" pitchFamily="34" charset="0"/>
                <a:ea typeface="Courier New" pitchFamily="34" charset="-122"/>
                <a:cs typeface="Courier New" pitchFamily="34" charset="-120"/>
              </a:rPr>
              <a:t>[ ]:</a:t>
            </a:r>
            <a:endParaRPr lang="en-US" sz="1200" dirty="0"/>
          </a:p>
        </p:txBody>
      </p:sp>
      <p:sp>
        <p:nvSpPr>
          <p:cNvPr id="14" name="Shape 12"/>
          <p:cNvSpPr/>
          <p:nvPr/>
        </p:nvSpPr>
        <p:spPr>
          <a:xfrm>
            <a:off x="1463040" y="4983480"/>
            <a:ext cx="5760720" cy="502920"/>
          </a:xfrm>
          <a:prstGeom prst="rect">
            <a:avLst/>
          </a:prstGeom>
          <a:solidFill>
            <a:srgbClr val="FFFFFF"/>
          </a:solidFill>
          <a:ln w="12700">
            <a:solidFill>
              <a:srgbClr val="D5DBE6"/>
            </a:solidFill>
            <a:prstDash val="solid"/>
          </a:ln>
        </p:spPr>
      </p:sp>
      <p:sp>
        <p:nvSpPr>
          <p:cNvPr id="15" name="anim_1_0"/>
          <p:cNvSpPr/>
          <p:nvPr/>
        </p:nvSpPr>
        <p:spPr>
          <a:xfrm>
            <a:off x="7315200" y="2039112"/>
            <a:ext cx="128016" cy="128016"/>
          </a:xfrm>
          <a:prstGeom prst="ellipse">
            <a:avLst/>
          </a:prstGeom>
          <a:solidFill>
            <a:srgbClr val="E07A1F"/>
          </a:solidFill>
          <a:ln w="12700">
            <a:solidFill>
              <a:srgbClr val="E07A1F"/>
            </a:solidFill>
            <a:prstDash val="solid"/>
          </a:ln>
        </p:spPr>
      </p:sp>
      <p:sp>
        <p:nvSpPr>
          <p:cNvPr id="16" name="anim_1_1"/>
          <p:cNvSpPr/>
          <p:nvPr/>
        </p:nvSpPr>
        <p:spPr>
          <a:xfrm>
            <a:off x="7443216" y="2103120"/>
            <a:ext cx="420624" cy="914"/>
          </a:xfrm>
          <a:prstGeom prst="line">
            <a:avLst/>
          </a:prstGeom>
          <a:noFill/>
          <a:ln w="15875">
            <a:solidFill>
              <a:srgbClr val="E07A1F"/>
            </a:solidFill>
            <a:prstDash val="solid"/>
          </a:ln>
        </p:spPr>
      </p:sp>
      <p:sp>
        <p:nvSpPr>
          <p:cNvPr id="17" name="anim_1_2"/>
          <p:cNvSpPr/>
          <p:nvPr/>
        </p:nvSpPr>
        <p:spPr>
          <a:xfrm>
            <a:off x="7863840" y="1801368"/>
            <a:ext cx="3794760" cy="603504"/>
          </a:xfrm>
          <a:prstGeom prst="roundRect">
            <a:avLst>
              <a:gd name="adj" fmla="val 9091"/>
            </a:avLst>
          </a:prstGeom>
          <a:solidFill>
            <a:srgbClr val="FFFFFF"/>
          </a:solidFill>
          <a:ln w="15875">
            <a:solidFill>
              <a:srgbClr val="E07A1F"/>
            </a:solidFill>
            <a:prstDash val="solid"/>
          </a:ln>
        </p:spPr>
      </p:sp>
      <p:sp>
        <p:nvSpPr>
          <p:cNvPr id="18" name="anim_1_3"/>
          <p:cNvSpPr txBox="1"/>
          <p:nvPr/>
        </p:nvSpPr>
        <p:spPr>
          <a:xfrm>
            <a:off x="8001000" y="1801368"/>
            <a:ext cx="35661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Menus: Run and Kernel are the ones you need most</a:t>
            </a:r>
            <a:endParaRPr lang="en-US" sz="1500" dirty="0"/>
          </a:p>
        </p:txBody>
      </p:sp>
      <p:sp>
        <p:nvSpPr>
          <p:cNvPr id="19" name="anim_2_4"/>
          <p:cNvSpPr/>
          <p:nvPr/>
        </p:nvSpPr>
        <p:spPr>
          <a:xfrm>
            <a:off x="7315200" y="2359152"/>
            <a:ext cx="128016" cy="128016"/>
          </a:xfrm>
          <a:prstGeom prst="ellipse">
            <a:avLst/>
          </a:prstGeom>
          <a:solidFill>
            <a:srgbClr val="2459C4"/>
          </a:solidFill>
          <a:ln w="12700">
            <a:solidFill>
              <a:srgbClr val="2459C4"/>
            </a:solidFill>
            <a:prstDash val="solid"/>
          </a:ln>
        </p:spPr>
      </p:sp>
      <p:sp>
        <p:nvSpPr>
          <p:cNvPr id="20" name="anim_2_5"/>
          <p:cNvSpPr/>
          <p:nvPr/>
        </p:nvSpPr>
        <p:spPr>
          <a:xfrm>
            <a:off x="7443216" y="2423160"/>
            <a:ext cx="420624" cy="251460"/>
          </a:xfrm>
          <a:prstGeom prst="line">
            <a:avLst/>
          </a:prstGeom>
          <a:noFill/>
          <a:ln w="15875">
            <a:solidFill>
              <a:srgbClr val="2459C4"/>
            </a:solidFill>
            <a:prstDash val="solid"/>
          </a:ln>
        </p:spPr>
      </p:sp>
      <p:sp>
        <p:nvSpPr>
          <p:cNvPr id="21" name="anim_2_6"/>
          <p:cNvSpPr/>
          <p:nvPr/>
        </p:nvSpPr>
        <p:spPr>
          <a:xfrm>
            <a:off x="7863840" y="2496312"/>
            <a:ext cx="3794760" cy="356616"/>
          </a:xfrm>
          <a:prstGeom prst="roundRect">
            <a:avLst>
              <a:gd name="adj" fmla="val 15385"/>
            </a:avLst>
          </a:prstGeom>
          <a:solidFill>
            <a:srgbClr val="FFFFFF"/>
          </a:solidFill>
          <a:ln w="15875">
            <a:solidFill>
              <a:srgbClr val="2459C4"/>
            </a:solidFill>
            <a:prstDash val="solid"/>
          </a:ln>
        </p:spPr>
      </p:sp>
      <p:sp>
        <p:nvSpPr>
          <p:cNvPr id="22" name="anim_2_7"/>
          <p:cNvSpPr txBox="1"/>
          <p:nvPr/>
        </p:nvSpPr>
        <p:spPr>
          <a:xfrm>
            <a:off x="8001000" y="2496312"/>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Toolbar: add cell, run, stop, restart</a:t>
            </a:r>
            <a:endParaRPr lang="en-US" sz="1500" dirty="0"/>
          </a:p>
        </p:txBody>
      </p:sp>
      <p:sp>
        <p:nvSpPr>
          <p:cNvPr id="23" name="anim_3_8"/>
          <p:cNvSpPr/>
          <p:nvPr/>
        </p:nvSpPr>
        <p:spPr>
          <a:xfrm>
            <a:off x="7315200" y="2953512"/>
            <a:ext cx="128016" cy="128016"/>
          </a:xfrm>
          <a:prstGeom prst="ellipse">
            <a:avLst/>
          </a:prstGeom>
          <a:solidFill>
            <a:srgbClr val="1F8A7A"/>
          </a:solidFill>
          <a:ln w="12700">
            <a:solidFill>
              <a:srgbClr val="1F8A7A"/>
            </a:solidFill>
            <a:prstDash val="solid"/>
          </a:ln>
        </p:spPr>
      </p:sp>
      <p:sp>
        <p:nvSpPr>
          <p:cNvPr id="24" name="anim_3_9"/>
          <p:cNvSpPr/>
          <p:nvPr/>
        </p:nvSpPr>
        <p:spPr>
          <a:xfrm>
            <a:off x="7443216" y="3017520"/>
            <a:ext cx="420624" cy="105156"/>
          </a:xfrm>
          <a:prstGeom prst="line">
            <a:avLst/>
          </a:prstGeom>
          <a:noFill/>
          <a:ln w="15875">
            <a:solidFill>
              <a:srgbClr val="1F8A7A"/>
            </a:solidFill>
            <a:prstDash val="solid"/>
          </a:ln>
        </p:spPr>
      </p:sp>
      <p:sp>
        <p:nvSpPr>
          <p:cNvPr id="25" name="anim_3_10"/>
          <p:cNvSpPr/>
          <p:nvPr/>
        </p:nvSpPr>
        <p:spPr>
          <a:xfrm>
            <a:off x="7863840" y="2944368"/>
            <a:ext cx="3794760" cy="356616"/>
          </a:xfrm>
          <a:prstGeom prst="roundRect">
            <a:avLst>
              <a:gd name="adj" fmla="val 15385"/>
            </a:avLst>
          </a:prstGeom>
          <a:solidFill>
            <a:srgbClr val="FFFFFF"/>
          </a:solidFill>
          <a:ln w="15875">
            <a:solidFill>
              <a:srgbClr val="1F8A7A"/>
            </a:solidFill>
            <a:prstDash val="solid"/>
          </a:ln>
        </p:spPr>
      </p:sp>
      <p:sp>
        <p:nvSpPr>
          <p:cNvPr id="26" name="anim_3_11"/>
          <p:cNvSpPr txBox="1"/>
          <p:nvPr/>
        </p:nvSpPr>
        <p:spPr>
          <a:xfrm>
            <a:off x="8001000" y="2944368"/>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Text cell (Markdown): headings and notes</a:t>
            </a:r>
            <a:endParaRPr lang="en-US" sz="1500" dirty="0"/>
          </a:p>
        </p:txBody>
      </p:sp>
      <p:sp>
        <p:nvSpPr>
          <p:cNvPr id="27" name="anim_4_12"/>
          <p:cNvSpPr/>
          <p:nvPr/>
        </p:nvSpPr>
        <p:spPr>
          <a:xfrm>
            <a:off x="7315200" y="3877056"/>
            <a:ext cx="128016" cy="128016"/>
          </a:xfrm>
          <a:prstGeom prst="ellipse">
            <a:avLst/>
          </a:prstGeom>
          <a:solidFill>
            <a:srgbClr val="8E44AD"/>
          </a:solidFill>
          <a:ln w="12700">
            <a:solidFill>
              <a:srgbClr val="8E44AD"/>
            </a:solidFill>
            <a:prstDash val="solid"/>
          </a:ln>
        </p:spPr>
      </p:sp>
      <p:sp>
        <p:nvSpPr>
          <p:cNvPr id="28" name="anim_4_13"/>
          <p:cNvSpPr/>
          <p:nvPr/>
        </p:nvSpPr>
        <p:spPr>
          <a:xfrm>
            <a:off x="7443216" y="3941064"/>
            <a:ext cx="420624" cy="914"/>
          </a:xfrm>
          <a:prstGeom prst="line">
            <a:avLst/>
          </a:prstGeom>
          <a:noFill/>
          <a:ln w="15875">
            <a:solidFill>
              <a:srgbClr val="8E44AD"/>
            </a:solidFill>
            <a:prstDash val="solid"/>
          </a:ln>
        </p:spPr>
      </p:sp>
      <p:sp>
        <p:nvSpPr>
          <p:cNvPr id="29" name="anim_4_14"/>
          <p:cNvSpPr/>
          <p:nvPr/>
        </p:nvSpPr>
        <p:spPr>
          <a:xfrm>
            <a:off x="7863840" y="3762756"/>
            <a:ext cx="3794760" cy="356616"/>
          </a:xfrm>
          <a:prstGeom prst="roundRect">
            <a:avLst>
              <a:gd name="adj" fmla="val 15385"/>
            </a:avLst>
          </a:prstGeom>
          <a:solidFill>
            <a:srgbClr val="FFFFFF"/>
          </a:solidFill>
          <a:ln w="15875">
            <a:solidFill>
              <a:srgbClr val="8E44AD"/>
            </a:solidFill>
            <a:prstDash val="solid"/>
          </a:ln>
        </p:spPr>
      </p:sp>
      <p:sp>
        <p:nvSpPr>
          <p:cNvPr id="30" name="anim_4_15"/>
          <p:cNvSpPr txBox="1"/>
          <p:nvPr/>
        </p:nvSpPr>
        <p:spPr>
          <a:xfrm>
            <a:off x="8001000" y="3762756"/>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Code cell: type Python here</a:t>
            </a:r>
            <a:endParaRPr lang="en-US" sz="1500" dirty="0"/>
          </a:p>
        </p:txBody>
      </p:sp>
      <p:sp>
        <p:nvSpPr>
          <p:cNvPr id="31" name="anim_5_16"/>
          <p:cNvSpPr/>
          <p:nvPr/>
        </p:nvSpPr>
        <p:spPr>
          <a:xfrm>
            <a:off x="7315200" y="3877056"/>
            <a:ext cx="128016" cy="128016"/>
          </a:xfrm>
          <a:prstGeom prst="ellipse">
            <a:avLst/>
          </a:prstGeom>
          <a:solidFill>
            <a:srgbClr val="B4432A"/>
          </a:solidFill>
          <a:ln w="12700">
            <a:solidFill>
              <a:srgbClr val="B4432A"/>
            </a:solidFill>
            <a:prstDash val="solid"/>
          </a:ln>
        </p:spPr>
      </p:sp>
      <p:sp>
        <p:nvSpPr>
          <p:cNvPr id="32" name="anim_5_17"/>
          <p:cNvSpPr/>
          <p:nvPr/>
        </p:nvSpPr>
        <p:spPr>
          <a:xfrm>
            <a:off x="7443216" y="3941064"/>
            <a:ext cx="420624" cy="571500"/>
          </a:xfrm>
          <a:prstGeom prst="line">
            <a:avLst/>
          </a:prstGeom>
          <a:noFill/>
          <a:ln w="15875">
            <a:solidFill>
              <a:srgbClr val="B4432A"/>
            </a:solidFill>
            <a:prstDash val="solid"/>
          </a:ln>
        </p:spPr>
      </p:sp>
      <p:sp>
        <p:nvSpPr>
          <p:cNvPr id="33" name="anim_5_18"/>
          <p:cNvSpPr/>
          <p:nvPr/>
        </p:nvSpPr>
        <p:spPr>
          <a:xfrm>
            <a:off x="7863840" y="4210812"/>
            <a:ext cx="3794760" cy="603504"/>
          </a:xfrm>
          <a:prstGeom prst="roundRect">
            <a:avLst>
              <a:gd name="adj" fmla="val 9091"/>
            </a:avLst>
          </a:prstGeom>
          <a:solidFill>
            <a:srgbClr val="FFFFFF"/>
          </a:solidFill>
          <a:ln w="15875">
            <a:solidFill>
              <a:srgbClr val="B4432A"/>
            </a:solidFill>
            <a:prstDash val="solid"/>
          </a:ln>
        </p:spPr>
      </p:sp>
      <p:sp>
        <p:nvSpPr>
          <p:cNvPr id="34" name="anim_5_19"/>
          <p:cNvSpPr txBox="1"/>
          <p:nvPr/>
        </p:nvSpPr>
        <p:spPr>
          <a:xfrm>
            <a:off x="8001000" y="4210812"/>
            <a:ext cx="3566160" cy="603504"/>
          </a:xfrm>
          <a:prstGeom prst="rect">
            <a:avLst/>
          </a:prstGeom>
          <a:noFill/>
          <a:ln/>
        </p:spPr>
        <p:txBody>
          <a:bodyPr wrap="square" lIns="0" tIns="0" rIns="0" bIns="0" rtlCol="0" anchor="ctr"/>
          <a:lstStyle/>
          <a:p>
            <a:pPr indent="0" marL="0">
              <a:buNone/>
            </a:pPr>
            <a:r>
              <a:rPr lang="en-US" sz="1400" dirty="0">
                <a:solidFill>
                  <a:srgbClr val="A4520C"/>
                </a:solidFill>
                <a:latin typeface="Courier New" pitchFamily="34" charset="0"/>
                <a:ea typeface="Courier New" pitchFamily="34" charset="-122"/>
                <a:cs typeface="Courier New" pitchFamily="34" charset="-120"/>
              </a:rPr>
              <a:t>[1]:</a:t>
            </a:r>
            <a:pPr indent="0" marL="0">
              <a:buNone/>
            </a:pPr>
            <a:r>
              <a:rPr lang="en-US" sz="1500" dirty="0">
                <a:solidFill>
                  <a:srgbClr val="15213A"/>
                </a:solidFill>
                <a:latin typeface="Calibri" pitchFamily="34" charset="0"/>
                <a:ea typeface="Calibri" pitchFamily="34" charset="-122"/>
                <a:cs typeface="Calibri" pitchFamily="34" charset="-120"/>
              </a:rPr>
              <a:t> = this cell ran first. </a:t>
            </a:r>
            <a:pPr indent="0" marL="0">
              <a:buNone/>
            </a:pPr>
            <a:r>
              <a:rPr lang="en-US" sz="1400" dirty="0">
                <a:solidFill>
                  <a:srgbClr val="A4520C"/>
                </a:solidFill>
                <a:latin typeface="Courier New" pitchFamily="34" charset="0"/>
                <a:ea typeface="Courier New" pitchFamily="34" charset="-122"/>
                <a:cs typeface="Courier New" pitchFamily="34" charset="-120"/>
              </a:rPr>
              <a:t>[ ]:</a:t>
            </a:r>
            <a:pPr indent="0" marL="0">
              <a:buNone/>
            </a:pPr>
            <a:r>
              <a:rPr lang="en-US" sz="1500" dirty="0">
                <a:solidFill>
                  <a:srgbClr val="15213A"/>
                </a:solidFill>
                <a:latin typeface="Calibri" pitchFamily="34" charset="0"/>
                <a:ea typeface="Calibri" pitchFamily="34" charset="-122"/>
                <a:cs typeface="Calibri" pitchFamily="34" charset="-120"/>
              </a:rPr>
              <a:t> = not run yet</a:t>
            </a:r>
            <a:endParaRPr lang="en-US" sz="1500" dirty="0"/>
          </a:p>
        </p:txBody>
      </p:sp>
      <p:sp>
        <p:nvSpPr>
          <p:cNvPr id="35" name="anim_6_20"/>
          <p:cNvSpPr/>
          <p:nvPr/>
        </p:nvSpPr>
        <p:spPr>
          <a:xfrm>
            <a:off x="7315200" y="4462272"/>
            <a:ext cx="128016" cy="128016"/>
          </a:xfrm>
          <a:prstGeom prst="ellipse">
            <a:avLst/>
          </a:prstGeom>
          <a:solidFill>
            <a:srgbClr val="0E7490"/>
          </a:solidFill>
          <a:ln w="12700">
            <a:solidFill>
              <a:srgbClr val="0E7490"/>
            </a:solidFill>
            <a:prstDash val="solid"/>
          </a:ln>
        </p:spPr>
      </p:sp>
      <p:sp>
        <p:nvSpPr>
          <p:cNvPr id="36" name="anim_6_21"/>
          <p:cNvSpPr/>
          <p:nvPr/>
        </p:nvSpPr>
        <p:spPr>
          <a:xfrm>
            <a:off x="7443216" y="4526280"/>
            <a:ext cx="420624" cy="557784"/>
          </a:xfrm>
          <a:prstGeom prst="line">
            <a:avLst/>
          </a:prstGeom>
          <a:noFill/>
          <a:ln w="15875">
            <a:solidFill>
              <a:srgbClr val="0E7490"/>
            </a:solidFill>
            <a:prstDash val="solid"/>
          </a:ln>
        </p:spPr>
      </p:sp>
      <p:sp>
        <p:nvSpPr>
          <p:cNvPr id="37" name="anim_6_22"/>
          <p:cNvSpPr/>
          <p:nvPr/>
        </p:nvSpPr>
        <p:spPr>
          <a:xfrm>
            <a:off x="7863840" y="4905756"/>
            <a:ext cx="3794760" cy="356616"/>
          </a:xfrm>
          <a:prstGeom prst="roundRect">
            <a:avLst>
              <a:gd name="adj" fmla="val 15385"/>
            </a:avLst>
          </a:prstGeom>
          <a:solidFill>
            <a:srgbClr val="FFFFFF"/>
          </a:solidFill>
          <a:ln w="15875">
            <a:solidFill>
              <a:srgbClr val="0E7490"/>
            </a:solidFill>
            <a:prstDash val="solid"/>
          </a:ln>
        </p:spPr>
      </p:sp>
      <p:sp>
        <p:nvSpPr>
          <p:cNvPr id="38" name="anim_6_23"/>
          <p:cNvSpPr txBox="1"/>
          <p:nvPr/>
        </p:nvSpPr>
        <p:spPr>
          <a:xfrm>
            <a:off x="8001000" y="4905756"/>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Output appears right below its cell</a:t>
            </a:r>
            <a:endParaRPr lang="en-US" sz="1500" dirty="0"/>
          </a:p>
        </p:txBody>
      </p:sp>
      <p:sp>
        <p:nvSpPr>
          <p:cNvPr id="39" name="Shape 37"/>
          <p:cNvSpPr/>
          <p:nvPr/>
        </p:nvSpPr>
        <p:spPr>
          <a:xfrm>
            <a:off x="0" y="6556248"/>
            <a:ext cx="3154680" cy="301752"/>
          </a:xfrm>
          <a:prstGeom prst="rect">
            <a:avLst/>
          </a:prstGeom>
          <a:solidFill>
            <a:srgbClr val="2459C4"/>
          </a:solidFill>
          <a:ln w="12700">
            <a:solidFill>
              <a:srgbClr val="2459C4"/>
            </a:solidFill>
            <a:prstDash val="solid"/>
          </a:ln>
        </p:spPr>
      </p:sp>
      <p:sp>
        <p:nvSpPr>
          <p:cNvPr id="40" name="Text 38"/>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1" name="Shape 39"/>
          <p:cNvSpPr/>
          <p:nvPr/>
        </p:nvSpPr>
        <p:spPr>
          <a:xfrm>
            <a:off x="3154680" y="6556248"/>
            <a:ext cx="4754880" cy="301752"/>
          </a:xfrm>
          <a:prstGeom prst="rect">
            <a:avLst/>
          </a:prstGeom>
          <a:solidFill>
            <a:srgbClr val="E07A1F"/>
          </a:solidFill>
          <a:ln w="12700">
            <a:solidFill>
              <a:srgbClr val="E07A1F"/>
            </a:solidFill>
            <a:prstDash val="solid"/>
          </a:ln>
        </p:spPr>
      </p:sp>
      <p:sp>
        <p:nvSpPr>
          <p:cNvPr id="42" name="Text 40"/>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43" name="Shape 41"/>
          <p:cNvSpPr/>
          <p:nvPr/>
        </p:nvSpPr>
        <p:spPr>
          <a:xfrm>
            <a:off x="7909560" y="6556248"/>
            <a:ext cx="2926080" cy="301752"/>
          </a:xfrm>
          <a:prstGeom prst="rect">
            <a:avLst/>
          </a:prstGeom>
          <a:solidFill>
            <a:srgbClr val="2459C4"/>
          </a:solidFill>
          <a:ln w="12700">
            <a:solidFill>
              <a:srgbClr val="2459C4"/>
            </a:solidFill>
            <a:prstDash val="solid"/>
          </a:ln>
        </p:spPr>
      </p:sp>
      <p:sp>
        <p:nvSpPr>
          <p:cNvPr id="44" name="Text 42"/>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5" name="Shape 43"/>
          <p:cNvSpPr/>
          <p:nvPr/>
        </p:nvSpPr>
        <p:spPr>
          <a:xfrm>
            <a:off x="10835640" y="6556248"/>
            <a:ext cx="1356055" cy="301752"/>
          </a:xfrm>
          <a:prstGeom prst="rect">
            <a:avLst/>
          </a:prstGeom>
          <a:solidFill>
            <a:srgbClr val="15213A"/>
          </a:solidFill>
          <a:ln w="12700">
            <a:solidFill>
              <a:srgbClr val="15213A"/>
            </a:solidFill>
            <a:prstDash val="solid"/>
          </a:ln>
        </p:spPr>
      </p:sp>
      <p:sp>
        <p:nvSpPr>
          <p:cNvPr id="46" name="Text 44"/>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20</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15"/>
                                        </p:tgtEl>
                                        <p:attrNameLst>
                                          <p:attrName>style.visibility</p:attrName>
                                        </p:attrNameLst>
                                      </p:cBhvr>
                                      <p:to>
                                        <p:strVal val="visible"/>
                                      </p:to>
                                    </p:set>
                                    <p:animEffect transition="in" filter="fade">
                                      <p:cBhvr>
                                        <p:cTn id="5" dur="400"/>
                                        <p:tgtEl>
                                          <p:spTgt spid="15"/>
                                        </p:tgtEl>
                                      </p:cBhvr>
                                    </p:animEffect>
                                  </p:childTnLst>
                                </p:cTn>
                              </p:par>
                              <p:par>
                                <p:cTn id="6" presetID="10" presetClass="entr" presetSubtype="0" fill="hold" nodeType="withEffect">
                                  <p:stCondLst>
                                    <p:cond delay="0"/>
                                  </p:stCondLst>
                                  <p:childTnLst>
                                    <p:set>
                                      <p:cBhvr>
                                        <p:cTn id="7" dur="1" fill="hold">
                                          <p:stCondLst>
                                            <p:cond delay="0"/>
                                          </p:stCondLst>
                                        </p:cTn>
                                        <p:tgtEl>
                                          <p:spTgt spid="16"/>
                                        </p:tgtEl>
                                        <p:attrNameLst>
                                          <p:attrName>style.visibility</p:attrName>
                                        </p:attrNameLst>
                                      </p:cBhvr>
                                      <p:to>
                                        <p:strVal val="visible"/>
                                      </p:to>
                                    </p:set>
                                    <p:animEffect transition="in" filter="fade">
                                      <p:cBhvr>
                                        <p:cTn id="8" dur="400"/>
                                        <p:tgtEl>
                                          <p:spTgt spid="16"/>
                                        </p:tgtEl>
                                      </p:cBhvr>
                                    </p:animEffect>
                                  </p:childTnLst>
                                </p:cTn>
                              </p:par>
                              <p:par>
                                <p:cTn id="9" presetID="10"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400"/>
                                        <p:tgtEl>
                                          <p:spTgt spid="1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400"/>
                                        <p:tgtEl>
                                          <p:spTgt spid="18"/>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400"/>
                                        <p:tgtEl>
                                          <p:spTgt spid="19"/>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400"/>
                                        <p:tgtEl>
                                          <p:spTgt spid="20"/>
                                        </p:tgtEl>
                                      </p:cBhvr>
                                    </p:animEffect>
                                  </p:childTnLst>
                                </p:cTn>
                              </p:par>
                              <p:par>
                                <p:cTn id="23" presetID="10" presetClass="entr" presetSubtype="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400"/>
                                        <p:tgtEl>
                                          <p:spTgt spid="2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400"/>
                                        <p:tgtEl>
                                          <p:spTgt spid="22"/>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400"/>
                                        <p:tgtEl>
                                          <p:spTgt spid="23"/>
                                        </p:tgtEl>
                                      </p:cBhvr>
                                    </p:animEffect>
                                  </p:childTnLst>
                                </p:cTn>
                              </p:par>
                              <p:par>
                                <p:cTn id="34" presetID="10" presetClass="entr" presetSubtype="0"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400"/>
                                        <p:tgtEl>
                                          <p:spTgt spid="24"/>
                                        </p:tgtEl>
                                      </p:cBhvr>
                                    </p:animEffect>
                                  </p:childTnLst>
                                </p:cTn>
                              </p:par>
                              <p:par>
                                <p:cTn id="37" presetID="10"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400"/>
                                        <p:tgtEl>
                                          <p:spTgt spid="25"/>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400"/>
                                        <p:tgtEl>
                                          <p:spTgt spid="26"/>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400"/>
                                        <p:tgtEl>
                                          <p:spTgt spid="27"/>
                                        </p:tgtEl>
                                      </p:cBhvr>
                                    </p:animEffect>
                                  </p:childTnLst>
                                </p:cTn>
                              </p:par>
                              <p:par>
                                <p:cTn id="48" presetID="10" presetClass="entr" presetSubtype="0"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400"/>
                                        <p:tgtEl>
                                          <p:spTgt spid="28"/>
                                        </p:tgtEl>
                                      </p:cBhvr>
                                    </p:animEffect>
                                  </p:childTnLst>
                                </p:cTn>
                              </p:par>
                              <p:par>
                                <p:cTn id="51" presetID="10" presetClass="entr" presetSubtype="0" fill="hold"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400"/>
                                        <p:tgtEl>
                                          <p:spTgt spid="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400"/>
                                        <p:tgtEl>
                                          <p:spTgt spid="30"/>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fade">
                                      <p:cBhvr>
                                        <p:cTn id="61" dur="400"/>
                                        <p:tgtEl>
                                          <p:spTgt spid="31"/>
                                        </p:tgtEl>
                                      </p:cBhvr>
                                    </p:animEffect>
                                  </p:childTnLst>
                                </p:cTn>
                              </p:par>
                              <p:par>
                                <p:cTn id="62" presetID="10"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400"/>
                                        <p:tgtEl>
                                          <p:spTgt spid="32"/>
                                        </p:tgtEl>
                                      </p:cBhvr>
                                    </p:animEffect>
                                  </p:childTnLst>
                                </p:cTn>
                              </p:par>
                              <p:par>
                                <p:cTn id="65" presetID="10" presetClass="entr" presetSubtype="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400"/>
                                        <p:tgtEl>
                                          <p:spTgt spid="3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4"/>
                                        </p:tgtEl>
                                        <p:attrNameLst>
                                          <p:attrName>style.visibility</p:attrName>
                                        </p:attrNameLst>
                                      </p:cBhvr>
                                      <p:to>
                                        <p:strVal val="visible"/>
                                      </p:to>
                                    </p:set>
                                    <p:animEffect transition="in" filter="fade">
                                      <p:cBhvr>
                                        <p:cTn id="70" dur="400"/>
                                        <p:tgtEl>
                                          <p:spTgt spid="34"/>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5"/>
                                        </p:tgtEl>
                                        <p:attrNameLst>
                                          <p:attrName>style.visibility</p:attrName>
                                        </p:attrNameLst>
                                      </p:cBhvr>
                                      <p:to>
                                        <p:strVal val="visible"/>
                                      </p:to>
                                    </p:set>
                                    <p:animEffect transition="in" filter="fade">
                                      <p:cBhvr>
                                        <p:cTn id="75" dur="400"/>
                                        <p:tgtEl>
                                          <p:spTgt spid="35"/>
                                        </p:tgtEl>
                                      </p:cBhvr>
                                    </p:animEffect>
                                  </p:childTnLst>
                                </p:cTn>
                              </p:par>
                              <p:par>
                                <p:cTn id="76" presetID="10" presetClass="entr" presetSubtype="0" fill="hold" nodeType="with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400"/>
                                        <p:tgtEl>
                                          <p:spTgt spid="36"/>
                                        </p:tgtEl>
                                      </p:cBhvr>
                                    </p:animEffect>
                                  </p:childTnLst>
                                </p:cTn>
                              </p:par>
                              <p:par>
                                <p:cTn id="79" presetID="10" presetClass="entr" presetSubtype="0" fill="hold"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400"/>
                                        <p:tgtEl>
                                          <p:spTgt spid="3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4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6" grpId="0" animBg="1"/>
      <p:bldP spid="30" grpId="0" animBg="1"/>
      <p:bldP spid="34"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same notebook in Colab</a:t>
            </a:r>
            <a:endParaRPr lang="en-US" sz="3000" dirty="0"/>
          </a:p>
        </p:txBody>
      </p:sp>
      <p:sp>
        <p:nvSpPr>
          <p:cNvPr id="3" name="Shape 1"/>
          <p:cNvSpPr/>
          <p:nvPr/>
        </p:nvSpPr>
        <p:spPr>
          <a:xfrm>
            <a:off x="548640" y="1325880"/>
            <a:ext cx="6949440" cy="4846320"/>
          </a:xfrm>
          <a:prstGeom prst="roundRect">
            <a:avLst>
              <a:gd name="adj" fmla="val 1509"/>
            </a:avLst>
          </a:prstGeom>
          <a:solidFill>
            <a:srgbClr val="FFFFFF"/>
          </a:solidFill>
          <a:ln w="15875">
            <a:solidFill>
              <a:srgbClr val="D5DBE6"/>
            </a:solidFill>
            <a:prstDash val="solid"/>
          </a:ln>
          <a:effectLst>
            <a:outerShdw sx="100000" sy="100000" kx="0" ky="0" algn="bl" rotWithShape="0" blurRad="101600" dist="38100" dir="5400000">
              <a:srgbClr val="000000">
                <a:alpha val="12000"/>
              </a:srgbClr>
            </a:outerShdw>
          </a:effectLst>
        </p:spPr>
      </p:sp>
      <p:sp>
        <p:nvSpPr>
          <p:cNvPr id="4" name="Shape 2"/>
          <p:cNvSpPr/>
          <p:nvPr/>
        </p:nvSpPr>
        <p:spPr>
          <a:xfrm>
            <a:off x="594360" y="1371600"/>
            <a:ext cx="6858000" cy="457200"/>
          </a:xfrm>
          <a:prstGeom prst="rect">
            <a:avLst/>
          </a:prstGeom>
          <a:solidFill>
            <a:srgbClr val="F3F5F9"/>
          </a:solidFill>
          <a:ln w="12700">
            <a:solidFill>
              <a:srgbClr val="F3F5F9"/>
            </a:solidFill>
            <a:prstDash val="solid"/>
          </a:ln>
        </p:spPr>
      </p:sp>
      <p:sp>
        <p:nvSpPr>
          <p:cNvPr id="5" name="Text 3"/>
          <p:cNvSpPr txBox="1"/>
          <p:nvPr/>
        </p:nvSpPr>
        <p:spPr>
          <a:xfrm>
            <a:off x="777240" y="1417320"/>
            <a:ext cx="6492240" cy="365760"/>
          </a:xfrm>
          <a:prstGeom prst="rect">
            <a:avLst/>
          </a:prstGeom>
          <a:noFill/>
          <a:ln/>
        </p:spPr>
        <p:txBody>
          <a:bodyPr wrap="square" lIns="0" tIns="0" rIns="0" bIns="0" rtlCol="0" anchor="ctr"/>
          <a:lstStyle/>
          <a:p>
            <a:pPr indent="0" marL="0">
              <a:buNone/>
            </a:pPr>
            <a:r>
              <a:rPr lang="en-US" sz="1200" dirty="0">
                <a:solidFill>
                  <a:srgbClr val="5D6573"/>
                </a:solidFill>
                <a:latin typeface="Courier New" pitchFamily="34" charset="0"/>
                <a:ea typeface="Courier New" pitchFamily="34" charset="-122"/>
                <a:cs typeface="Courier New" pitchFamily="34" charset="-120"/>
              </a:rPr>
              <a:t>colab.research.google.com</a:t>
            </a:r>
            <a:endParaRPr lang="en-US" sz="1200" dirty="0"/>
          </a:p>
        </p:txBody>
      </p:sp>
      <p:sp>
        <p:nvSpPr>
          <p:cNvPr id="6" name="Text 4"/>
          <p:cNvSpPr txBox="1"/>
          <p:nvPr/>
        </p:nvSpPr>
        <p:spPr>
          <a:xfrm>
            <a:off x="777240" y="1965960"/>
            <a:ext cx="6492240" cy="274320"/>
          </a:xfrm>
          <a:prstGeom prst="rect">
            <a:avLst/>
          </a:prstGeom>
          <a:noFill/>
          <a:ln/>
        </p:spPr>
        <p:txBody>
          <a:bodyPr wrap="square" lIns="0" tIns="0" rIns="0" bIns="0" rtlCol="0" anchor="ctr"/>
          <a:lstStyle/>
          <a:p>
            <a:pPr indent="0" marL="0">
              <a:buNone/>
            </a:pPr>
            <a:r>
              <a:rPr lang="en-US" sz="1200" dirty="0">
                <a:solidFill>
                  <a:srgbClr val="5D6573"/>
                </a:solidFill>
                <a:latin typeface="Calibri" pitchFamily="34" charset="0"/>
                <a:ea typeface="Calibri" pitchFamily="34" charset="-122"/>
                <a:cs typeface="Calibri" pitchFamily="34" charset="-120"/>
              </a:rPr>
              <a:t>File  Edit  View  Insert  Runtime  Tools  Help</a:t>
            </a:r>
            <a:endParaRPr lang="en-US" sz="1200" dirty="0"/>
          </a:p>
        </p:txBody>
      </p:sp>
      <p:sp>
        <p:nvSpPr>
          <p:cNvPr id="7" name="Text 5"/>
          <p:cNvSpPr txBox="1"/>
          <p:nvPr/>
        </p:nvSpPr>
        <p:spPr>
          <a:xfrm>
            <a:off x="777240" y="2286000"/>
            <a:ext cx="6492240" cy="274320"/>
          </a:xfrm>
          <a:prstGeom prst="rect">
            <a:avLst/>
          </a:prstGeom>
          <a:noFill/>
          <a:ln/>
        </p:spPr>
        <p:txBody>
          <a:bodyPr wrap="square" lIns="0" tIns="0" rIns="0" bIns="0" rtlCol="0" anchor="ctr"/>
          <a:lstStyle/>
          <a:p>
            <a:pPr indent="0" marL="0">
              <a:buNone/>
            </a:pPr>
            <a:r>
              <a:rPr lang="en-US" sz="1200" b="1" dirty="0">
                <a:solidFill>
                  <a:srgbClr val="2459C4"/>
                </a:solidFill>
                <a:latin typeface="Calibri" pitchFamily="34" charset="0"/>
                <a:ea typeface="Calibri" pitchFamily="34" charset="-122"/>
                <a:cs typeface="Calibri" pitchFamily="34" charset="-120"/>
              </a:rPr>
              <a:t>+ Code   + Text</a:t>
            </a:r>
            <a:endParaRPr lang="en-US" sz="1200" dirty="0"/>
          </a:p>
        </p:txBody>
      </p:sp>
      <p:sp>
        <p:nvSpPr>
          <p:cNvPr id="8" name="Text 6"/>
          <p:cNvSpPr txBox="1"/>
          <p:nvPr/>
        </p:nvSpPr>
        <p:spPr>
          <a:xfrm>
            <a:off x="1554480" y="2743200"/>
            <a:ext cx="5577840" cy="685800"/>
          </a:xfrm>
          <a:prstGeom prst="rect">
            <a:avLst/>
          </a:prstGeom>
          <a:noFill/>
          <a:ln/>
        </p:spPr>
        <p:txBody>
          <a:bodyPr wrap="square" lIns="0" tIns="0" rIns="0" bIns="0" rtlCol="0" anchor="t"/>
          <a:lstStyle/>
          <a:p>
            <a:pPr indent="0" marL="0">
              <a:buNone/>
            </a:pPr>
            <a:r>
              <a:rPr lang="en-US" sz="1800" b="1" dirty="0">
                <a:solidFill>
                  <a:srgbClr val="15213A"/>
                </a:solidFill>
                <a:latin typeface="Calibri" pitchFamily="34" charset="0"/>
                <a:ea typeface="Calibri" pitchFamily="34" charset="-122"/>
                <a:cs typeface="Calibri" pitchFamily="34" charset="-120"/>
              </a:rPr>
              <a:t>Lecture 2.1: my first notebook</a:t>
            </a:r>
            <a:endParaRPr lang="en-US" sz="1800" dirty="0"/>
          </a:p>
          <a:p>
            <a:pPr indent="0" marL="0">
              <a:buNone/>
            </a:pPr>
            <a:r>
              <a:rPr lang="en-US" sz="1300" dirty="0">
                <a:solidFill>
                  <a:srgbClr val="15213A"/>
                </a:solidFill>
                <a:latin typeface="Calibri" pitchFamily="34" charset="0"/>
                <a:ea typeface="Calibri" pitchFamily="34" charset="-122"/>
                <a:cs typeface="Calibri" pitchFamily="34" charset="-120"/>
              </a:rPr>
              <a:t>A text cell: notes for humans.</a:t>
            </a:r>
            <a:endParaRPr lang="en-US" sz="1800" dirty="0"/>
          </a:p>
        </p:txBody>
      </p:sp>
      <p:sp>
        <p:nvSpPr>
          <p:cNvPr id="9" name="Text 7"/>
          <p:cNvSpPr txBox="1"/>
          <p:nvPr/>
        </p:nvSpPr>
        <p:spPr>
          <a:xfrm>
            <a:off x="731520" y="3767328"/>
            <a:ext cx="731520" cy="320040"/>
          </a:xfrm>
          <a:prstGeom prst="rect">
            <a:avLst/>
          </a:prstGeom>
          <a:noFill/>
          <a:ln/>
        </p:spPr>
        <p:txBody>
          <a:bodyPr wrap="square" lIns="0" tIns="0" rIns="0" bIns="0" rtlCol="0" anchor="ctr"/>
          <a:lstStyle/>
          <a:p>
            <a:pPr indent="0" marL="0">
              <a:buNone/>
            </a:pPr>
            <a:endParaRPr lang="en-US" sz="1200" dirty="0"/>
          </a:p>
        </p:txBody>
      </p:sp>
      <p:sp>
        <p:nvSpPr>
          <p:cNvPr id="10" name="Shape 8"/>
          <p:cNvSpPr/>
          <p:nvPr/>
        </p:nvSpPr>
        <p:spPr>
          <a:xfrm>
            <a:off x="868680" y="3749040"/>
            <a:ext cx="384048" cy="384048"/>
          </a:xfrm>
          <a:prstGeom prst="ellipse">
            <a:avLst/>
          </a:prstGeom>
          <a:solidFill>
            <a:srgbClr val="15213A"/>
          </a:solidFill>
          <a:ln w="12700">
            <a:solidFill>
              <a:srgbClr val="15213A"/>
            </a:solidFill>
            <a:prstDash val="solid"/>
          </a:ln>
        </p:spPr>
      </p:sp>
      <p:sp>
        <p:nvSpPr>
          <p:cNvPr id="11" name="Shape 9"/>
          <p:cNvSpPr/>
          <p:nvPr/>
        </p:nvSpPr>
        <p:spPr>
          <a:xfrm rot="5400000">
            <a:off x="1005840" y="3858768"/>
            <a:ext cx="146304" cy="164592"/>
          </a:xfrm>
          <a:prstGeom prst="triangle">
            <a:avLst/>
          </a:prstGeom>
          <a:solidFill>
            <a:srgbClr val="FFFFFF"/>
          </a:solidFill>
          <a:ln w="12700">
            <a:solidFill>
              <a:srgbClr val="FFFFFF"/>
            </a:solidFill>
            <a:prstDash val="solid"/>
          </a:ln>
        </p:spPr>
      </p:sp>
      <p:sp>
        <p:nvSpPr>
          <p:cNvPr id="12" name="Shape 10"/>
          <p:cNvSpPr/>
          <p:nvPr/>
        </p:nvSpPr>
        <p:spPr>
          <a:xfrm>
            <a:off x="1463040" y="3657600"/>
            <a:ext cx="5760720" cy="566928"/>
          </a:xfrm>
          <a:prstGeom prst="rect">
            <a:avLst/>
          </a:prstGeom>
          <a:solidFill>
            <a:srgbClr val="F3F5F9"/>
          </a:solidFill>
          <a:ln w="15875">
            <a:solidFill>
              <a:srgbClr val="2459C4"/>
            </a:solidFill>
            <a:prstDash val="solid"/>
          </a:ln>
        </p:spPr>
      </p:sp>
      <p:sp>
        <p:nvSpPr>
          <p:cNvPr id="13" name="Text 11"/>
          <p:cNvSpPr txBox="1"/>
          <p:nvPr/>
        </p:nvSpPr>
        <p:spPr>
          <a:xfrm>
            <a:off x="1600200" y="3657600"/>
            <a:ext cx="5577840" cy="566928"/>
          </a:xfrm>
          <a:prstGeom prst="rect">
            <a:avLst/>
          </a:prstGeom>
          <a:noFill/>
          <a:ln/>
        </p:spPr>
        <p:txBody>
          <a:bodyPr wrap="square" lIns="0" tIns="0" rIns="0" bIns="0" rtlCol="0" anchor="ctr"/>
          <a:lstStyle/>
          <a:p>
            <a:pPr indent="0" marL="0">
              <a:buNone/>
            </a:pPr>
            <a:r>
              <a:rPr lang="en-US" sz="1500" dirty="0">
                <a:solidFill>
                  <a:srgbClr val="15213A"/>
                </a:solidFill>
                <a:latin typeface="Courier New" pitchFamily="34" charset="0"/>
                <a:ea typeface="Courier New" pitchFamily="34" charset="-122"/>
                <a:cs typeface="Courier New" pitchFamily="34" charset="-120"/>
              </a:rPr>
              <a:t>print("Hello, Data Science!")</a:t>
            </a:r>
            <a:endParaRPr lang="en-US" sz="1500" dirty="0"/>
          </a:p>
        </p:txBody>
      </p:sp>
      <p:sp>
        <p:nvSpPr>
          <p:cNvPr id="14" name="Text 12"/>
          <p:cNvSpPr txBox="1"/>
          <p:nvPr/>
        </p:nvSpPr>
        <p:spPr>
          <a:xfrm>
            <a:off x="1600200" y="4343400"/>
            <a:ext cx="5577840" cy="365760"/>
          </a:xfrm>
          <a:prstGeom prst="rect">
            <a:avLst/>
          </a:prstGeom>
          <a:noFill/>
          <a:ln/>
        </p:spPr>
        <p:txBody>
          <a:bodyPr wrap="square" lIns="0" tIns="0" rIns="0" bIns="0" rtlCol="0" anchor="ctr"/>
          <a:lstStyle/>
          <a:p>
            <a:pPr indent="0" marL="0">
              <a:buNone/>
            </a:pPr>
            <a:r>
              <a:rPr lang="en-US" sz="1500" dirty="0">
                <a:solidFill>
                  <a:srgbClr val="15213A"/>
                </a:solidFill>
                <a:latin typeface="Courier New" pitchFamily="34" charset="0"/>
                <a:ea typeface="Courier New" pitchFamily="34" charset="-122"/>
                <a:cs typeface="Courier New" pitchFamily="34" charset="-120"/>
              </a:rPr>
              <a:t>Hello, Data Science!</a:t>
            </a:r>
            <a:endParaRPr lang="en-US" sz="1500" dirty="0"/>
          </a:p>
        </p:txBody>
      </p:sp>
      <p:sp>
        <p:nvSpPr>
          <p:cNvPr id="15" name="Text 13"/>
          <p:cNvSpPr txBox="1"/>
          <p:nvPr/>
        </p:nvSpPr>
        <p:spPr>
          <a:xfrm>
            <a:off x="731520" y="5074920"/>
            <a:ext cx="731520" cy="320040"/>
          </a:xfrm>
          <a:prstGeom prst="rect">
            <a:avLst/>
          </a:prstGeom>
          <a:noFill/>
          <a:ln/>
        </p:spPr>
        <p:txBody>
          <a:bodyPr wrap="square" lIns="0" tIns="0" rIns="0" bIns="0" rtlCol="0" anchor="ctr"/>
          <a:lstStyle/>
          <a:p>
            <a:pPr indent="0" marL="0">
              <a:buNone/>
            </a:pPr>
            <a:endParaRPr lang="en-US" sz="1200" dirty="0"/>
          </a:p>
        </p:txBody>
      </p:sp>
      <p:sp>
        <p:nvSpPr>
          <p:cNvPr id="16" name="Shape 14"/>
          <p:cNvSpPr/>
          <p:nvPr/>
        </p:nvSpPr>
        <p:spPr>
          <a:xfrm>
            <a:off x="1463040" y="4983480"/>
            <a:ext cx="5760720" cy="502920"/>
          </a:xfrm>
          <a:prstGeom prst="rect">
            <a:avLst/>
          </a:prstGeom>
          <a:solidFill>
            <a:srgbClr val="FFFFFF"/>
          </a:solidFill>
          <a:ln w="12700">
            <a:solidFill>
              <a:srgbClr val="D5DBE6"/>
            </a:solidFill>
            <a:prstDash val="solid"/>
          </a:ln>
        </p:spPr>
      </p:sp>
      <p:sp>
        <p:nvSpPr>
          <p:cNvPr id="17" name="anim_1_0"/>
          <p:cNvSpPr/>
          <p:nvPr/>
        </p:nvSpPr>
        <p:spPr>
          <a:xfrm>
            <a:off x="7315200" y="2039112"/>
            <a:ext cx="128016" cy="128016"/>
          </a:xfrm>
          <a:prstGeom prst="ellipse">
            <a:avLst/>
          </a:prstGeom>
          <a:solidFill>
            <a:srgbClr val="E07A1F"/>
          </a:solidFill>
          <a:ln w="12700">
            <a:solidFill>
              <a:srgbClr val="E07A1F"/>
            </a:solidFill>
            <a:prstDash val="solid"/>
          </a:ln>
        </p:spPr>
      </p:sp>
      <p:sp>
        <p:nvSpPr>
          <p:cNvPr id="18" name="anim_1_1"/>
          <p:cNvSpPr/>
          <p:nvPr/>
        </p:nvSpPr>
        <p:spPr>
          <a:xfrm>
            <a:off x="7443216" y="2103120"/>
            <a:ext cx="420624" cy="914"/>
          </a:xfrm>
          <a:prstGeom prst="line">
            <a:avLst/>
          </a:prstGeom>
          <a:noFill/>
          <a:ln w="15875">
            <a:solidFill>
              <a:srgbClr val="E07A1F"/>
            </a:solidFill>
            <a:prstDash val="solid"/>
          </a:ln>
        </p:spPr>
      </p:sp>
      <p:sp>
        <p:nvSpPr>
          <p:cNvPr id="19" name="anim_1_2"/>
          <p:cNvSpPr/>
          <p:nvPr/>
        </p:nvSpPr>
        <p:spPr>
          <a:xfrm>
            <a:off x="7863840" y="1924812"/>
            <a:ext cx="3794760" cy="356616"/>
          </a:xfrm>
          <a:prstGeom prst="roundRect">
            <a:avLst>
              <a:gd name="adj" fmla="val 15385"/>
            </a:avLst>
          </a:prstGeom>
          <a:solidFill>
            <a:srgbClr val="FFFFFF"/>
          </a:solidFill>
          <a:ln w="15875">
            <a:solidFill>
              <a:srgbClr val="E07A1F"/>
            </a:solidFill>
            <a:prstDash val="solid"/>
          </a:ln>
        </p:spPr>
      </p:sp>
      <p:sp>
        <p:nvSpPr>
          <p:cNvPr id="20" name="anim_1_3"/>
          <p:cNvSpPr txBox="1"/>
          <p:nvPr/>
        </p:nvSpPr>
        <p:spPr>
          <a:xfrm>
            <a:off x="8001000" y="1924812"/>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Runtime menu = Jupyter's Kernel menu</a:t>
            </a:r>
            <a:endParaRPr lang="en-US" sz="1500" dirty="0"/>
          </a:p>
        </p:txBody>
      </p:sp>
      <p:sp>
        <p:nvSpPr>
          <p:cNvPr id="21" name="anim_2_4"/>
          <p:cNvSpPr/>
          <p:nvPr/>
        </p:nvSpPr>
        <p:spPr>
          <a:xfrm>
            <a:off x="7315200" y="2359152"/>
            <a:ext cx="128016" cy="128016"/>
          </a:xfrm>
          <a:prstGeom prst="ellipse">
            <a:avLst/>
          </a:prstGeom>
          <a:solidFill>
            <a:srgbClr val="2459C4"/>
          </a:solidFill>
          <a:ln w="12700">
            <a:solidFill>
              <a:srgbClr val="2459C4"/>
            </a:solidFill>
            <a:prstDash val="solid"/>
          </a:ln>
        </p:spPr>
      </p:sp>
      <p:sp>
        <p:nvSpPr>
          <p:cNvPr id="22" name="anim_2_5"/>
          <p:cNvSpPr/>
          <p:nvPr/>
        </p:nvSpPr>
        <p:spPr>
          <a:xfrm>
            <a:off x="7443216" y="2423160"/>
            <a:ext cx="420624" cy="128016"/>
          </a:xfrm>
          <a:prstGeom prst="line">
            <a:avLst/>
          </a:prstGeom>
          <a:noFill/>
          <a:ln w="15875">
            <a:solidFill>
              <a:srgbClr val="2459C4"/>
            </a:solidFill>
            <a:prstDash val="solid"/>
          </a:ln>
        </p:spPr>
      </p:sp>
      <p:sp>
        <p:nvSpPr>
          <p:cNvPr id="23" name="anim_2_6"/>
          <p:cNvSpPr/>
          <p:nvPr/>
        </p:nvSpPr>
        <p:spPr>
          <a:xfrm>
            <a:off x="7863840" y="2372868"/>
            <a:ext cx="3794760" cy="356616"/>
          </a:xfrm>
          <a:prstGeom prst="roundRect">
            <a:avLst>
              <a:gd name="adj" fmla="val 15385"/>
            </a:avLst>
          </a:prstGeom>
          <a:solidFill>
            <a:srgbClr val="FFFFFF"/>
          </a:solidFill>
          <a:ln w="15875">
            <a:solidFill>
              <a:srgbClr val="2459C4"/>
            </a:solidFill>
            <a:prstDash val="solid"/>
          </a:ln>
        </p:spPr>
      </p:sp>
      <p:sp>
        <p:nvSpPr>
          <p:cNvPr id="24" name="anim_2_7"/>
          <p:cNvSpPr txBox="1"/>
          <p:nvPr/>
        </p:nvSpPr>
        <p:spPr>
          <a:xfrm>
            <a:off x="8001000" y="2372868"/>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 Code and + Text add cells</a:t>
            </a:r>
            <a:endParaRPr lang="en-US" sz="1500" dirty="0"/>
          </a:p>
        </p:txBody>
      </p:sp>
      <p:sp>
        <p:nvSpPr>
          <p:cNvPr id="25" name="anim_3_8"/>
          <p:cNvSpPr/>
          <p:nvPr/>
        </p:nvSpPr>
        <p:spPr>
          <a:xfrm>
            <a:off x="7315200" y="2953512"/>
            <a:ext cx="128016" cy="128016"/>
          </a:xfrm>
          <a:prstGeom prst="ellipse">
            <a:avLst/>
          </a:prstGeom>
          <a:solidFill>
            <a:srgbClr val="1F8A7A"/>
          </a:solidFill>
          <a:ln w="12700">
            <a:solidFill>
              <a:srgbClr val="1F8A7A"/>
            </a:solidFill>
            <a:prstDash val="solid"/>
          </a:ln>
        </p:spPr>
      </p:sp>
      <p:sp>
        <p:nvSpPr>
          <p:cNvPr id="26" name="anim_3_9"/>
          <p:cNvSpPr/>
          <p:nvPr/>
        </p:nvSpPr>
        <p:spPr>
          <a:xfrm>
            <a:off x="7443216" y="3017520"/>
            <a:ext cx="420624" cy="914"/>
          </a:xfrm>
          <a:prstGeom prst="line">
            <a:avLst/>
          </a:prstGeom>
          <a:noFill/>
          <a:ln w="15875">
            <a:solidFill>
              <a:srgbClr val="1F8A7A"/>
            </a:solidFill>
            <a:prstDash val="solid"/>
          </a:ln>
        </p:spPr>
      </p:sp>
      <p:sp>
        <p:nvSpPr>
          <p:cNvPr id="27" name="anim_3_10"/>
          <p:cNvSpPr/>
          <p:nvPr/>
        </p:nvSpPr>
        <p:spPr>
          <a:xfrm>
            <a:off x="7863840" y="2839212"/>
            <a:ext cx="3794760" cy="356616"/>
          </a:xfrm>
          <a:prstGeom prst="roundRect">
            <a:avLst>
              <a:gd name="adj" fmla="val 15385"/>
            </a:avLst>
          </a:prstGeom>
          <a:solidFill>
            <a:srgbClr val="FFFFFF"/>
          </a:solidFill>
          <a:ln w="15875">
            <a:solidFill>
              <a:srgbClr val="1F8A7A"/>
            </a:solidFill>
            <a:prstDash val="solid"/>
          </a:ln>
        </p:spPr>
      </p:sp>
      <p:sp>
        <p:nvSpPr>
          <p:cNvPr id="28" name="anim_3_11"/>
          <p:cNvSpPr txBox="1"/>
          <p:nvPr/>
        </p:nvSpPr>
        <p:spPr>
          <a:xfrm>
            <a:off x="8001000" y="2839212"/>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Text cells work the same way</a:t>
            </a:r>
            <a:endParaRPr lang="en-US" sz="1500" dirty="0"/>
          </a:p>
        </p:txBody>
      </p:sp>
      <p:sp>
        <p:nvSpPr>
          <p:cNvPr id="29" name="anim_4_12"/>
          <p:cNvSpPr/>
          <p:nvPr/>
        </p:nvSpPr>
        <p:spPr>
          <a:xfrm>
            <a:off x="7315200" y="3877056"/>
            <a:ext cx="128016" cy="128016"/>
          </a:xfrm>
          <a:prstGeom prst="ellipse">
            <a:avLst/>
          </a:prstGeom>
          <a:solidFill>
            <a:srgbClr val="8E44AD"/>
          </a:solidFill>
          <a:ln w="12700">
            <a:solidFill>
              <a:srgbClr val="8E44AD"/>
            </a:solidFill>
            <a:prstDash val="solid"/>
          </a:ln>
        </p:spPr>
      </p:sp>
      <p:sp>
        <p:nvSpPr>
          <p:cNvPr id="30" name="anim_4_13"/>
          <p:cNvSpPr/>
          <p:nvPr/>
        </p:nvSpPr>
        <p:spPr>
          <a:xfrm>
            <a:off x="7443216" y="3941064"/>
            <a:ext cx="420624" cy="914"/>
          </a:xfrm>
          <a:prstGeom prst="line">
            <a:avLst/>
          </a:prstGeom>
          <a:noFill/>
          <a:ln w="15875">
            <a:solidFill>
              <a:srgbClr val="8E44AD"/>
            </a:solidFill>
            <a:prstDash val="solid"/>
          </a:ln>
        </p:spPr>
      </p:sp>
      <p:sp>
        <p:nvSpPr>
          <p:cNvPr id="31" name="anim_4_14"/>
          <p:cNvSpPr/>
          <p:nvPr/>
        </p:nvSpPr>
        <p:spPr>
          <a:xfrm>
            <a:off x="7863840" y="3639312"/>
            <a:ext cx="3794760" cy="603504"/>
          </a:xfrm>
          <a:prstGeom prst="roundRect">
            <a:avLst>
              <a:gd name="adj" fmla="val 9091"/>
            </a:avLst>
          </a:prstGeom>
          <a:solidFill>
            <a:srgbClr val="FFFFFF"/>
          </a:solidFill>
          <a:ln w="15875">
            <a:solidFill>
              <a:srgbClr val="8E44AD"/>
            </a:solidFill>
            <a:prstDash val="solid"/>
          </a:ln>
        </p:spPr>
      </p:sp>
      <p:sp>
        <p:nvSpPr>
          <p:cNvPr id="32" name="anim_4_15"/>
          <p:cNvSpPr txBox="1"/>
          <p:nvPr/>
        </p:nvSpPr>
        <p:spPr>
          <a:xfrm>
            <a:off x="8001000" y="3639312"/>
            <a:ext cx="3566160" cy="603504"/>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Play button runs the cell; the run number appears after running</a:t>
            </a:r>
            <a:endParaRPr lang="en-US" sz="1500" dirty="0"/>
          </a:p>
        </p:txBody>
      </p:sp>
      <p:sp>
        <p:nvSpPr>
          <p:cNvPr id="33" name="anim_5_16"/>
          <p:cNvSpPr/>
          <p:nvPr/>
        </p:nvSpPr>
        <p:spPr>
          <a:xfrm>
            <a:off x="7315200" y="4462272"/>
            <a:ext cx="128016" cy="128016"/>
          </a:xfrm>
          <a:prstGeom prst="ellipse">
            <a:avLst/>
          </a:prstGeom>
          <a:solidFill>
            <a:srgbClr val="B4432A"/>
          </a:solidFill>
          <a:ln w="12700">
            <a:solidFill>
              <a:srgbClr val="B4432A"/>
            </a:solidFill>
            <a:prstDash val="solid"/>
          </a:ln>
        </p:spPr>
      </p:sp>
      <p:sp>
        <p:nvSpPr>
          <p:cNvPr id="34" name="anim_5_17"/>
          <p:cNvSpPr/>
          <p:nvPr/>
        </p:nvSpPr>
        <p:spPr>
          <a:xfrm>
            <a:off x="7443216" y="4526280"/>
            <a:ext cx="420624" cy="914"/>
          </a:xfrm>
          <a:prstGeom prst="line">
            <a:avLst/>
          </a:prstGeom>
          <a:noFill/>
          <a:ln w="15875">
            <a:solidFill>
              <a:srgbClr val="B4432A"/>
            </a:solidFill>
            <a:prstDash val="solid"/>
          </a:ln>
        </p:spPr>
      </p:sp>
      <p:sp>
        <p:nvSpPr>
          <p:cNvPr id="35" name="anim_5_18"/>
          <p:cNvSpPr/>
          <p:nvPr/>
        </p:nvSpPr>
        <p:spPr>
          <a:xfrm>
            <a:off x="7863840" y="4347972"/>
            <a:ext cx="3794760" cy="356616"/>
          </a:xfrm>
          <a:prstGeom prst="roundRect">
            <a:avLst>
              <a:gd name="adj" fmla="val 15385"/>
            </a:avLst>
          </a:prstGeom>
          <a:solidFill>
            <a:srgbClr val="FFFFFF"/>
          </a:solidFill>
          <a:ln w="15875">
            <a:solidFill>
              <a:srgbClr val="B4432A"/>
            </a:solidFill>
            <a:prstDash val="solid"/>
          </a:ln>
        </p:spPr>
      </p:sp>
      <p:sp>
        <p:nvSpPr>
          <p:cNvPr id="36" name="anim_5_19"/>
          <p:cNvSpPr txBox="1"/>
          <p:nvPr/>
        </p:nvSpPr>
        <p:spPr>
          <a:xfrm>
            <a:off x="8001000" y="4347972"/>
            <a:ext cx="3566160" cy="356616"/>
          </a:xfrm>
          <a:prstGeom prst="rect">
            <a:avLst/>
          </a:prstGeom>
          <a:noFill/>
          <a:ln/>
        </p:spPr>
        <p:txBody>
          <a:bodyPr wrap="square" lIns="0" tIns="0" rIns="0" bIns="0" rtlCol="0" anchor="ctr"/>
          <a:lstStyle/>
          <a:p>
            <a:pPr indent="0" marL="0">
              <a:buNone/>
            </a:pPr>
            <a:r>
              <a:rPr lang="en-US" sz="1500" dirty="0">
                <a:solidFill>
                  <a:srgbClr val="15213A"/>
                </a:solidFill>
                <a:latin typeface="Calibri" pitchFamily="34" charset="0"/>
                <a:ea typeface="Calibri" pitchFamily="34" charset="-122"/>
                <a:cs typeface="Calibri" pitchFamily="34" charset="-120"/>
              </a:rPr>
              <a:t>Output below the cell, as in Jupyter</a:t>
            </a:r>
            <a:endParaRPr lang="en-US" sz="1500" dirty="0"/>
          </a:p>
        </p:txBody>
      </p:sp>
      <p:sp>
        <p:nvSpPr>
          <p:cNvPr id="37" name="Shape 35"/>
          <p:cNvSpPr/>
          <p:nvPr/>
        </p:nvSpPr>
        <p:spPr>
          <a:xfrm>
            <a:off x="0" y="6556248"/>
            <a:ext cx="3154680" cy="301752"/>
          </a:xfrm>
          <a:prstGeom prst="rect">
            <a:avLst/>
          </a:prstGeom>
          <a:solidFill>
            <a:srgbClr val="2459C4"/>
          </a:solidFill>
          <a:ln w="12700">
            <a:solidFill>
              <a:srgbClr val="2459C4"/>
            </a:solidFill>
            <a:prstDash val="solid"/>
          </a:ln>
        </p:spPr>
      </p:sp>
      <p:sp>
        <p:nvSpPr>
          <p:cNvPr id="38" name="Text 3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9" name="Shape 37"/>
          <p:cNvSpPr/>
          <p:nvPr/>
        </p:nvSpPr>
        <p:spPr>
          <a:xfrm>
            <a:off x="3154680" y="6556248"/>
            <a:ext cx="4754880" cy="301752"/>
          </a:xfrm>
          <a:prstGeom prst="rect">
            <a:avLst/>
          </a:prstGeom>
          <a:solidFill>
            <a:srgbClr val="E07A1F"/>
          </a:solidFill>
          <a:ln w="12700">
            <a:solidFill>
              <a:srgbClr val="E07A1F"/>
            </a:solidFill>
            <a:prstDash val="solid"/>
          </a:ln>
        </p:spPr>
      </p:sp>
      <p:sp>
        <p:nvSpPr>
          <p:cNvPr id="40" name="Text 3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41" name="Shape 39"/>
          <p:cNvSpPr/>
          <p:nvPr/>
        </p:nvSpPr>
        <p:spPr>
          <a:xfrm>
            <a:off x="7909560" y="6556248"/>
            <a:ext cx="2926080" cy="301752"/>
          </a:xfrm>
          <a:prstGeom prst="rect">
            <a:avLst/>
          </a:prstGeom>
          <a:solidFill>
            <a:srgbClr val="2459C4"/>
          </a:solidFill>
          <a:ln w="12700">
            <a:solidFill>
              <a:srgbClr val="2459C4"/>
            </a:solidFill>
            <a:prstDash val="solid"/>
          </a:ln>
        </p:spPr>
      </p:sp>
      <p:sp>
        <p:nvSpPr>
          <p:cNvPr id="42" name="Text 4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3" name="Shape 41"/>
          <p:cNvSpPr/>
          <p:nvPr/>
        </p:nvSpPr>
        <p:spPr>
          <a:xfrm>
            <a:off x="10835640" y="6556248"/>
            <a:ext cx="1356055" cy="301752"/>
          </a:xfrm>
          <a:prstGeom prst="rect">
            <a:avLst/>
          </a:prstGeom>
          <a:solidFill>
            <a:srgbClr val="15213A"/>
          </a:solidFill>
          <a:ln w="12700">
            <a:solidFill>
              <a:srgbClr val="15213A"/>
            </a:solidFill>
            <a:prstDash val="solid"/>
          </a:ln>
        </p:spPr>
      </p:sp>
      <p:sp>
        <p:nvSpPr>
          <p:cNvPr id="44" name="Text 4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20</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nodeType="clickEffect">
                                  <p:stCondLst>
                                    <p:cond delay="0"/>
                                  </p:stCondLst>
                                  <p:childTnLst>
                                    <p:set>
                                      <p:cBhvr>
                                        <p:cTn id="4" dur="1" fill="hold">
                                          <p:stCondLst>
                                            <p:cond delay="0"/>
                                          </p:stCondLst>
                                        </p:cTn>
                                        <p:tgtEl>
                                          <p:spTgt spid="17"/>
                                        </p:tgtEl>
                                        <p:attrNameLst>
                                          <p:attrName>style.visibility</p:attrName>
                                        </p:attrNameLst>
                                      </p:cBhvr>
                                      <p:to>
                                        <p:strVal val="visible"/>
                                      </p:to>
                                    </p:set>
                                    <p:animEffect transition="in" filter="fade">
                                      <p:cBhvr>
                                        <p:cTn id="5" dur="400"/>
                                        <p:tgtEl>
                                          <p:spTgt spid="17"/>
                                        </p:tgtEl>
                                      </p:cBhvr>
                                    </p:animEffect>
                                  </p:childTnLst>
                                </p:cTn>
                              </p:par>
                              <p:par>
                                <p:cTn id="6" presetID="10" presetClass="entr" presetSubtype="0" fill="hold" nodeType="withEffect">
                                  <p:stCondLst>
                                    <p:cond delay="0"/>
                                  </p:stCondLst>
                                  <p:childTnLst>
                                    <p:set>
                                      <p:cBhvr>
                                        <p:cTn id="7" dur="1" fill="hold">
                                          <p:stCondLst>
                                            <p:cond delay="0"/>
                                          </p:stCondLst>
                                        </p:cTn>
                                        <p:tgtEl>
                                          <p:spTgt spid="18"/>
                                        </p:tgtEl>
                                        <p:attrNameLst>
                                          <p:attrName>style.visibility</p:attrName>
                                        </p:attrNameLst>
                                      </p:cBhvr>
                                      <p:to>
                                        <p:strVal val="visible"/>
                                      </p:to>
                                    </p:set>
                                    <p:animEffect transition="in" filter="fade">
                                      <p:cBhvr>
                                        <p:cTn id="8" dur="400"/>
                                        <p:tgtEl>
                                          <p:spTgt spid="18"/>
                                        </p:tgtEl>
                                      </p:cBhvr>
                                    </p:animEffect>
                                  </p:childTnLst>
                                </p:cTn>
                              </p:par>
                              <p:par>
                                <p:cTn id="9" presetID="10"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4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400"/>
                                        <p:tgtEl>
                                          <p:spTgt spid="20"/>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400"/>
                                        <p:tgtEl>
                                          <p:spTgt spid="21"/>
                                        </p:tgtEl>
                                      </p:cBhvr>
                                    </p:animEffect>
                                  </p:childTnLst>
                                </p:cTn>
                              </p:par>
                              <p:par>
                                <p:cTn id="20" presetID="10"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400"/>
                                        <p:tgtEl>
                                          <p:spTgt spid="22"/>
                                        </p:tgtEl>
                                      </p:cBhvr>
                                    </p:animEffect>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400"/>
                                        <p:tgtEl>
                                          <p:spTgt spid="2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400"/>
                                        <p:tgtEl>
                                          <p:spTgt spid="24"/>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400"/>
                                        <p:tgtEl>
                                          <p:spTgt spid="25"/>
                                        </p:tgtEl>
                                      </p:cBhvr>
                                    </p:animEffect>
                                  </p:childTnLst>
                                </p:cTn>
                              </p:par>
                              <p:par>
                                <p:cTn id="34" presetID="10"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400"/>
                                        <p:tgtEl>
                                          <p:spTgt spid="26"/>
                                        </p:tgtEl>
                                      </p:cBhvr>
                                    </p:animEffect>
                                  </p:childTnLst>
                                </p:cTn>
                              </p:par>
                              <p:par>
                                <p:cTn id="37" presetID="10"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4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400"/>
                                        <p:tgtEl>
                                          <p:spTgt spid="28"/>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400"/>
                                        <p:tgtEl>
                                          <p:spTgt spid="29"/>
                                        </p:tgtEl>
                                      </p:cBhvr>
                                    </p:animEffect>
                                  </p:childTnLst>
                                </p:cTn>
                              </p:par>
                              <p:par>
                                <p:cTn id="48" presetID="10" presetClass="entr" presetSubtype="0" fill="hold"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400"/>
                                        <p:tgtEl>
                                          <p:spTgt spid="30"/>
                                        </p:tgtEl>
                                      </p:cBhvr>
                                    </p:animEffect>
                                  </p:childTnLst>
                                </p:cTn>
                              </p:par>
                              <p:par>
                                <p:cTn id="51" presetID="10"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4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400"/>
                                        <p:tgtEl>
                                          <p:spTgt spid="32"/>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400"/>
                                        <p:tgtEl>
                                          <p:spTgt spid="33"/>
                                        </p:tgtEl>
                                      </p:cBhvr>
                                    </p:animEffect>
                                  </p:childTnLst>
                                </p:cTn>
                              </p:par>
                              <p:par>
                                <p:cTn id="62" presetID="10" presetClass="entr" presetSubtype="0"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fade">
                                      <p:cBhvr>
                                        <p:cTn id="64" dur="400"/>
                                        <p:tgtEl>
                                          <p:spTgt spid="34"/>
                                        </p:tgtEl>
                                      </p:cBhvr>
                                    </p:animEffect>
                                  </p:childTnLst>
                                </p:cTn>
                              </p:par>
                              <p:par>
                                <p:cTn id="65" presetID="10" presetClass="entr" presetSubtype="0" fill="hold"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400"/>
                                        <p:tgtEl>
                                          <p:spTgt spid="35"/>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4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P spid="32" grpId="0" animBg="1"/>
      <p:bldP spid="3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Ways to run a cell</a:t>
            </a:r>
            <a:endParaRPr lang="en-US" sz="3000" dirty="0"/>
          </a:p>
        </p:txBody>
      </p:sp>
      <p:sp>
        <p:nvSpPr>
          <p:cNvPr id="3" name="Text 1"/>
          <p:cNvSpPr txBox="1"/>
          <p:nvPr/>
        </p:nvSpPr>
        <p:spPr>
          <a:xfrm>
            <a:off x="548640" y="1188720"/>
            <a:ext cx="11064240" cy="5029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Learn the first two shortcuts by heart. The rest you can look up.</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2917342"/>
        </p:xfrm>
        <a:graphic>
          <a:graphicData uri="http://schemas.openxmlformats.org/drawingml/2006/table">
            <a:tbl>
              <a:tblPr/>
              <a:tblGrid>
                <a:gridCol w="3108960"/>
                <a:gridCol w="3977640"/>
                <a:gridCol w="397764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Action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Jupyter Notebook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Google Colab</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Run, go to next cell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Shift + Enter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Shift + Enter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Run, stay on this cell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Ctrl + Enter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Ctrl + Enter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Run, add a new cell below</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Alt + Enter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Alt + Enter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Run with the mouse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Run button in the toolbar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Play button beside the cell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Run every cell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Run menu &gt; Run All Cells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Runtime menu &gt; Run all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Stop a cell that runs forever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Stop (square) button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Click the spinning play button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20</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first code cell</a:t>
            </a:r>
            <a:endParaRPr lang="en-US" sz="3000" dirty="0"/>
          </a:p>
        </p:txBody>
      </p:sp>
      <p:sp>
        <p:nvSpPr>
          <p:cNvPr id="3" name="Shape 1"/>
          <p:cNvSpPr/>
          <p:nvPr/>
        </p:nvSpPr>
        <p:spPr>
          <a:xfrm>
            <a:off x="548640" y="1569720"/>
            <a:ext cx="91440" cy="91440"/>
          </a:xfrm>
          <a:prstGeom prst="ellipse">
            <a:avLst/>
          </a:prstGeom>
          <a:solidFill>
            <a:srgbClr val="E07A1F"/>
          </a:solidFill>
          <a:ln w="12700">
            <a:solidFill>
              <a:srgbClr val="E07A1F"/>
            </a:solidFill>
            <a:prstDash val="solid"/>
          </a:ln>
        </p:spPr>
      </p:sp>
      <p:sp>
        <p:nvSpPr>
          <p:cNvPr id="4" name="Text 2"/>
          <p:cNvSpPr txBox="1"/>
          <p:nvPr/>
        </p:nvSpPr>
        <p:spPr>
          <a:xfrm>
            <a:off x="822960" y="1463040"/>
            <a:ext cx="4297680" cy="346456"/>
          </a:xfrm>
          <a:prstGeom prst="rect">
            <a:avLst/>
          </a:prstGeom>
          <a:noFill/>
          <a:ln/>
        </p:spPr>
        <p:txBody>
          <a:bodyPr wrap="square" lIns="0" tIns="0" rIns="0" bIns="0" rtlCol="0" anchor="t"/>
          <a:lstStyle/>
          <a:p>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print()</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shows text and results</a:t>
            </a:r>
            <a:endParaRPr lang="en-US" sz="2000" dirty="0"/>
          </a:p>
        </p:txBody>
      </p:sp>
      <p:sp>
        <p:nvSpPr>
          <p:cNvPr id="5" name="Shape 3"/>
          <p:cNvSpPr/>
          <p:nvPr/>
        </p:nvSpPr>
        <p:spPr>
          <a:xfrm>
            <a:off x="548640" y="2170176"/>
            <a:ext cx="91440" cy="91440"/>
          </a:xfrm>
          <a:prstGeom prst="ellipse">
            <a:avLst/>
          </a:prstGeom>
          <a:solidFill>
            <a:srgbClr val="E07A1F"/>
          </a:solidFill>
          <a:ln w="12700">
            <a:solidFill>
              <a:srgbClr val="E07A1F"/>
            </a:solidFill>
            <a:prstDash val="solid"/>
          </a:ln>
        </p:spPr>
      </p:sp>
      <p:sp>
        <p:nvSpPr>
          <p:cNvPr id="6" name="Text 4"/>
          <p:cNvSpPr txBox="1"/>
          <p:nvPr/>
        </p:nvSpPr>
        <p:spPr>
          <a:xfrm>
            <a:off x="822960" y="2063496"/>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Notebooks also show the value of the last line automatically</a:t>
            </a:r>
            <a:endParaRPr lang="en-US" sz="2000" dirty="0"/>
          </a:p>
        </p:txBody>
      </p:sp>
      <p:sp>
        <p:nvSpPr>
          <p:cNvPr id="7" name="Shape 5"/>
          <p:cNvSpPr/>
          <p:nvPr/>
        </p:nvSpPr>
        <p:spPr>
          <a:xfrm>
            <a:off x="548640" y="3080512"/>
            <a:ext cx="91440" cy="91440"/>
          </a:xfrm>
          <a:prstGeom prst="ellipse">
            <a:avLst/>
          </a:prstGeom>
          <a:solidFill>
            <a:srgbClr val="E07A1F"/>
          </a:solidFill>
          <a:ln w="12700">
            <a:solidFill>
              <a:srgbClr val="E07A1F"/>
            </a:solidFill>
            <a:prstDash val="solid"/>
          </a:ln>
        </p:spPr>
      </p:sp>
      <p:sp>
        <p:nvSpPr>
          <p:cNvPr id="8" name="Text 6"/>
          <p:cNvSpPr txBox="1"/>
          <p:nvPr/>
        </p:nvSpPr>
        <p:spPr>
          <a:xfrm>
            <a:off x="822960" y="2973832"/>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Here </a:t>
            </a:r>
            <a:pPr indent="0" marL="0">
              <a:lnSpc>
                <a:spcPct val="100000"/>
              </a:lnSpc>
              <a:buNone/>
            </a:pPr>
            <a:r>
              <a:rPr lang="en-US" sz="1900" dirty="0">
                <a:solidFill>
                  <a:srgbClr val="A4520C"/>
                </a:solidFill>
                <a:latin typeface="Courier New" pitchFamily="34" charset="0"/>
                <a:ea typeface="Courier New" pitchFamily="34" charset="-122"/>
                <a:cs typeface="Courier New" pitchFamily="34" charset="-120"/>
              </a:rPr>
              <a:t>2 + 3</a:t>
            </a:r>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 on the last line displays 5</a:t>
            </a:r>
            <a:endParaRPr lang="en-US" sz="2000" dirty="0"/>
          </a:p>
        </p:txBody>
      </p:sp>
      <p:sp>
        <p:nvSpPr>
          <p:cNvPr id="9" name="Shape 7"/>
          <p:cNvSpPr/>
          <p:nvPr/>
        </p:nvSpPr>
        <p:spPr>
          <a:xfrm>
            <a:off x="548640" y="3990848"/>
            <a:ext cx="91440" cy="91440"/>
          </a:xfrm>
          <a:prstGeom prst="ellipse">
            <a:avLst/>
          </a:prstGeom>
          <a:solidFill>
            <a:srgbClr val="E07A1F"/>
          </a:solidFill>
          <a:ln w="12700">
            <a:solidFill>
              <a:srgbClr val="E07A1F"/>
            </a:solidFill>
            <a:prstDash val="solid"/>
          </a:ln>
        </p:spPr>
      </p:sp>
      <p:sp>
        <p:nvSpPr>
          <p:cNvPr id="10" name="Text 8"/>
          <p:cNvSpPr txBox="1"/>
          <p:nvPr/>
        </p:nvSpPr>
        <p:spPr>
          <a:xfrm>
            <a:off x="822960" y="3884168"/>
            <a:ext cx="4297680" cy="656336"/>
          </a:xfrm>
          <a:prstGeom prst="rect">
            <a:avLst/>
          </a:prstGeom>
          <a:noFill/>
          <a:ln/>
        </p:spPr>
        <p:txBody>
          <a:bodyPr wrap="square" lIns="0" tIns="0" rIns="0" bIns="0" rtlCol="0" anchor="t"/>
          <a:lstStyle/>
          <a:p>
            <a:pPr indent="0" marL="0">
              <a:lnSpc>
                <a:spcPct val="100000"/>
              </a:lnSpc>
              <a:buNone/>
            </a:pPr>
            <a:r>
              <a:rPr lang="en-US" sz="2000" dirty="0">
                <a:solidFill>
                  <a:srgbClr val="15213A"/>
                </a:solidFill>
                <a:latin typeface="Calibri" pitchFamily="34" charset="0"/>
                <a:ea typeface="Calibri" pitchFamily="34" charset="-122"/>
                <a:cs typeface="Calibri" pitchFamily="34" charset="-120"/>
              </a:rPr>
              <a:t>The same code works in Jupyter and Colab</a:t>
            </a:r>
            <a:endParaRPr lang="en-US" sz="2000" dirty="0"/>
          </a:p>
        </p:txBody>
      </p:sp>
      <p:sp>
        <p:nvSpPr>
          <p:cNvPr id="11" name="Shape 9"/>
          <p:cNvSpPr/>
          <p:nvPr/>
        </p:nvSpPr>
        <p:spPr>
          <a:xfrm>
            <a:off x="5440680" y="1371600"/>
            <a:ext cx="6172200" cy="1173480"/>
          </a:xfrm>
          <a:prstGeom prst="roundRect">
            <a:avLst>
              <a:gd name="adj" fmla="val 6234"/>
            </a:avLst>
          </a:prstGeom>
          <a:solidFill>
            <a:srgbClr val="1B2742"/>
          </a:solidFill>
          <a:ln w="9525">
            <a:solidFill>
              <a:srgbClr val="1B2742"/>
            </a:solidFill>
            <a:prstDash val="solid"/>
          </a:ln>
        </p:spPr>
      </p:sp>
      <p:sp>
        <p:nvSpPr>
          <p:cNvPr id="12" name="Text 10"/>
          <p:cNvSpPr txBox="1"/>
          <p:nvPr/>
        </p:nvSpPr>
        <p:spPr>
          <a:xfrm>
            <a:off x="5623560" y="14630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3" name="Text 11"/>
          <p:cNvSpPr txBox="1"/>
          <p:nvPr/>
        </p:nvSpPr>
        <p:spPr>
          <a:xfrm>
            <a:off x="5623560" y="171907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print("Hello, Data Science!")</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2 + 3</a:t>
            </a:r>
            <a:endParaRPr lang="en-US" sz="2000" dirty="0"/>
          </a:p>
        </p:txBody>
      </p:sp>
      <p:sp>
        <p:nvSpPr>
          <p:cNvPr id="14" name="Shape 12"/>
          <p:cNvSpPr/>
          <p:nvPr/>
        </p:nvSpPr>
        <p:spPr>
          <a:xfrm>
            <a:off x="5440680" y="2773680"/>
            <a:ext cx="6172200" cy="1173480"/>
          </a:xfrm>
          <a:prstGeom prst="roundRect">
            <a:avLst>
              <a:gd name="adj" fmla="val 6234"/>
            </a:avLst>
          </a:prstGeom>
          <a:solidFill>
            <a:srgbClr val="EEF2F8"/>
          </a:solidFill>
          <a:ln w="9525">
            <a:solidFill>
              <a:srgbClr val="D5DBE6"/>
            </a:solidFill>
            <a:prstDash val="solid"/>
          </a:ln>
        </p:spPr>
      </p:sp>
      <p:sp>
        <p:nvSpPr>
          <p:cNvPr id="15" name="Text 13"/>
          <p:cNvSpPr txBox="1"/>
          <p:nvPr/>
        </p:nvSpPr>
        <p:spPr>
          <a:xfrm>
            <a:off x="5623560" y="2865120"/>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16" name="Text 14"/>
          <p:cNvSpPr txBox="1"/>
          <p:nvPr/>
        </p:nvSpPr>
        <p:spPr>
          <a:xfrm>
            <a:off x="5623560" y="3121152"/>
            <a:ext cx="5897880" cy="716280"/>
          </a:xfrm>
          <a:prstGeom prst="rect">
            <a:avLst/>
          </a:prstGeom>
          <a:noFill/>
          <a:ln/>
        </p:spPr>
        <p:txBody>
          <a:bodyPr wrap="none" lIns="0" tIns="0" rIns="0" bIns="0" rtlCol="0" anchor="t"/>
          <a:lstStyle/>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Hello, Data Science!</a:t>
            </a:r>
            <a:endParaRPr lang="en-US" sz="2000" dirty="0"/>
          </a:p>
          <a:p>
            <a:pPr indent="0" marL="0">
              <a:lnSpc>
                <a:spcPct val="98000"/>
              </a:lnSpc>
              <a:buNone/>
            </a:pPr>
            <a:r>
              <a:rPr lang="en-US" sz="2000" dirty="0">
                <a:solidFill>
                  <a:srgbClr val="15213A"/>
                </a:solidFill>
                <a:latin typeface="Courier New" pitchFamily="34" charset="0"/>
                <a:ea typeface="Courier New" pitchFamily="34" charset="-122"/>
                <a:cs typeface="Courier New" pitchFamily="34" charset="-120"/>
              </a:rPr>
              <a:t>5</a:t>
            </a:r>
            <a:endParaRPr lang="en-US" sz="2000" dirty="0"/>
          </a:p>
        </p:txBody>
      </p:sp>
      <p:sp>
        <p:nvSpPr>
          <p:cNvPr id="17" name="Shape 15"/>
          <p:cNvSpPr/>
          <p:nvPr/>
        </p:nvSpPr>
        <p:spPr>
          <a:xfrm>
            <a:off x="0" y="6556248"/>
            <a:ext cx="3154680" cy="301752"/>
          </a:xfrm>
          <a:prstGeom prst="rect">
            <a:avLst/>
          </a:prstGeom>
          <a:solidFill>
            <a:srgbClr val="2459C4"/>
          </a:solidFill>
          <a:ln w="12700">
            <a:solidFill>
              <a:srgbClr val="2459C4"/>
            </a:solidFill>
            <a:prstDash val="solid"/>
          </a:ln>
        </p:spPr>
      </p:sp>
      <p:sp>
        <p:nvSpPr>
          <p:cNvPr id="18" name="Text 1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9" name="Shape 17"/>
          <p:cNvSpPr/>
          <p:nvPr/>
        </p:nvSpPr>
        <p:spPr>
          <a:xfrm>
            <a:off x="3154680" y="6556248"/>
            <a:ext cx="4754880" cy="301752"/>
          </a:xfrm>
          <a:prstGeom prst="rect">
            <a:avLst/>
          </a:prstGeom>
          <a:solidFill>
            <a:srgbClr val="E07A1F"/>
          </a:solidFill>
          <a:ln w="12700">
            <a:solidFill>
              <a:srgbClr val="E07A1F"/>
            </a:solidFill>
            <a:prstDash val="solid"/>
          </a:ln>
        </p:spPr>
      </p:sp>
      <p:sp>
        <p:nvSpPr>
          <p:cNvPr id="20" name="Text 1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21" name="Shape 19"/>
          <p:cNvSpPr/>
          <p:nvPr/>
        </p:nvSpPr>
        <p:spPr>
          <a:xfrm>
            <a:off x="7909560" y="6556248"/>
            <a:ext cx="2926080" cy="301752"/>
          </a:xfrm>
          <a:prstGeom prst="rect">
            <a:avLst/>
          </a:prstGeom>
          <a:solidFill>
            <a:srgbClr val="2459C4"/>
          </a:solidFill>
          <a:ln w="12700">
            <a:solidFill>
              <a:srgbClr val="2459C4"/>
            </a:solidFill>
            <a:prstDash val="solid"/>
          </a:ln>
        </p:spPr>
      </p:sp>
      <p:sp>
        <p:nvSpPr>
          <p:cNvPr id="22" name="Text 2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3" name="Shape 21"/>
          <p:cNvSpPr/>
          <p:nvPr/>
        </p:nvSpPr>
        <p:spPr>
          <a:xfrm>
            <a:off x="10835640" y="6556248"/>
            <a:ext cx="1356055" cy="301752"/>
          </a:xfrm>
          <a:prstGeom prst="rect">
            <a:avLst/>
          </a:prstGeom>
          <a:solidFill>
            <a:srgbClr val="15213A"/>
          </a:solidFill>
          <a:ln w="12700">
            <a:solidFill>
              <a:srgbClr val="15213A"/>
            </a:solidFill>
            <a:prstDash val="solid"/>
          </a:ln>
        </p:spPr>
      </p:sp>
      <p:sp>
        <p:nvSpPr>
          <p:cNvPr id="24" name="Text 2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20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Text cells: notes for humans</a:t>
            </a:r>
            <a:endParaRPr lang="en-US" sz="3000" dirty="0"/>
          </a:p>
        </p:txBody>
      </p:sp>
      <p:sp>
        <p:nvSpPr>
          <p:cNvPr id="3" name="Text 1"/>
          <p:cNvSpPr txBox="1"/>
          <p:nvPr/>
        </p:nvSpPr>
        <p:spPr>
          <a:xfrm>
            <a:off x="548640" y="1188720"/>
            <a:ext cx="5394960" cy="365760"/>
          </a:xfrm>
          <a:prstGeom prst="rect">
            <a:avLst/>
          </a:prstGeom>
          <a:noFill/>
          <a:ln/>
        </p:spPr>
        <p:txBody>
          <a:bodyPr wrap="square" lIns="0" tIns="0" rIns="0" bIns="0" rtlCol="0" anchor="ctr"/>
          <a:lstStyle/>
          <a:p>
            <a:pPr indent="0" marL="0">
              <a:buNone/>
            </a:pPr>
            <a:r>
              <a:rPr lang="en-US" sz="1800" b="1" dirty="0">
                <a:solidFill>
                  <a:srgbClr val="5D6573"/>
                </a:solidFill>
                <a:latin typeface="Arial" pitchFamily="34" charset="0"/>
                <a:ea typeface="Arial" pitchFamily="34" charset="-122"/>
                <a:cs typeface="Arial" pitchFamily="34" charset="-120"/>
              </a:rPr>
              <a:t>You type (text cell)</a:t>
            </a:r>
            <a:endParaRPr lang="en-US" sz="1800" dirty="0"/>
          </a:p>
        </p:txBody>
      </p:sp>
      <p:sp>
        <p:nvSpPr>
          <p:cNvPr id="4" name="Text 2"/>
          <p:cNvSpPr txBox="1"/>
          <p:nvPr/>
        </p:nvSpPr>
        <p:spPr>
          <a:xfrm>
            <a:off x="6217920" y="1188720"/>
            <a:ext cx="5394960" cy="365760"/>
          </a:xfrm>
          <a:prstGeom prst="rect">
            <a:avLst/>
          </a:prstGeom>
          <a:noFill/>
          <a:ln/>
        </p:spPr>
        <p:txBody>
          <a:bodyPr wrap="square" lIns="0" tIns="0" rIns="0" bIns="0" rtlCol="0" anchor="ctr"/>
          <a:lstStyle/>
          <a:p>
            <a:pPr indent="0" marL="0">
              <a:buNone/>
            </a:pPr>
            <a:r>
              <a:rPr lang="en-US" sz="1800" b="1" dirty="0">
                <a:solidFill>
                  <a:srgbClr val="2459C4"/>
                </a:solidFill>
                <a:latin typeface="Arial" pitchFamily="34" charset="0"/>
                <a:ea typeface="Arial" pitchFamily="34" charset="-122"/>
                <a:cs typeface="Arial" pitchFamily="34" charset="-120"/>
              </a:rPr>
              <a:t>It displays as</a:t>
            </a:r>
            <a:endParaRPr lang="en-US" sz="1800" dirty="0"/>
          </a:p>
        </p:txBody>
      </p:sp>
      <p:sp>
        <p:nvSpPr>
          <p:cNvPr id="5" name="Shape 3"/>
          <p:cNvSpPr/>
          <p:nvPr/>
        </p:nvSpPr>
        <p:spPr>
          <a:xfrm>
            <a:off x="548640" y="1691640"/>
            <a:ext cx="5394960" cy="1954530"/>
          </a:xfrm>
          <a:prstGeom prst="roundRect">
            <a:avLst>
              <a:gd name="adj" fmla="val 3743"/>
            </a:avLst>
          </a:prstGeom>
          <a:solidFill>
            <a:srgbClr val="1B2742"/>
          </a:solidFill>
          <a:ln w="9525">
            <a:solidFill>
              <a:srgbClr val="1B2742"/>
            </a:solidFill>
            <a:prstDash val="solid"/>
          </a:ln>
        </p:spPr>
      </p:sp>
      <p:sp>
        <p:nvSpPr>
          <p:cNvPr id="6" name="Text 4"/>
          <p:cNvSpPr txBox="1"/>
          <p:nvPr/>
        </p:nvSpPr>
        <p:spPr>
          <a:xfrm>
            <a:off x="731520" y="17830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Markdown</a:t>
            </a:r>
            <a:endParaRPr lang="en-US" sz="1000" dirty="0"/>
          </a:p>
        </p:txBody>
      </p:sp>
      <p:sp>
        <p:nvSpPr>
          <p:cNvPr id="7" name="Text 5"/>
          <p:cNvSpPr txBox="1"/>
          <p:nvPr/>
        </p:nvSpPr>
        <p:spPr>
          <a:xfrm>
            <a:off x="731520" y="2039112"/>
            <a:ext cx="5120640" cy="1497330"/>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Lecture 2.1</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My **first** notebook.</a:t>
            </a:r>
            <a:endParaRPr lang="en-US" sz="1800" dirty="0"/>
          </a:p>
          <a:p>
            <a:pPr indent="0" marL="0">
              <a:lnSpc>
                <a:spcPct val="98000"/>
              </a:lnSpc>
              <a:buNone/>
            </a:pP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Code cells run Python</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Text cells explain it</a:t>
            </a:r>
            <a:endParaRPr lang="en-US" sz="1800" dirty="0"/>
          </a:p>
        </p:txBody>
      </p:sp>
      <p:sp>
        <p:nvSpPr>
          <p:cNvPr id="8" name="Shape 6"/>
          <p:cNvSpPr/>
          <p:nvPr/>
        </p:nvSpPr>
        <p:spPr>
          <a:xfrm>
            <a:off x="6217920" y="1691640"/>
            <a:ext cx="5394960" cy="1954530"/>
          </a:xfrm>
          <a:prstGeom prst="roundRect">
            <a:avLst>
              <a:gd name="adj" fmla="val 3743"/>
            </a:avLst>
          </a:prstGeom>
          <a:solidFill>
            <a:srgbClr val="FFFFFF"/>
          </a:solidFill>
          <a:ln w="15875">
            <a:solidFill>
              <a:srgbClr val="D5DBE6"/>
            </a:solidFill>
            <a:prstDash val="solid"/>
          </a:ln>
        </p:spPr>
      </p:sp>
      <p:sp>
        <p:nvSpPr>
          <p:cNvPr id="9" name="Text 7"/>
          <p:cNvSpPr txBox="1"/>
          <p:nvPr/>
        </p:nvSpPr>
        <p:spPr>
          <a:xfrm>
            <a:off x="6446520" y="1874520"/>
            <a:ext cx="4937760" cy="1680210"/>
          </a:xfrm>
          <a:prstGeom prst="rect">
            <a:avLst/>
          </a:prstGeom>
          <a:noFill/>
          <a:ln/>
        </p:spPr>
        <p:txBody>
          <a:bodyPr wrap="square" lIns="0" tIns="0" rIns="0" bIns="0" rtlCol="0" anchor="t"/>
          <a:lstStyle/>
          <a:p>
            <a:pPr indent="0" marL="0">
              <a:buNone/>
            </a:pPr>
            <a:r>
              <a:rPr lang="en-US" sz="2600" b="1" dirty="0">
                <a:solidFill>
                  <a:srgbClr val="15213A"/>
                </a:solidFill>
                <a:latin typeface="Calibri" pitchFamily="34" charset="0"/>
                <a:ea typeface="Calibri" pitchFamily="34" charset="-122"/>
                <a:cs typeface="Calibri" pitchFamily="34" charset="-120"/>
              </a:rPr>
              <a:t>Lecture 2.1</a:t>
            </a:r>
            <a:endParaRPr lang="en-US" sz="2600" dirty="0"/>
          </a:p>
          <a:p>
            <a:pPr indent="0" marL="0">
              <a:buNone/>
            </a:pPr>
            <a:r>
              <a:rPr lang="en-US" sz="800" dirty="0">
                <a:solidFill>
                  <a:srgbClr val="15213A"/>
                </a:solidFill>
                <a:latin typeface="Calibri" pitchFamily="34" charset="0"/>
                <a:ea typeface="Calibri" pitchFamily="34" charset="-122"/>
                <a:cs typeface="Calibri" pitchFamily="34" charset="-120"/>
              </a:rPr>
              <a:t> </a:t>
            </a:r>
            <a:endParaRPr lang="en-US" sz="2600" dirty="0"/>
          </a:p>
          <a:p>
            <a:pPr indent="0" marL="0">
              <a:buNone/>
            </a:pPr>
            <a:r>
              <a:rPr lang="en-US" sz="1700" dirty="0">
                <a:solidFill>
                  <a:srgbClr val="15213A"/>
                </a:solidFill>
                <a:latin typeface="Calibri" pitchFamily="34" charset="0"/>
                <a:ea typeface="Calibri" pitchFamily="34" charset="-122"/>
                <a:cs typeface="Calibri" pitchFamily="34" charset="-120"/>
              </a:rPr>
              <a:t>My first notebook.</a:t>
            </a:r>
            <a:endParaRPr lang="en-US" sz="2600" dirty="0"/>
          </a:p>
          <a:p>
            <a:pPr indent="0" marL="0">
              <a:buNone/>
            </a:pPr>
            <a:r>
              <a:rPr lang="en-US" sz="800" dirty="0">
                <a:solidFill>
                  <a:srgbClr val="15213A"/>
                </a:solidFill>
                <a:latin typeface="Calibri" pitchFamily="34" charset="0"/>
                <a:ea typeface="Calibri" pitchFamily="34" charset="-122"/>
                <a:cs typeface="Calibri" pitchFamily="34" charset="-120"/>
              </a:rPr>
              <a:t> </a:t>
            </a:r>
            <a:endParaRPr lang="en-US" sz="2600" dirty="0"/>
          </a:p>
          <a:p>
            <a:pPr marL="228600" indent="-228600">
              <a:buSzPct val="100000"/>
              <a:buChar char="•"/>
            </a:pPr>
            <a:r>
              <a:rPr lang="en-US" sz="1700" dirty="0">
                <a:solidFill>
                  <a:srgbClr val="15213A"/>
                </a:solidFill>
                <a:latin typeface="Calibri" pitchFamily="34" charset="0"/>
                <a:ea typeface="Calibri" pitchFamily="34" charset="-122"/>
                <a:cs typeface="Calibri" pitchFamily="34" charset="-120"/>
              </a:rPr>
              <a:t>Code cells run Python</a:t>
            </a:r>
            <a:endParaRPr lang="en-US" sz="2600" dirty="0"/>
          </a:p>
          <a:p>
            <a:pPr marL="228600" indent="-228600">
              <a:buSzPct val="100000"/>
              <a:buChar char="•"/>
            </a:pPr>
            <a:r>
              <a:rPr lang="en-US" sz="1700" dirty="0">
                <a:solidFill>
                  <a:srgbClr val="15213A"/>
                </a:solidFill>
                <a:latin typeface="Calibri" pitchFamily="34" charset="0"/>
                <a:ea typeface="Calibri" pitchFamily="34" charset="-122"/>
                <a:cs typeface="Calibri" pitchFamily="34" charset="-120"/>
              </a:rPr>
              <a:t>Text cells explain it</a:t>
            </a:r>
            <a:endParaRPr lang="en-US" sz="2600" dirty="0"/>
          </a:p>
        </p:txBody>
      </p:sp>
      <p:sp>
        <p:nvSpPr>
          <p:cNvPr id="10" name="Shape 8"/>
          <p:cNvSpPr/>
          <p:nvPr/>
        </p:nvSpPr>
        <p:spPr>
          <a:xfrm>
            <a:off x="548640" y="4107942"/>
            <a:ext cx="91440" cy="91440"/>
          </a:xfrm>
          <a:prstGeom prst="ellipse">
            <a:avLst/>
          </a:prstGeom>
          <a:solidFill>
            <a:srgbClr val="E07A1F"/>
          </a:solidFill>
          <a:ln w="12700">
            <a:solidFill>
              <a:srgbClr val="E07A1F"/>
            </a:solidFill>
            <a:prstDash val="solid"/>
          </a:ln>
        </p:spPr>
      </p:sp>
      <p:sp>
        <p:nvSpPr>
          <p:cNvPr id="11" name="Text 9"/>
          <p:cNvSpPr txBox="1"/>
          <p:nvPr/>
        </p:nvSpPr>
        <p:spPr>
          <a:xfrm>
            <a:off x="822960" y="4011930"/>
            <a:ext cx="1078992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Change a cell to text: Jupyter Esc then M, or the Code/Markdown menu; Colab uses + Text</a:t>
            </a:r>
            <a:endParaRPr lang="en-US" sz="1800" dirty="0"/>
          </a:p>
        </p:txBody>
      </p:sp>
      <p:sp>
        <p:nvSpPr>
          <p:cNvPr id="12" name="Shape 10"/>
          <p:cNvSpPr/>
          <p:nvPr/>
        </p:nvSpPr>
        <p:spPr>
          <a:xfrm>
            <a:off x="548640" y="4550410"/>
            <a:ext cx="91440" cy="91440"/>
          </a:xfrm>
          <a:prstGeom prst="ellipse">
            <a:avLst/>
          </a:prstGeom>
          <a:solidFill>
            <a:srgbClr val="E07A1F"/>
          </a:solidFill>
          <a:ln w="12700">
            <a:solidFill>
              <a:srgbClr val="E07A1F"/>
            </a:solidFill>
            <a:prstDash val="solid"/>
          </a:ln>
        </p:spPr>
      </p:sp>
      <p:sp>
        <p:nvSpPr>
          <p:cNvPr id="13" name="Text 11"/>
          <p:cNvSpPr txBox="1"/>
          <p:nvPr/>
        </p:nvSpPr>
        <p:spPr>
          <a:xfrm>
            <a:off x="822960" y="4454398"/>
            <a:ext cx="10789920" cy="315468"/>
          </a:xfrm>
          <a:prstGeom prst="rect">
            <a:avLst/>
          </a:prstGeom>
          <a:noFill/>
          <a:ln/>
        </p:spPr>
        <p:txBody>
          <a:bodyPr wrap="square" lIns="0" tIns="0" rIns="0" bIns="0" rtlCol="0" anchor="t"/>
          <a:lstStyle/>
          <a:p>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makes a heading,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**word**</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makes bold, </a:t>
            </a:r>
            <a:pPr indent="0" marL="0">
              <a:lnSpc>
                <a:spcPct val="100000"/>
              </a:lnSpc>
              <a:buNone/>
            </a:pPr>
            <a:r>
              <a:rPr lang="en-US" sz="1700" dirty="0">
                <a:solidFill>
                  <a:srgbClr val="A4520C"/>
                </a:solidFill>
                <a:latin typeface="Courier New" pitchFamily="34" charset="0"/>
                <a:ea typeface="Courier New" pitchFamily="34" charset="-122"/>
                <a:cs typeface="Courier New" pitchFamily="34" charset="-120"/>
              </a:rPr>
              <a:t>-</a:t>
            </a:r>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 makes a list</a:t>
            </a:r>
            <a:endParaRPr lang="en-US" sz="1800" dirty="0"/>
          </a:p>
        </p:txBody>
      </p:sp>
      <p:sp>
        <p:nvSpPr>
          <p:cNvPr id="14" name="Shape 12"/>
          <p:cNvSpPr/>
          <p:nvPr/>
        </p:nvSpPr>
        <p:spPr>
          <a:xfrm>
            <a:off x="548640" y="4992878"/>
            <a:ext cx="91440" cy="91440"/>
          </a:xfrm>
          <a:prstGeom prst="ellipse">
            <a:avLst/>
          </a:prstGeom>
          <a:solidFill>
            <a:srgbClr val="E07A1F"/>
          </a:solidFill>
          <a:ln w="12700">
            <a:solidFill>
              <a:srgbClr val="E07A1F"/>
            </a:solidFill>
            <a:prstDash val="solid"/>
          </a:ln>
        </p:spPr>
      </p:sp>
      <p:sp>
        <p:nvSpPr>
          <p:cNvPr id="15" name="Text 13"/>
          <p:cNvSpPr txBox="1"/>
          <p:nvPr/>
        </p:nvSpPr>
        <p:spPr>
          <a:xfrm>
            <a:off x="822960" y="4896866"/>
            <a:ext cx="10789920" cy="315468"/>
          </a:xfrm>
          <a:prstGeom prst="rect">
            <a:avLst/>
          </a:prstGeom>
          <a:noFill/>
          <a:ln/>
        </p:spPr>
        <p:txBody>
          <a:bodyPr wrap="square" lIns="0" tIns="0" rIns="0" bIns="0" rtlCol="0" anchor="t"/>
          <a:lstStyle/>
          <a:p>
            <a:pPr indent="0" marL="0">
              <a:lnSpc>
                <a:spcPct val="100000"/>
              </a:lnSpc>
              <a:buNone/>
            </a:pPr>
            <a:r>
              <a:rPr lang="en-US" sz="1800" dirty="0">
                <a:solidFill>
                  <a:srgbClr val="15213A"/>
                </a:solidFill>
                <a:latin typeface="Calibri" pitchFamily="34" charset="0"/>
                <a:ea typeface="Calibri" pitchFamily="34" charset="-122"/>
                <a:cs typeface="Calibri" pitchFamily="34" charset="-120"/>
              </a:rPr>
              <a:t>Every homework notebook starts with a text cell: your name and ID</a:t>
            </a:r>
            <a:endParaRPr lang="en-US" sz="1800" dirty="0"/>
          </a:p>
        </p:txBody>
      </p:sp>
      <p:sp>
        <p:nvSpPr>
          <p:cNvPr id="16" name="Shape 14"/>
          <p:cNvSpPr/>
          <p:nvPr/>
        </p:nvSpPr>
        <p:spPr>
          <a:xfrm>
            <a:off x="0" y="6556248"/>
            <a:ext cx="3154680" cy="301752"/>
          </a:xfrm>
          <a:prstGeom prst="rect">
            <a:avLst/>
          </a:prstGeom>
          <a:solidFill>
            <a:srgbClr val="2459C4"/>
          </a:solidFill>
          <a:ln w="12700">
            <a:solidFill>
              <a:srgbClr val="2459C4"/>
            </a:solidFill>
            <a:prstDash val="solid"/>
          </a:ln>
        </p:spPr>
      </p:sp>
      <p:sp>
        <p:nvSpPr>
          <p:cNvPr id="17" name="Text 1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8" name="Shape 16"/>
          <p:cNvSpPr/>
          <p:nvPr/>
        </p:nvSpPr>
        <p:spPr>
          <a:xfrm>
            <a:off x="3154680" y="6556248"/>
            <a:ext cx="4754880" cy="301752"/>
          </a:xfrm>
          <a:prstGeom prst="rect">
            <a:avLst/>
          </a:prstGeom>
          <a:solidFill>
            <a:srgbClr val="E07A1F"/>
          </a:solidFill>
          <a:ln w="12700">
            <a:solidFill>
              <a:srgbClr val="E07A1F"/>
            </a:solidFill>
            <a:prstDash val="solid"/>
          </a:ln>
        </p:spPr>
      </p:sp>
      <p:sp>
        <p:nvSpPr>
          <p:cNvPr id="19" name="Text 1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20" name="Shape 18"/>
          <p:cNvSpPr/>
          <p:nvPr/>
        </p:nvSpPr>
        <p:spPr>
          <a:xfrm>
            <a:off x="7909560" y="6556248"/>
            <a:ext cx="2926080" cy="301752"/>
          </a:xfrm>
          <a:prstGeom prst="rect">
            <a:avLst/>
          </a:prstGeom>
          <a:solidFill>
            <a:srgbClr val="2459C4"/>
          </a:solidFill>
          <a:ln w="12700">
            <a:solidFill>
              <a:srgbClr val="2459C4"/>
            </a:solidFill>
            <a:prstDash val="solid"/>
          </a:ln>
        </p:spPr>
      </p:sp>
      <p:sp>
        <p:nvSpPr>
          <p:cNvPr id="21" name="Text 1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2" name="Shape 20"/>
          <p:cNvSpPr/>
          <p:nvPr/>
        </p:nvSpPr>
        <p:spPr>
          <a:xfrm>
            <a:off x="10835640" y="6556248"/>
            <a:ext cx="1356055" cy="301752"/>
          </a:xfrm>
          <a:prstGeom prst="rect">
            <a:avLst/>
          </a:prstGeom>
          <a:solidFill>
            <a:srgbClr val="15213A"/>
          </a:solidFill>
          <a:ln w="12700">
            <a:solidFill>
              <a:srgbClr val="15213A"/>
            </a:solidFill>
            <a:prstDash val="solid"/>
          </a:ln>
        </p:spPr>
      </p:sp>
      <p:sp>
        <p:nvSpPr>
          <p:cNvPr id="23" name="Text 2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20</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Execution order: the notebook trap</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Python remembers what has RUN, not what is written on screen. Cell A: </a:t>
            </a:r>
            <a:pPr indent="0" marL="0">
              <a:buNone/>
            </a:pPr>
            <a:r>
              <a:rPr lang="en-US" sz="1600" dirty="0">
                <a:solidFill>
                  <a:srgbClr val="A4520C"/>
                </a:solidFill>
                <a:latin typeface="Courier New" pitchFamily="34" charset="0"/>
                <a:ea typeface="Courier New" pitchFamily="34" charset="-122"/>
                <a:cs typeface="Courier New" pitchFamily="34" charset="-120"/>
              </a:rPr>
              <a:t>x = 5</a:t>
            </a:r>
            <a:pPr indent="0" marL="0">
              <a:buNone/>
            </a:pPr>
            <a:r>
              <a:rPr lang="en-US" sz="1700" dirty="0">
                <a:solidFill>
                  <a:srgbClr val="15213A"/>
                </a:solidFill>
                <a:latin typeface="Calibri" pitchFamily="34" charset="0"/>
                <a:ea typeface="Calibri" pitchFamily="34" charset="-122"/>
                <a:cs typeface="Calibri" pitchFamily="34" charset="-120"/>
              </a:rPr>
              <a:t>. Cell B: </a:t>
            </a:r>
            <a:pPr indent="0" marL="0">
              <a:buNone/>
            </a:pPr>
            <a:r>
              <a:rPr lang="en-US" sz="1600" dirty="0">
                <a:solidFill>
                  <a:srgbClr val="A4520C"/>
                </a:solidFill>
                <a:latin typeface="Courier New" pitchFamily="34" charset="0"/>
                <a:ea typeface="Courier New" pitchFamily="34" charset="-122"/>
                <a:cs typeface="Courier New" pitchFamily="34" charset="-120"/>
              </a:rPr>
              <a:t>print(x * 2)</a:t>
            </a:r>
            <a:pPr indent="0" marL="0">
              <a:buNone/>
            </a:pPr>
            <a:r>
              <a:rPr lang="en-US" sz="1700" dirty="0">
                <a:solidFill>
                  <a:srgbClr val="15213A"/>
                </a:solidFill>
                <a:latin typeface="Calibri" pitchFamily="34" charset="0"/>
                <a:ea typeface="Calibri" pitchFamily="34" charset="-122"/>
                <a:cs typeface="Calibri" pitchFamily="34" charset="-120"/>
              </a:rPr>
              <a:t>.</a:t>
            </a:r>
            <a:endParaRPr lang="en-US" sz="1700" dirty="0"/>
          </a:p>
        </p:txBody>
      </p:sp>
      <p:sp>
        <p:nvSpPr>
          <p:cNvPr id="4" name="Shape 2"/>
          <p:cNvSpPr/>
          <p:nvPr/>
        </p:nvSpPr>
        <p:spPr>
          <a:xfrm>
            <a:off x="548640" y="1828800"/>
            <a:ext cx="3931920" cy="1954530"/>
          </a:xfrm>
          <a:prstGeom prst="roundRect">
            <a:avLst>
              <a:gd name="adj" fmla="val 3743"/>
            </a:avLst>
          </a:prstGeom>
          <a:solidFill>
            <a:srgbClr val="1B2742"/>
          </a:solidFill>
          <a:ln w="9525">
            <a:solidFill>
              <a:srgbClr val="1B2742"/>
            </a:solidFill>
            <a:prstDash val="solid"/>
          </a:ln>
        </p:spPr>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3657600" cy="1497330"/>
          </a:xfrm>
          <a:prstGeom prst="rect">
            <a:avLst/>
          </a:prstGeom>
          <a:noFill/>
          <a:ln/>
        </p:spPr>
        <p:txBody>
          <a:bodyPr wrap="none" lIns="0" tIns="0" rIns="0" bIns="0" rtlCol="0" anchor="t"/>
          <a:lstStyle/>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Cell A</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x = 5</a:t>
            </a:r>
            <a:endParaRPr lang="en-US" sz="1800" dirty="0"/>
          </a:p>
          <a:p>
            <a:pPr indent="0" marL="0">
              <a:lnSpc>
                <a:spcPct val="98000"/>
              </a:lnSpc>
              <a:buNone/>
            </a:pP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 Cell B</a:t>
            </a:r>
            <a:endParaRPr lang="en-US" sz="1800" dirty="0"/>
          </a:p>
          <a:p>
            <a:pPr indent="0" marL="0">
              <a:lnSpc>
                <a:spcPct val="98000"/>
              </a:lnSpc>
              <a:buNone/>
            </a:pPr>
            <a:r>
              <a:rPr lang="en-US" sz="1800" dirty="0">
                <a:solidFill>
                  <a:srgbClr val="E8ECF4"/>
                </a:solidFill>
                <a:latin typeface="Courier New" pitchFamily="34" charset="0"/>
                <a:ea typeface="Courier New" pitchFamily="34" charset="-122"/>
                <a:cs typeface="Courier New" pitchFamily="34" charset="-120"/>
              </a:rPr>
              <a:t>print(x * 2)</a:t>
            </a:r>
            <a:endParaRPr lang="en-US" sz="1800" dirty="0"/>
          </a:p>
        </p:txBody>
      </p:sp>
      <p:sp>
        <p:nvSpPr>
          <p:cNvPr id="7" name="Text 5"/>
          <p:cNvSpPr txBox="1"/>
          <p:nvPr/>
        </p:nvSpPr>
        <p:spPr>
          <a:xfrm>
            <a:off x="4800600" y="1828800"/>
            <a:ext cx="588716"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step</a:t>
            </a:r>
            <a:endParaRPr lang="en-US" sz="1600" dirty="0"/>
          </a:p>
        </p:txBody>
      </p:sp>
      <p:sp>
        <p:nvSpPr>
          <p:cNvPr id="8" name="Text 6"/>
          <p:cNvSpPr txBox="1"/>
          <p:nvPr/>
        </p:nvSpPr>
        <p:spPr>
          <a:xfrm>
            <a:off x="5389316" y="1828800"/>
            <a:ext cx="3364089"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what you do</a:t>
            </a:r>
            <a:endParaRPr lang="en-US" sz="1600" dirty="0"/>
          </a:p>
        </p:txBody>
      </p:sp>
      <p:sp>
        <p:nvSpPr>
          <p:cNvPr id="9" name="Text 7"/>
          <p:cNvSpPr txBox="1"/>
          <p:nvPr/>
        </p:nvSpPr>
        <p:spPr>
          <a:xfrm>
            <a:off x="8753404" y="1828800"/>
            <a:ext cx="1177431"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x in memory</a:t>
            </a:r>
            <a:endParaRPr lang="en-US" sz="1600" dirty="0"/>
          </a:p>
        </p:txBody>
      </p:sp>
      <p:sp>
        <p:nvSpPr>
          <p:cNvPr id="10" name="Text 8"/>
          <p:cNvSpPr txBox="1"/>
          <p:nvPr/>
        </p:nvSpPr>
        <p:spPr>
          <a:xfrm>
            <a:off x="9930836" y="1828800"/>
            <a:ext cx="1682044"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B prints</a:t>
            </a:r>
            <a:endParaRPr lang="en-US" sz="1600" dirty="0"/>
          </a:p>
        </p:txBody>
      </p:sp>
      <p:sp>
        <p:nvSpPr>
          <p:cNvPr id="11" name="anim_1_0"/>
          <p:cNvSpPr txBox="1"/>
          <p:nvPr/>
        </p:nvSpPr>
        <p:spPr>
          <a:xfrm>
            <a:off x="4800600" y="2212848"/>
            <a:ext cx="58871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2" name="anim_1_1"/>
          <p:cNvSpPr txBox="1"/>
          <p:nvPr/>
        </p:nvSpPr>
        <p:spPr>
          <a:xfrm>
            <a:off x="5389316" y="2212848"/>
            <a:ext cx="336408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Run A</a:t>
            </a:r>
            <a:endParaRPr lang="en-US" sz="1600" dirty="0"/>
          </a:p>
        </p:txBody>
      </p:sp>
      <p:sp>
        <p:nvSpPr>
          <p:cNvPr id="13" name="anim_1_2"/>
          <p:cNvSpPr txBox="1"/>
          <p:nvPr/>
        </p:nvSpPr>
        <p:spPr>
          <a:xfrm>
            <a:off x="8753404" y="2212848"/>
            <a:ext cx="1177431"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14" name="anim_1_3"/>
          <p:cNvSpPr txBox="1"/>
          <p:nvPr/>
        </p:nvSpPr>
        <p:spPr>
          <a:xfrm>
            <a:off x="9930836" y="2212848"/>
            <a:ext cx="168204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(nothing)</a:t>
            </a:r>
            <a:endParaRPr lang="en-US" sz="1600" dirty="0"/>
          </a:p>
        </p:txBody>
      </p:sp>
      <p:sp>
        <p:nvSpPr>
          <p:cNvPr id="15" name="anim_2_4"/>
          <p:cNvSpPr txBox="1"/>
          <p:nvPr/>
        </p:nvSpPr>
        <p:spPr>
          <a:xfrm>
            <a:off x="4800600" y="2670048"/>
            <a:ext cx="588716"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16" name="anim_2_5"/>
          <p:cNvSpPr txBox="1"/>
          <p:nvPr/>
        </p:nvSpPr>
        <p:spPr>
          <a:xfrm>
            <a:off x="5389316" y="2670048"/>
            <a:ext cx="336408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Run B</a:t>
            </a:r>
            <a:endParaRPr lang="en-US" sz="1600" dirty="0"/>
          </a:p>
        </p:txBody>
      </p:sp>
      <p:sp>
        <p:nvSpPr>
          <p:cNvPr id="17" name="anim_2_6"/>
          <p:cNvSpPr txBox="1"/>
          <p:nvPr/>
        </p:nvSpPr>
        <p:spPr>
          <a:xfrm>
            <a:off x="8753404" y="2670048"/>
            <a:ext cx="1177431"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18" name="anim_2_7"/>
          <p:cNvSpPr txBox="1"/>
          <p:nvPr/>
        </p:nvSpPr>
        <p:spPr>
          <a:xfrm>
            <a:off x="9930836" y="2670048"/>
            <a:ext cx="168204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10</a:t>
            </a:r>
            <a:endParaRPr lang="en-US" sz="1600" dirty="0"/>
          </a:p>
        </p:txBody>
      </p:sp>
      <p:sp>
        <p:nvSpPr>
          <p:cNvPr id="19" name="anim_3_8"/>
          <p:cNvSpPr txBox="1"/>
          <p:nvPr/>
        </p:nvSpPr>
        <p:spPr>
          <a:xfrm>
            <a:off x="4800600" y="3127248"/>
            <a:ext cx="58871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0" name="anim_3_9"/>
          <p:cNvSpPr txBox="1"/>
          <p:nvPr/>
        </p:nvSpPr>
        <p:spPr>
          <a:xfrm>
            <a:off x="5389316" y="3127248"/>
            <a:ext cx="336408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Edit A to x = 7, do not run</a:t>
            </a:r>
            <a:endParaRPr lang="en-US" sz="1600" dirty="0"/>
          </a:p>
        </p:txBody>
      </p:sp>
      <p:sp>
        <p:nvSpPr>
          <p:cNvPr id="21" name="anim_3_10"/>
          <p:cNvSpPr txBox="1"/>
          <p:nvPr/>
        </p:nvSpPr>
        <p:spPr>
          <a:xfrm>
            <a:off x="8753404" y="3127248"/>
            <a:ext cx="1177431"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22" name="anim_3_11"/>
          <p:cNvSpPr txBox="1"/>
          <p:nvPr/>
        </p:nvSpPr>
        <p:spPr>
          <a:xfrm>
            <a:off x="9930836" y="3127248"/>
            <a:ext cx="168204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(nothing)</a:t>
            </a:r>
            <a:endParaRPr lang="en-US" sz="1600" dirty="0"/>
          </a:p>
        </p:txBody>
      </p:sp>
      <p:sp>
        <p:nvSpPr>
          <p:cNvPr id="23" name="anim_4_12"/>
          <p:cNvSpPr txBox="1"/>
          <p:nvPr/>
        </p:nvSpPr>
        <p:spPr>
          <a:xfrm>
            <a:off x="4800600" y="3584448"/>
            <a:ext cx="588716"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24" name="anim_4_13"/>
          <p:cNvSpPr txBox="1"/>
          <p:nvPr/>
        </p:nvSpPr>
        <p:spPr>
          <a:xfrm>
            <a:off x="5389316" y="3584448"/>
            <a:ext cx="336408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Run B</a:t>
            </a:r>
            <a:endParaRPr lang="en-US" sz="1600" dirty="0"/>
          </a:p>
        </p:txBody>
      </p:sp>
      <p:sp>
        <p:nvSpPr>
          <p:cNvPr id="25" name="anim_4_14"/>
          <p:cNvSpPr txBox="1"/>
          <p:nvPr/>
        </p:nvSpPr>
        <p:spPr>
          <a:xfrm>
            <a:off x="8753404" y="3584448"/>
            <a:ext cx="1177431"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26" name="anim_4_15"/>
          <p:cNvSpPr txBox="1"/>
          <p:nvPr/>
        </p:nvSpPr>
        <p:spPr>
          <a:xfrm>
            <a:off x="9930836" y="3584448"/>
            <a:ext cx="168204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10  (surprise!)</a:t>
            </a:r>
            <a:endParaRPr lang="en-US" sz="1600" dirty="0"/>
          </a:p>
        </p:txBody>
      </p:sp>
      <p:sp>
        <p:nvSpPr>
          <p:cNvPr id="27" name="anim_5_16"/>
          <p:cNvSpPr txBox="1"/>
          <p:nvPr/>
        </p:nvSpPr>
        <p:spPr>
          <a:xfrm>
            <a:off x="4800600" y="4041648"/>
            <a:ext cx="588716"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28" name="anim_5_17"/>
          <p:cNvSpPr txBox="1"/>
          <p:nvPr/>
        </p:nvSpPr>
        <p:spPr>
          <a:xfrm>
            <a:off x="5389316" y="4041648"/>
            <a:ext cx="3364089"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Run A</a:t>
            </a:r>
            <a:endParaRPr lang="en-US" sz="1600" dirty="0"/>
          </a:p>
        </p:txBody>
      </p:sp>
      <p:sp>
        <p:nvSpPr>
          <p:cNvPr id="29" name="anim_5_18"/>
          <p:cNvSpPr txBox="1"/>
          <p:nvPr/>
        </p:nvSpPr>
        <p:spPr>
          <a:xfrm>
            <a:off x="8753404" y="4041648"/>
            <a:ext cx="1177431"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7</a:t>
            </a:r>
            <a:endParaRPr lang="en-US" sz="1600" dirty="0"/>
          </a:p>
        </p:txBody>
      </p:sp>
      <p:sp>
        <p:nvSpPr>
          <p:cNvPr id="30" name="anim_5_19"/>
          <p:cNvSpPr txBox="1"/>
          <p:nvPr/>
        </p:nvSpPr>
        <p:spPr>
          <a:xfrm>
            <a:off x="9930836" y="4041648"/>
            <a:ext cx="1682044"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(nothing)</a:t>
            </a:r>
            <a:endParaRPr lang="en-US" sz="1600" dirty="0"/>
          </a:p>
        </p:txBody>
      </p:sp>
      <p:sp>
        <p:nvSpPr>
          <p:cNvPr id="31" name="anim_6_20"/>
          <p:cNvSpPr txBox="1"/>
          <p:nvPr/>
        </p:nvSpPr>
        <p:spPr>
          <a:xfrm>
            <a:off x="4800600" y="4498848"/>
            <a:ext cx="588716"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6</a:t>
            </a:r>
            <a:endParaRPr lang="en-US" sz="1600" dirty="0"/>
          </a:p>
        </p:txBody>
      </p:sp>
      <p:sp>
        <p:nvSpPr>
          <p:cNvPr id="32" name="anim_6_21"/>
          <p:cNvSpPr txBox="1"/>
          <p:nvPr/>
        </p:nvSpPr>
        <p:spPr>
          <a:xfrm>
            <a:off x="5389316" y="4498848"/>
            <a:ext cx="3364089"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Run B</a:t>
            </a:r>
            <a:endParaRPr lang="en-US" sz="1600" dirty="0"/>
          </a:p>
        </p:txBody>
      </p:sp>
      <p:sp>
        <p:nvSpPr>
          <p:cNvPr id="33" name="anim_6_22"/>
          <p:cNvSpPr txBox="1"/>
          <p:nvPr/>
        </p:nvSpPr>
        <p:spPr>
          <a:xfrm>
            <a:off x="8753404" y="4498848"/>
            <a:ext cx="1177431"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7</a:t>
            </a:r>
            <a:endParaRPr lang="en-US" sz="1600" dirty="0"/>
          </a:p>
        </p:txBody>
      </p:sp>
      <p:sp>
        <p:nvSpPr>
          <p:cNvPr id="34" name="anim_6_23"/>
          <p:cNvSpPr txBox="1"/>
          <p:nvPr/>
        </p:nvSpPr>
        <p:spPr>
          <a:xfrm>
            <a:off x="9930836" y="4498848"/>
            <a:ext cx="1682044"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14</a:t>
            </a:r>
            <a:endParaRPr lang="en-US" sz="1600" dirty="0"/>
          </a:p>
        </p:txBody>
      </p:sp>
      <p:sp>
        <p:nvSpPr>
          <p:cNvPr id="35" name="Text 33"/>
          <p:cNvSpPr txBox="1"/>
          <p:nvPr/>
        </p:nvSpPr>
        <p:spPr>
          <a:xfrm>
            <a:off x="4800600" y="5047488"/>
            <a:ext cx="681228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6" name="Shape 34"/>
          <p:cNvSpPr/>
          <p:nvPr/>
        </p:nvSpPr>
        <p:spPr>
          <a:xfrm>
            <a:off x="0" y="6556248"/>
            <a:ext cx="3154680" cy="301752"/>
          </a:xfrm>
          <a:prstGeom prst="rect">
            <a:avLst/>
          </a:prstGeom>
          <a:solidFill>
            <a:srgbClr val="2459C4"/>
          </a:solidFill>
          <a:ln w="12700">
            <a:solidFill>
              <a:srgbClr val="2459C4"/>
            </a:solidFill>
            <a:prstDash val="solid"/>
          </a:ln>
        </p:spPr>
      </p:sp>
      <p:sp>
        <p:nvSpPr>
          <p:cNvPr id="37" name="Text 35"/>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8" name="Shape 36"/>
          <p:cNvSpPr/>
          <p:nvPr/>
        </p:nvSpPr>
        <p:spPr>
          <a:xfrm>
            <a:off x="3154680" y="6556248"/>
            <a:ext cx="4754880" cy="301752"/>
          </a:xfrm>
          <a:prstGeom prst="rect">
            <a:avLst/>
          </a:prstGeom>
          <a:solidFill>
            <a:srgbClr val="E07A1F"/>
          </a:solidFill>
          <a:ln w="12700">
            <a:solidFill>
              <a:srgbClr val="E07A1F"/>
            </a:solidFill>
            <a:prstDash val="solid"/>
          </a:ln>
        </p:spPr>
      </p:sp>
      <p:sp>
        <p:nvSpPr>
          <p:cNvPr id="39" name="Text 37"/>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40" name="Shape 38"/>
          <p:cNvSpPr/>
          <p:nvPr/>
        </p:nvSpPr>
        <p:spPr>
          <a:xfrm>
            <a:off x="7909560" y="6556248"/>
            <a:ext cx="2926080" cy="301752"/>
          </a:xfrm>
          <a:prstGeom prst="rect">
            <a:avLst/>
          </a:prstGeom>
          <a:solidFill>
            <a:srgbClr val="2459C4"/>
          </a:solidFill>
          <a:ln w="12700">
            <a:solidFill>
              <a:srgbClr val="2459C4"/>
            </a:solidFill>
            <a:prstDash val="solid"/>
          </a:ln>
        </p:spPr>
      </p:sp>
      <p:sp>
        <p:nvSpPr>
          <p:cNvPr id="41" name="Text 39"/>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2" name="Shape 40"/>
          <p:cNvSpPr/>
          <p:nvPr/>
        </p:nvSpPr>
        <p:spPr>
          <a:xfrm>
            <a:off x="10835640" y="6556248"/>
            <a:ext cx="1356055" cy="301752"/>
          </a:xfrm>
          <a:prstGeom prst="rect">
            <a:avLst/>
          </a:prstGeom>
          <a:solidFill>
            <a:srgbClr val="15213A"/>
          </a:solidFill>
          <a:ln w="12700">
            <a:solidFill>
              <a:srgbClr val="15213A"/>
            </a:solidFill>
            <a:prstDash val="solid"/>
          </a:ln>
        </p:spPr>
      </p:sp>
      <p:sp>
        <p:nvSpPr>
          <p:cNvPr id="43" name="Text 41"/>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20</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1"/>
                                        </p:tgtEl>
                                        <p:attrNameLst>
                                          <p:attrName>style.visibility</p:attrName>
                                        </p:attrNameLst>
                                      </p:cBhvr>
                                      <p:to>
                                        <p:strVal val="visible"/>
                                      </p:to>
                                    </p:set>
                                    <p:animEffect transition="in" filter="fade">
                                      <p:cBhvr>
                                        <p:cTn id="5" dur="400"/>
                                        <p:tgtEl>
                                          <p:spTgt spid="1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4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400"/>
                                        <p:tgtEl>
                                          <p:spTgt spid="2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4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4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400"/>
                                        <p:tgtEl>
                                          <p:spTgt spid="26"/>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400"/>
                                        <p:tgtEl>
                                          <p:spTgt spid="2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400"/>
                                        <p:tgtEl>
                                          <p:spTgt spid="2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4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400"/>
                                        <p:tgtEl>
                                          <p:spTgt spid="30"/>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400"/>
                                        <p:tgtEl>
                                          <p:spTgt spid="31"/>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400"/>
                                        <p:tgtEl>
                                          <p:spTgt spid="3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3"/>
                                        </p:tgtEl>
                                        <p:attrNameLst>
                                          <p:attrName>style.visibility</p:attrName>
                                        </p:attrNameLst>
                                      </p:cBhvr>
                                      <p:to>
                                        <p:strVal val="visible"/>
                                      </p:to>
                                    </p:set>
                                    <p:animEffect transition="in" filter="fade">
                                      <p:cBhvr>
                                        <p:cTn id="81" dur="400"/>
                                        <p:tgtEl>
                                          <p:spTgt spid="33"/>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4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The cure: restart and run all</a:t>
            </a:r>
            <a:endParaRPr lang="en-US" sz="3000" dirty="0"/>
          </a:p>
        </p:txBody>
      </p:sp>
      <p:sp>
        <p:nvSpPr>
          <p:cNvPr id="3" name="Text 1"/>
          <p:cNvSpPr txBox="1"/>
          <p:nvPr/>
        </p:nvSpPr>
        <p:spPr>
          <a:xfrm>
            <a:off x="548640" y="1188720"/>
            <a:ext cx="11064240" cy="5029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Restarting wipes Python's memory. Running all then rebuilds it from the top, in order, exactly as written.</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2083816"/>
        </p:xfrm>
        <a:graphic>
          <a:graphicData uri="http://schemas.openxmlformats.org/drawingml/2006/table">
            <a:tbl>
              <a:tblPr/>
              <a:tblGrid>
                <a:gridCol w="2926080"/>
                <a:gridCol w="813816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Tool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Where to find it</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Jupyter Notebook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Kernel menu &gt; Restart Kernel and Run All Cells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Google Colab</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Runtime menu &gt; Restart session and run all (older versions say Restart runtime)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When</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Before every homework submission, and whenever results look impossible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Why it matters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If a notebook only works when run in some special order, it does not really work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5" name="Shape 2"/>
          <p:cNvSpPr/>
          <p:nvPr/>
        </p:nvSpPr>
        <p:spPr>
          <a:xfrm>
            <a:off x="0" y="6556248"/>
            <a:ext cx="3154680" cy="301752"/>
          </a:xfrm>
          <a:prstGeom prst="rect">
            <a:avLst/>
          </a:prstGeom>
          <a:solidFill>
            <a:srgbClr val="2459C4"/>
          </a:solidFill>
          <a:ln w="12700">
            <a:solidFill>
              <a:srgbClr val="2459C4"/>
            </a:solidFill>
            <a:prstDash val="solid"/>
          </a:ln>
        </p:spPr>
      </p:sp>
      <p:sp>
        <p:nvSpPr>
          <p:cNvPr id="6"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4"/>
          <p:cNvSpPr/>
          <p:nvPr/>
        </p:nvSpPr>
        <p:spPr>
          <a:xfrm>
            <a:off x="3154680" y="6556248"/>
            <a:ext cx="4754880" cy="301752"/>
          </a:xfrm>
          <a:prstGeom prst="rect">
            <a:avLst/>
          </a:prstGeom>
          <a:solidFill>
            <a:srgbClr val="E07A1F"/>
          </a:solidFill>
          <a:ln w="12700">
            <a:solidFill>
              <a:srgbClr val="E07A1F"/>
            </a:solidFill>
            <a:prstDash val="solid"/>
          </a:ln>
        </p:spPr>
      </p:sp>
      <p:sp>
        <p:nvSpPr>
          <p:cNvPr id="8"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9" name="Shape 6"/>
          <p:cNvSpPr/>
          <p:nvPr/>
        </p:nvSpPr>
        <p:spPr>
          <a:xfrm>
            <a:off x="7909560" y="6556248"/>
            <a:ext cx="2926080" cy="301752"/>
          </a:xfrm>
          <a:prstGeom prst="rect">
            <a:avLst/>
          </a:prstGeom>
          <a:solidFill>
            <a:srgbClr val="2459C4"/>
          </a:solidFill>
          <a:ln w="12700">
            <a:solidFill>
              <a:srgbClr val="2459C4"/>
            </a:solidFill>
            <a:prstDash val="solid"/>
          </a:ln>
        </p:spPr>
      </p:sp>
      <p:sp>
        <p:nvSpPr>
          <p:cNvPr id="10"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8"/>
          <p:cNvSpPr/>
          <p:nvPr/>
        </p:nvSpPr>
        <p:spPr>
          <a:xfrm>
            <a:off x="10835640" y="6556248"/>
            <a:ext cx="1356055" cy="301752"/>
          </a:xfrm>
          <a:prstGeom prst="rect">
            <a:avLst/>
          </a:prstGeom>
          <a:solidFill>
            <a:srgbClr val="15213A"/>
          </a:solidFill>
          <a:ln w="12700">
            <a:solidFill>
              <a:srgbClr val="15213A"/>
            </a:solidFill>
            <a:prstDash val="solid"/>
          </a:ln>
        </p:spPr>
      </p:sp>
      <p:sp>
        <p:nvSpPr>
          <p:cNvPr id="12"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20</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Saving, and moving between lab and home</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Jupyter: a folder</a:t>
            </a:r>
            <a:endParaRPr lang="en-US" sz="2100" dirty="0"/>
          </a:p>
        </p:txBody>
      </p:sp>
      <p:sp>
        <p:nvSpPr>
          <p:cNvPr id="7" name="Text 5"/>
          <p:cNvSpPr txBox="1"/>
          <p:nvPr/>
        </p:nvSpPr>
        <p:spPr>
          <a:xfrm>
            <a:off x="82296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Ctrl + S saves Lecture2_1.ipynb in the folder you opened. Copy it to a USB drive or the course share.</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Colab: Google Drive</a:t>
            </a:r>
            <a:endParaRPr lang="en-US" sz="2100" dirty="0"/>
          </a:p>
        </p:txBody>
      </p:sp>
      <p:sp>
        <p:nvSpPr>
          <p:cNvPr id="12" name="Text 10"/>
          <p:cNvSpPr txBox="1"/>
          <p:nvPr/>
        </p:nvSpPr>
        <p:spPr>
          <a:xfrm>
            <a:off x="461772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Saved automatically in Google Drive. File &gt; Download &gt; .ipynb gives you a file.</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Move either way</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Colab: File &gt; Upload notebook. Jupyter: put the .ipynb in your folder and click it. Data files must travel too.</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20</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Other ways to run Python (for later)</a:t>
            </a:r>
            <a:endParaRPr lang="en-US" sz="3000" dirty="0"/>
          </a:p>
        </p:txBody>
      </p:sp>
      <p:sp>
        <p:nvSpPr>
          <p:cNvPr id="3" name="Text 1"/>
          <p:cNvSpPr txBox="1"/>
          <p:nvPr/>
        </p:nvSpPr>
        <p:spPr>
          <a:xfrm>
            <a:off x="548640" y="1188720"/>
            <a:ext cx="11064240" cy="5029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All of these work offline with the same Anaconda install. We stay with notebooks in this course.</a:t>
            </a:r>
            <a:endParaRPr lang="en-US" sz="1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11064240" cy="2083816"/>
        </p:xfrm>
        <a:graphic>
          <a:graphicData uri="http://schemas.openxmlformats.org/drawingml/2006/table">
            <a:tbl>
              <a:tblPr/>
              <a:tblGrid>
                <a:gridCol w="2560320"/>
                <a:gridCol w="4114800"/>
                <a:gridCol w="4389120"/>
              </a:tblGrid>
              <a:tr h="416763">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Way</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What it looks like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Used for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Interactive shell</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&gt;&gt;&gt; 2 + 3</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Quick one-line experiments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Script file</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python hello.py</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Programs that run from start to end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IDLE / Thonny</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Simple editor + Run button</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Learning to write scripts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16763">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VS Code, PyCharm</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ourier New" pitchFamily="34" charset="0"/>
                          <a:ea typeface="Courier New" pitchFamily="34" charset="-122"/>
                          <a:cs typeface="Courier New" pitchFamily="34" charset="-120"/>
                        </a:rPr>
                        <a:t>Full code editor</a:t>
                      </a:r>
                      <a:endParaRPr lang="en-US" sz="1500" dirty="0">
                        <a:latin typeface="Courier New" charset="0"/>
                        <a:ea typeface="Courier New" charset="0"/>
                        <a:cs typeface="Courier New"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Larger projects, professional work</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5" name="Shape 2"/>
          <p:cNvSpPr/>
          <p:nvPr/>
        </p:nvSpPr>
        <p:spPr>
          <a:xfrm>
            <a:off x="548640" y="5154930"/>
            <a:ext cx="11064240" cy="1017270"/>
          </a:xfrm>
          <a:prstGeom prst="roundRect">
            <a:avLst>
              <a:gd name="adj" fmla="val 7191"/>
            </a:avLst>
          </a:prstGeom>
          <a:solidFill>
            <a:srgbClr val="1B2742"/>
          </a:solidFill>
          <a:ln w="9525">
            <a:solidFill>
              <a:srgbClr val="1B2742"/>
            </a:solidFill>
            <a:prstDash val="solid"/>
          </a:ln>
        </p:spPr>
      </p:sp>
      <p:sp>
        <p:nvSpPr>
          <p:cNvPr id="6" name="Text 3"/>
          <p:cNvSpPr txBox="1"/>
          <p:nvPr/>
        </p:nvSpPr>
        <p:spPr>
          <a:xfrm>
            <a:off x="731520" y="524637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Anaconda Prompt: running a script file</a:t>
            </a:r>
            <a:endParaRPr lang="en-US" sz="1000" dirty="0"/>
          </a:p>
        </p:txBody>
      </p:sp>
      <p:sp>
        <p:nvSpPr>
          <p:cNvPr id="7" name="Text 4"/>
          <p:cNvSpPr txBox="1"/>
          <p:nvPr/>
        </p:nvSpPr>
        <p:spPr>
          <a:xfrm>
            <a:off x="731520" y="5502402"/>
            <a:ext cx="10789920" cy="560070"/>
          </a:xfrm>
          <a:prstGeom prst="rect">
            <a:avLst/>
          </a:prstGeom>
          <a:noFill/>
          <a:ln/>
        </p:spPr>
        <p:txBody>
          <a:bodyPr wrap="none" lIns="0" tIns="0" rIns="0" bIns="0" rtlCol="0" anchor="t"/>
          <a:lstStyle/>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(base) C:\Users\student\course&gt; python hello.py</a:t>
            </a:r>
            <a:endParaRPr lang="en-US" sz="1500" dirty="0"/>
          </a:p>
          <a:p>
            <a:pPr indent="0" marL="0">
              <a:lnSpc>
                <a:spcPct val="98000"/>
              </a:lnSpc>
              <a:buNone/>
            </a:pPr>
            <a:r>
              <a:rPr lang="en-US" sz="1500" dirty="0">
                <a:solidFill>
                  <a:srgbClr val="E8ECF4"/>
                </a:solidFill>
                <a:latin typeface="Courier New" pitchFamily="34" charset="0"/>
                <a:ea typeface="Courier New" pitchFamily="34" charset="-122"/>
                <a:cs typeface="Courier New" pitchFamily="34" charset="-120"/>
              </a:rPr>
              <a:t>Hello, Data Science!</a:t>
            </a:r>
            <a:endParaRPr lang="en-US" sz="1500" dirty="0"/>
          </a:p>
        </p:txBody>
      </p:sp>
      <p:sp>
        <p:nvSpPr>
          <p:cNvPr id="8" name="Shape 5"/>
          <p:cNvSpPr/>
          <p:nvPr/>
        </p:nvSpPr>
        <p:spPr>
          <a:xfrm>
            <a:off x="0" y="6556248"/>
            <a:ext cx="3154680" cy="301752"/>
          </a:xfrm>
          <a:prstGeom prst="rect">
            <a:avLst/>
          </a:prstGeom>
          <a:solidFill>
            <a:srgbClr val="2459C4"/>
          </a:solidFill>
          <a:ln w="12700">
            <a:solidFill>
              <a:srgbClr val="2459C4"/>
            </a:solidFill>
            <a:prstDash val="solid"/>
          </a:ln>
        </p:spPr>
      </p:sp>
      <p:sp>
        <p:nvSpPr>
          <p:cNvPr id="9"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0" name="Shape 7"/>
          <p:cNvSpPr/>
          <p:nvPr/>
        </p:nvSpPr>
        <p:spPr>
          <a:xfrm>
            <a:off x="3154680" y="6556248"/>
            <a:ext cx="4754880" cy="301752"/>
          </a:xfrm>
          <a:prstGeom prst="rect">
            <a:avLst/>
          </a:prstGeom>
          <a:solidFill>
            <a:srgbClr val="E07A1F"/>
          </a:solidFill>
          <a:ln w="12700">
            <a:solidFill>
              <a:srgbClr val="E07A1F"/>
            </a:solidFill>
            <a:prstDash val="solid"/>
          </a:ln>
        </p:spPr>
      </p:sp>
      <p:sp>
        <p:nvSpPr>
          <p:cNvPr id="11"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12" name="Shape 9"/>
          <p:cNvSpPr/>
          <p:nvPr/>
        </p:nvSpPr>
        <p:spPr>
          <a:xfrm>
            <a:off x="7909560" y="6556248"/>
            <a:ext cx="2926080" cy="301752"/>
          </a:xfrm>
          <a:prstGeom prst="rect">
            <a:avLst/>
          </a:prstGeom>
          <a:solidFill>
            <a:srgbClr val="2459C4"/>
          </a:solidFill>
          <a:ln w="12700">
            <a:solidFill>
              <a:srgbClr val="2459C4"/>
            </a:solidFill>
            <a:prstDash val="solid"/>
          </a:ln>
        </p:spPr>
      </p:sp>
      <p:sp>
        <p:nvSpPr>
          <p:cNvPr id="13"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4" name="Shape 11"/>
          <p:cNvSpPr/>
          <p:nvPr/>
        </p:nvSpPr>
        <p:spPr>
          <a:xfrm>
            <a:off x="10835640" y="6556248"/>
            <a:ext cx="1356055" cy="301752"/>
          </a:xfrm>
          <a:prstGeom prst="rect">
            <a:avLst/>
          </a:prstGeom>
          <a:solidFill>
            <a:srgbClr val="15213A"/>
          </a:solidFill>
          <a:ln w="12700">
            <a:solidFill>
              <a:srgbClr val="15213A"/>
            </a:solidFill>
            <a:prstDash val="solid"/>
          </a:ln>
        </p:spPr>
      </p:sp>
      <p:sp>
        <p:nvSpPr>
          <p:cNvPr id="15"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15 / 20</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Your turn</a:t>
            </a:r>
            <a:endParaRPr lang="en-US" sz="3000" dirty="0"/>
          </a:p>
        </p:txBody>
      </p:sp>
      <p:sp>
        <p:nvSpPr>
          <p:cNvPr id="3" name="Shape 1"/>
          <p:cNvSpPr/>
          <p:nvPr/>
        </p:nvSpPr>
        <p:spPr>
          <a:xfrm>
            <a:off x="2743200" y="429768"/>
            <a:ext cx="1463040" cy="457200"/>
          </a:xfrm>
          <a:prstGeom prst="roundRect">
            <a:avLst>
              <a:gd name="adj" fmla="val 50000"/>
            </a:avLst>
          </a:prstGeom>
          <a:solidFill>
            <a:srgbClr val="E07A1F"/>
          </a:solidFill>
          <a:ln w="12700">
            <a:solidFill>
              <a:srgbClr val="E07A1F"/>
            </a:solidFill>
            <a:prstDash val="solid"/>
          </a:ln>
        </p:spPr>
      </p:sp>
      <p:sp>
        <p:nvSpPr>
          <p:cNvPr id="4" name="Text 2"/>
          <p:cNvSpPr txBox="1"/>
          <p:nvPr/>
        </p:nvSpPr>
        <p:spPr>
          <a:xfrm>
            <a:off x="2743200" y="429768"/>
            <a:ext cx="1463040" cy="457200"/>
          </a:xfrm>
          <a:prstGeom prst="rect">
            <a:avLst/>
          </a:prstGeom>
          <a:noFill/>
          <a:ln/>
        </p:spPr>
        <p:txBody>
          <a:bodyPr wrap="square" lIns="0" tIns="0" rIns="0" bIns="0" rtlCol="0" anchor="ctr"/>
          <a:lstStyle/>
          <a:p>
            <a:pPr algn="ctr" indent="0" marL="0">
              <a:buNone/>
            </a:pPr>
            <a:r>
              <a:rPr lang="en-US" sz="1400" b="1" dirty="0">
                <a:solidFill>
                  <a:srgbClr val="15213A"/>
                </a:solidFill>
                <a:latin typeface="Arial" pitchFamily="34" charset="0"/>
                <a:ea typeface="Arial" pitchFamily="34" charset="-122"/>
                <a:cs typeface="Arial" pitchFamily="34" charset="-120"/>
              </a:rPr>
              <a:t>10 minutes</a:t>
            </a:r>
            <a:endParaRPr lang="en-US" sz="1400" dirty="0"/>
          </a:p>
        </p:txBody>
      </p:sp>
      <p:sp>
        <p:nvSpPr>
          <p:cNvPr id="5" name="Shape 3"/>
          <p:cNvSpPr/>
          <p:nvPr/>
        </p:nvSpPr>
        <p:spPr>
          <a:xfrm>
            <a:off x="548640" y="1508760"/>
            <a:ext cx="411480" cy="411480"/>
          </a:xfrm>
          <a:prstGeom prst="ellipse">
            <a:avLst/>
          </a:prstGeom>
          <a:solidFill>
            <a:srgbClr val="15213A"/>
          </a:solidFill>
          <a:ln w="12700">
            <a:solidFill>
              <a:srgbClr val="15213A"/>
            </a:solidFill>
            <a:prstDash val="solid"/>
          </a:ln>
        </p:spPr>
      </p:sp>
      <p:sp>
        <p:nvSpPr>
          <p:cNvPr id="6" name="Text 4"/>
          <p:cNvSpPr txBox="1"/>
          <p:nvPr/>
        </p:nvSpPr>
        <p:spPr>
          <a:xfrm>
            <a:off x="548640" y="1508760"/>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143000" y="1463040"/>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Start Jupyter and create a notebook named Lecture2_1</a:t>
            </a:r>
            <a:endParaRPr lang="en-US" sz="1900" dirty="0"/>
          </a:p>
        </p:txBody>
      </p:sp>
      <p:sp>
        <p:nvSpPr>
          <p:cNvPr id="8" name="Shape 6"/>
          <p:cNvSpPr/>
          <p:nvPr/>
        </p:nvSpPr>
        <p:spPr>
          <a:xfrm>
            <a:off x="548640" y="2532888"/>
            <a:ext cx="411480" cy="411480"/>
          </a:xfrm>
          <a:prstGeom prst="ellipse">
            <a:avLst/>
          </a:prstGeom>
          <a:solidFill>
            <a:srgbClr val="15213A"/>
          </a:solidFill>
          <a:ln w="12700">
            <a:solidFill>
              <a:srgbClr val="15213A"/>
            </a:solidFill>
            <a:prstDash val="solid"/>
          </a:ln>
        </p:spPr>
      </p:sp>
      <p:sp>
        <p:nvSpPr>
          <p:cNvPr id="9" name="Text 7"/>
          <p:cNvSpPr txBox="1"/>
          <p:nvPr/>
        </p:nvSpPr>
        <p:spPr>
          <a:xfrm>
            <a:off x="548640" y="2532888"/>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0" name="Text 8"/>
          <p:cNvSpPr txBox="1"/>
          <p:nvPr/>
        </p:nvSpPr>
        <p:spPr>
          <a:xfrm>
            <a:off x="1143000" y="2487168"/>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Add a text cell with your name, ID, and today's date</a:t>
            </a:r>
            <a:endParaRPr lang="en-US" sz="1900" dirty="0"/>
          </a:p>
        </p:txBody>
      </p:sp>
      <p:sp>
        <p:nvSpPr>
          <p:cNvPr id="11" name="Shape 9"/>
          <p:cNvSpPr/>
          <p:nvPr/>
        </p:nvSpPr>
        <p:spPr>
          <a:xfrm>
            <a:off x="548640" y="3557016"/>
            <a:ext cx="411480" cy="411480"/>
          </a:xfrm>
          <a:prstGeom prst="ellipse">
            <a:avLst/>
          </a:prstGeom>
          <a:solidFill>
            <a:srgbClr val="15213A"/>
          </a:solidFill>
          <a:ln w="12700">
            <a:solidFill>
              <a:srgbClr val="15213A"/>
            </a:solidFill>
            <a:prstDash val="solid"/>
          </a:ln>
        </p:spPr>
      </p:sp>
      <p:sp>
        <p:nvSpPr>
          <p:cNvPr id="12" name="Text 10"/>
          <p:cNvSpPr txBox="1"/>
          <p:nvPr/>
        </p:nvSpPr>
        <p:spPr>
          <a:xfrm>
            <a:off x="548640" y="3557016"/>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3" name="Text 11"/>
          <p:cNvSpPr txBox="1"/>
          <p:nvPr/>
        </p:nvSpPr>
        <p:spPr>
          <a:xfrm>
            <a:off x="1143000" y="3511296"/>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Add a code cell that prints a greeting, then a cell with </a:t>
            </a:r>
            <a:pPr indent="0" marL="0">
              <a:buNone/>
            </a:pPr>
            <a:r>
              <a:rPr lang="en-US" sz="1800" dirty="0">
                <a:solidFill>
                  <a:srgbClr val="A4520C"/>
                </a:solidFill>
                <a:latin typeface="Courier New" pitchFamily="34" charset="0"/>
                <a:ea typeface="Courier New" pitchFamily="34" charset="-122"/>
                <a:cs typeface="Courier New" pitchFamily="34" charset="-120"/>
              </a:rPr>
              <a:t>7 * 6</a:t>
            </a:r>
            <a:pPr indent="0" marL="0">
              <a:buNone/>
            </a:pPr>
            <a:r>
              <a:rPr lang="en-US" sz="1900" dirty="0">
                <a:solidFill>
                  <a:srgbClr val="15213A"/>
                </a:solidFill>
                <a:latin typeface="Calibri" pitchFamily="34" charset="0"/>
                <a:ea typeface="Calibri" pitchFamily="34" charset="-122"/>
                <a:cs typeface="Calibri" pitchFamily="34" charset="-120"/>
              </a:rPr>
              <a:t> alone</a:t>
            </a:r>
            <a:endParaRPr lang="en-US" sz="1900" dirty="0"/>
          </a:p>
        </p:txBody>
      </p:sp>
      <p:sp>
        <p:nvSpPr>
          <p:cNvPr id="14" name="Shape 12"/>
          <p:cNvSpPr/>
          <p:nvPr/>
        </p:nvSpPr>
        <p:spPr>
          <a:xfrm>
            <a:off x="548640" y="4581144"/>
            <a:ext cx="411480" cy="411480"/>
          </a:xfrm>
          <a:prstGeom prst="ellipse">
            <a:avLst/>
          </a:prstGeom>
          <a:solidFill>
            <a:srgbClr val="15213A"/>
          </a:solidFill>
          <a:ln w="12700">
            <a:solidFill>
              <a:srgbClr val="15213A"/>
            </a:solidFill>
            <a:prstDash val="solid"/>
          </a:ln>
        </p:spPr>
      </p:sp>
      <p:sp>
        <p:nvSpPr>
          <p:cNvPr id="15" name="Text 13"/>
          <p:cNvSpPr txBox="1"/>
          <p:nvPr/>
        </p:nvSpPr>
        <p:spPr>
          <a:xfrm>
            <a:off x="548640" y="4581144"/>
            <a:ext cx="41148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16" name="Text 14"/>
          <p:cNvSpPr txBox="1"/>
          <p:nvPr/>
        </p:nvSpPr>
        <p:spPr>
          <a:xfrm>
            <a:off x="1143000" y="4535424"/>
            <a:ext cx="4389120" cy="914400"/>
          </a:xfrm>
          <a:prstGeom prst="rect">
            <a:avLst/>
          </a:prstGeom>
          <a:noFill/>
          <a:ln/>
        </p:spPr>
        <p:txBody>
          <a:bodyPr wrap="square" lIns="0" tIns="0" rIns="0" bIns="0" rtlCol="0" anchor="t"/>
          <a:lstStyle/>
          <a:p>
            <a:pPr indent="0" marL="0">
              <a:buNone/>
            </a:pPr>
            <a:r>
              <a:rPr lang="en-US" sz="1900" dirty="0">
                <a:solidFill>
                  <a:srgbClr val="15213A"/>
                </a:solidFill>
                <a:latin typeface="Calibri" pitchFamily="34" charset="0"/>
                <a:ea typeface="Calibri" pitchFamily="34" charset="-122"/>
                <a:cs typeface="Calibri" pitchFamily="34" charset="-120"/>
              </a:rPr>
              <a:t>Restart and run all, then save with Ctrl + S</a:t>
            </a:r>
            <a:endParaRPr lang="en-US" sz="1900" dirty="0"/>
          </a:p>
        </p:txBody>
      </p:sp>
      <p:sp>
        <p:nvSpPr>
          <p:cNvPr id="17" name="Shape 15"/>
          <p:cNvSpPr/>
          <p:nvPr/>
        </p:nvSpPr>
        <p:spPr>
          <a:xfrm>
            <a:off x="5852160" y="1463040"/>
            <a:ext cx="5760720" cy="2110740"/>
          </a:xfrm>
          <a:prstGeom prst="roundRect">
            <a:avLst>
              <a:gd name="adj" fmla="val 3466"/>
            </a:avLst>
          </a:prstGeom>
          <a:solidFill>
            <a:srgbClr val="1B2742"/>
          </a:solidFill>
          <a:ln w="9525">
            <a:solidFill>
              <a:srgbClr val="1B2742"/>
            </a:solidFill>
            <a:prstDash val="solid"/>
          </a:ln>
        </p:spPr>
      </p:sp>
      <p:sp>
        <p:nvSpPr>
          <p:cNvPr id="18" name="Text 16"/>
          <p:cNvSpPr txBox="1"/>
          <p:nvPr/>
        </p:nvSpPr>
        <p:spPr>
          <a:xfrm>
            <a:off x="6035040" y="15544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19" name="Text 17"/>
          <p:cNvSpPr txBox="1"/>
          <p:nvPr/>
        </p:nvSpPr>
        <p:spPr>
          <a:xfrm>
            <a:off x="6035040" y="1810512"/>
            <a:ext cx="5486400" cy="1653540"/>
          </a:xfrm>
          <a:prstGeom prst="rect">
            <a:avLst/>
          </a:prstGeom>
          <a:noFill/>
          <a:ln/>
        </p:spPr>
        <p:txBody>
          <a:bodyPr wrap="none" lIns="0" tIns="0" rIns="0" bIns="0" rtlCol="0" anchor="t"/>
          <a:lstStyle/>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text cell (Markdown)</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 Nadia Rahman, ID 1042</a:t>
            </a:r>
            <a:endParaRPr lang="en-US" sz="2000" dirty="0"/>
          </a:p>
          <a:p>
            <a:pPr indent="0" marL="0">
              <a:lnSpc>
                <a:spcPct val="98000"/>
              </a:lnSpc>
              <a:buNone/>
            </a:pP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print("Hello, lab!")</a:t>
            </a:r>
            <a:endParaRPr lang="en-US" sz="2000" dirty="0"/>
          </a:p>
          <a:p>
            <a:pPr indent="0" marL="0">
              <a:lnSpc>
                <a:spcPct val="98000"/>
              </a:lnSpc>
              <a:buNone/>
            </a:pPr>
            <a:r>
              <a:rPr lang="en-US" sz="2000" dirty="0">
                <a:solidFill>
                  <a:srgbClr val="E8ECF4"/>
                </a:solidFill>
                <a:latin typeface="Courier New" pitchFamily="34" charset="0"/>
                <a:ea typeface="Courier New" pitchFamily="34" charset="-122"/>
                <a:cs typeface="Courier New" pitchFamily="34" charset="-120"/>
              </a:rPr>
              <a:t>7 * 6</a:t>
            </a:r>
            <a:endParaRPr lang="en-US" sz="2000" dirty="0"/>
          </a:p>
        </p:txBody>
      </p:sp>
      <p:sp>
        <p:nvSpPr>
          <p:cNvPr id="20" name="Shape 18"/>
          <p:cNvSpPr/>
          <p:nvPr/>
        </p:nvSpPr>
        <p:spPr>
          <a:xfrm>
            <a:off x="0" y="6556248"/>
            <a:ext cx="3154680" cy="301752"/>
          </a:xfrm>
          <a:prstGeom prst="rect">
            <a:avLst/>
          </a:prstGeom>
          <a:solidFill>
            <a:srgbClr val="2459C4"/>
          </a:solidFill>
          <a:ln w="12700">
            <a:solidFill>
              <a:srgbClr val="2459C4"/>
            </a:solidFill>
            <a:prstDash val="solid"/>
          </a:ln>
        </p:spPr>
      </p:sp>
      <p:sp>
        <p:nvSpPr>
          <p:cNvPr id="21" name="Text 1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2" name="Shape 20"/>
          <p:cNvSpPr/>
          <p:nvPr/>
        </p:nvSpPr>
        <p:spPr>
          <a:xfrm>
            <a:off x="3154680" y="6556248"/>
            <a:ext cx="4754880" cy="301752"/>
          </a:xfrm>
          <a:prstGeom prst="rect">
            <a:avLst/>
          </a:prstGeom>
          <a:solidFill>
            <a:srgbClr val="E07A1F"/>
          </a:solidFill>
          <a:ln w="12700">
            <a:solidFill>
              <a:srgbClr val="E07A1F"/>
            </a:solidFill>
            <a:prstDash val="solid"/>
          </a:ln>
        </p:spPr>
      </p:sp>
      <p:sp>
        <p:nvSpPr>
          <p:cNvPr id="23" name="Text 2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24" name="Shape 22"/>
          <p:cNvSpPr/>
          <p:nvPr/>
        </p:nvSpPr>
        <p:spPr>
          <a:xfrm>
            <a:off x="7909560" y="6556248"/>
            <a:ext cx="2926080" cy="301752"/>
          </a:xfrm>
          <a:prstGeom prst="rect">
            <a:avLst/>
          </a:prstGeom>
          <a:solidFill>
            <a:srgbClr val="2459C4"/>
          </a:solidFill>
          <a:ln w="12700">
            <a:solidFill>
              <a:srgbClr val="2459C4"/>
            </a:solidFill>
            <a:prstDash val="solid"/>
          </a:ln>
        </p:spPr>
      </p:sp>
      <p:sp>
        <p:nvSpPr>
          <p:cNvPr id="25" name="Text 2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6" name="Shape 24"/>
          <p:cNvSpPr/>
          <p:nvPr/>
        </p:nvSpPr>
        <p:spPr>
          <a:xfrm>
            <a:off x="10835640" y="6556248"/>
            <a:ext cx="1356055" cy="301752"/>
          </a:xfrm>
          <a:prstGeom prst="rect">
            <a:avLst/>
          </a:prstGeom>
          <a:solidFill>
            <a:srgbClr val="15213A"/>
          </a:solidFill>
          <a:ln w="12700">
            <a:solidFill>
              <a:srgbClr val="15213A"/>
            </a:solidFill>
            <a:prstDash val="solid"/>
          </a:ln>
        </p:spPr>
      </p:sp>
      <p:sp>
        <p:nvSpPr>
          <p:cNvPr id="27" name="Text 2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16 / 20</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Setup problems and fixes</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2648712"/>
        </p:xfrm>
        <a:graphic>
          <a:graphicData uri="http://schemas.openxmlformats.org/drawingml/2006/table">
            <a:tbl>
              <a:tblPr/>
              <a:tblGrid>
                <a:gridCol w="3474720"/>
                <a:gridCol w="3657600"/>
                <a:gridCol w="3931920"/>
              </a:tblGrid>
              <a:tr h="400304">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You see</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Usually means</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500" b="1" dirty="0">
                          <a:solidFill>
                            <a:srgbClr val="FFFFFF"/>
                          </a:solidFill>
                          <a:latin typeface="Calibri" pitchFamily="34" charset="0"/>
                          <a:ea typeface="Calibri" pitchFamily="34" charset="-122"/>
                          <a:cs typeface="Calibri" pitchFamily="34" charset="-120"/>
                        </a:rPr>
                        <a:t>Fix</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400304">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'jupyter' is not recognized</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Typed in the normal Command Prompt</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Use Anaconda Prompt, or Anaconda Navigator</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647192">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Browser: localhost refused to connect</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The Jupyter server window was closed</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Start Jupyter again; keep the black window open</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00304">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NameError after reopening a notebook</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Python's memory was cleared</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Run all cells from the top</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00304">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FileNotFoundError: sms.tsv</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Data file not next to the notebook</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Copy it into the notebook's folder</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400304">
                <a:tc>
                  <a:txBody>
                    <a:bodyPr/>
                    <a:lstStyle/>
                    <a:p>
                      <a:pPr indent="0" marL="0">
                        <a:buNone/>
                      </a:pPr>
                      <a:r>
                        <a:rPr lang="en-US" sz="1500" b="1" dirty="0">
                          <a:solidFill>
                            <a:srgbClr val="15213A"/>
                          </a:solidFill>
                          <a:latin typeface="Calibri" pitchFamily="34" charset="0"/>
                          <a:ea typeface="Calibri" pitchFamily="34" charset="-122"/>
                          <a:cs typeface="Calibri" pitchFamily="34" charset="-120"/>
                        </a:rPr>
                        <a:t>Nothing happens, [*] stays</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A cell is still running or stuck</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500" dirty="0">
                          <a:solidFill>
                            <a:srgbClr val="15213A"/>
                          </a:solidFill>
                          <a:latin typeface="Calibri" pitchFamily="34" charset="0"/>
                          <a:ea typeface="Calibri" pitchFamily="34" charset="-122"/>
                          <a:cs typeface="Calibri" pitchFamily="34" charset="-120"/>
                        </a:rPr>
                        <a:t>Stop button, or restart the kernel</a:t>
                      </a:r>
                      <a:endParaRPr lang="en-US" sz="15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17 / 20</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Today's toolkit</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Shift + Enter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Run cell, go to next</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Ctrl + Enter</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Run cell, stay</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[1]:  [ ]:  [*]:</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Ran first / not run / running</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Restart + Run all</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Fix execution-order problems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graphicFrame>
        <p:nvGraphicFramePr>
          <p:cNvPr id="4" name="Table 1"/>
          <p:cNvGraphicFramePr>
            <a:graphicFrameLocks noGrp="1"/>
          </p:cNvGraphicFramePr>
          <p:nvPr>
            <p:extLst>
              <p:ext uri="{D42A27DB-BD31-4B8C-83A1-F6EECF244321}">
                <p14:modId xmlns:p14="http://schemas.microsoft.com/office/powerpoint/2010/main" val="1579011935"/>
              </p:ext>
            </p:extLst>
          </p:nvPr>
        </p:nvGraphicFramePr>
        <p:xfrm>
          <a:off x="6217920" y="1417320"/>
          <a:ext cx="5394959" cy="2926080"/>
        </p:xfrm>
        <a:graphic>
          <a:graphicData uri="http://schemas.openxmlformats.org/drawingml/2006/table">
            <a:tbl>
              <a:tblPr/>
              <a:tblGrid>
                <a:gridCol w="3108960"/>
                <a:gridCol w="2286000"/>
              </a:tblGrid>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Ctrl + S</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Save the notebook</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 Heading</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Markdown heading in a text cell</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.ipynb</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Notebook file: works in both tools</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r h="731520">
                <a:tc>
                  <a:txBody>
                    <a:bodyPr/>
                    <a:lstStyle/>
                    <a:p>
                      <a:pPr indent="0" marL="0">
                        <a:buNone/>
                      </a:pPr>
                      <a:r>
                        <a:rPr lang="en-US" sz="1500" b="1" dirty="0">
                          <a:solidFill>
                            <a:srgbClr val="A4520C"/>
                          </a:solidFill>
                          <a:latin typeface="Courier New" pitchFamily="34" charset="0"/>
                          <a:ea typeface="Courier New" pitchFamily="34" charset="-122"/>
                          <a:cs typeface="Courier New" pitchFamily="34" charset="-120"/>
                        </a:rPr>
                        <a:t>localhost:8888</a:t>
                      </a:r>
                      <a:endParaRPr lang="en-US" sz="1500" dirty="0">
                        <a:latin typeface="Courier New" charset="0"/>
                        <a:ea typeface="Courier New" charset="0"/>
                        <a:cs typeface="Courier New"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700" dirty="0">
                          <a:solidFill>
                            <a:srgbClr val="15213A"/>
                          </a:solidFill>
                          <a:latin typeface="Calibri" pitchFamily="34" charset="0"/>
                          <a:ea typeface="Calibri" pitchFamily="34" charset="-122"/>
                          <a:cs typeface="Calibri" pitchFamily="34" charset="-120"/>
                        </a:rPr>
                        <a:t>Jupyter on your own PC, offline</a:t>
                      </a:r>
                      <a:endParaRPr lang="en-US" sz="1700" dirty="0">
                        <a:latin typeface="Calibri" charset="0"/>
                        <a:ea typeface="Calibri" charset="0"/>
                        <a:cs typeface="Calibri" charset="0"/>
                      </a:endParaRPr>
                    </a:p>
                  </a:txBody>
                  <a:tcPr marL="109728" marR="109728" marT="73152" marB="73152"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tcPr>
                </a:tc>
              </a:tr>
            </a:tbl>
          </a:graphicData>
        </a:graphic>
      </p:graphicFrame>
      <p:sp>
        <p:nvSpPr>
          <p:cNvPr id="5" name="Shape 1"/>
          <p:cNvSpPr/>
          <p:nvPr/>
        </p:nvSpPr>
        <p:spPr>
          <a:xfrm>
            <a:off x="0" y="6556248"/>
            <a:ext cx="3154680" cy="301752"/>
          </a:xfrm>
          <a:prstGeom prst="rect">
            <a:avLst/>
          </a:prstGeom>
          <a:solidFill>
            <a:srgbClr val="2459C4"/>
          </a:solidFill>
          <a:ln w="12700">
            <a:solidFill>
              <a:srgbClr val="2459C4"/>
            </a:solidFill>
            <a:prstDash val="solid"/>
          </a:ln>
        </p:spPr>
      </p:sp>
      <p:sp>
        <p:nvSpPr>
          <p:cNvPr id="6"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7" name="Shape 3"/>
          <p:cNvSpPr/>
          <p:nvPr/>
        </p:nvSpPr>
        <p:spPr>
          <a:xfrm>
            <a:off x="3154680" y="6556248"/>
            <a:ext cx="4754880" cy="301752"/>
          </a:xfrm>
          <a:prstGeom prst="rect">
            <a:avLst/>
          </a:prstGeom>
          <a:solidFill>
            <a:srgbClr val="E07A1F"/>
          </a:solidFill>
          <a:ln w="12700">
            <a:solidFill>
              <a:srgbClr val="E07A1F"/>
            </a:solidFill>
            <a:prstDash val="solid"/>
          </a:ln>
        </p:spPr>
      </p:sp>
      <p:sp>
        <p:nvSpPr>
          <p:cNvPr id="8"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9" name="Shape 5"/>
          <p:cNvSpPr/>
          <p:nvPr/>
        </p:nvSpPr>
        <p:spPr>
          <a:xfrm>
            <a:off x="7909560" y="6556248"/>
            <a:ext cx="2926080" cy="301752"/>
          </a:xfrm>
          <a:prstGeom prst="rect">
            <a:avLst/>
          </a:prstGeom>
          <a:solidFill>
            <a:srgbClr val="2459C4"/>
          </a:solidFill>
          <a:ln w="12700">
            <a:solidFill>
              <a:srgbClr val="2459C4"/>
            </a:solidFill>
            <a:prstDash val="solid"/>
          </a:ln>
        </p:spPr>
      </p:sp>
      <p:sp>
        <p:nvSpPr>
          <p:cNvPr id="10"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1" name="Shape 7"/>
          <p:cNvSpPr/>
          <p:nvPr/>
        </p:nvSpPr>
        <p:spPr>
          <a:xfrm>
            <a:off x="10835640" y="6556248"/>
            <a:ext cx="1356055" cy="301752"/>
          </a:xfrm>
          <a:prstGeom prst="rect">
            <a:avLst/>
          </a:prstGeom>
          <a:solidFill>
            <a:srgbClr val="15213A"/>
          </a:solidFill>
          <a:ln w="12700">
            <a:solidFill>
              <a:srgbClr val="15213A"/>
            </a:solidFill>
            <a:prstDash val="solid"/>
          </a:ln>
        </p:spPr>
      </p:sp>
      <p:sp>
        <p:nvSpPr>
          <p:cNvPr id="12"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18 / 20</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2.1</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2.2  ·  [date]</a:t>
            </a:r>
            <a:endParaRPr lang="en-US" sz="1600" dirty="0"/>
          </a:p>
        </p:txBody>
      </p:sp>
      <p:sp>
        <p:nvSpPr>
          <p:cNvPr id="4" name="Shape 2"/>
          <p:cNvSpPr/>
          <p:nvPr/>
        </p:nvSpPr>
        <p:spPr>
          <a:xfrm>
            <a:off x="548640" y="1554480"/>
            <a:ext cx="3505200" cy="1851660"/>
          </a:xfrm>
          <a:prstGeom prst="roundRect">
            <a:avLst>
              <a:gd name="adj" fmla="val 3951"/>
            </a:avLst>
          </a:prstGeom>
          <a:solidFill>
            <a:srgbClr val="F3F5F9"/>
          </a:solidFill>
          <a:ln w="12700">
            <a:solidFill>
              <a:srgbClr val="F3F5F9"/>
            </a:solidFill>
            <a:prstDash val="solid"/>
          </a:ln>
        </p:spPr>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Set up at home</a:t>
            </a:r>
            <a:endParaRPr lang="en-US" sz="1500" dirty="0"/>
          </a:p>
        </p:txBody>
      </p:sp>
      <p:sp>
        <p:nvSpPr>
          <p:cNvPr id="8" name="Text 6"/>
          <p:cNvSpPr txBox="1"/>
          <p:nvPr/>
        </p:nvSpPr>
        <p:spPr>
          <a:xfrm>
            <a:off x="73152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Open Colab (or Jupyter if you have a laptop with Anaconda). Create HW2_1_&lt;your ID&gt;.</a:t>
            </a:r>
            <a:endParaRPr lang="en-US" sz="1400" dirty="0"/>
          </a:p>
        </p:txBody>
      </p:sp>
      <p:sp>
        <p:nvSpPr>
          <p:cNvPr id="9" name="Shape 7"/>
          <p:cNvSpPr/>
          <p:nvPr/>
        </p:nvSpPr>
        <p:spPr>
          <a:xfrm>
            <a:off x="4328160" y="1554480"/>
            <a:ext cx="3505200" cy="1851660"/>
          </a:xfrm>
          <a:prstGeom prst="roundRect">
            <a:avLst>
              <a:gd name="adj" fmla="val 3951"/>
            </a:avLst>
          </a:prstGeom>
          <a:solidFill>
            <a:srgbClr val="F3F5F9"/>
          </a:solidFill>
          <a:ln w="12700">
            <a:solidFill>
              <a:srgbClr val="F3F5F9"/>
            </a:solidFill>
            <a:prstDash val="solid"/>
          </a:ln>
        </p:spPr>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Text cells</a:t>
            </a:r>
            <a:endParaRPr lang="en-US" sz="1500" dirty="0"/>
          </a:p>
        </p:txBody>
      </p:sp>
      <p:sp>
        <p:nvSpPr>
          <p:cNvPr id="13" name="Text 11"/>
          <p:cNvSpPr txBox="1"/>
          <p:nvPr/>
        </p:nvSpPr>
        <p:spPr>
          <a:xfrm>
            <a:off x="451104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Add a heading, a bold word, and a 3-item list about why you took this course.</a:t>
            </a:r>
            <a:endParaRPr lang="en-US" sz="1400" dirty="0"/>
          </a:p>
        </p:txBody>
      </p:sp>
      <p:sp>
        <p:nvSpPr>
          <p:cNvPr id="14" name="Shape 12"/>
          <p:cNvSpPr/>
          <p:nvPr/>
        </p:nvSpPr>
        <p:spPr>
          <a:xfrm>
            <a:off x="8107680" y="1554480"/>
            <a:ext cx="3505200" cy="1851660"/>
          </a:xfrm>
          <a:prstGeom prst="roundRect">
            <a:avLst>
              <a:gd name="adj" fmla="val 3951"/>
            </a:avLst>
          </a:prstGeom>
          <a:solidFill>
            <a:srgbClr val="F3F5F9"/>
          </a:solidFill>
          <a:ln w="12700">
            <a:solidFill>
              <a:srgbClr val="F3F5F9"/>
            </a:solidFill>
            <a:prstDash val="solid"/>
          </a:ln>
        </p:spPr>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Run in every way</a:t>
            </a:r>
            <a:endParaRPr lang="en-US" sz="1500" dirty="0"/>
          </a:p>
        </p:txBody>
      </p:sp>
      <p:sp>
        <p:nvSpPr>
          <p:cNvPr id="18" name="Text 16"/>
          <p:cNvSpPr txBox="1"/>
          <p:nvPr/>
        </p:nvSpPr>
        <p:spPr>
          <a:xfrm>
            <a:off x="8290560" y="224028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Run one cell with Shift + Enter, one with Ctrl + Enter, one with Alt + Enter. In a text cell, describe the difference.</a:t>
            </a:r>
            <a:endParaRPr lang="en-US" sz="1400" dirty="0"/>
          </a:p>
        </p:txBody>
      </p:sp>
      <p:sp>
        <p:nvSpPr>
          <p:cNvPr id="19" name="Shape 17"/>
          <p:cNvSpPr/>
          <p:nvPr/>
        </p:nvSpPr>
        <p:spPr>
          <a:xfrm>
            <a:off x="548640" y="3680460"/>
            <a:ext cx="3505200" cy="1851660"/>
          </a:xfrm>
          <a:prstGeom prst="roundRect">
            <a:avLst>
              <a:gd name="adj" fmla="val 3951"/>
            </a:avLst>
          </a:prstGeom>
          <a:solidFill>
            <a:srgbClr val="F3F5F9"/>
          </a:solidFill>
          <a:ln w="12700">
            <a:solidFill>
              <a:srgbClr val="F3F5F9"/>
            </a:solidFill>
            <a:prstDash val="solid"/>
          </a:ln>
        </p:spPr>
      </p:sp>
      <p:sp>
        <p:nvSpPr>
          <p:cNvPr id="20" name="Shape 18"/>
          <p:cNvSpPr/>
          <p:nvPr/>
        </p:nvSpPr>
        <p:spPr>
          <a:xfrm>
            <a:off x="731520" y="3863340"/>
            <a:ext cx="384048" cy="384048"/>
          </a:xfrm>
          <a:prstGeom prst="ellipse">
            <a:avLst/>
          </a:prstGeom>
          <a:solidFill>
            <a:srgbClr val="E07A1F"/>
          </a:solidFill>
          <a:ln w="12700">
            <a:solidFill>
              <a:srgbClr val="E07A1F"/>
            </a:solidFill>
            <a:prstDash val="solid"/>
          </a:ln>
        </p:spPr>
      </p:sp>
      <p:sp>
        <p:nvSpPr>
          <p:cNvPr id="21" name="Text 19"/>
          <p:cNvSpPr txBox="1"/>
          <p:nvPr/>
        </p:nvSpPr>
        <p:spPr>
          <a:xfrm>
            <a:off x="73152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123444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Break the order</a:t>
            </a:r>
            <a:endParaRPr lang="en-US" sz="1500" dirty="0"/>
          </a:p>
        </p:txBody>
      </p:sp>
      <p:sp>
        <p:nvSpPr>
          <p:cNvPr id="23" name="Text 21"/>
          <p:cNvSpPr txBox="1"/>
          <p:nvPr/>
        </p:nvSpPr>
        <p:spPr>
          <a:xfrm>
            <a:off x="73152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Recreate the Cell A / Cell B trap. Write down what B printed and why, then fix it with restart and run all.</a:t>
            </a:r>
            <a:endParaRPr lang="en-US" sz="1400" dirty="0"/>
          </a:p>
        </p:txBody>
      </p:sp>
      <p:sp>
        <p:nvSpPr>
          <p:cNvPr id="24" name="Shape 22"/>
          <p:cNvSpPr/>
          <p:nvPr/>
        </p:nvSpPr>
        <p:spPr>
          <a:xfrm>
            <a:off x="4328160" y="3680460"/>
            <a:ext cx="3505200" cy="1851660"/>
          </a:xfrm>
          <a:prstGeom prst="roundRect">
            <a:avLst>
              <a:gd name="adj" fmla="val 3951"/>
            </a:avLst>
          </a:prstGeom>
          <a:solidFill>
            <a:srgbClr val="F3F5F9"/>
          </a:solidFill>
          <a:ln w="12700">
            <a:solidFill>
              <a:srgbClr val="F3F5F9"/>
            </a:solidFill>
            <a:prstDash val="solid"/>
          </a:ln>
        </p:spPr>
      </p:sp>
      <p:sp>
        <p:nvSpPr>
          <p:cNvPr id="25" name="Shape 23"/>
          <p:cNvSpPr/>
          <p:nvPr/>
        </p:nvSpPr>
        <p:spPr>
          <a:xfrm>
            <a:off x="4511040" y="3863340"/>
            <a:ext cx="384048" cy="384048"/>
          </a:xfrm>
          <a:prstGeom prst="ellipse">
            <a:avLst/>
          </a:prstGeom>
          <a:solidFill>
            <a:srgbClr val="E07A1F"/>
          </a:solidFill>
          <a:ln w="12700">
            <a:solidFill>
              <a:srgbClr val="E07A1F"/>
            </a:solidFill>
            <a:prstDash val="solid"/>
          </a:ln>
        </p:spPr>
      </p:sp>
      <p:sp>
        <p:nvSpPr>
          <p:cNvPr id="26" name="Text 24"/>
          <p:cNvSpPr txBox="1"/>
          <p:nvPr/>
        </p:nvSpPr>
        <p:spPr>
          <a:xfrm>
            <a:off x="4511040" y="386334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5</a:t>
            </a:r>
            <a:endParaRPr lang="en-US" sz="1300" dirty="0"/>
          </a:p>
        </p:txBody>
      </p:sp>
      <p:sp>
        <p:nvSpPr>
          <p:cNvPr id="27" name="Text 25"/>
          <p:cNvSpPr txBox="1"/>
          <p:nvPr/>
        </p:nvSpPr>
        <p:spPr>
          <a:xfrm>
            <a:off x="5013960" y="386334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Move it</a:t>
            </a:r>
            <a:endParaRPr lang="en-US" sz="1500" dirty="0"/>
          </a:p>
        </p:txBody>
      </p:sp>
      <p:sp>
        <p:nvSpPr>
          <p:cNvPr id="28" name="Text 26"/>
          <p:cNvSpPr txBox="1"/>
          <p:nvPr/>
        </p:nvSpPr>
        <p:spPr>
          <a:xfrm>
            <a:off x="4511040" y="4366260"/>
            <a:ext cx="3139440" cy="1028700"/>
          </a:xfrm>
          <a:prstGeom prst="rect">
            <a:avLst/>
          </a:prstGeom>
          <a:noFill/>
          <a:ln/>
        </p:spPr>
        <p:txBody>
          <a:bodyPr wrap="square" lIns="0" tIns="0" rIns="0" bIns="0" rtlCol="0" anchor="t"/>
          <a:lstStyle/>
          <a:p>
            <a:pPr indent="0" marL="0">
              <a:buNone/>
            </a:pPr>
            <a:r>
              <a:rPr lang="en-US" sz="1400" dirty="0">
                <a:solidFill>
                  <a:srgbClr val="15213A"/>
                </a:solidFill>
                <a:latin typeface="Calibri" pitchFamily="34" charset="0"/>
                <a:ea typeface="Calibri" pitchFamily="34" charset="-122"/>
                <a:cs typeface="Calibri" pitchFamily="34" charset="-120"/>
              </a:rPr>
              <a:t>Download the notebook as .ipynb and open it in the other tool (or on the lab PC next class).</a:t>
            </a:r>
            <a:endParaRPr lang="en-US" sz="1400" dirty="0"/>
          </a:p>
        </p:txBody>
      </p:sp>
      <p:sp>
        <p:nvSpPr>
          <p:cNvPr id="29" name="Shape 2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sp>
      <p:sp>
        <p:nvSpPr>
          <p:cNvPr id="30" name="Text 2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HW2_1_&lt;your ID&gt;.ipynb, or a Colab link set to “Anyone with the link can view”.</a:t>
            </a:r>
            <a:endParaRPr lang="en-US" sz="1400" dirty="0"/>
          </a:p>
        </p:txBody>
      </p:sp>
      <p:sp>
        <p:nvSpPr>
          <p:cNvPr id="31" name="Shape 29"/>
          <p:cNvSpPr/>
          <p:nvPr/>
        </p:nvSpPr>
        <p:spPr>
          <a:xfrm>
            <a:off x="0" y="6556248"/>
            <a:ext cx="3154680" cy="301752"/>
          </a:xfrm>
          <a:prstGeom prst="rect">
            <a:avLst/>
          </a:prstGeom>
          <a:solidFill>
            <a:srgbClr val="2459C4"/>
          </a:solidFill>
          <a:ln w="12700">
            <a:solidFill>
              <a:srgbClr val="2459C4"/>
            </a:solidFill>
            <a:prstDash val="solid"/>
          </a:ln>
        </p:spPr>
      </p:sp>
      <p:sp>
        <p:nvSpPr>
          <p:cNvPr id="32" name="Text 3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3" name="Shape 31"/>
          <p:cNvSpPr/>
          <p:nvPr/>
        </p:nvSpPr>
        <p:spPr>
          <a:xfrm>
            <a:off x="3154680" y="6556248"/>
            <a:ext cx="4754880" cy="301752"/>
          </a:xfrm>
          <a:prstGeom prst="rect">
            <a:avLst/>
          </a:prstGeom>
          <a:solidFill>
            <a:srgbClr val="E07A1F"/>
          </a:solidFill>
          <a:ln w="12700">
            <a:solidFill>
              <a:srgbClr val="E07A1F"/>
            </a:solidFill>
            <a:prstDash val="solid"/>
          </a:ln>
        </p:spPr>
      </p:sp>
      <p:sp>
        <p:nvSpPr>
          <p:cNvPr id="34" name="Text 3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35" name="Shape 33"/>
          <p:cNvSpPr/>
          <p:nvPr/>
        </p:nvSpPr>
        <p:spPr>
          <a:xfrm>
            <a:off x="7909560" y="6556248"/>
            <a:ext cx="2926080" cy="301752"/>
          </a:xfrm>
          <a:prstGeom prst="rect">
            <a:avLst/>
          </a:prstGeom>
          <a:solidFill>
            <a:srgbClr val="2459C4"/>
          </a:solidFill>
          <a:ln w="12700">
            <a:solidFill>
              <a:srgbClr val="2459C4"/>
            </a:solidFill>
            <a:prstDash val="solid"/>
          </a:ln>
        </p:spPr>
      </p:sp>
      <p:sp>
        <p:nvSpPr>
          <p:cNvPr id="36" name="Text 3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7" name="Shape 35"/>
          <p:cNvSpPr/>
          <p:nvPr/>
        </p:nvSpPr>
        <p:spPr>
          <a:xfrm>
            <a:off x="10835640" y="6556248"/>
            <a:ext cx="1356055" cy="301752"/>
          </a:xfrm>
          <a:prstGeom prst="rect">
            <a:avLst/>
          </a:prstGeom>
          <a:solidFill>
            <a:srgbClr val="15213A"/>
          </a:solidFill>
          <a:ln w="12700">
            <a:solidFill>
              <a:srgbClr val="15213A"/>
            </a:solidFill>
            <a:prstDash val="solid"/>
          </a:ln>
        </p:spPr>
      </p:sp>
      <p:sp>
        <p:nvSpPr>
          <p:cNvPr id="38" name="Text 3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19 / 20</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548640" y="320040"/>
            <a:ext cx="11064240" cy="640080"/>
          </a:xfrm>
          <a:prstGeom prst="rect">
            <a:avLst/>
          </a:prstGeom>
          <a:noFill/>
          <a:ln/>
        </p:spPr>
        <p:txBody>
          <a:bodyPr wrap="square" lIns="0" tIns="0" rIns="0" bIns="0" rtlCol="0" anchor="ctr"/>
          <a:lstStyle/>
          <a:p>
            <a:pPr indent="0" marL="0">
              <a:buNone/>
            </a:pPr>
            <a:r>
              <a:rPr lang="en-US" sz="2800" b="1" dirty="0">
                <a:solidFill>
                  <a:srgbClr val="FFFFFF"/>
                </a:solidFill>
                <a:latin typeface="Arial" pitchFamily="34" charset="0"/>
                <a:ea typeface="Arial" pitchFamily="34" charset="-122"/>
                <a:cs typeface="Arial" pitchFamily="34" charset="-120"/>
              </a:rPr>
              <a:t>Recap: Lecture 2.1 in 90 seconds</a:t>
            </a:r>
            <a:endParaRPr lang="en-US" sz="2800" dirty="0"/>
          </a:p>
        </p:txBody>
      </p:sp>
      <p:sp>
        <p:nvSpPr>
          <p:cNvPr id="3" name="Shape 1"/>
          <p:cNvSpPr/>
          <p:nvPr/>
        </p:nvSpPr>
        <p:spPr>
          <a:xfrm>
            <a:off x="1627632" y="1051560"/>
            <a:ext cx="8933688" cy="5065776"/>
          </a:xfrm>
          <a:prstGeom prst="rect">
            <a:avLst/>
          </a:prstGeom>
          <a:solidFill>
            <a:srgbClr val="3B4D75"/>
          </a:solidFill>
          <a:ln w="12700">
            <a:solidFill>
              <a:srgbClr val="5B6A8A"/>
            </a:solidFill>
            <a:prstDash val="solid"/>
          </a:ln>
        </p:spPr>
      </p:sp>
      <p:pic>
        <p:nvPicPr>
          <p:cNvPr id="4" name="video_mai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673352" y="1097280"/>
            <a:ext cx="8842248" cy="4974336"/>
          </a:xfrm>
          <a:prstGeom prst="rect">
            <a:avLst/>
          </a:prstGeom>
        </p:spPr>
      </p:pic>
      <p:sp>
        <p:nvSpPr>
          <p:cNvPr id="5" name="Text 2"/>
          <p:cNvSpPr txBox="1"/>
          <p:nvPr/>
        </p:nvSpPr>
        <p:spPr>
          <a:xfrm>
            <a:off x="1673352" y="6163056"/>
            <a:ext cx="8842248" cy="274320"/>
          </a:xfrm>
          <a:prstGeom prst="rect">
            <a:avLst/>
          </a:prstGeom>
          <a:noFill/>
          <a:ln/>
        </p:spPr>
        <p:txBody>
          <a:bodyPr wrap="square" lIns="0" tIns="0" rIns="0" bIns="0" rtlCol="0" anchor="ctr"/>
          <a:lstStyle/>
          <a:p>
            <a:pPr algn="ctr" indent="0" marL="0">
              <a:buNone/>
            </a:pPr>
            <a:r>
              <a:rPr lang="en-US" sz="1200" i="1" dirty="0">
                <a:solidFill>
                  <a:srgbClr val="B9C1D0"/>
                </a:solidFill>
                <a:latin typeface="Calibri" pitchFamily="34" charset="0"/>
                <a:ea typeface="Calibri" pitchFamily="34" charset="-122"/>
                <a:cs typeface="Calibri" pitchFamily="34" charset="-120"/>
              </a:rPr>
              <a:t>Click to play or pause. Watch it again at home to revise.</a:t>
            </a:r>
            <a:endParaRPr lang="en-US" sz="1200" dirty="0"/>
          </a:p>
        </p:txBody>
      </p:sp>
      <p:sp>
        <p:nvSpPr>
          <p:cNvPr id="6" name="Shape 3"/>
          <p:cNvSpPr/>
          <p:nvPr/>
        </p:nvSpPr>
        <p:spPr>
          <a:xfrm>
            <a:off x="0" y="6556248"/>
            <a:ext cx="3154680" cy="301752"/>
          </a:xfrm>
          <a:prstGeom prst="rect">
            <a:avLst/>
          </a:prstGeom>
          <a:solidFill>
            <a:srgbClr val="2459C4"/>
          </a:solidFill>
          <a:ln w="12700">
            <a:solidFill>
              <a:srgbClr val="2459C4"/>
            </a:solidFill>
            <a:prstDash val="solid"/>
          </a:ln>
        </p:spPr>
      </p:sp>
      <p:sp>
        <p:nvSpPr>
          <p:cNvPr id="7" name="Text 4"/>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8" name="Shape 5"/>
          <p:cNvSpPr/>
          <p:nvPr/>
        </p:nvSpPr>
        <p:spPr>
          <a:xfrm>
            <a:off x="3154680" y="6556248"/>
            <a:ext cx="4754880" cy="301752"/>
          </a:xfrm>
          <a:prstGeom prst="rect">
            <a:avLst/>
          </a:prstGeom>
          <a:solidFill>
            <a:srgbClr val="E07A1F"/>
          </a:solidFill>
          <a:ln w="12700">
            <a:solidFill>
              <a:srgbClr val="E07A1F"/>
            </a:solidFill>
            <a:prstDash val="solid"/>
          </a:ln>
        </p:spPr>
      </p:sp>
      <p:sp>
        <p:nvSpPr>
          <p:cNvPr id="9" name="Text 6"/>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Lecture 2.1: Getting started</a:t>
            </a:r>
            <a:endParaRPr lang="en-US" sz="1100" dirty="0"/>
          </a:p>
        </p:txBody>
      </p:sp>
      <p:sp>
        <p:nvSpPr>
          <p:cNvPr id="10" name="Shape 7"/>
          <p:cNvSpPr/>
          <p:nvPr/>
        </p:nvSpPr>
        <p:spPr>
          <a:xfrm>
            <a:off x="7909560" y="6556248"/>
            <a:ext cx="2926080" cy="301752"/>
          </a:xfrm>
          <a:prstGeom prst="rect">
            <a:avLst/>
          </a:prstGeom>
          <a:solidFill>
            <a:srgbClr val="2459C4"/>
          </a:solidFill>
          <a:ln w="12700">
            <a:solidFill>
              <a:srgbClr val="2459C4"/>
            </a:solidFill>
            <a:prstDash val="solid"/>
          </a:ln>
        </p:spPr>
      </p:sp>
      <p:sp>
        <p:nvSpPr>
          <p:cNvPr id="11" name="Text 8"/>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2" name="Shape 9"/>
          <p:cNvSpPr/>
          <p:nvPr/>
        </p:nvSpPr>
        <p:spPr>
          <a:xfrm>
            <a:off x="10835640" y="6556248"/>
            <a:ext cx="1356055" cy="301752"/>
          </a:xfrm>
          <a:prstGeom prst="rect">
            <a:avLst/>
          </a:prstGeom>
          <a:solidFill>
            <a:srgbClr val="15213A"/>
          </a:solidFill>
          <a:ln w="12700">
            <a:solidFill>
              <a:srgbClr val="15213A"/>
            </a:solidFill>
            <a:prstDash val="solid"/>
          </a:ln>
        </p:spPr>
      </p:sp>
      <p:sp>
        <p:nvSpPr>
          <p:cNvPr id="13" name="Text 10"/>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20 / 20</a:t>
            </a:r>
            <a:endParaRPr lang="en-US" sz="110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2.1: Getting started</dc:title>
  <dc:subject>PptxGenJS Presentation</dc:subject>
  <dc:creator>Md Mahbub E Noor</dc:creator>
  <cp:lastModifiedBy>Md Mahbub E Noor</cp:lastModifiedBy>
  <cp:revision>1</cp:revision>
  <dcterms:created xsi:type="dcterms:W3CDTF">2026-10-07T02:12:06Z</dcterms:created>
  <dcterms:modified xsi:type="dcterms:W3CDTF">2026-10-07T02:12:06Z</dcterms:modified>
</cp:coreProperties>
</file>