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23"/>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lecture. Two parts: using machine learning responsibly, and a first look at neural networks, the idea behind modern AI. New notebook: Lecture14.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now know enough machine learning to build models that affect real people. That brings responsibility.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require bad intentions. They come from data and from not checking. That is why checking is a professional duty.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back to Lecture 6: our spam model knew only 2011 UK and Singapore messages, so it would likely work worse on Bangla or Banglish texts. That is the same problem, for a whole population of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prediction comes from a model that never saw that row, so the per-group numbers are honest. With only about 50 students per department, small differences are noise; with real data and real people, a large gap must be investigated before the model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rules apply directly to your projects: if you collect data from classmates, family or social media, ask, anonymise, and keep it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list for your project. Every row corresponds to a lecture of this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 learning, behind image recognition, speech recognition and chatbots, is this idea at a very large scale: millions or billions of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all one neuron does. A network learns good weights from data instead of us choosing them. Ask: what weight change would make attendance matter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numbers as the hand-calculation table. Ask: which weight would you change to make attendance matter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network is only slightly better than k-nearest neighbours (0.973 vs 0.967). On small data, simple models are often nearly as good as networks. Neural networks shine on large data such as images, sound and text, which is where deep learning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training on a small two-moon dataset so the border is visible. Point out the link to Lecture 9: try, measure the error, adjust, repeat.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interested students to talk to you about thesis topics. The habits from this course, honest evaluation above all, matter more than any particular library.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session: the project kickoff.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14. Task 1: any input with a total at or below 0, for example hours 2, attendance 0.5, GPA 2.0: 1 + 1 + 2 - 5 = -1, output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at the end of class or leave for revision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Responsible ML Lab (double-click; works offline). Groups: slide 5's output, then an invented experiment where group B is 2% of the training data (66% accuracy versus 84% for group A); the gap closes only near equal shares. Privacy: untick name, phone and student ID - 144 of 150 invented students are still unique; dropping year and hall and generalising birth year and district brings it to 0. One neuron: 'Slide 9 values' gives total 3.0, output 1; homework 14.1 can be checked here. Network: on the ring, 1 hidden neuron never succeeds; 16 neurons reach 100%.</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video" Target="../media/media-10-1.mp4"/><Relationship Id="rId2" Type="http://schemas.microsoft.com/office/2007/relationships/media" Target="../media/media-10-1.mp4"/><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video" Target="../media/media-12-1.mp4"/><Relationship Id="rId2" Type="http://schemas.microsoft.com/office/2007/relationships/media" Target="../media/media-12-1.mp4"/><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video" Target="../media/media-16-1.mp4"/><Relationship Id="rId2" Type="http://schemas.microsoft.com/office/2007/relationships/media" Target="../media/media-16-1.mp4"/><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14_Responsible_ML_Lab.html" TargetMode="Externa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14</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Responsible ML and what's next</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Fairness, privacy, and a first look at neural networks</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614898"/>
            <a:ext cx="4480560" cy="1171004"/>
          </a:xfrm>
          <a:prstGeom prst="roundRect">
            <a:avLst>
              <a:gd name="adj" fmla="val 7809"/>
            </a:avLst>
          </a:prstGeom>
          <a:solidFill>
            <a:srgbClr val="22335A"/>
          </a:solidFill>
          <a:ln w="12700">
            <a:solidFill>
              <a:srgbClr val="33477A"/>
            </a:solidFill>
            <a:prstDash val="solid"/>
          </a:ln>
        </p:spPr>
        <p:txBody>
          <a:bodyPr/>
          <a:p/>
        </p:txBody>
      </p:sp>
      <p:sp>
        <p:nvSpPr>
          <p:cNvPr id="7" name="Text 5"/>
          <p:cNvSpPr txBox="1"/>
          <p:nvPr/>
        </p:nvSpPr>
        <p:spPr>
          <a:xfrm>
            <a:off x="7452360" y="2779490"/>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163538"/>
            <a:ext cx="4206240" cy="302324"/>
          </a:xfrm>
          <a:prstGeom prst="rect">
            <a:avLst/>
          </a:prstGeom>
          <a:noFill/>
          <a:ln/>
        </p:spPr>
        <p:txBody>
          <a:bodyPr wrap="none" lIns="0" tIns="0" rIns="0" bIns="0" rtlCol="0" anchor="t"/>
          <a:lstStyle/>
          <a:p>
            <a:pPr indent="0" marL="0">
              <a:buNone/>
            </a:pPr>
            <a:r>
              <a:rPr lang="en-US" sz="1350" dirty="0">
                <a:solidFill>
                  <a:srgbClr val="E8ECF4"/>
                </a:solidFill>
                <a:latin typeface="Courier New" pitchFamily="34" charset="0"/>
                <a:ea typeface="Courier New" pitchFamily="34" charset="-122"/>
                <a:cs typeface="Courier New" pitchFamily="34" charset="-120"/>
              </a:rPr>
              <a:t>MLPClassifier(hidden_layer_sizes=(64,))</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machine learning</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L7</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Charts and stats</a:t>
            </a:r>
            <a:endParaRPr lang="en-US" sz="1200" dirty="0"/>
          </a:p>
        </p:txBody>
      </p:sp>
      <p:sp>
        <p:nvSpPr>
          <p:cNvPr id="7" name="Shape 5"/>
          <p:cNvSpPr/>
          <p:nvPr/>
        </p:nvSpPr>
        <p:spPr>
          <a:xfrm>
            <a:off x="2265099"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2265099"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L8</a:t>
            </a:r>
            <a:endParaRPr lang="en-US" sz="1300" dirty="0"/>
          </a:p>
        </p:txBody>
      </p:sp>
      <p:sp>
        <p:nvSpPr>
          <p:cNvPr id="9" name="Text 7"/>
          <p:cNvSpPr txBox="1"/>
          <p:nvPr/>
        </p:nvSpPr>
        <p:spPr>
          <a:xfrm>
            <a:off x="1789611"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What is ML?</a:t>
            </a:r>
            <a:endParaRPr lang="en-US" sz="1200" dirty="0"/>
          </a:p>
        </p:txBody>
      </p:sp>
      <p:sp>
        <p:nvSpPr>
          <p:cNvPr id="10" name="Shape 8"/>
          <p:cNvSpPr/>
          <p:nvPr/>
        </p:nvSpPr>
        <p:spPr>
          <a:xfrm>
            <a:off x="3688951" y="1572768"/>
            <a:ext cx="512064" cy="512064"/>
          </a:xfrm>
          <a:prstGeom prst="ellipse">
            <a:avLst/>
          </a:prstGeom>
          <a:solidFill>
            <a:srgbClr val="1F8A7A"/>
          </a:solidFill>
          <a:ln w="19050">
            <a:solidFill>
              <a:srgbClr val="1F8A7A"/>
            </a:solidFill>
            <a:prstDash val="solid"/>
          </a:ln>
        </p:spPr>
        <p:txBody>
          <a:bodyPr/>
          <a:p/>
        </p:txBody>
      </p:sp>
      <p:sp>
        <p:nvSpPr>
          <p:cNvPr id="11" name="Text 9"/>
          <p:cNvSpPr txBox="1"/>
          <p:nvPr/>
        </p:nvSpPr>
        <p:spPr>
          <a:xfrm>
            <a:off x="3688951"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L9</a:t>
            </a:r>
            <a:endParaRPr lang="en-US" sz="1300" dirty="0"/>
          </a:p>
        </p:txBody>
      </p:sp>
      <p:sp>
        <p:nvSpPr>
          <p:cNvPr id="12" name="Text 10"/>
          <p:cNvSpPr txBox="1"/>
          <p:nvPr/>
        </p:nvSpPr>
        <p:spPr>
          <a:xfrm>
            <a:off x="3213463"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Regression</a:t>
            </a:r>
            <a:endParaRPr lang="en-US" sz="1200" dirty="0"/>
          </a:p>
        </p:txBody>
      </p:sp>
      <p:sp>
        <p:nvSpPr>
          <p:cNvPr id="13" name="Shape 11"/>
          <p:cNvSpPr/>
          <p:nvPr/>
        </p:nvSpPr>
        <p:spPr>
          <a:xfrm>
            <a:off x="5112802" y="1572768"/>
            <a:ext cx="512064" cy="512064"/>
          </a:xfrm>
          <a:prstGeom prst="ellipse">
            <a:avLst/>
          </a:prstGeom>
          <a:solidFill>
            <a:srgbClr val="1F8A7A"/>
          </a:solidFill>
          <a:ln w="19050">
            <a:solidFill>
              <a:srgbClr val="1F8A7A"/>
            </a:solidFill>
            <a:prstDash val="solid"/>
          </a:ln>
        </p:spPr>
        <p:txBody>
          <a:bodyPr/>
          <a:p/>
        </p:txBody>
      </p:sp>
      <p:sp>
        <p:nvSpPr>
          <p:cNvPr id="14" name="Text 12"/>
          <p:cNvSpPr txBox="1"/>
          <p:nvPr/>
        </p:nvSpPr>
        <p:spPr>
          <a:xfrm>
            <a:off x="5112802"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L10</a:t>
            </a:r>
            <a:endParaRPr lang="en-US" sz="1300" dirty="0"/>
          </a:p>
        </p:txBody>
      </p:sp>
      <p:sp>
        <p:nvSpPr>
          <p:cNvPr id="15" name="Text 13"/>
          <p:cNvSpPr txBox="1"/>
          <p:nvPr/>
        </p:nvSpPr>
        <p:spPr>
          <a:xfrm>
            <a:off x="4637314"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Classification</a:t>
            </a:r>
            <a:endParaRPr lang="en-US" sz="1200" dirty="0"/>
          </a:p>
        </p:txBody>
      </p:sp>
      <p:sp>
        <p:nvSpPr>
          <p:cNvPr id="16" name="Shape 14"/>
          <p:cNvSpPr/>
          <p:nvPr/>
        </p:nvSpPr>
        <p:spPr>
          <a:xfrm>
            <a:off x="6536654" y="1572768"/>
            <a:ext cx="512064" cy="512064"/>
          </a:xfrm>
          <a:prstGeom prst="ellipse">
            <a:avLst/>
          </a:prstGeom>
          <a:solidFill>
            <a:srgbClr val="1F8A7A"/>
          </a:solidFill>
          <a:ln w="19050">
            <a:solidFill>
              <a:srgbClr val="1F8A7A"/>
            </a:solidFill>
            <a:prstDash val="solid"/>
          </a:ln>
        </p:spPr>
        <p:txBody>
          <a:bodyPr/>
          <a:p/>
        </p:txBody>
      </p:sp>
      <p:sp>
        <p:nvSpPr>
          <p:cNvPr id="17" name="Text 15"/>
          <p:cNvSpPr txBox="1"/>
          <p:nvPr/>
        </p:nvSpPr>
        <p:spPr>
          <a:xfrm>
            <a:off x="6536654"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L11</a:t>
            </a:r>
            <a:endParaRPr lang="en-US" sz="1300" dirty="0"/>
          </a:p>
        </p:txBody>
      </p:sp>
      <p:sp>
        <p:nvSpPr>
          <p:cNvPr id="18" name="Text 16"/>
          <p:cNvSpPr txBox="1"/>
          <p:nvPr/>
        </p:nvSpPr>
        <p:spPr>
          <a:xfrm>
            <a:off x="6061166"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Evaluation</a:t>
            </a:r>
            <a:endParaRPr lang="en-US" sz="1200" dirty="0"/>
          </a:p>
        </p:txBody>
      </p:sp>
      <p:sp>
        <p:nvSpPr>
          <p:cNvPr id="19" name="Shape 17"/>
          <p:cNvSpPr/>
          <p:nvPr/>
        </p:nvSpPr>
        <p:spPr>
          <a:xfrm>
            <a:off x="7960505" y="1572768"/>
            <a:ext cx="512064" cy="512064"/>
          </a:xfrm>
          <a:prstGeom prst="ellipse">
            <a:avLst/>
          </a:prstGeom>
          <a:solidFill>
            <a:srgbClr val="1F8A7A"/>
          </a:solidFill>
          <a:ln w="19050">
            <a:solidFill>
              <a:srgbClr val="1F8A7A"/>
            </a:solidFill>
            <a:prstDash val="solid"/>
          </a:ln>
        </p:spPr>
        <p:txBody>
          <a:bodyPr/>
          <a:p/>
        </p:txBody>
      </p:sp>
      <p:sp>
        <p:nvSpPr>
          <p:cNvPr id="20" name="Text 18"/>
          <p:cNvSpPr txBox="1"/>
          <p:nvPr/>
        </p:nvSpPr>
        <p:spPr>
          <a:xfrm>
            <a:off x="7960505"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L12</a:t>
            </a:r>
            <a:endParaRPr lang="en-US" sz="1300" dirty="0"/>
          </a:p>
        </p:txBody>
      </p:sp>
      <p:sp>
        <p:nvSpPr>
          <p:cNvPr id="21" name="Text 19"/>
          <p:cNvSpPr txBox="1"/>
          <p:nvPr/>
        </p:nvSpPr>
        <p:spPr>
          <a:xfrm>
            <a:off x="7485017"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Features</a:t>
            </a:r>
            <a:endParaRPr lang="en-US" sz="1200" dirty="0"/>
          </a:p>
        </p:txBody>
      </p:sp>
      <p:sp>
        <p:nvSpPr>
          <p:cNvPr id="22" name="Shape 20"/>
          <p:cNvSpPr/>
          <p:nvPr/>
        </p:nvSpPr>
        <p:spPr>
          <a:xfrm>
            <a:off x="9384357" y="1572768"/>
            <a:ext cx="512064" cy="512064"/>
          </a:xfrm>
          <a:prstGeom prst="ellipse">
            <a:avLst/>
          </a:prstGeom>
          <a:solidFill>
            <a:srgbClr val="1F8A7A"/>
          </a:solidFill>
          <a:ln w="19050">
            <a:solidFill>
              <a:srgbClr val="1F8A7A"/>
            </a:solidFill>
            <a:prstDash val="solid"/>
          </a:ln>
        </p:spPr>
        <p:txBody>
          <a:bodyPr/>
          <a:p/>
        </p:txBody>
      </p:sp>
      <p:sp>
        <p:nvSpPr>
          <p:cNvPr id="23" name="Text 21"/>
          <p:cNvSpPr txBox="1"/>
          <p:nvPr/>
        </p:nvSpPr>
        <p:spPr>
          <a:xfrm>
            <a:off x="9384357"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L13</a:t>
            </a:r>
            <a:endParaRPr lang="en-US" sz="1300" dirty="0"/>
          </a:p>
        </p:txBody>
      </p:sp>
      <p:sp>
        <p:nvSpPr>
          <p:cNvPr id="24" name="Text 22"/>
          <p:cNvSpPr txBox="1"/>
          <p:nvPr/>
        </p:nvSpPr>
        <p:spPr>
          <a:xfrm>
            <a:off x="8908869"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Clustering</a:t>
            </a:r>
            <a:endParaRPr lang="en-US" sz="1200" dirty="0"/>
          </a:p>
        </p:txBody>
      </p:sp>
      <p:sp>
        <p:nvSpPr>
          <p:cNvPr id="25" name="Text 23"/>
          <p:cNvSpPr txBox="1"/>
          <p:nvPr/>
        </p:nvSpPr>
        <p:spPr>
          <a:xfrm>
            <a:off x="1014984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26" name="Shape 24"/>
          <p:cNvSpPr/>
          <p:nvPr/>
        </p:nvSpPr>
        <p:spPr>
          <a:xfrm>
            <a:off x="10707624" y="1472184"/>
            <a:ext cx="713232" cy="713232"/>
          </a:xfrm>
          <a:prstGeom prst="ellipse">
            <a:avLst/>
          </a:prstGeom>
          <a:solidFill>
            <a:srgbClr val="E07A1F"/>
          </a:solidFill>
          <a:ln w="19050">
            <a:solidFill>
              <a:srgbClr val="E07A1F"/>
            </a:solidFill>
            <a:prstDash val="solid"/>
          </a:ln>
        </p:spPr>
        <p:txBody>
          <a:bodyPr/>
          <a:p/>
        </p:txBody>
      </p:sp>
      <p:sp>
        <p:nvSpPr>
          <p:cNvPr id="27" name="Text 25"/>
          <p:cNvSpPr txBox="1"/>
          <p:nvPr/>
        </p:nvSpPr>
        <p:spPr>
          <a:xfrm>
            <a:off x="1070762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L14</a:t>
            </a:r>
            <a:endParaRPr lang="en-US" sz="1600" dirty="0"/>
          </a:p>
        </p:txBody>
      </p:sp>
      <p:sp>
        <p:nvSpPr>
          <p:cNvPr id="28" name="Text 26"/>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200" b="1" dirty="0">
                <a:solidFill>
                  <a:srgbClr val="15213A"/>
                </a:solidFill>
                <a:latin typeface="Calibri" pitchFamily="34" charset="0"/>
                <a:ea typeface="Calibri" pitchFamily="34" charset="-122"/>
                <a:cs typeface="Calibri" pitchFamily="34" charset="-120"/>
              </a:rPr>
              <a:t>Responsible ML</a:t>
            </a:r>
            <a:endParaRPr lang="en-US" sz="1200" dirty="0"/>
          </a:p>
        </p:txBody>
      </p:sp>
      <p:sp>
        <p:nvSpPr>
          <p:cNvPr id="29" name="Shape 27"/>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30" name="Text 28"/>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31" name="Shape 29"/>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33" name="Text 31"/>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Explain how models can affect people unfairly</a:t>
            </a:r>
            <a:endParaRPr lang="en-US" sz="1600" dirty="0"/>
          </a:p>
        </p:txBody>
      </p:sp>
      <p:sp>
        <p:nvSpPr>
          <p:cNvPr id="34" name="Shape 32"/>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36" name="Text 34"/>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Check a model's performance per group</a:t>
            </a:r>
            <a:endParaRPr lang="en-US" sz="1600" dirty="0"/>
          </a:p>
        </p:txBody>
      </p:sp>
      <p:sp>
        <p:nvSpPr>
          <p:cNvPr id="37" name="Shape 35"/>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38" name="Text 36"/>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9" name="Text 37"/>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Protect privacy when collecting data</a:t>
            </a:r>
            <a:endParaRPr lang="en-US" sz="1600" dirty="0"/>
          </a:p>
        </p:txBody>
      </p:sp>
      <p:sp>
        <p:nvSpPr>
          <p:cNvPr id="40" name="Shape 38"/>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41" name="Text 39"/>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42" name="Text 40"/>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Compute one artificial neuron by hand</a:t>
            </a:r>
            <a:endParaRPr lang="en-US" sz="1600" dirty="0"/>
          </a:p>
        </p:txBody>
      </p:sp>
      <p:sp>
        <p:nvSpPr>
          <p:cNvPr id="43" name="Shape 41"/>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44" name="Text 42"/>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5" name="Text 43"/>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Train a small neural network and know where to go next</a:t>
            </a:r>
            <a:endParaRPr lang="en-US" sz="1600" dirty="0"/>
          </a:p>
        </p:txBody>
      </p:sp>
      <p:sp>
        <p:nvSpPr>
          <p:cNvPr id="46" name="Shape 4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7" name="Text 4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8" name="Shape 4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9" name="Text 4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50" name="Shape 4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1" name="Text 4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2" name="Shape 5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3" name="Text 5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17</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Models make decisions about people</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Who gets a loan</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credit model trained on past approvals can repeat past unfairness.</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Who gets seen first</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health model that works worse for one group puts that group at risk.</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Who gets filtered out</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spam or CV filter can hide real messages or good candidates without anyone noticing.</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17</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unfairness comes from</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The data</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Some groups are under-represented, so the model learns less about them. Recall our 2011 UK spam data.</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The labels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Labels written by people can carry their past decisions and biases.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The measurement</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feature may mean different things for different groups, or be missing more often for some.</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17</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simple, essential check: performance per group</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cross_val_predict</a:t>
            </a:r>
            <a:pPr indent="0" marL="0">
              <a:buNone/>
            </a:pPr>
            <a:r>
              <a:rPr lang="en-US" sz="1700" dirty="0">
                <a:solidFill>
                  <a:srgbClr val="15213A"/>
                </a:solidFill>
                <a:latin typeface="Calibri" pitchFamily="34" charset="0"/>
                <a:ea typeface="Calibri" pitchFamily="34" charset="-122"/>
                <a:cs typeface="Calibri" pitchFamily="34" charset="-120"/>
              </a:rPr>
              <a:t> gives an honest prediction for every row   ·   Then compare accuracy group by group   ·   Large gaps need explaining before any use   ·   students.csv is invented: this shows the method only</a:t>
            </a:r>
            <a:endParaRPr lang="en-US" sz="1700" dirty="0"/>
          </a:p>
        </p:txBody>
      </p:sp>
      <p:sp>
        <p:nvSpPr>
          <p:cNvPr id="4" name="Shape 2"/>
          <p:cNvSpPr/>
          <p:nvPr/>
        </p:nvSpPr>
        <p:spPr>
          <a:xfrm>
            <a:off x="548640" y="1920240"/>
            <a:ext cx="6766560" cy="4258627"/>
          </a:xfrm>
          <a:prstGeom prst="roundRect">
            <a:avLst>
              <a:gd name="adj" fmla="val 1718"/>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01427"/>
          </a:xfrm>
          <a:prstGeom prst="rect">
            <a:avLst/>
          </a:prstGeom>
          <a:noFill/>
          <a:ln/>
        </p:spPr>
        <p:txBody>
          <a:bodyPr wrap="none" lIns="0" tIns="0" rIns="0" bIns="0" rtlCol="0" anchor="t"/>
          <a:lstStyle/>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import pandas as pd</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sklearn.compose import make_column_transformer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sklearn.impute import SimpleImputer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sklearn.model_selection import cross_val_predict</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sklearn.neighbors import KNeighborsClassifier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sklearn.pipeline import make_pipeline</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sklearn.preprocessing import OneHotEncoder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from sklearn.preprocessing import StandardScaler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st = pd.read_csv("students.csv")</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num = ["hours", "attendance", "prior_gpa"]</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prep = make_column_transformer(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(make_pipeline(SimpleImputer(strategy="median"),</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StandardScaler()), num),</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(OneHotEncoder(), ["dept"]))</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model = make_pipeline(prep, KNeighborsClassifier())</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X = st[num + ["dept"]]</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st["pred"] = cross_val_predict(model, X, st["passed"], cv=5)</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st["correct"] = st["pred"] == st["passed"]</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print(st.groupby("dept")["correct"].mean().round(3))</a:t>
            </a:r>
            <a:endParaRPr lang="en-US" sz="1250" dirty="0"/>
          </a:p>
        </p:txBody>
      </p:sp>
      <p:sp>
        <p:nvSpPr>
          <p:cNvPr id="7" name="Shape 5"/>
          <p:cNvSpPr/>
          <p:nvPr/>
        </p:nvSpPr>
        <p:spPr>
          <a:xfrm>
            <a:off x="7543800" y="1920240"/>
            <a:ext cx="4069080" cy="1524952"/>
          </a:xfrm>
          <a:prstGeom prst="roundRect">
            <a:avLst>
              <a:gd name="adj" fmla="val 4797"/>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1067753"/>
          </a:xfrm>
          <a:prstGeom prst="rect">
            <a:avLst/>
          </a:prstGeom>
          <a:noFill/>
          <a:ln/>
        </p:spPr>
        <p:txBody>
          <a:bodyPr wrap="none" lIns="0" tIns="0" rIns="0" bIns="0" rtlCol="0" anchor="t"/>
          <a:lstStyle/>
          <a:p>
            <a:pPr indent="0" marL="0">
              <a:lnSpc>
                <a:spcPct val="98000"/>
              </a:lnSpc>
              <a:buNone/>
            </a:pPr>
            <a:r>
              <a:rPr lang="en-US" sz="1250" dirty="0">
                <a:solidFill>
                  <a:srgbClr val="15213A"/>
                </a:solidFill>
                <a:latin typeface="Courier New" pitchFamily="34" charset="0"/>
                <a:ea typeface="Courier New" pitchFamily="34" charset="-122"/>
                <a:cs typeface="Courier New" pitchFamily="34" charset="-120"/>
              </a:rPr>
              <a:t>dept</a:t>
            </a:r>
            <a:endParaRPr lang="en-US" sz="1250" dirty="0"/>
          </a:p>
          <a:p>
            <a:pPr indent="0" marL="0">
              <a:lnSpc>
                <a:spcPct val="98000"/>
              </a:lnSpc>
              <a:buNone/>
            </a:pPr>
            <a:r>
              <a:rPr lang="en-US" sz="1250" dirty="0">
                <a:solidFill>
                  <a:srgbClr val="15213A"/>
                </a:solidFill>
                <a:latin typeface="Courier New" pitchFamily="34" charset="0"/>
                <a:ea typeface="Courier New" pitchFamily="34" charset="-122"/>
                <a:cs typeface="Courier New" pitchFamily="34" charset="-120"/>
              </a:rPr>
              <a:t>CSE     0.911</a:t>
            </a:r>
            <a:endParaRPr lang="en-US" sz="1250" dirty="0"/>
          </a:p>
          <a:p>
            <a:pPr indent="0" marL="0">
              <a:lnSpc>
                <a:spcPct val="98000"/>
              </a:lnSpc>
              <a:buNone/>
            </a:pPr>
            <a:r>
              <a:rPr lang="en-US" sz="1250" dirty="0">
                <a:solidFill>
                  <a:srgbClr val="15213A"/>
                </a:solidFill>
                <a:latin typeface="Courier New" pitchFamily="34" charset="0"/>
                <a:ea typeface="Courier New" pitchFamily="34" charset="-122"/>
                <a:cs typeface="Courier New" pitchFamily="34" charset="-120"/>
              </a:rPr>
              <a:t>EEE     0.900</a:t>
            </a:r>
            <a:endParaRPr lang="en-US" sz="1250" dirty="0"/>
          </a:p>
          <a:p>
            <a:pPr indent="0" marL="0">
              <a:lnSpc>
                <a:spcPct val="98000"/>
              </a:lnSpc>
              <a:buNone/>
            </a:pPr>
            <a:r>
              <a:rPr lang="en-US" sz="1250" dirty="0">
                <a:solidFill>
                  <a:srgbClr val="15213A"/>
                </a:solidFill>
                <a:latin typeface="Courier New" pitchFamily="34" charset="0"/>
                <a:ea typeface="Courier New" pitchFamily="34" charset="-122"/>
                <a:cs typeface="Courier New" pitchFamily="34" charset="-120"/>
              </a:rPr>
              <a:t>Math    0.867</a:t>
            </a:r>
            <a:endParaRPr lang="en-US" sz="1250" dirty="0"/>
          </a:p>
          <a:p>
            <a:pPr indent="0" marL="0">
              <a:lnSpc>
                <a:spcPct val="98000"/>
              </a:lnSpc>
              <a:buNone/>
            </a:pPr>
            <a:r>
              <a:rPr lang="en-US" sz="1250" dirty="0">
                <a:solidFill>
                  <a:srgbClr val="15213A"/>
                </a:solidFill>
                <a:latin typeface="Courier New" pitchFamily="34" charset="0"/>
                <a:ea typeface="Courier New" pitchFamily="34" charset="-122"/>
                <a:cs typeface="Courier New" pitchFamily="34" charset="-120"/>
              </a:rPr>
              <a:t>Name: correct, dtype: float64</a:t>
            </a:r>
            <a:endParaRPr lang="en-US" sz="12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17</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Privacy and consent</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Collect only what you need</a:t>
            </a:r>
            <a:endParaRPr lang="en-US" sz="2100" dirty="0"/>
          </a:p>
        </p:txBody>
      </p:sp>
      <p:sp>
        <p:nvSpPr>
          <p:cNvPr id="7" name="Text 5"/>
          <p:cNvSpPr txBox="1"/>
          <p:nvPr/>
        </p:nvSpPr>
        <p:spPr>
          <a:xfrm>
            <a:off x="82296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If a name or phone number does not help the question, do not collect it.</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Remove identifiers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Delete names, numbers and addresses before analysis. Your SMS homework already did this.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Ask permission</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People should know and agree when their data is used. Store it safely and delete it when done.</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17</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checklist before trusting any model</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3520440"/>
        </p:xfrm>
        <a:graphic>
          <a:graphicData uri="http://schemas.openxmlformats.org/drawingml/2006/table">
            <a:tbl>
              <a:tblPr/>
              <a:tblGrid>
                <a:gridCol w="2926080"/>
                <a:gridCol w="8138160"/>
              </a:tblGrid>
              <a:tr h="50292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Check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Question to ask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Baseline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Does it clearly beat a simple guess?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Honest test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Was the test set used only once, at the end?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Right metric</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Which mistake is costly, and is that metric reported?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Groups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Does it work similarly for different groups?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Data match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Does new data look like the training data (time, place, language)?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Privacy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Was the data collected with permission and anonymised?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first look at neural networks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A neuron</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Multiplies each input by a weight, adds them up with a bias, and passes the result through a simple function.</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Layers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Many neurons side by side form a layer; layers stacked together form a network.</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Learning</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Training adjusts the weights a little at a time to reduce the error, like the line search in Lecture 9.</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17</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By hand: one neuron</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Inputs: hours 6, attendance 0.9, GPA 3.2. Weights 0.5, 2.0, 1.0, bias -5. Output 1 if the total is above 0.</a:t>
            </a:r>
            <a:endParaRPr lang="en-US" sz="1700" dirty="0"/>
          </a:p>
        </p:txBody>
      </p:sp>
      <p:sp>
        <p:nvSpPr>
          <p:cNvPr id="4" name="Shape 2"/>
          <p:cNvSpPr/>
          <p:nvPr/>
        </p:nvSpPr>
        <p:spPr>
          <a:xfrm>
            <a:off x="548640" y="1828800"/>
            <a:ext cx="4023360" cy="1837373"/>
          </a:xfrm>
          <a:prstGeom prst="roundRect">
            <a:avLst>
              <a:gd name="adj" fmla="val 3981"/>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3749040" cy="1380173"/>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total = 6×0.5 + 0.9×2.0</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+ 3.2×1.0 - 5</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 3.0 + 1.8 + 3.2 - 5</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 3.0</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3.0 &gt; 0, so output 1</a:t>
            </a:r>
            <a:endParaRPr lang="en-US" sz="1650" dirty="0"/>
          </a:p>
        </p:txBody>
      </p:sp>
      <p:sp>
        <p:nvSpPr>
          <p:cNvPr id="7" name="Text 5"/>
          <p:cNvSpPr txBox="1"/>
          <p:nvPr/>
        </p:nvSpPr>
        <p:spPr>
          <a:xfrm>
            <a:off x="4892040" y="1828800"/>
            <a:ext cx="168021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input</a:t>
            </a:r>
            <a:endParaRPr lang="en-US" sz="1600" dirty="0"/>
          </a:p>
        </p:txBody>
      </p:sp>
      <p:sp>
        <p:nvSpPr>
          <p:cNvPr id="8" name="Text 6"/>
          <p:cNvSpPr txBox="1"/>
          <p:nvPr/>
        </p:nvSpPr>
        <p:spPr>
          <a:xfrm>
            <a:off x="6572250" y="1828800"/>
            <a:ext cx="168021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value</a:t>
            </a:r>
            <a:endParaRPr lang="en-US" sz="1600" dirty="0"/>
          </a:p>
        </p:txBody>
      </p:sp>
      <p:sp>
        <p:nvSpPr>
          <p:cNvPr id="9" name="Text 7"/>
          <p:cNvSpPr txBox="1"/>
          <p:nvPr/>
        </p:nvSpPr>
        <p:spPr>
          <a:xfrm>
            <a:off x="8252460" y="1828800"/>
            <a:ext cx="168021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weight</a:t>
            </a:r>
            <a:endParaRPr lang="en-US" sz="1600" dirty="0"/>
          </a:p>
        </p:txBody>
      </p:sp>
      <p:sp>
        <p:nvSpPr>
          <p:cNvPr id="10" name="Text 8"/>
          <p:cNvSpPr txBox="1"/>
          <p:nvPr/>
        </p:nvSpPr>
        <p:spPr>
          <a:xfrm>
            <a:off x="9932670" y="1828800"/>
            <a:ext cx="168021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value × weight</a:t>
            </a:r>
            <a:endParaRPr lang="en-US" sz="1600" dirty="0"/>
          </a:p>
        </p:txBody>
      </p:sp>
      <p:sp>
        <p:nvSpPr>
          <p:cNvPr id="11" name="anim_1_0"/>
          <p:cNvSpPr txBox="1"/>
          <p:nvPr/>
        </p:nvSpPr>
        <p:spPr>
          <a:xfrm>
            <a:off x="4892040" y="22128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hours</a:t>
            </a:r>
            <a:endParaRPr lang="en-US" sz="1600" dirty="0"/>
          </a:p>
        </p:txBody>
      </p:sp>
      <p:sp>
        <p:nvSpPr>
          <p:cNvPr id="12" name="anim_1_1"/>
          <p:cNvSpPr txBox="1"/>
          <p:nvPr/>
        </p:nvSpPr>
        <p:spPr>
          <a:xfrm>
            <a:off x="6572250" y="22128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6</a:t>
            </a:r>
            <a:endParaRPr lang="en-US" sz="1600" dirty="0"/>
          </a:p>
        </p:txBody>
      </p:sp>
      <p:sp>
        <p:nvSpPr>
          <p:cNvPr id="13" name="anim_1_2"/>
          <p:cNvSpPr txBox="1"/>
          <p:nvPr/>
        </p:nvSpPr>
        <p:spPr>
          <a:xfrm>
            <a:off x="8252460" y="22128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0.5</a:t>
            </a:r>
            <a:endParaRPr lang="en-US" sz="1600" dirty="0"/>
          </a:p>
        </p:txBody>
      </p:sp>
      <p:sp>
        <p:nvSpPr>
          <p:cNvPr id="14" name="anim_1_3"/>
          <p:cNvSpPr txBox="1"/>
          <p:nvPr/>
        </p:nvSpPr>
        <p:spPr>
          <a:xfrm>
            <a:off x="9932670" y="22128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3.0</a:t>
            </a:r>
            <a:endParaRPr lang="en-US" sz="1600" dirty="0"/>
          </a:p>
        </p:txBody>
      </p:sp>
      <p:sp>
        <p:nvSpPr>
          <p:cNvPr id="15" name="anim_2_4"/>
          <p:cNvSpPr txBox="1"/>
          <p:nvPr/>
        </p:nvSpPr>
        <p:spPr>
          <a:xfrm>
            <a:off x="4892040" y="26700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attendance</a:t>
            </a:r>
            <a:endParaRPr lang="en-US" sz="1600" dirty="0"/>
          </a:p>
        </p:txBody>
      </p:sp>
      <p:sp>
        <p:nvSpPr>
          <p:cNvPr id="16" name="anim_2_5"/>
          <p:cNvSpPr txBox="1"/>
          <p:nvPr/>
        </p:nvSpPr>
        <p:spPr>
          <a:xfrm>
            <a:off x="6572250" y="26700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0.9</a:t>
            </a:r>
            <a:endParaRPr lang="en-US" sz="1600" dirty="0"/>
          </a:p>
        </p:txBody>
      </p:sp>
      <p:sp>
        <p:nvSpPr>
          <p:cNvPr id="17" name="anim_2_6"/>
          <p:cNvSpPr txBox="1"/>
          <p:nvPr/>
        </p:nvSpPr>
        <p:spPr>
          <a:xfrm>
            <a:off x="8252460" y="26700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2.0</a:t>
            </a:r>
            <a:endParaRPr lang="en-US" sz="1600" dirty="0"/>
          </a:p>
        </p:txBody>
      </p:sp>
      <p:sp>
        <p:nvSpPr>
          <p:cNvPr id="18" name="anim_2_7"/>
          <p:cNvSpPr txBox="1"/>
          <p:nvPr/>
        </p:nvSpPr>
        <p:spPr>
          <a:xfrm>
            <a:off x="9932670" y="26700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1.8</a:t>
            </a:r>
            <a:endParaRPr lang="en-US" sz="1600" dirty="0"/>
          </a:p>
        </p:txBody>
      </p:sp>
      <p:sp>
        <p:nvSpPr>
          <p:cNvPr id="19" name="anim_3_8"/>
          <p:cNvSpPr txBox="1"/>
          <p:nvPr/>
        </p:nvSpPr>
        <p:spPr>
          <a:xfrm>
            <a:off x="4892040" y="31272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GPA</a:t>
            </a:r>
            <a:endParaRPr lang="en-US" sz="1600" dirty="0"/>
          </a:p>
        </p:txBody>
      </p:sp>
      <p:sp>
        <p:nvSpPr>
          <p:cNvPr id="20" name="anim_3_9"/>
          <p:cNvSpPr txBox="1"/>
          <p:nvPr/>
        </p:nvSpPr>
        <p:spPr>
          <a:xfrm>
            <a:off x="6572250" y="31272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3.2</a:t>
            </a:r>
            <a:endParaRPr lang="en-US" sz="1600" dirty="0"/>
          </a:p>
        </p:txBody>
      </p:sp>
      <p:sp>
        <p:nvSpPr>
          <p:cNvPr id="21" name="anim_3_10"/>
          <p:cNvSpPr txBox="1"/>
          <p:nvPr/>
        </p:nvSpPr>
        <p:spPr>
          <a:xfrm>
            <a:off x="8252460" y="31272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1.0</a:t>
            </a:r>
            <a:endParaRPr lang="en-US" sz="1600" dirty="0"/>
          </a:p>
        </p:txBody>
      </p:sp>
      <p:sp>
        <p:nvSpPr>
          <p:cNvPr id="22" name="anim_3_11"/>
          <p:cNvSpPr txBox="1"/>
          <p:nvPr/>
        </p:nvSpPr>
        <p:spPr>
          <a:xfrm>
            <a:off x="9932670" y="31272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3.2</a:t>
            </a:r>
            <a:endParaRPr lang="en-US" sz="1600" dirty="0"/>
          </a:p>
        </p:txBody>
      </p:sp>
      <p:sp>
        <p:nvSpPr>
          <p:cNvPr id="23" name="anim_4_12"/>
          <p:cNvSpPr txBox="1"/>
          <p:nvPr/>
        </p:nvSpPr>
        <p:spPr>
          <a:xfrm>
            <a:off x="4892040" y="35844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bias</a:t>
            </a:r>
            <a:endParaRPr lang="en-US" sz="1600" dirty="0"/>
          </a:p>
        </p:txBody>
      </p:sp>
      <p:sp>
        <p:nvSpPr>
          <p:cNvPr id="24" name="anim_4_13"/>
          <p:cNvSpPr txBox="1"/>
          <p:nvPr/>
        </p:nvSpPr>
        <p:spPr>
          <a:xfrm>
            <a:off x="6572250" y="35844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25" name="anim_4_14"/>
          <p:cNvSpPr txBox="1"/>
          <p:nvPr/>
        </p:nvSpPr>
        <p:spPr>
          <a:xfrm>
            <a:off x="8252460" y="35844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26" name="anim_4_15"/>
          <p:cNvSpPr txBox="1"/>
          <p:nvPr/>
        </p:nvSpPr>
        <p:spPr>
          <a:xfrm>
            <a:off x="9932670" y="35844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27" name="anim_5_16"/>
          <p:cNvSpPr txBox="1"/>
          <p:nvPr/>
        </p:nvSpPr>
        <p:spPr>
          <a:xfrm>
            <a:off x="4892040" y="40416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total</a:t>
            </a:r>
            <a:endParaRPr lang="en-US" sz="1600" dirty="0"/>
          </a:p>
        </p:txBody>
      </p:sp>
      <p:sp>
        <p:nvSpPr>
          <p:cNvPr id="28" name="anim_5_17"/>
          <p:cNvSpPr txBox="1"/>
          <p:nvPr/>
        </p:nvSpPr>
        <p:spPr>
          <a:xfrm>
            <a:off x="6572250" y="40416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29" name="anim_5_18"/>
          <p:cNvSpPr txBox="1"/>
          <p:nvPr/>
        </p:nvSpPr>
        <p:spPr>
          <a:xfrm>
            <a:off x="8252460" y="40416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0" name="anim_5_19"/>
          <p:cNvSpPr txBox="1"/>
          <p:nvPr/>
        </p:nvSpPr>
        <p:spPr>
          <a:xfrm>
            <a:off x="9932670" y="4041648"/>
            <a:ext cx="168021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3.0</a:t>
            </a:r>
            <a:endParaRPr lang="en-US" sz="1600" dirty="0"/>
          </a:p>
        </p:txBody>
      </p:sp>
      <p:sp>
        <p:nvSpPr>
          <p:cNvPr id="31" name="anim_6_20"/>
          <p:cNvSpPr txBox="1"/>
          <p:nvPr/>
        </p:nvSpPr>
        <p:spPr>
          <a:xfrm>
            <a:off x="4892040" y="44988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output</a:t>
            </a:r>
            <a:endParaRPr lang="en-US" sz="1600" dirty="0"/>
          </a:p>
        </p:txBody>
      </p:sp>
      <p:sp>
        <p:nvSpPr>
          <p:cNvPr id="32" name="anim_6_21"/>
          <p:cNvSpPr txBox="1"/>
          <p:nvPr/>
        </p:nvSpPr>
        <p:spPr>
          <a:xfrm>
            <a:off x="6572250" y="44988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3" name="anim_6_22"/>
          <p:cNvSpPr txBox="1"/>
          <p:nvPr/>
        </p:nvSpPr>
        <p:spPr>
          <a:xfrm>
            <a:off x="8252460" y="44988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4" name="anim_6_23"/>
          <p:cNvSpPr txBox="1"/>
          <p:nvPr/>
        </p:nvSpPr>
        <p:spPr>
          <a:xfrm>
            <a:off x="9932670" y="4498848"/>
            <a:ext cx="168021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35" name="Text 33"/>
          <p:cNvSpPr txBox="1"/>
          <p:nvPr/>
        </p:nvSpPr>
        <p:spPr>
          <a:xfrm>
            <a:off x="4892040" y="5047488"/>
            <a:ext cx="672084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17</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400"/>
                                        <p:tgtEl>
                                          <p:spTgt spid="27"/>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4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4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400"/>
                                        <p:tgtEl>
                                          <p:spTgt spid="30"/>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6" presetID="10" presetClass="entr" presetSubtype="0" fill="hold"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par>
                                <p:cTn id="79" presetID="10" presetClass="entr" presetSubtype="0" fill="hold"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400"/>
                                        <p:tgtEl>
                                          <p:spTgt spid="3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6" grpId="0" animBg="1"/>
      <p:bldP spid="27" grpId="0" animBg="1"/>
      <p:bldP spid="30" grpId="0" animBg="1"/>
      <p:bldP spid="31" grpId="0" animBg="1"/>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one neuron computing its output</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input is multiplied by its weight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products flow into the neuron and are added</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bias is added: 8.0 - 5 = 3.0</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3.0 &gt; 0, so the output is 1</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17</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small neural network on the digits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MLPClassifier</a:t>
            </a:r>
            <a:pPr indent="0" marL="0">
              <a:buNone/>
            </a:pPr>
            <a:r>
              <a:rPr lang="en-US" sz="1700" dirty="0">
                <a:solidFill>
                  <a:srgbClr val="15213A"/>
                </a:solidFill>
                <a:latin typeface="Calibri" pitchFamily="34" charset="0"/>
                <a:ea typeface="Calibri" pitchFamily="34" charset="-122"/>
                <a:cs typeface="Calibri" pitchFamily="34" charset="-120"/>
              </a:rPr>
              <a:t>: a multi-layer perceptron   ·   One hidden layer of 64 neurons   ·   Same fit / score pattern as every model   ·   Compare with k-NN from Practice 3 on the same split</a:t>
            </a:r>
            <a:endParaRPr lang="en-US" sz="1700" dirty="0"/>
          </a:p>
        </p:txBody>
      </p:sp>
      <p:sp>
        <p:nvSpPr>
          <p:cNvPr id="4" name="Shape 2"/>
          <p:cNvSpPr/>
          <p:nvPr/>
        </p:nvSpPr>
        <p:spPr>
          <a:xfrm>
            <a:off x="548640" y="1920240"/>
            <a:ext cx="6766560" cy="3594735"/>
          </a:xfrm>
          <a:prstGeom prst="roundRect">
            <a:avLst>
              <a:gd name="adj" fmla="val 2035"/>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137535"/>
          </a:xfrm>
          <a:prstGeom prst="rect">
            <a:avLst/>
          </a:prstGeom>
          <a:noFill/>
          <a:ln/>
        </p:spPr>
        <p:txBody>
          <a:bodyPr wrap="none" lIns="0" tIns="0" rIns="0" bIns="0" rtlCol="0" anchor="t"/>
          <a:lstStyle/>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from sklearn.datasets import load_digits</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from sklearn.neural_network import MLPClassifier</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X, y = load_digits(return_X_y=True)</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X_tr, X_te, y_tr, y_te = train_test_split(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X, y, test_size=0.25, random_state=0, stratify=y)</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knn = KNeighborsClassifier(n_neighbors=1)</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net = MLPClassifier(hidden_layer_sizes=(64,),</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max_iter=1000, random_state=0)</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for name, m in [("kNN k=1", knn), ("neural net", net)]:</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pipe = make_pipeline(StandardScaler(), m)</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pipe.fit(X_tr, y_tr)</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print(name, round(pipe.score(X_te, y_te), 3))</a:t>
            </a:r>
            <a:endParaRPr lang="en-US" sz="1500" dirty="0"/>
          </a:p>
        </p:txBody>
      </p:sp>
      <p:sp>
        <p:nvSpPr>
          <p:cNvPr id="7" name="Shape 5"/>
          <p:cNvSpPr/>
          <p:nvPr/>
        </p:nvSpPr>
        <p:spPr>
          <a:xfrm>
            <a:off x="7543800" y="1920240"/>
            <a:ext cx="4069080" cy="1017270"/>
          </a:xfrm>
          <a:prstGeom prst="roundRect">
            <a:avLst>
              <a:gd name="adj" fmla="val 7191"/>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560070"/>
          </a:xfrm>
          <a:prstGeom prst="rect">
            <a:avLst/>
          </a:prstGeom>
          <a:noFill/>
          <a:ln/>
        </p:spPr>
        <p:txBody>
          <a:bodyPr wrap="none" lIns="0" tIns="0" rIns="0" bIns="0" rtlCol="0" anchor="t"/>
          <a:lstStyle/>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kNN k=1 0.967</a:t>
            </a:r>
            <a:endParaRPr lang="en-US" sz="1500" dirty="0"/>
          </a:p>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neural net 0.973</a:t>
            </a:r>
            <a:endParaRPr lang="en-US" sz="15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17</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a small network learning</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border starts almost straight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round nudges every weight a little</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error falls fast, then flattens</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After 200 rounds: 97% on these points</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17</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to go next</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Deep learning</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Larger networks for images, speech and text. Libraries: PyTorch, TensorFlow.</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Language and speech</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Bangla text and speech processing is an open area with real local impact.</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Practice</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Your project. Then public datasets and competitions, always with honest evaluation.</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17</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19456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cross_val_predict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Honest prediction for every row</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groupby(group)["correct"].mean()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Accuracy per group</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anonymise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Remove names, numbers, addresses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474163"/>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neuron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Weighted sum + bias, then a function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MLPClassifier(...)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small neural network</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1011123">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checklist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Baseline, honest test, metric, groups, data match, privacy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17</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14</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the project kickoff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By hand</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the neuron on the slide, find a student (hours, attendance, GPA) for whom the output is 0. Show the total.</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Group check</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Repeat the per-group check with a decision tree instead of k-NN. Do the groups differ more or less?</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Network size</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Train MLPClassifier on the digits with hidden layers of 8, 32 and 128 neurons. Report test accuracy for each.</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Responsible use</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Pick one real ML system you use. Write two ways it could treat some people unfairly.</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Project idea</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one paragraph describing a project you would like to do. Bring it to the kickoff.</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HW14_&lt;your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17</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14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17</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Responsible ML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14: Responsible ML and what's next</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17</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Check every group</a:t>
            </a:r>
          </a:p>
          <a:p>
            <a:pPr>
              <a:spcAft>
                <a:spcPts val="200"/>
              </a:spcAft>
            </a:pPr>
            <a:r>
              <a:rPr sz="1500" b="0">
                <a:solidFill>
                  <a:srgbClr val="15213A"/>
                </a:solidFill>
                <a:latin typeface="Calibri"/>
              </a:rPr>
              <a:t>Slide 5 per department; a rare group gets worse results.</a:t>
            </a:r>
          </a:p>
          <a:p>
            <a:pPr>
              <a:spcBef>
                <a:spcPts val="500"/>
              </a:spcBef>
            </a:pPr>
            <a:r>
              <a:rPr sz="1800" b="1">
                <a:solidFill>
                  <a:srgbClr val="E07A1F"/>
                </a:solidFill>
                <a:latin typeface="Arial"/>
              </a:rPr>
              <a:t>2  </a:t>
            </a:r>
            <a:r>
              <a:rPr sz="1800" b="1">
                <a:solidFill>
                  <a:srgbClr val="15213A"/>
                </a:solidFill>
                <a:latin typeface="Arial"/>
              </a:rPr>
              <a:t>Privacy</a:t>
            </a:r>
          </a:p>
          <a:p>
            <a:pPr>
              <a:spcAft>
                <a:spcPts val="200"/>
              </a:spcAft>
            </a:pPr>
            <a:r>
              <a:rPr sz="1500" b="0">
                <a:solidFill>
                  <a:srgbClr val="15213A"/>
                </a:solidFill>
                <a:latin typeface="Calibri"/>
              </a:rPr>
              <a:t>Remove names: how many people are still unique?</a:t>
            </a:r>
          </a:p>
          <a:p>
            <a:pPr>
              <a:spcBef>
                <a:spcPts val="500"/>
              </a:spcBef>
            </a:pPr>
            <a:r>
              <a:rPr sz="1800" b="1">
                <a:solidFill>
                  <a:srgbClr val="E07A1F"/>
                </a:solidFill>
                <a:latin typeface="Arial"/>
              </a:rPr>
              <a:t>3  </a:t>
            </a:r>
            <a:r>
              <a:rPr sz="1800" b="1">
                <a:solidFill>
                  <a:srgbClr val="15213A"/>
                </a:solidFill>
                <a:latin typeface="Arial"/>
              </a:rPr>
              <a:t>One neuron</a:t>
            </a:r>
          </a:p>
          <a:p>
            <a:pPr>
              <a:spcAft>
                <a:spcPts val="200"/>
              </a:spcAft>
            </a:pPr>
            <a:r>
              <a:rPr sz="1500" b="0">
                <a:solidFill>
                  <a:srgbClr val="15213A"/>
                </a:solidFill>
                <a:latin typeface="Calibri"/>
              </a:rPr>
              <a:t>Slide 9 with sliders: weights, bias, step or sigmoid.</a:t>
            </a:r>
          </a:p>
          <a:p>
            <a:pPr>
              <a:spcBef>
                <a:spcPts val="500"/>
              </a:spcBef>
            </a:pPr>
            <a:r>
              <a:rPr sz="1800" b="1">
                <a:solidFill>
                  <a:srgbClr val="E07A1F"/>
                </a:solidFill>
                <a:latin typeface="Arial"/>
              </a:rPr>
              <a:t>4  </a:t>
            </a:r>
            <a:r>
              <a:rPr sz="1800" b="1">
                <a:solidFill>
                  <a:srgbClr val="15213A"/>
                </a:solidFill>
                <a:latin typeface="Arial"/>
              </a:rPr>
              <a:t>A small network</a:t>
            </a:r>
          </a:p>
          <a:p>
            <a:pPr>
              <a:spcAft>
                <a:spcPts val="200"/>
              </a:spcAft>
            </a:pPr>
            <a:r>
              <a:rPr sz="1500" b="0">
                <a:solidFill>
                  <a:srgbClr val="15213A"/>
                </a:solidFill>
                <a:latin typeface="Calibri"/>
              </a:rPr>
              <a:t>Watch the border bend epoch by epoch; 1 to 16 neurons.</a:t>
            </a:r>
          </a:p>
        </p:txBody>
      </p:sp>
      <p:pic>
        <p:nvPicPr>
          <p:cNvPr id="14" name="Picture 13" descr="14.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L14_Responsible_ML_Lab.html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14: Responsible ML and what's next</dc:title>
  <dc:subject>PptxGenJS Presentation</dc:subject>
  <dc:creator>Md Mahbub E Noor</dc:creator>
  <cp:lastModifiedBy>Md Mahbub E Noor</cp:lastModifiedBy>
  <cp:revision>1</cp:revision>
  <dcterms:created xsi:type="dcterms:W3CDTF">2026-10-07T07:38:30Z</dcterms:created>
  <dcterms:modified xsi:type="dcterms:W3CDTF">2026-10-07T07:38:30Z</dcterms:modified>
</cp:coreProperties>
</file>