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23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Until now every example came with the right answer. Today there are no answers at all, and the model must find structure by itself. New notebook: Lecture13.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Clustering is used for customer segments, grouping documents, finding unusual items, and exploring data before labelling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make_blobs generates points around a few centres; we throw away its labels with the underscore, to pretend we never had them. Humans see three groups instantly. k-means makes that precise.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two operations, assign and move, repeated. The distance is the same one as in k-nearest neighbours.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 from a bad start, two rounds are enough to find the natural groups. In the third round nothing changes, which is the stopping rule.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Pause after the first move and ask where each centre will go next. The animation uses the same data as the previous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Several random starts protect against a bad start like the one in our hand example. bincount counts how many points fell into each cluster.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algorithm found the same three groups our eyes did, without ever seeing a label.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k = 3 the curve flattens: extra clusters only split real groups. The elbow is a guide, not a law; in real data the bend is often less clear.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crosstab counts every species and cluster combination. Clustering rediscovers most of the species structure without being told, but overlapping groups stay mixed, just as they overlapped in the Lecture 8 scatter plot.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Clusters are a suggestion to investigate, not a truth. Always look at what the members of each cluster have in common.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interpretation is the exercise: students should name the groups, for example 'hard workers', in plain words. The data is invented, so no conclusions about real students.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Plus the silent mistake: forgetting to scale, which gives clusters driven by one large-scale feature.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session: Practice Class 3, a complete mini-project from question to report in one lab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Homework 13. Task 1 key: round 1 groups {1, 2, 6, 7, 8} and {20}, centres 4.8 and 20; round 2 same groups, so it stops. With centres 4.8 and 20, point 8 is nearer 4.8, so the groups do not 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 at the end of class or leave for revision at home.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the Clustering Lab (double-click; works offline). By hand: students predict each row before you press the button; it reproduces slide 5 exactly. Watch: press 'A bad start' then 'Run to the end' - it stops at inertia 3830 versus 525 for the best answer, a local minimum. Choose k: the elbow is at 3; the bar chart shows 6 of 10 single random starts get stuck, which motivates n_init=10. Limits: compare 'different units, not scaled' (63.5%) with 'scaled first' (95.5%).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video" Target="../media/media-6-1.mp4"/><Relationship Id="rId2" Type="http://schemas.microsoft.com/office/2007/relationships/media" Target="../media/media-6-1.mp4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video" Target="../media/media-16-1.mp4"/><Relationship Id="rId2" Type="http://schemas.microsoft.com/office/2007/relationships/media" Target="../media/media-16-1.mp4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Labs_open_in_browser/L13_Clustering_Lab.html" TargetMode="External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21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E07A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LECTURE 13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91640"/>
            <a:ext cx="6217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Unsupervised learning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52044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D9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groups without labels: k-means clustering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58521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9C1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Data Science  ·  Md Mahbub E Noor  ·  University of Barishal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223760" y="2454783"/>
            <a:ext cx="4480560" cy="1491234"/>
          </a:xfrm>
          <a:prstGeom prst="roundRect">
            <a:avLst>
              <a:gd name="adj" fmla="val 6132"/>
            </a:avLst>
          </a:prstGeom>
          <a:solidFill>
            <a:srgbClr val="22335A"/>
          </a:solidFill>
          <a:ln w="12700">
            <a:solidFill>
              <a:srgbClr val="33477A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452360" y="2619375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key line of code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452360" y="3003423"/>
            <a:ext cx="4206240" cy="622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KMeans(n_clusters=3, n_init=10)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km.fit_predict(X)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road ahead: machine learning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97280" y="1828800"/>
            <a:ext cx="9966960" cy="0"/>
          </a:xfrm>
          <a:prstGeom prst="line">
            <a:avLst/>
          </a:prstGeom>
          <a:noFill/>
          <a:ln w="38100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841248" y="1572768"/>
            <a:ext cx="512064" cy="512064"/>
          </a:xfrm>
          <a:prstGeom prst="ellipse">
            <a:avLst/>
          </a:prstGeom>
          <a:solidFill>
            <a:srgbClr val="1F8A7A"/>
          </a:solidFill>
          <a:ln w="1905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841248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65760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Charts and stats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265099" y="1572768"/>
            <a:ext cx="512064" cy="512064"/>
          </a:xfrm>
          <a:prstGeom prst="ellipse">
            <a:avLst/>
          </a:prstGeom>
          <a:solidFill>
            <a:srgbClr val="1F8A7A"/>
          </a:solidFill>
          <a:ln w="1905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2265099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L8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789611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ML?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688951" y="1572768"/>
            <a:ext cx="512064" cy="512064"/>
          </a:xfrm>
          <a:prstGeom prst="ellipse">
            <a:avLst/>
          </a:prstGeom>
          <a:solidFill>
            <a:srgbClr val="1F8A7A"/>
          </a:solidFill>
          <a:ln w="1905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3688951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L9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3213463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Regression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112802" y="1572768"/>
            <a:ext cx="512064" cy="512064"/>
          </a:xfrm>
          <a:prstGeom prst="ellipse">
            <a:avLst/>
          </a:prstGeom>
          <a:solidFill>
            <a:srgbClr val="1F8A7A"/>
          </a:solidFill>
          <a:ln w="1905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5112802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L10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37314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536654" y="1572768"/>
            <a:ext cx="512064" cy="512064"/>
          </a:xfrm>
          <a:prstGeom prst="ellipse">
            <a:avLst/>
          </a:prstGeom>
          <a:solidFill>
            <a:srgbClr val="1F8A7A"/>
          </a:solidFill>
          <a:ln w="1905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536654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L11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061166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960505" y="1572768"/>
            <a:ext cx="512064" cy="512064"/>
          </a:xfrm>
          <a:prstGeom prst="ellipse">
            <a:avLst/>
          </a:prstGeom>
          <a:solidFill>
            <a:srgbClr val="1F8A7A"/>
          </a:solidFill>
          <a:ln w="1905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960505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L12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7485017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Features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8725989" y="1005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A452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9283773" y="1472184"/>
            <a:ext cx="713232" cy="713232"/>
          </a:xfrm>
          <a:prstGeom prst="ellipse">
            <a:avLst/>
          </a:prstGeom>
          <a:solidFill>
            <a:srgbClr val="E07A1F"/>
          </a:solidFill>
          <a:ln w="1905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9283773" y="1472184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L13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8908869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Clustering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10808208" y="1572768"/>
            <a:ext cx="512064" cy="51206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10808208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L14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10332720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ML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48640" y="3017520"/>
            <a:ext cx="11064240" cy="3108960"/>
          </a:xfrm>
          <a:prstGeom prst="roundRect">
            <a:avLst>
              <a:gd name="adj" fmla="val 294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914400" y="3246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you will</a:t>
            </a:r>
            <a:endParaRPr lang="en-US" sz="1800" dirty="0"/>
          </a:p>
        </p:txBody>
      </p:sp>
      <p:sp>
        <p:nvSpPr>
          <p:cNvPr id="31" name="Shape 29"/>
          <p:cNvSpPr/>
          <p:nvPr/>
        </p:nvSpPr>
        <p:spPr>
          <a:xfrm>
            <a:off x="914400" y="37947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914400" y="37947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1371600" y="37673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clustering is for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914400" y="42519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914400" y="42519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1371600" y="42245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k-means by hand on a tiny example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914400" y="47091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914400" y="47091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1371600" y="46817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 data with scikit-learn and draw the result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914400" y="51663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1" name="Text 39"/>
          <p:cNvSpPr txBox="1"/>
          <p:nvPr/>
        </p:nvSpPr>
        <p:spPr>
          <a:xfrm>
            <a:off x="914400" y="5166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42" name="Text 40"/>
          <p:cNvSpPr txBox="1"/>
          <p:nvPr/>
        </p:nvSpPr>
        <p:spPr>
          <a:xfrm>
            <a:off x="1371600" y="51389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k with the elbow method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914400" y="56235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914400" y="5623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45" name="Text 43"/>
          <p:cNvSpPr txBox="1"/>
          <p:nvPr/>
        </p:nvSpPr>
        <p:spPr>
          <a:xfrm>
            <a:off x="1371600" y="55961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the limits of k-means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9" name="Text 47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13: Unsupervised learning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51" name="Text 49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53" name="Text 51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17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without labels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invented points. No colours, no answers. Do you see groups?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212080" cy="1673352"/>
          </a:xfrm>
          <a:prstGeom prst="roundRect">
            <a:avLst>
              <a:gd name="adj" fmla="val 4372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4937760" cy="1216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matplotlib.pyplot as plt</a:t>
            </a:r>
            <a:endParaRPr lang="en-US" sz="1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sklearn.datasets import make_blobs</a:t>
            </a:r>
            <a:endParaRPr lang="en-US" sz="1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X, _ = make_blobs(n_samples=200, centers=3,</a:t>
            </a:r>
            <a:endParaRPr lang="en-US" sz="1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   cluster_std=1.2, random_state=42)</a:t>
            </a:r>
            <a:endParaRPr lang="en-US" sz="1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plt.scatter(X[:, 0], X[:, 1], s=14, color="gray")</a:t>
            </a:r>
            <a:endParaRPr lang="en-US" sz="1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1200" dirty="0"/>
          </a:p>
        </p:txBody>
      </p:sp>
      <p:pic>
        <p:nvPicPr>
          <p:cNvPr id="7" name="Image 0" descr="media/figs/fig0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1828800"/>
            <a:ext cx="5577840" cy="414315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13: Unsupervised learning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17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k-means in four steps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82296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82296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Choose k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groups to find. We decide this; it is a hyperparameter.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34340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461772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461772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61772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Assign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point joins the nearest centre. Centres start at random places.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3816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841248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841248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841248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Move, repeat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841248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centre moves to the mean of its points. Repeat steps 2 and 3 until nothing changes.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13: Unsupervised learning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17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hand: k-means on six numbers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1, 2, 3, 10, 11, 12. k = 2. Start the centres at 1 and 2 (a poor start, on purpose).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931920" cy="2141982"/>
          </a:xfrm>
          <a:prstGeom prst="roundRect">
            <a:avLst>
              <a:gd name="adj" fmla="val 3415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3657600" cy="1684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Round 1: all but 1 are</a:t>
            </a:r>
            <a:endParaRPr lang="en-US" sz="17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  nearer to centre 2.</a:t>
            </a:r>
            <a:endParaRPr lang="en-US" sz="17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  New centres: 1 and 7.6</a:t>
            </a:r>
            <a:endParaRPr lang="en-US" sz="17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Round 2: 2 and 3 switch.</a:t>
            </a:r>
            <a:endParaRPr lang="en-US" sz="17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  New centres: 2 and 11</a:t>
            </a:r>
            <a:endParaRPr lang="en-US" sz="17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Round 3: no change: stop.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4800600" y="1828800"/>
            <a:ext cx="801445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602045" y="1828800"/>
            <a:ext cx="1101986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centres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704031" y="1828800"/>
            <a:ext cx="1302348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006379" y="1828800"/>
            <a:ext cx="2203973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210352" y="1828800"/>
            <a:ext cx="1402528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centres</a:t>
            </a:r>
            <a:endParaRPr lang="en-US" sz="1600" dirty="0"/>
          </a:p>
        </p:txBody>
      </p:sp>
      <p:sp>
        <p:nvSpPr>
          <p:cNvPr id="12" name="anim_1_0"/>
          <p:cNvSpPr txBox="1"/>
          <p:nvPr/>
        </p:nvSpPr>
        <p:spPr>
          <a:xfrm>
            <a:off x="4800600" y="2212848"/>
            <a:ext cx="80144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600" dirty="0"/>
          </a:p>
        </p:txBody>
      </p:sp>
      <p:sp>
        <p:nvSpPr>
          <p:cNvPr id="13" name="anim_1_1"/>
          <p:cNvSpPr txBox="1"/>
          <p:nvPr/>
        </p:nvSpPr>
        <p:spPr>
          <a:xfrm>
            <a:off x="5602045" y="2212848"/>
            <a:ext cx="1101986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1, 2</a:t>
            </a:r>
            <a:endParaRPr lang="en-US" sz="1600" dirty="0"/>
          </a:p>
        </p:txBody>
      </p:sp>
      <p:sp>
        <p:nvSpPr>
          <p:cNvPr id="14" name="anim_1_2"/>
          <p:cNvSpPr txBox="1"/>
          <p:nvPr/>
        </p:nvSpPr>
        <p:spPr>
          <a:xfrm>
            <a:off x="6704031" y="2212848"/>
            <a:ext cx="13023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[1]</a:t>
            </a:r>
            <a:endParaRPr lang="en-US" sz="1600" dirty="0"/>
          </a:p>
        </p:txBody>
      </p:sp>
      <p:sp>
        <p:nvSpPr>
          <p:cNvPr id="15" name="anim_1_3"/>
          <p:cNvSpPr txBox="1"/>
          <p:nvPr/>
        </p:nvSpPr>
        <p:spPr>
          <a:xfrm>
            <a:off x="8006379" y="2212848"/>
            <a:ext cx="2203973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[2, 3, 10, 11, 12]</a:t>
            </a:r>
            <a:endParaRPr lang="en-US" sz="1600" dirty="0"/>
          </a:p>
        </p:txBody>
      </p:sp>
      <p:sp>
        <p:nvSpPr>
          <p:cNvPr id="16" name="anim_1_4"/>
          <p:cNvSpPr txBox="1"/>
          <p:nvPr/>
        </p:nvSpPr>
        <p:spPr>
          <a:xfrm>
            <a:off x="10210352" y="2212848"/>
            <a:ext cx="140252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1, 7.6</a:t>
            </a:r>
            <a:endParaRPr lang="en-US" sz="1600" dirty="0"/>
          </a:p>
        </p:txBody>
      </p:sp>
      <p:sp>
        <p:nvSpPr>
          <p:cNvPr id="17" name="anim_2_5"/>
          <p:cNvSpPr txBox="1"/>
          <p:nvPr/>
        </p:nvSpPr>
        <p:spPr>
          <a:xfrm>
            <a:off x="4800600" y="2670048"/>
            <a:ext cx="801445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anim_2_6"/>
          <p:cNvSpPr txBox="1"/>
          <p:nvPr/>
        </p:nvSpPr>
        <p:spPr>
          <a:xfrm>
            <a:off x="5602045" y="2670048"/>
            <a:ext cx="1101986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1, 7.6</a:t>
            </a:r>
            <a:endParaRPr lang="en-US" sz="1600" dirty="0"/>
          </a:p>
        </p:txBody>
      </p:sp>
      <p:sp>
        <p:nvSpPr>
          <p:cNvPr id="19" name="anim_2_7"/>
          <p:cNvSpPr txBox="1"/>
          <p:nvPr/>
        </p:nvSpPr>
        <p:spPr>
          <a:xfrm>
            <a:off x="6704031" y="2670048"/>
            <a:ext cx="1302348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[1, 2, 3]</a:t>
            </a:r>
            <a:endParaRPr lang="en-US" sz="1600" dirty="0"/>
          </a:p>
        </p:txBody>
      </p:sp>
      <p:sp>
        <p:nvSpPr>
          <p:cNvPr id="20" name="anim_2_8"/>
          <p:cNvSpPr txBox="1"/>
          <p:nvPr/>
        </p:nvSpPr>
        <p:spPr>
          <a:xfrm>
            <a:off x="8006379" y="2670048"/>
            <a:ext cx="2203973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[10, 11, 12]</a:t>
            </a:r>
            <a:endParaRPr lang="en-US" sz="1600" dirty="0"/>
          </a:p>
        </p:txBody>
      </p:sp>
      <p:sp>
        <p:nvSpPr>
          <p:cNvPr id="21" name="anim_2_9"/>
          <p:cNvSpPr txBox="1"/>
          <p:nvPr/>
        </p:nvSpPr>
        <p:spPr>
          <a:xfrm>
            <a:off x="10210352" y="2670048"/>
            <a:ext cx="1402528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2, 11</a:t>
            </a:r>
            <a:endParaRPr lang="en-US" sz="1600" dirty="0"/>
          </a:p>
        </p:txBody>
      </p:sp>
      <p:sp>
        <p:nvSpPr>
          <p:cNvPr id="22" name="anim_3_10"/>
          <p:cNvSpPr txBox="1"/>
          <p:nvPr/>
        </p:nvSpPr>
        <p:spPr>
          <a:xfrm>
            <a:off x="4800600" y="3127248"/>
            <a:ext cx="80144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anim_3_11"/>
          <p:cNvSpPr txBox="1"/>
          <p:nvPr/>
        </p:nvSpPr>
        <p:spPr>
          <a:xfrm>
            <a:off x="5602045" y="3127248"/>
            <a:ext cx="1101986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2, 11</a:t>
            </a:r>
            <a:endParaRPr lang="en-US" sz="1600" dirty="0"/>
          </a:p>
        </p:txBody>
      </p:sp>
      <p:sp>
        <p:nvSpPr>
          <p:cNvPr id="24" name="anim_3_12"/>
          <p:cNvSpPr txBox="1"/>
          <p:nvPr/>
        </p:nvSpPr>
        <p:spPr>
          <a:xfrm>
            <a:off x="6704031" y="3127248"/>
            <a:ext cx="13023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[1, 2, 3]</a:t>
            </a:r>
            <a:endParaRPr lang="en-US" sz="1600" dirty="0"/>
          </a:p>
        </p:txBody>
      </p:sp>
      <p:sp>
        <p:nvSpPr>
          <p:cNvPr id="25" name="anim_3_13"/>
          <p:cNvSpPr txBox="1"/>
          <p:nvPr/>
        </p:nvSpPr>
        <p:spPr>
          <a:xfrm>
            <a:off x="8006379" y="3127248"/>
            <a:ext cx="2203973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[10, 11, 12]</a:t>
            </a:r>
            <a:endParaRPr lang="en-US" sz="1600" dirty="0"/>
          </a:p>
        </p:txBody>
      </p:sp>
      <p:sp>
        <p:nvSpPr>
          <p:cNvPr id="26" name="anim_3_14"/>
          <p:cNvSpPr txBox="1"/>
          <p:nvPr/>
        </p:nvSpPr>
        <p:spPr>
          <a:xfrm>
            <a:off x="10210352" y="3127248"/>
            <a:ext cx="140252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2, 11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4800600" y="3675888"/>
            <a:ext cx="6812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to reveal the next row. Predict it first!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13: Unsupervised learning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3" name="Text 31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it: k-means finding three groups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A452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FOR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87375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108960" cy="299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centres start at random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235153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822960" y="2260854"/>
            <a:ext cx="3108960" cy="56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take the colour of the nearest centre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3092704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822960" y="3002026"/>
            <a:ext cx="3108960" cy="56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Centres move to the middle of their points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48640" y="383387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822960" y="3743198"/>
            <a:ext cx="3108960" cy="299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stops when nothing changes</a:t>
            </a:r>
            <a:endParaRPr lang="en-US" sz="1700" dirty="0"/>
          </a:p>
        </p:txBody>
      </p:sp>
      <p:pic>
        <p:nvPicPr>
          <p:cNvPr id="12" name="video_main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251960" y="1280160"/>
            <a:ext cx="7360920" cy="4142232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251960" y="5532120"/>
            <a:ext cx="7360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the video to play, click again to pause. Silent: talk the class through it.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13: Unsupervised learning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k-means in scikit-learn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463040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n_clusters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k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17017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2063496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n_init=10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run 10 random starts, keep the best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08051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822960" y="2973832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fit_predict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returns a cluster number per point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399084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822960" y="3884168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 numbers are names, not an order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40680" y="1371600"/>
            <a:ext cx="6172200" cy="1907667"/>
          </a:xfrm>
          <a:prstGeom prst="roundRect">
            <a:avLst>
              <a:gd name="adj" fmla="val 3835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19072"/>
            <a:ext cx="5897880" cy="14504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numpy as np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sklearn.cluster import KMeans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km = KMeans(n_clusters=3, n_init=10, random_state=0)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labels = km.fit_predict(X)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print(km.cluster_centers_.round(2))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print(np.bincount(labels))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440680" y="3507867"/>
            <a:ext cx="6172200" cy="1454658"/>
          </a:xfrm>
          <a:prstGeom prst="roundRect">
            <a:avLst>
              <a:gd name="adj" fmla="val 5029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623560" y="3599307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3855339"/>
            <a:ext cx="5897880" cy="997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[[-6.72 -6.85]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[-2.69  8.95]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[ 4.63  2.13]]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[66 67 67]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13: Unsupervised learning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the clusters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Colours are the clusters k-means found; crosses are the centres.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212080" cy="2001393"/>
          </a:xfrm>
          <a:prstGeom prst="roundRect">
            <a:avLst>
              <a:gd name="adj" fmla="val 3655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4937760" cy="1544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plt.scatter(X[:, 0], X[:, 1], c=labels,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s=14, cmap="viridis")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 = km.cluster_centers_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plt.scatter(c[:, 0], c[:, 1], marker="X",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s=250, color="red")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1550" dirty="0"/>
          </a:p>
        </p:txBody>
      </p:sp>
      <p:pic>
        <p:nvPicPr>
          <p:cNvPr id="7" name="Image 0" descr="media/figs/fig0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1828800"/>
            <a:ext cx="5577840" cy="414315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13: Unsupervised learning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17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Choosing k: the elbow method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Inertia = total squared distance of points to their centre. It always falls as k grows; look for the bend.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212080" cy="2024825"/>
          </a:xfrm>
          <a:prstGeom prst="roundRect">
            <a:avLst>
              <a:gd name="adj" fmla="val 3613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4937760" cy="1567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0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ks = range(1, 9)</a:t>
            </a:r>
            <a:endParaRPr lang="en-US" sz="10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inertia = []</a:t>
            </a:r>
            <a:endParaRPr lang="en-US" sz="10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k in ks:</a:t>
            </a:r>
            <a:endParaRPr lang="en-US" sz="10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km_k = KMeans(n_clusters=k, n_init=10, random_state=0)</a:t>
            </a:r>
            <a:endParaRPr lang="en-US" sz="10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inertia.append(km_k.fit(X).inertia_)</a:t>
            </a:r>
            <a:endParaRPr lang="en-US" sz="10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plt.plot(list(ks), inertia, marker="o")</a:t>
            </a:r>
            <a:endParaRPr lang="en-US" sz="10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plt.xlabel("k")</a:t>
            </a:r>
            <a:endParaRPr lang="en-US" sz="10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plt.ylabel("inertia")</a:t>
            </a:r>
            <a:endParaRPr lang="en-US" sz="10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1050" dirty="0"/>
          </a:p>
        </p:txBody>
      </p:sp>
      <p:pic>
        <p:nvPicPr>
          <p:cNvPr id="7" name="Image 0" descr="media/figs/fig0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1828800"/>
            <a:ext cx="5577840" cy="4087047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13: Unsupervised learning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17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clusters match real classes? Iris without labels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463040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 the 4 iris measurements, ignoring species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48005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2373376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compare clusters with the true species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39039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822960" y="3283712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Setosa forms its own cluster perfectly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430072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822960" y="4194048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Versicolor and virginica get partly mixed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40680" y="1371600"/>
            <a:ext cx="6172200" cy="2298192"/>
          </a:xfrm>
          <a:prstGeom prst="roundRect">
            <a:avLst>
              <a:gd name="adj" fmla="val 3183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19072"/>
            <a:ext cx="5897880" cy="184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pandas as pd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sklearn.datasets import load_iris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iris = load_iris()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 = KMeans(n_clusters=3, n_init=10,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random_state=0).fit_predict(iris.data)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species = [iris.target_names[t] for t in iris.target]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print(pd.crosstab(pd.Series(species, name="species"),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   pd.Series(cl, name="cluster")))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40680" y="3898392"/>
            <a:ext cx="6172200" cy="1642110"/>
          </a:xfrm>
          <a:prstGeom prst="roundRect">
            <a:avLst>
              <a:gd name="adj" fmla="val 4455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623560" y="39898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4245864"/>
            <a:ext cx="5897880" cy="1184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cluster      0   1   2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species               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setosa       0  50   0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versicolor  48   0   2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virginica   14   0  36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13: Unsupervised learning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17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Limits of k-means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82296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82296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must choose k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elbow helps, but domain knowledge often decides.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34340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461772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461772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61772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Scale first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uses distances, so features on large scales dominate, exactly as in k-NN.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3816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841248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841248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841248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Round groups only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841248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Long, curved or very uneven groups are split badly. Other methods exist.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13: Unsupervised learning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17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0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2743200" y="429768"/>
            <a:ext cx="1463040" cy="457200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2743200" y="429768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minutes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411480" cy="411480"/>
          </a:xfrm>
          <a:prstGeom prst="ellipse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463040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students.csv and drop missing rows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548640" y="2532888"/>
            <a:ext cx="411480" cy="411480"/>
          </a:xfrm>
          <a:prstGeom prst="ellipse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548640" y="253288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487168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hours and prior_gpa with StandardScaler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548640" y="3557016"/>
            <a:ext cx="411480" cy="411480"/>
          </a:xfrm>
          <a:prstGeom prst="ellipse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48640" y="35570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" y="3511296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k-means with k = 3 and add the cluster as a column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548640" y="4581144"/>
            <a:ext cx="411480" cy="411480"/>
          </a:xfrm>
          <a:prstGeom prst="ellipse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48640" y="458114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4535424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 the mean hours and GPA of each cluster. Describe each group in words.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852160" y="1463040"/>
            <a:ext cx="5760720" cy="2134172"/>
          </a:xfrm>
          <a:prstGeom prst="roundRect">
            <a:avLst>
              <a:gd name="adj" fmla="val 3428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6035040" y="15544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6035040" y="1810512"/>
            <a:ext cx="5486400" cy="1676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sklearn.preprocessing import StandardScaler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 = pd.read_csv("students.csv").dropna()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cols = ["hours", "prior_gpa"]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 = StandardScaler().fit_transform(st[cols])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km = KMeans(n_clusters=3, n_init=10)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st["cluster"] = km.fit_predict(Z)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print(st.groupby("cluster")[cols].mean())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13: Unsupervised learning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17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clustering mistakes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last line of an error first. It names the problem.</a:t>
            </a:r>
            <a:endParaRPr lang="en-US" sz="17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3063341"/>
        </p:xfrm>
        <a:graphic>
          <a:graphicData uri="http://schemas.openxmlformats.org/drawingml/2006/table">
            <a:tbl>
              <a:tblPr/>
              <a:tblGrid>
                <a:gridCol w="3566160"/>
                <a:gridCol w="3931920"/>
                <a:gridCol w="3566160"/>
              </a:tblGrid>
              <a:tr h="47162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you typed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Python says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means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</a:tr>
              <a:tr h="9489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KMeans(n_clusters=3).fit(pd.read_csv("students.csv").dropna())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4432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ValueError: could not convert string to float: 'Math'</a:t>
                      </a:r>
                      <a:endParaRPr lang="en-US" sz="13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Text column (dept) in the data: select numeric columns only.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KMeans(n_clusters=10).fit([[1], [2], [3]])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4432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ValueError: n_samples=3 should be &gt;= n_clusters=10.</a:t>
                      </a:r>
                      <a:endParaRPr lang="en-US" sz="13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Cannot make 10 clusters from 3 points.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48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km.predict([[1.0]])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4432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ValueError: X has 1 features, but KMeans is expecting 2 features as input.</a:t>
                      </a:r>
                      <a:endParaRPr lang="en-US" sz="13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km was fitted on 2 features; give it 2 values.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13: Unsupervised learning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17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toolkit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5394959" cy="2926080"/>
        </p:xfrm>
        <a:graphic>
          <a:graphicData uri="http://schemas.openxmlformats.org/drawingml/2006/table">
            <a:tbl>
              <a:tblPr/>
              <a:tblGrid>
                <a:gridCol w="3108960"/>
                <a:gridCol w="2286000"/>
              </a:tblGrid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unsupervised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labels: find structure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KMeans(n_clusters=k, n_init=10)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k-means model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km.fit_predict(X)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Cluster number per row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km.cluster_centers_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the centres ended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17920" y="1417320"/>
          <a:ext cx="5394959" cy="2194560"/>
        </p:xfrm>
        <a:graphic>
          <a:graphicData uri="http://schemas.openxmlformats.org/drawingml/2006/table">
            <a:tbl>
              <a:tblPr/>
              <a:tblGrid>
                <a:gridCol w="3108960"/>
                <a:gridCol w="2286000"/>
              </a:tblGrid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km.inertia_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squared distance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elbow method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Choose k at the bend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pd.crosstab(a, b)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Compare two labelings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6" name="Text 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7" name="Shape 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13: Unsupervised learning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0" name="Text 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17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Homework 13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A452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before Lecture P3  ·  [date]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3152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73152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hand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24028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k-means with k = 2 on 1, 2, 6, 7, 8, 20, starting with centres 1 and 20. Show each round until it stops.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28160" y="155448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51104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451104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1396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Elbow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11040" y="224028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blobs with centers=4 and draw the elbow plot. Does the bend appear at 4?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107680" y="155448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829056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829056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79348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Scaling matters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290560" y="224028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 students.csv on hours and attendance with and without scaling. Compare the group means.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368046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386334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38633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234440" y="386334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Iris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731520" y="436626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k = 2 and k = 4 on iris and print the crosstab. What happens to setosa?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328160" y="368046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4511040" y="386334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4511040" y="38633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5013960" y="386334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case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4511040" y="436626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one real situation where clustering would help, and what you would do with the clusters.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548640" y="5669280"/>
            <a:ext cx="11064240" cy="548640"/>
          </a:xfrm>
          <a:prstGeom prst="roundRect">
            <a:avLst>
              <a:gd name="adj" fmla="val 13333"/>
            </a:avLst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777240" y="56692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on [LMS / Google Classroom]: your notebook file HW13_&lt;your ID&gt;.ipynb, or a Colab link set to “Anyone with the link can view”.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13: Unsupervised learning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17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21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Recap: Lecture 13 in 90 seconds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627632" y="1051560"/>
            <a:ext cx="8933688" cy="5065776"/>
          </a:xfrm>
          <a:prstGeom prst="rect">
            <a:avLst/>
          </a:prstGeom>
          <a:solidFill>
            <a:srgbClr val="3B4D75"/>
          </a:solidFill>
          <a:ln w="12700">
            <a:solidFill>
              <a:srgbClr val="5B6A8A"/>
            </a:solidFill>
            <a:prstDash val="solid"/>
          </a:ln>
        </p:spPr>
        <p:txBody>
          <a:bodyPr/>
          <a:p/>
        </p:txBody>
      </p:sp>
      <p:pic>
        <p:nvPicPr>
          <p:cNvPr id="4" name="video_main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673352" y="1097280"/>
            <a:ext cx="8842248" cy="4974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673352" y="6163056"/>
            <a:ext cx="8842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B9C1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to play or pause. Watch it again at home to revise.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13: Unsupervised learning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17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Interactive lab: Clustering Lab</a:t>
            </a:r>
            <a:endParaRPr lang="en-US" sz="3000" dirty="0"/>
          </a:p>
        </p:txBody>
      </p:sp>
      <p:sp>
        <p:nvSpPr>
          <p:cNvPr id="5" name="Shape 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6" name="Text 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7" name="Shape 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13: Unsupervised learning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0" name="Text 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17</a:t>
            </a:r>
            <a:endParaRPr lang="en-US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548640" y="1325880"/>
            <a:ext cx="484632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600" b="1">
                <a:solidFill>
                  <a:srgbClr val="5D6573"/>
                </a:solidFill>
                <a:latin typeface="Calibri"/>
              </a:rPr>
              <a:t>In the lab you can</a:t>
            </a:r>
          </a:p>
          <a:p>
            <a:pPr>
              <a:spcBef>
                <a:spcPts val="500"/>
              </a:spcBef>
            </a:pPr>
            <a:r>
              <a:rPr sz="1800" b="1">
                <a:solidFill>
                  <a:srgbClr val="E07A1F"/>
                </a:solidFill>
                <a:latin typeface="Arial"/>
              </a:rPr>
              <a:t>1  </a:t>
            </a:r>
            <a:r>
              <a:rPr sz="1800" b="1">
                <a:solidFill>
                  <a:srgbClr val="15213A"/>
                </a:solidFill>
                <a:latin typeface="Arial"/>
              </a:rPr>
              <a:t>k-means by hand</a:t>
            </a:r>
          </a:p>
          <a:p>
            <a:pPr>
              <a:spcAft>
                <a:spcPts val="200"/>
              </a:spcAft>
            </a:pPr>
            <a:r>
              <a:rPr sz="1500" b="0">
                <a:solidFill>
                  <a:srgbClr val="15213A"/>
                </a:solidFill>
                <a:latin typeface="Calibri"/>
              </a:rPr>
              <a:t>Slide 5 step by step: predict, assign, move.</a:t>
            </a:r>
          </a:p>
          <a:p>
            <a:pPr>
              <a:spcBef>
                <a:spcPts val="500"/>
              </a:spcBef>
            </a:pPr>
            <a:r>
              <a:rPr sz="1800" b="1">
                <a:solidFill>
                  <a:srgbClr val="E07A1F"/>
                </a:solidFill>
                <a:latin typeface="Arial"/>
              </a:rPr>
              <a:t>2  </a:t>
            </a:r>
            <a:r>
              <a:rPr sz="1800" b="1">
                <a:solidFill>
                  <a:srgbClr val="15213A"/>
                </a:solidFill>
                <a:latin typeface="Arial"/>
              </a:rPr>
              <a:t>Watch k-means</a:t>
            </a:r>
          </a:p>
          <a:p>
            <a:pPr>
              <a:spcAft>
                <a:spcPts val="200"/>
              </a:spcAft>
            </a:pPr>
            <a:r>
              <a:rPr sz="1500" b="0">
                <a:solidFill>
                  <a:srgbClr val="15213A"/>
                </a:solidFill>
                <a:latin typeface="Calibri"/>
              </a:rPr>
              <a:t>200 points in 2-D; random, clicked or bad starts.</a:t>
            </a:r>
          </a:p>
          <a:p>
            <a:pPr>
              <a:spcBef>
                <a:spcPts val="500"/>
              </a:spcBef>
            </a:pPr>
            <a:r>
              <a:rPr sz="1800" b="1">
                <a:solidFill>
                  <a:srgbClr val="E07A1F"/>
                </a:solidFill>
                <a:latin typeface="Arial"/>
              </a:rPr>
              <a:t>3  </a:t>
            </a:r>
            <a:r>
              <a:rPr sz="1800" b="1">
                <a:solidFill>
                  <a:srgbClr val="15213A"/>
                </a:solidFill>
                <a:latin typeface="Arial"/>
              </a:rPr>
              <a:t>Choose k</a:t>
            </a:r>
          </a:p>
          <a:p>
            <a:pPr>
              <a:spcAft>
                <a:spcPts val="200"/>
              </a:spcAft>
            </a:pPr>
            <a:r>
              <a:rPr sz="1500" b="0">
                <a:solidFill>
                  <a:srgbClr val="15213A"/>
                </a:solidFill>
                <a:latin typeface="Calibri"/>
              </a:rPr>
              <a:t>The elbow, slide 7's output, and why n_init=10.</a:t>
            </a:r>
          </a:p>
          <a:p>
            <a:pPr>
              <a:spcBef>
                <a:spcPts val="500"/>
              </a:spcBef>
            </a:pPr>
            <a:r>
              <a:rPr sz="1800" b="1">
                <a:solidFill>
                  <a:srgbClr val="E07A1F"/>
                </a:solidFill>
                <a:latin typeface="Arial"/>
              </a:rPr>
              <a:t>4  </a:t>
            </a:r>
            <a:r>
              <a:rPr sz="1800" b="1">
                <a:solidFill>
                  <a:srgbClr val="15213A"/>
                </a:solidFill>
                <a:latin typeface="Arial"/>
              </a:rPr>
              <a:t>Limits of k-means</a:t>
            </a:r>
          </a:p>
          <a:p>
            <a:pPr>
              <a:spcAft>
                <a:spcPts val="200"/>
              </a:spcAft>
            </a:pPr>
            <a:r>
              <a:rPr sz="1500" b="0">
                <a:solidFill>
                  <a:srgbClr val="15213A"/>
                </a:solidFill>
                <a:latin typeface="Calibri"/>
              </a:rPr>
              <a:t>Curved, stretched, uneven, unscaled; iris crosstab.</a:t>
            </a:r>
          </a:p>
        </p:txBody>
      </p:sp>
      <p:pic>
        <p:nvPicPr>
          <p:cNvPr id="14" name="Picture 13" descr="13.pn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25880"/>
            <a:ext cx="5897880" cy="3454102"/>
          </a:xfrm>
          <a:prstGeom prst="rect">
            <a:avLst/>
          </a:prstGeom>
          <a:ln w="12700">
            <a:solidFill>
              <a:srgbClr val="D5DBE6"/>
            </a:solidFill>
          </a:ln>
        </p:spPr>
      </p:pic>
      <p:sp>
        <p:nvSpPr>
          <p:cNvPr id="15" name="Rounded Rectangle 14">
            <a:hlinkClick r:id="rId3"/>
          </p:cNvPr>
          <p:cNvSpPr/>
          <p:nvPr/>
        </p:nvSpPr>
        <p:spPr>
          <a:xfrm>
            <a:off x="548640" y="5212080"/>
            <a:ext cx="2834640" cy="566928"/>
          </a:xfrm>
          <a:prstGeom prst="round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5213A"/>
                </a:solidFill>
                <a:latin typeface="Arial"/>
              </a:rPr>
              <a:t>Open the lab  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5175504"/>
            <a:ext cx="20574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 b="1">
                <a:solidFill>
                  <a:srgbClr val="5D6573"/>
                </a:solidFill>
                <a:latin typeface="Calibri"/>
              </a:rPr>
              <a:t>Works offline in any browser</a:t>
            </a:r>
          </a:p>
          <a:p>
            <a:r>
              <a:rPr sz="1000" b="0">
                <a:solidFill>
                  <a:srgbClr val="5D6573"/>
                </a:solidFill>
                <a:latin typeface="Courier New"/>
              </a:rPr>
              <a:t>Labs_open_in_browser/</a:t>
            </a:r>
          </a:p>
          <a:p>
            <a:r>
              <a:rPr sz="1000" b="0">
                <a:solidFill>
                  <a:srgbClr val="5D6573"/>
                </a:solidFill>
                <a:latin typeface="Courier New"/>
              </a:rPr>
              <a:t>L13_Clustering_Lab.html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13: Unsupervised learning</dc:title>
  <dc:subject>PptxGenJS Presentation</dc:subject>
  <dc:creator>Md Mahbub E Noor</dc:creator>
  <cp:lastModifiedBy>Md Mahbub E Noor</cp:lastModifiedBy>
  <cp:revision>1</cp:revision>
  <dcterms:created xsi:type="dcterms:W3CDTF">2026-10-07T02:12:06Z</dcterms:created>
  <dcterms:modified xsi:type="dcterms:W3CDTF">2026-10-07T02:12:06Z</dcterms:modified>
</cp:coreProperties>
</file>