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4" r:id="rId25"/>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Models are only as good as the features they are given. Today we fix the problems real data always has: missing values, text categories, and numbers on very different scales. New notebook: Lecture12. Make sure students.csv is in your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real projects, preparing data takes far longer than training models. Today shows the standard tools.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students.csv is invented, so no real person's data is involved. Missing values appear as NaN, which means 'not a number'. Most scikit-learn models refuse NaN, as the mistakes slide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Dropping lost 14 of 150 rows here. Filling with the median keeps them. The median is preferred over the mean because it is not pulled by extreme values (Lecture 7). Later in the pipeline we let SimpleImputer do this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not just number them CSE = 1, EEE = 2, Math = 3? Because then the model would think Math is three times CSE, and that EEE sits between them. One-hot avoids inventing an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get_dummies is perfect for exploring. Inside a model pipeline we use OneHotEncoder, which remembers the categories it saw in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'scaled' simply divides hours by their range of 12 and attendance by its range of 60. Before scaling, a 30-point attendance gap swamps everything; after scaling, both features count fairly. StandardScaler does a similar thing automatically.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hand calculation from the previous slide, animated with real rows. Pause before the stretch and ask which neighbours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fit and transform pattern as CountVectorizer in Lecture 6. fit learns the means and standard deviations; transform applies them. Fitting on test data would leak information, the same rule as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Leakage produces no error messages, only beautiful numbers that fall apart in real use. It is the most common serious mistake in student projects, and in published papers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on step 2 of the wrong way and ask exactly which numbers came from the test set. Answer: the means and standard deviations.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code of the lecture. Note that we pass the raw data with missing values and text: the pipeline handles everything, and cross-validation refits it on each training fold, so nothing leaks.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asterisk in make_pipeline(*num_steps) unpacks the list into separate arguments. The difference between the two scores is the effect we computed by hand two slides 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wine, scaling lifts k-NN from roughly 0.7 to above 0.95 accuracy. This finally explains the hook from Lecture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are solved by a correctly built pipeline, which is one more reason to use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session: Practice Class 2, an evaluation clinic where you find the mistakes in other people's experiments.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12. Task 1 key: mean 4, standard deviation √(8/3) ≈ 1.633, scaled values ≈ -1.22, 0, 1.22. Task 3: trees should change very little with scaling.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at the end of class or leave for revision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Feature Prep Lab (double-click; works offline). Missing values: let students pick 'fill with 0' first and explain the orange bar at 0 hours (CV drops to 0.813). Scaling: click a student and switch raw/scaled - the flat ring shows attendance dominating; the k chart repeats slide 13 (0.687 vs 0.893 at k = 5). Leakage: with 5000 random columns and coin-toss labels, selecting features before cross-validation reports about 93%; the pipeline reports about 50%. Point out that the leaky scaler on students.csv gives the same 0.893, so leakage cannot be detected by looking at the score.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video" Target="../media/media-8-1.mp4"/><Relationship Id="rId2" Type="http://schemas.microsoft.com/office/2007/relationships/media" Target="../media/media-8-1.mp4"/><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video" Target="../media/media-11-1.mp4"/><Relationship Id="rId2" Type="http://schemas.microsoft.com/office/2007/relationships/media" Target="../media/media-11-1.mp4"/><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video" Target="../media/media-18-1.mp4"/><Relationship Id="rId2" Type="http://schemas.microsoft.com/office/2007/relationships/media" Target="../media/media-18-1.mp4"/><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12_Feature_Prep_Lab.html" TargetMode="Externa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12</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Preparing features</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Missing values, categories, scaling and pipelines</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493836"/>
            <a:ext cx="4480560" cy="1413129"/>
          </a:xfrm>
          <a:prstGeom prst="roundRect">
            <a:avLst>
              <a:gd name="adj" fmla="val 6471"/>
            </a:avLst>
          </a:prstGeom>
          <a:solidFill>
            <a:srgbClr val="22335A"/>
          </a:solidFill>
          <a:ln w="12700">
            <a:solidFill>
              <a:srgbClr val="33477A"/>
            </a:solidFill>
            <a:prstDash val="solid"/>
          </a:ln>
        </p:spPr>
        <p:txBody>
          <a:bodyPr/>
          <a:p/>
        </p:txBody>
      </p:sp>
      <p:sp>
        <p:nvSpPr>
          <p:cNvPr id="7" name="Text 5"/>
          <p:cNvSpPr txBox="1"/>
          <p:nvPr/>
        </p:nvSpPr>
        <p:spPr>
          <a:xfrm>
            <a:off x="7452360" y="2658428"/>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042476"/>
            <a:ext cx="4206240" cy="544449"/>
          </a:xfrm>
          <a:prstGeom prst="rect">
            <a:avLst/>
          </a:prstGeom>
          <a:noFill/>
          <a:ln/>
        </p:spPr>
        <p:txBody>
          <a:bodyPr wrap="none" lIns="0" tIns="0" rIns="0" bIns="0" rtlCol="0" anchor="t"/>
          <a:lstStyle/>
          <a:p>
            <a:pPr indent="0" marL="0">
              <a:buNone/>
            </a:pPr>
            <a:r>
              <a:rPr lang="en-US" sz="1450" dirty="0">
                <a:solidFill>
                  <a:srgbClr val="E8ECF4"/>
                </a:solidFill>
                <a:latin typeface="Courier New" pitchFamily="34" charset="0"/>
                <a:ea typeface="Courier New" pitchFamily="34" charset="-122"/>
                <a:cs typeface="Courier New" pitchFamily="34" charset="-120"/>
              </a:rPr>
              <a:t>make_pipeline(StandardScaler(),</a:t>
            </a:r>
            <a:endParaRPr lang="en-US" sz="1450" dirty="0"/>
          </a:p>
          <a:p>
            <a:pPr indent="0" marL="0">
              <a:buNone/>
            </a:pPr>
            <a:r>
              <a:rPr lang="en-US" sz="1450" dirty="0">
                <a:solidFill>
                  <a:srgbClr val="E8ECF4"/>
                </a:solidFill>
                <a:latin typeface="Courier New" pitchFamily="34" charset="0"/>
                <a:ea typeface="Courier New" pitchFamily="34" charset="-122"/>
                <a:cs typeface="Courier New" pitchFamily="34" charset="-120"/>
              </a:rPr>
              <a:t>              KNeighborsClassifier())</a:t>
            </a:r>
            <a:endParaRPr lang="en-US" sz="14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road ahead: machine learning</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L7</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Charts and stats</a:t>
            </a:r>
            <a:endParaRPr lang="en-US" sz="1200" dirty="0"/>
          </a:p>
        </p:txBody>
      </p:sp>
      <p:sp>
        <p:nvSpPr>
          <p:cNvPr id="7" name="Shape 5"/>
          <p:cNvSpPr/>
          <p:nvPr/>
        </p:nvSpPr>
        <p:spPr>
          <a:xfrm>
            <a:off x="2265099" y="1572768"/>
            <a:ext cx="512064" cy="512064"/>
          </a:xfrm>
          <a:prstGeom prst="ellipse">
            <a:avLst/>
          </a:prstGeom>
          <a:solidFill>
            <a:srgbClr val="1F8A7A"/>
          </a:solidFill>
          <a:ln w="19050">
            <a:solidFill>
              <a:srgbClr val="1F8A7A"/>
            </a:solidFill>
            <a:prstDash val="solid"/>
          </a:ln>
        </p:spPr>
        <p:txBody>
          <a:bodyPr/>
          <a:p/>
        </p:txBody>
      </p:sp>
      <p:sp>
        <p:nvSpPr>
          <p:cNvPr id="8" name="Text 6"/>
          <p:cNvSpPr txBox="1"/>
          <p:nvPr/>
        </p:nvSpPr>
        <p:spPr>
          <a:xfrm>
            <a:off x="2265099"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L8</a:t>
            </a:r>
            <a:endParaRPr lang="en-US" sz="1300" dirty="0"/>
          </a:p>
        </p:txBody>
      </p:sp>
      <p:sp>
        <p:nvSpPr>
          <p:cNvPr id="9" name="Text 7"/>
          <p:cNvSpPr txBox="1"/>
          <p:nvPr/>
        </p:nvSpPr>
        <p:spPr>
          <a:xfrm>
            <a:off x="1789611"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What is ML?</a:t>
            </a:r>
            <a:endParaRPr lang="en-US" sz="1200" dirty="0"/>
          </a:p>
        </p:txBody>
      </p:sp>
      <p:sp>
        <p:nvSpPr>
          <p:cNvPr id="10" name="Shape 8"/>
          <p:cNvSpPr/>
          <p:nvPr/>
        </p:nvSpPr>
        <p:spPr>
          <a:xfrm>
            <a:off x="3688951" y="1572768"/>
            <a:ext cx="512064" cy="512064"/>
          </a:xfrm>
          <a:prstGeom prst="ellipse">
            <a:avLst/>
          </a:prstGeom>
          <a:solidFill>
            <a:srgbClr val="1F8A7A"/>
          </a:solidFill>
          <a:ln w="19050">
            <a:solidFill>
              <a:srgbClr val="1F8A7A"/>
            </a:solidFill>
            <a:prstDash val="solid"/>
          </a:ln>
        </p:spPr>
        <p:txBody>
          <a:bodyPr/>
          <a:p/>
        </p:txBody>
      </p:sp>
      <p:sp>
        <p:nvSpPr>
          <p:cNvPr id="11" name="Text 9"/>
          <p:cNvSpPr txBox="1"/>
          <p:nvPr/>
        </p:nvSpPr>
        <p:spPr>
          <a:xfrm>
            <a:off x="3688951"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L9</a:t>
            </a:r>
            <a:endParaRPr lang="en-US" sz="1300" dirty="0"/>
          </a:p>
        </p:txBody>
      </p:sp>
      <p:sp>
        <p:nvSpPr>
          <p:cNvPr id="12" name="Text 10"/>
          <p:cNvSpPr txBox="1"/>
          <p:nvPr/>
        </p:nvSpPr>
        <p:spPr>
          <a:xfrm>
            <a:off x="3213463"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Regression</a:t>
            </a:r>
            <a:endParaRPr lang="en-US" sz="1200" dirty="0"/>
          </a:p>
        </p:txBody>
      </p:sp>
      <p:sp>
        <p:nvSpPr>
          <p:cNvPr id="13" name="Shape 11"/>
          <p:cNvSpPr/>
          <p:nvPr/>
        </p:nvSpPr>
        <p:spPr>
          <a:xfrm>
            <a:off x="5112802" y="1572768"/>
            <a:ext cx="512064" cy="512064"/>
          </a:xfrm>
          <a:prstGeom prst="ellipse">
            <a:avLst/>
          </a:prstGeom>
          <a:solidFill>
            <a:srgbClr val="1F8A7A"/>
          </a:solidFill>
          <a:ln w="19050">
            <a:solidFill>
              <a:srgbClr val="1F8A7A"/>
            </a:solidFill>
            <a:prstDash val="solid"/>
          </a:ln>
        </p:spPr>
        <p:txBody>
          <a:bodyPr/>
          <a:p/>
        </p:txBody>
      </p:sp>
      <p:sp>
        <p:nvSpPr>
          <p:cNvPr id="14" name="Text 12"/>
          <p:cNvSpPr txBox="1"/>
          <p:nvPr/>
        </p:nvSpPr>
        <p:spPr>
          <a:xfrm>
            <a:off x="5112802"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L10</a:t>
            </a:r>
            <a:endParaRPr lang="en-US" sz="1300" dirty="0"/>
          </a:p>
        </p:txBody>
      </p:sp>
      <p:sp>
        <p:nvSpPr>
          <p:cNvPr id="15" name="Text 13"/>
          <p:cNvSpPr txBox="1"/>
          <p:nvPr/>
        </p:nvSpPr>
        <p:spPr>
          <a:xfrm>
            <a:off x="4637314"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Classification</a:t>
            </a:r>
            <a:endParaRPr lang="en-US" sz="1200" dirty="0"/>
          </a:p>
        </p:txBody>
      </p:sp>
      <p:sp>
        <p:nvSpPr>
          <p:cNvPr id="16" name="Shape 14"/>
          <p:cNvSpPr/>
          <p:nvPr/>
        </p:nvSpPr>
        <p:spPr>
          <a:xfrm>
            <a:off x="6536654" y="1572768"/>
            <a:ext cx="512064" cy="512064"/>
          </a:xfrm>
          <a:prstGeom prst="ellipse">
            <a:avLst/>
          </a:prstGeom>
          <a:solidFill>
            <a:srgbClr val="1F8A7A"/>
          </a:solidFill>
          <a:ln w="19050">
            <a:solidFill>
              <a:srgbClr val="1F8A7A"/>
            </a:solidFill>
            <a:prstDash val="solid"/>
          </a:ln>
        </p:spPr>
        <p:txBody>
          <a:bodyPr/>
          <a:p/>
        </p:txBody>
      </p:sp>
      <p:sp>
        <p:nvSpPr>
          <p:cNvPr id="17" name="Text 15"/>
          <p:cNvSpPr txBox="1"/>
          <p:nvPr/>
        </p:nvSpPr>
        <p:spPr>
          <a:xfrm>
            <a:off x="6536654"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L11</a:t>
            </a:r>
            <a:endParaRPr lang="en-US" sz="1300" dirty="0"/>
          </a:p>
        </p:txBody>
      </p:sp>
      <p:sp>
        <p:nvSpPr>
          <p:cNvPr id="18" name="Text 16"/>
          <p:cNvSpPr txBox="1"/>
          <p:nvPr/>
        </p:nvSpPr>
        <p:spPr>
          <a:xfrm>
            <a:off x="6061166"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Evaluation</a:t>
            </a:r>
            <a:endParaRPr lang="en-US" sz="1200" dirty="0"/>
          </a:p>
        </p:txBody>
      </p:sp>
      <p:sp>
        <p:nvSpPr>
          <p:cNvPr id="19" name="Text 17"/>
          <p:cNvSpPr txBox="1"/>
          <p:nvPr/>
        </p:nvSpPr>
        <p:spPr>
          <a:xfrm>
            <a:off x="7302137"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Today</a:t>
            </a:r>
            <a:endParaRPr lang="en-US" sz="1300" dirty="0"/>
          </a:p>
        </p:txBody>
      </p:sp>
      <p:sp>
        <p:nvSpPr>
          <p:cNvPr id="20" name="Shape 18"/>
          <p:cNvSpPr/>
          <p:nvPr/>
        </p:nvSpPr>
        <p:spPr>
          <a:xfrm>
            <a:off x="7859921" y="1472184"/>
            <a:ext cx="713232" cy="713232"/>
          </a:xfrm>
          <a:prstGeom prst="ellipse">
            <a:avLst/>
          </a:prstGeom>
          <a:solidFill>
            <a:srgbClr val="E07A1F"/>
          </a:solidFill>
          <a:ln w="19050">
            <a:solidFill>
              <a:srgbClr val="E07A1F"/>
            </a:solidFill>
            <a:prstDash val="solid"/>
          </a:ln>
        </p:spPr>
        <p:txBody>
          <a:bodyPr/>
          <a:p/>
        </p:txBody>
      </p:sp>
      <p:sp>
        <p:nvSpPr>
          <p:cNvPr id="21" name="Text 19"/>
          <p:cNvSpPr txBox="1"/>
          <p:nvPr/>
        </p:nvSpPr>
        <p:spPr>
          <a:xfrm>
            <a:off x="7859921"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L12</a:t>
            </a:r>
            <a:endParaRPr lang="en-US" sz="1600" dirty="0"/>
          </a:p>
        </p:txBody>
      </p:sp>
      <p:sp>
        <p:nvSpPr>
          <p:cNvPr id="22" name="Text 20"/>
          <p:cNvSpPr txBox="1"/>
          <p:nvPr/>
        </p:nvSpPr>
        <p:spPr>
          <a:xfrm>
            <a:off x="7485017" y="2286000"/>
            <a:ext cx="1463040" cy="548640"/>
          </a:xfrm>
          <a:prstGeom prst="rect">
            <a:avLst/>
          </a:prstGeom>
          <a:noFill/>
          <a:ln/>
        </p:spPr>
        <p:txBody>
          <a:bodyPr wrap="square" lIns="0" tIns="0" rIns="0" bIns="0" rtlCol="0" anchor="t"/>
          <a:lstStyle/>
          <a:p>
            <a:pPr algn="ctr" indent="0" marL="0">
              <a:buNone/>
            </a:pPr>
            <a:r>
              <a:rPr lang="en-US" sz="1200" b="1" dirty="0">
                <a:solidFill>
                  <a:srgbClr val="15213A"/>
                </a:solidFill>
                <a:latin typeface="Calibri" pitchFamily="34" charset="0"/>
                <a:ea typeface="Calibri" pitchFamily="34" charset="-122"/>
                <a:cs typeface="Calibri" pitchFamily="34" charset="-120"/>
              </a:rPr>
              <a:t>Features</a:t>
            </a:r>
            <a:endParaRPr lang="en-US" sz="1200" dirty="0"/>
          </a:p>
        </p:txBody>
      </p:sp>
      <p:sp>
        <p:nvSpPr>
          <p:cNvPr id="23" name="Shape 21"/>
          <p:cNvSpPr/>
          <p:nvPr/>
        </p:nvSpPr>
        <p:spPr>
          <a:xfrm>
            <a:off x="9384357" y="1572768"/>
            <a:ext cx="512064" cy="512064"/>
          </a:xfrm>
          <a:prstGeom prst="ellipse">
            <a:avLst/>
          </a:prstGeom>
          <a:solidFill>
            <a:srgbClr val="FFFFFF"/>
          </a:solidFill>
          <a:ln w="19050">
            <a:solidFill>
              <a:srgbClr val="15213A"/>
            </a:solidFill>
            <a:prstDash val="solid"/>
          </a:ln>
        </p:spPr>
        <p:txBody>
          <a:bodyPr/>
          <a:p/>
        </p:txBody>
      </p:sp>
      <p:sp>
        <p:nvSpPr>
          <p:cNvPr id="24" name="Text 22"/>
          <p:cNvSpPr txBox="1"/>
          <p:nvPr/>
        </p:nvSpPr>
        <p:spPr>
          <a:xfrm>
            <a:off x="9384357"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L13</a:t>
            </a:r>
            <a:endParaRPr lang="en-US" sz="1300" dirty="0"/>
          </a:p>
        </p:txBody>
      </p:sp>
      <p:sp>
        <p:nvSpPr>
          <p:cNvPr id="25" name="Text 23"/>
          <p:cNvSpPr txBox="1"/>
          <p:nvPr/>
        </p:nvSpPr>
        <p:spPr>
          <a:xfrm>
            <a:off x="8908869"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Clustering</a:t>
            </a:r>
            <a:endParaRPr lang="en-US" sz="1200" dirty="0"/>
          </a:p>
        </p:txBody>
      </p:sp>
      <p:sp>
        <p:nvSpPr>
          <p:cNvPr id="26" name="Shape 24"/>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27" name="Text 25"/>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L14</a:t>
            </a:r>
            <a:endParaRPr lang="en-US" sz="1300" dirty="0"/>
          </a:p>
        </p:txBody>
      </p:sp>
      <p:sp>
        <p:nvSpPr>
          <p:cNvPr id="28" name="Text 26"/>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Responsible ML</a:t>
            </a:r>
            <a:endParaRPr lang="en-US" sz="1200" dirty="0"/>
          </a:p>
        </p:txBody>
      </p:sp>
      <p:sp>
        <p:nvSpPr>
          <p:cNvPr id="29" name="Shape 27"/>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30" name="Text 28"/>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31" name="Shape 29"/>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33" name="Text 31"/>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Find and handle missing values</a:t>
            </a:r>
            <a:endParaRPr lang="en-US" sz="1600" dirty="0"/>
          </a:p>
        </p:txBody>
      </p:sp>
      <p:sp>
        <p:nvSpPr>
          <p:cNvPr id="34" name="Shape 32"/>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36" name="Text 34"/>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Turn categories into numbers with one-hot encoding</a:t>
            </a:r>
            <a:endParaRPr lang="en-US" sz="1600" dirty="0"/>
          </a:p>
        </p:txBody>
      </p:sp>
      <p:sp>
        <p:nvSpPr>
          <p:cNvPr id="37" name="Shape 35"/>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38" name="Text 36"/>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9" name="Text 37"/>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See why scaling changes k-NN, by hand</a:t>
            </a:r>
            <a:endParaRPr lang="en-US" sz="1600" dirty="0"/>
          </a:p>
        </p:txBody>
      </p:sp>
      <p:sp>
        <p:nvSpPr>
          <p:cNvPr id="40" name="Shape 38"/>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41" name="Text 39"/>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42" name="Text 40"/>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Scale without leaking test information</a:t>
            </a:r>
            <a:endParaRPr lang="en-US" sz="1600" dirty="0"/>
          </a:p>
        </p:txBody>
      </p:sp>
      <p:sp>
        <p:nvSpPr>
          <p:cNvPr id="43" name="Shape 41"/>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44" name="Text 42"/>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45" name="Text 43"/>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Build a pipeline that does it all correctly</a:t>
            </a:r>
            <a:endParaRPr lang="en-US" sz="1600" dirty="0"/>
          </a:p>
        </p:txBody>
      </p:sp>
      <p:sp>
        <p:nvSpPr>
          <p:cNvPr id="46" name="Shape 4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7" name="Text 4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8" name="Shape 4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9" name="Text 4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50" name="Shape 4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51" name="Text 4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2" name="Shape 5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3" name="Text 5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19</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Meet the data: invented student records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150 invented students, made for this course</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Target: passed (yes / no)</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isna().sum()</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counts missing values per column</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Some hours and GPAs are missing, as in real data</a:t>
            </a:r>
            <a:endParaRPr lang="en-US" sz="2000" dirty="0"/>
          </a:p>
        </p:txBody>
      </p:sp>
      <p:sp>
        <p:nvSpPr>
          <p:cNvPr id="11" name="Shape 9"/>
          <p:cNvSpPr/>
          <p:nvPr/>
        </p:nvSpPr>
        <p:spPr>
          <a:xfrm>
            <a:off x="5440680" y="1371600"/>
            <a:ext cx="6172200" cy="1423416"/>
          </a:xfrm>
          <a:prstGeom prst="roundRect">
            <a:avLst>
              <a:gd name="adj" fmla="val 513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966216"/>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import pandas as pd</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st = pd.read_csv("students.csv")</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print(st.head())</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print(st.isna().sum())</a:t>
            </a:r>
            <a:endParaRPr lang="en-US" sz="1400" dirty="0"/>
          </a:p>
        </p:txBody>
      </p:sp>
      <p:sp>
        <p:nvSpPr>
          <p:cNvPr id="14" name="Shape 12"/>
          <p:cNvSpPr/>
          <p:nvPr/>
        </p:nvSpPr>
        <p:spPr>
          <a:xfrm>
            <a:off x="5440680" y="3023616"/>
            <a:ext cx="6172200" cy="3172968"/>
          </a:xfrm>
          <a:prstGeom prst="roundRect">
            <a:avLst>
              <a:gd name="adj" fmla="val 2305"/>
            </a:avLst>
          </a:prstGeom>
          <a:solidFill>
            <a:srgbClr val="EEF2F8"/>
          </a:solidFill>
          <a:ln w="9525">
            <a:solidFill>
              <a:srgbClr val="D5DBE6"/>
            </a:solidFill>
            <a:prstDash val="solid"/>
          </a:ln>
        </p:spPr>
        <p:txBody>
          <a:bodyPr/>
          <a:p/>
        </p:txBody>
      </p:sp>
      <p:sp>
        <p:nvSpPr>
          <p:cNvPr id="15" name="Text 13"/>
          <p:cNvSpPr txBox="1"/>
          <p:nvPr/>
        </p:nvSpPr>
        <p:spPr>
          <a:xfrm>
            <a:off x="5623560" y="311505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371088"/>
            <a:ext cx="5897880" cy="2715768"/>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   hours  attendance  prior_gpa  dept passed</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0    NaN          55       3.28   CSE    yes</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1    NaN          88       2.37   EEE    yes</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2    9.3          81       3.52  Math    yes</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3    2.7          83       3.52   EEE     no</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4    3.6          78       3.44   CSE     no</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hours         8</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attendance    0</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prior_gpa     6</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dept          0</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passed        0</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dtype: int64</a:t>
            </a:r>
            <a:endParaRPr lang="en-US" sz="14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19</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Missing values: drop or fill?</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dropna()</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removes rows with any missing value</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Fast, but throws data away</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fillna(median)</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keeps rows, guessing a typical value</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Choose, and say which you chose in your report</a:t>
            </a:r>
            <a:endParaRPr lang="en-US" sz="2000" dirty="0"/>
          </a:p>
        </p:txBody>
      </p:sp>
      <p:sp>
        <p:nvSpPr>
          <p:cNvPr id="11" name="Shape 9"/>
          <p:cNvSpPr/>
          <p:nvPr/>
        </p:nvSpPr>
        <p:spPr>
          <a:xfrm>
            <a:off x="5440680" y="1371600"/>
            <a:ext cx="6172200" cy="1564005"/>
          </a:xfrm>
          <a:prstGeom prst="roundRect">
            <a:avLst>
              <a:gd name="adj" fmla="val 4677"/>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106805"/>
          </a:xfrm>
          <a:prstGeom prst="rect">
            <a:avLst/>
          </a:prstGeom>
          <a:noFill/>
          <a:ln/>
        </p:spPr>
        <p:txBody>
          <a:bodyPr wrap="none" lIns="0" tIns="0" rIns="0" bIns="0" rtlCol="0" anchor="t"/>
          <a:lstStyle/>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print(len(st), len(st.dropna()))</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filled = st.copy()</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for col in ["hours", "prior_gpa"]:</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filled[col] = filled[col].fillna(filled[col].median())</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print(filled.isna().sum().sum())</a:t>
            </a:r>
            <a:endParaRPr lang="en-US" sz="1300" dirty="0"/>
          </a:p>
        </p:txBody>
      </p:sp>
      <p:sp>
        <p:nvSpPr>
          <p:cNvPr id="14" name="Shape 12"/>
          <p:cNvSpPr/>
          <p:nvPr/>
        </p:nvSpPr>
        <p:spPr>
          <a:xfrm>
            <a:off x="5440680" y="3164205"/>
            <a:ext cx="6172200" cy="954786"/>
          </a:xfrm>
          <a:prstGeom prst="roundRect">
            <a:avLst>
              <a:gd name="adj" fmla="val 7662"/>
            </a:avLst>
          </a:prstGeom>
          <a:solidFill>
            <a:srgbClr val="EEF2F8"/>
          </a:solidFill>
          <a:ln w="9525">
            <a:solidFill>
              <a:srgbClr val="D5DBE6"/>
            </a:solidFill>
            <a:prstDash val="solid"/>
          </a:ln>
        </p:spPr>
        <p:txBody>
          <a:bodyPr/>
          <a:p/>
        </p:txBody>
      </p:sp>
      <p:sp>
        <p:nvSpPr>
          <p:cNvPr id="15" name="Text 13"/>
          <p:cNvSpPr txBox="1"/>
          <p:nvPr/>
        </p:nvSpPr>
        <p:spPr>
          <a:xfrm>
            <a:off x="5623560" y="3255645"/>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511677"/>
            <a:ext cx="5897880" cy="497586"/>
          </a:xfrm>
          <a:prstGeom prst="rect">
            <a:avLst/>
          </a:prstGeom>
          <a:noFill/>
          <a:ln/>
        </p:spPr>
        <p:txBody>
          <a:bodyPr wrap="none" lIns="0" tIns="0" rIns="0" bIns="0" rtlCol="0" anchor="t"/>
          <a:lstStyle/>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150 136</a:t>
            </a:r>
            <a:endParaRPr lang="en-US" sz="1300" dirty="0"/>
          </a:p>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0</a:t>
            </a:r>
            <a:endParaRPr lang="en-US" sz="13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19</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One-hot encoding: categories become 0/1 columns</a:t>
            </a:r>
            <a:endParaRPr lang="en-US" sz="3000" dirty="0"/>
          </a:p>
        </p:txBody>
      </p:sp>
      <p:sp>
        <p:nvSpPr>
          <p:cNvPr id="3" name="Text 1"/>
          <p:cNvSpPr txBox="1"/>
          <p:nvPr/>
        </p:nvSpPr>
        <p:spPr>
          <a:xfrm>
            <a:off x="548640" y="1188720"/>
            <a:ext cx="11064240" cy="5029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model cannot multiply the word CSE. One-hot encoding gives each category its own yes/no column.</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2514600"/>
        </p:xfrm>
        <a:graphic>
          <a:graphicData uri="http://schemas.openxmlformats.org/drawingml/2006/table">
            <a:tbl>
              <a:tblPr/>
              <a:tblGrid>
                <a:gridCol w="2743200"/>
                <a:gridCol w="2743200"/>
                <a:gridCol w="2743200"/>
                <a:gridCol w="2834640"/>
              </a:tblGrid>
              <a:tr h="502920">
                <a:tc>
                  <a:txBody>
                    <a:bodyPr/>
                    <a:lstStyle/>
                    <a:p>
                      <a:pPr indent="0" marL="0">
                        <a:buNone/>
                      </a:pPr>
                      <a:r>
                        <a:rPr lang="en-US" sz="1700" b="1" dirty="0">
                          <a:solidFill>
                            <a:srgbClr val="FFFFFF"/>
                          </a:solidFill>
                          <a:latin typeface="Calibri" pitchFamily="34" charset="0"/>
                          <a:ea typeface="Calibri" pitchFamily="34" charset="-122"/>
                          <a:cs typeface="Calibri" pitchFamily="34" charset="-120"/>
                        </a:rPr>
                        <a:t>dept</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700" b="1" dirty="0">
                          <a:solidFill>
                            <a:srgbClr val="FFFFFF"/>
                          </a:solidFill>
                          <a:latin typeface="Calibri" pitchFamily="34" charset="0"/>
                          <a:ea typeface="Calibri" pitchFamily="34" charset="-122"/>
                          <a:cs typeface="Calibri" pitchFamily="34" charset="-120"/>
                        </a:rPr>
                        <a:t>dept_CSE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700" b="1" dirty="0">
                          <a:solidFill>
                            <a:srgbClr val="FFFFFF"/>
                          </a:solidFill>
                          <a:latin typeface="Calibri" pitchFamily="34" charset="0"/>
                          <a:ea typeface="Calibri" pitchFamily="34" charset="-122"/>
                          <a:cs typeface="Calibri" pitchFamily="34" charset="-120"/>
                        </a:rPr>
                        <a:t>dept_EEE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700" b="1" dirty="0">
                          <a:solidFill>
                            <a:srgbClr val="FFFFFF"/>
                          </a:solidFill>
                          <a:latin typeface="Calibri" pitchFamily="34" charset="0"/>
                          <a:ea typeface="Calibri" pitchFamily="34" charset="-122"/>
                          <a:cs typeface="Calibri" pitchFamily="34" charset="-120"/>
                        </a:rPr>
                        <a:t>dept_Math</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50292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CSE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1</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EEE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1</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Math</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1</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CSE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1</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0</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19</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One-hot encoding in pandas</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pd.get_dummies</a:t>
            </a:r>
            <a:pPr indent="0" marL="0">
              <a:buNone/>
            </a:pPr>
            <a:r>
              <a:rPr lang="en-US" sz="1700" dirty="0">
                <a:solidFill>
                  <a:srgbClr val="15213A"/>
                </a:solidFill>
                <a:latin typeface="Calibri" pitchFamily="34" charset="0"/>
                <a:ea typeface="Calibri" pitchFamily="34" charset="-122"/>
                <a:cs typeface="Calibri" pitchFamily="34" charset="-120"/>
              </a:rPr>
              <a:t> creates the 0/1 columns   ·   </a:t>
            </a:r>
            <a:pPr indent="0" marL="0">
              <a:buNone/>
            </a:pPr>
            <a:r>
              <a:rPr lang="en-US" sz="1600" dirty="0">
                <a:solidFill>
                  <a:srgbClr val="A4520C"/>
                </a:solidFill>
                <a:latin typeface="Courier New" pitchFamily="34" charset="0"/>
                <a:ea typeface="Courier New" pitchFamily="34" charset="-122"/>
                <a:cs typeface="Courier New" pitchFamily="34" charset="-120"/>
              </a:rPr>
              <a:t>dtype=int</a:t>
            </a:r>
            <a:pPr indent="0" marL="0">
              <a:buNone/>
            </a:pPr>
            <a:r>
              <a:rPr lang="en-US" sz="1700" dirty="0">
                <a:solidFill>
                  <a:srgbClr val="15213A"/>
                </a:solidFill>
                <a:latin typeface="Calibri" pitchFamily="34" charset="0"/>
                <a:ea typeface="Calibri" pitchFamily="34" charset="-122"/>
                <a:cs typeface="Calibri" pitchFamily="34" charset="-120"/>
              </a:rPr>
              <a:t> shows 0 and 1 instead of False/True   ·   Every category gets its own column   ·   In pipelines we use OneHotEncoder instead (later)</a:t>
            </a:r>
            <a:endParaRPr lang="en-US" sz="1700" dirty="0"/>
          </a:p>
        </p:txBody>
      </p:sp>
      <p:sp>
        <p:nvSpPr>
          <p:cNvPr id="4" name="Shape 2"/>
          <p:cNvSpPr/>
          <p:nvPr/>
        </p:nvSpPr>
        <p:spPr>
          <a:xfrm>
            <a:off x="548640" y="1920240"/>
            <a:ext cx="11064240" cy="1173480"/>
          </a:xfrm>
          <a:prstGeom prst="roundRect">
            <a:avLst>
              <a:gd name="adj" fmla="val 6234"/>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7162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dummies = pd.get_dummies(filled["dept"], prefix="dept", dtype=int)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print(dummies.head(4))</a:t>
            </a:r>
            <a:endParaRPr lang="en-US" sz="2000" dirty="0"/>
          </a:p>
        </p:txBody>
      </p:sp>
      <p:sp>
        <p:nvSpPr>
          <p:cNvPr id="7" name="Shape 5"/>
          <p:cNvSpPr/>
          <p:nvPr/>
        </p:nvSpPr>
        <p:spPr>
          <a:xfrm>
            <a:off x="548640" y="3322320"/>
            <a:ext cx="11064240" cy="2110740"/>
          </a:xfrm>
          <a:prstGeom prst="roundRect">
            <a:avLst>
              <a:gd name="adj" fmla="val 3466"/>
            </a:avLst>
          </a:prstGeom>
          <a:solidFill>
            <a:srgbClr val="EEF2F8"/>
          </a:solidFill>
          <a:ln w="9525">
            <a:solidFill>
              <a:srgbClr val="D5DBE6"/>
            </a:solidFill>
            <a:prstDash val="solid"/>
          </a:ln>
        </p:spPr>
        <p:txBody>
          <a:bodyPr/>
          <a:p/>
        </p:txBody>
      </p:sp>
      <p:sp>
        <p:nvSpPr>
          <p:cNvPr id="8" name="Text 6"/>
          <p:cNvSpPr txBox="1"/>
          <p:nvPr/>
        </p:nvSpPr>
        <p:spPr>
          <a:xfrm>
            <a:off x="731520" y="34137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3669792"/>
            <a:ext cx="10789920" cy="165354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   dept_CSE  dept_EEE  dept_Math</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0         1         0          0</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1         0         1          0</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2         0         0          1</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3         0         1          0</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19</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By hand: why scale matters for k-nearest neighbours</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Distance from student A (hours 2, attendance 90) to B (hours 10, attendance 85) and C (hours 3, attendance 60).</a:t>
            </a:r>
            <a:endParaRPr lang="en-US" sz="1700" dirty="0"/>
          </a:p>
        </p:txBody>
      </p:sp>
      <p:sp>
        <p:nvSpPr>
          <p:cNvPr id="4" name="Shape 2"/>
          <p:cNvSpPr/>
          <p:nvPr/>
        </p:nvSpPr>
        <p:spPr>
          <a:xfrm>
            <a:off x="548640" y="1828800"/>
            <a:ext cx="4754880" cy="1485900"/>
          </a:xfrm>
          <a:prstGeom prst="roundRect">
            <a:avLst>
              <a:gd name="adj" fmla="val 4923"/>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480560" cy="1028700"/>
          </a:xfrm>
          <a:prstGeom prst="rect">
            <a:avLst/>
          </a:prstGeom>
          <a:noFill/>
          <a:ln/>
        </p:spPr>
        <p:txBody>
          <a:bodyPr wrap="none" lIns="0" tIns="0" rIns="0" bIns="0" rtlCol="0" anchor="t"/>
          <a:lstStyle/>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Unscaled: attendance dominates.</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C looks far, B looks close, although</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B studies 8 hours more than A!</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After scaling both columns to similar ranges,</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hours matter again and C is nearer.</a:t>
            </a:r>
            <a:endParaRPr lang="en-US" sz="1200" dirty="0"/>
          </a:p>
        </p:txBody>
      </p:sp>
      <p:sp>
        <p:nvSpPr>
          <p:cNvPr id="7" name="Text 5"/>
          <p:cNvSpPr txBox="1"/>
          <p:nvPr/>
        </p:nvSpPr>
        <p:spPr>
          <a:xfrm>
            <a:off x="5623560" y="1828800"/>
            <a:ext cx="1871663"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pair</a:t>
            </a:r>
            <a:endParaRPr lang="en-US" sz="1600" dirty="0"/>
          </a:p>
        </p:txBody>
      </p:sp>
      <p:sp>
        <p:nvSpPr>
          <p:cNvPr id="8" name="Text 6"/>
          <p:cNvSpPr txBox="1"/>
          <p:nvPr/>
        </p:nvSpPr>
        <p:spPr>
          <a:xfrm>
            <a:off x="7495222" y="1828800"/>
            <a:ext cx="1310164"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hours gap</a:t>
            </a:r>
            <a:endParaRPr lang="en-US" sz="1600" dirty="0"/>
          </a:p>
        </p:txBody>
      </p:sp>
      <p:sp>
        <p:nvSpPr>
          <p:cNvPr id="9" name="Text 7"/>
          <p:cNvSpPr txBox="1"/>
          <p:nvPr/>
        </p:nvSpPr>
        <p:spPr>
          <a:xfrm>
            <a:off x="8805386" y="1828800"/>
            <a:ext cx="1590913"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attendance gap</a:t>
            </a:r>
            <a:endParaRPr lang="en-US" sz="1600" dirty="0"/>
          </a:p>
        </p:txBody>
      </p:sp>
      <p:sp>
        <p:nvSpPr>
          <p:cNvPr id="10" name="Text 8"/>
          <p:cNvSpPr txBox="1"/>
          <p:nvPr/>
        </p:nvSpPr>
        <p:spPr>
          <a:xfrm>
            <a:off x="10396299" y="1828800"/>
            <a:ext cx="1216581"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distance</a:t>
            </a:r>
            <a:endParaRPr lang="en-US" sz="1600" dirty="0"/>
          </a:p>
        </p:txBody>
      </p:sp>
      <p:sp>
        <p:nvSpPr>
          <p:cNvPr id="11" name="anim_1_0"/>
          <p:cNvSpPr txBox="1"/>
          <p:nvPr/>
        </p:nvSpPr>
        <p:spPr>
          <a:xfrm>
            <a:off x="5623560" y="2212848"/>
            <a:ext cx="1871663"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A to B</a:t>
            </a:r>
            <a:endParaRPr lang="en-US" sz="1600" dirty="0"/>
          </a:p>
        </p:txBody>
      </p:sp>
      <p:sp>
        <p:nvSpPr>
          <p:cNvPr id="12" name="anim_1_1"/>
          <p:cNvSpPr txBox="1"/>
          <p:nvPr/>
        </p:nvSpPr>
        <p:spPr>
          <a:xfrm>
            <a:off x="7495222" y="2212848"/>
            <a:ext cx="131016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8</a:t>
            </a:r>
            <a:endParaRPr lang="en-US" sz="1600" dirty="0"/>
          </a:p>
        </p:txBody>
      </p:sp>
      <p:sp>
        <p:nvSpPr>
          <p:cNvPr id="13" name="anim_1_2"/>
          <p:cNvSpPr txBox="1"/>
          <p:nvPr/>
        </p:nvSpPr>
        <p:spPr>
          <a:xfrm>
            <a:off x="8805386" y="2212848"/>
            <a:ext cx="1590913"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14" name="anim_1_3"/>
          <p:cNvSpPr txBox="1"/>
          <p:nvPr/>
        </p:nvSpPr>
        <p:spPr>
          <a:xfrm>
            <a:off x="10396299" y="2212848"/>
            <a:ext cx="1216581"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9.4</a:t>
            </a:r>
            <a:endParaRPr lang="en-US" sz="1600" dirty="0"/>
          </a:p>
        </p:txBody>
      </p:sp>
      <p:sp>
        <p:nvSpPr>
          <p:cNvPr id="15" name="anim_2_4"/>
          <p:cNvSpPr txBox="1"/>
          <p:nvPr/>
        </p:nvSpPr>
        <p:spPr>
          <a:xfrm>
            <a:off x="5623560" y="2670048"/>
            <a:ext cx="1871663"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A to C</a:t>
            </a:r>
            <a:endParaRPr lang="en-US" sz="1600" dirty="0"/>
          </a:p>
        </p:txBody>
      </p:sp>
      <p:sp>
        <p:nvSpPr>
          <p:cNvPr id="16" name="anim_2_5"/>
          <p:cNvSpPr txBox="1"/>
          <p:nvPr/>
        </p:nvSpPr>
        <p:spPr>
          <a:xfrm>
            <a:off x="7495222" y="2670048"/>
            <a:ext cx="131016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7" name="anim_2_6"/>
          <p:cNvSpPr txBox="1"/>
          <p:nvPr/>
        </p:nvSpPr>
        <p:spPr>
          <a:xfrm>
            <a:off x="8805386" y="2670048"/>
            <a:ext cx="1590913"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30</a:t>
            </a:r>
            <a:endParaRPr lang="en-US" sz="1600" dirty="0"/>
          </a:p>
        </p:txBody>
      </p:sp>
      <p:sp>
        <p:nvSpPr>
          <p:cNvPr id="18" name="anim_2_7"/>
          <p:cNvSpPr txBox="1"/>
          <p:nvPr/>
        </p:nvSpPr>
        <p:spPr>
          <a:xfrm>
            <a:off x="10396299" y="2670048"/>
            <a:ext cx="1216581"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30.0</a:t>
            </a:r>
            <a:endParaRPr lang="en-US" sz="1600" dirty="0"/>
          </a:p>
        </p:txBody>
      </p:sp>
      <p:sp>
        <p:nvSpPr>
          <p:cNvPr id="19" name="anim_3_8"/>
          <p:cNvSpPr txBox="1"/>
          <p:nvPr/>
        </p:nvSpPr>
        <p:spPr>
          <a:xfrm>
            <a:off x="5623560" y="3127248"/>
            <a:ext cx="1871663"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A to B, scaled</a:t>
            </a:r>
            <a:endParaRPr lang="en-US" sz="1600" dirty="0"/>
          </a:p>
        </p:txBody>
      </p:sp>
      <p:sp>
        <p:nvSpPr>
          <p:cNvPr id="20" name="anim_3_9"/>
          <p:cNvSpPr txBox="1"/>
          <p:nvPr/>
        </p:nvSpPr>
        <p:spPr>
          <a:xfrm>
            <a:off x="7495222" y="3127248"/>
            <a:ext cx="131016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0.67</a:t>
            </a:r>
            <a:endParaRPr lang="en-US" sz="1600" dirty="0"/>
          </a:p>
        </p:txBody>
      </p:sp>
      <p:sp>
        <p:nvSpPr>
          <p:cNvPr id="21" name="anim_3_10"/>
          <p:cNvSpPr txBox="1"/>
          <p:nvPr/>
        </p:nvSpPr>
        <p:spPr>
          <a:xfrm>
            <a:off x="8805386" y="3127248"/>
            <a:ext cx="1590913"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0.08</a:t>
            </a:r>
            <a:endParaRPr lang="en-US" sz="1600" dirty="0"/>
          </a:p>
        </p:txBody>
      </p:sp>
      <p:sp>
        <p:nvSpPr>
          <p:cNvPr id="22" name="anim_3_11"/>
          <p:cNvSpPr txBox="1"/>
          <p:nvPr/>
        </p:nvSpPr>
        <p:spPr>
          <a:xfrm>
            <a:off x="10396299" y="3127248"/>
            <a:ext cx="1216581"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0.67</a:t>
            </a:r>
            <a:endParaRPr lang="en-US" sz="1600" dirty="0"/>
          </a:p>
        </p:txBody>
      </p:sp>
      <p:sp>
        <p:nvSpPr>
          <p:cNvPr id="23" name="anim_4_12"/>
          <p:cNvSpPr txBox="1"/>
          <p:nvPr/>
        </p:nvSpPr>
        <p:spPr>
          <a:xfrm>
            <a:off x="5623560" y="3584448"/>
            <a:ext cx="1871663"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A to C, scaled</a:t>
            </a:r>
            <a:endParaRPr lang="en-US" sz="1600" dirty="0"/>
          </a:p>
        </p:txBody>
      </p:sp>
      <p:sp>
        <p:nvSpPr>
          <p:cNvPr id="24" name="anim_4_13"/>
          <p:cNvSpPr txBox="1"/>
          <p:nvPr/>
        </p:nvSpPr>
        <p:spPr>
          <a:xfrm>
            <a:off x="7495222" y="3584448"/>
            <a:ext cx="131016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0.08</a:t>
            </a:r>
            <a:endParaRPr lang="en-US" sz="1600" dirty="0"/>
          </a:p>
        </p:txBody>
      </p:sp>
      <p:sp>
        <p:nvSpPr>
          <p:cNvPr id="25" name="anim_4_14"/>
          <p:cNvSpPr txBox="1"/>
          <p:nvPr/>
        </p:nvSpPr>
        <p:spPr>
          <a:xfrm>
            <a:off x="8805386" y="3584448"/>
            <a:ext cx="1590913"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0.50</a:t>
            </a:r>
            <a:endParaRPr lang="en-US" sz="1600" dirty="0"/>
          </a:p>
        </p:txBody>
      </p:sp>
      <p:sp>
        <p:nvSpPr>
          <p:cNvPr id="26" name="anim_4_15"/>
          <p:cNvSpPr txBox="1"/>
          <p:nvPr/>
        </p:nvSpPr>
        <p:spPr>
          <a:xfrm>
            <a:off x="10396299" y="3584448"/>
            <a:ext cx="1216581"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0.51</a:t>
            </a:r>
            <a:endParaRPr lang="en-US" sz="1600" dirty="0"/>
          </a:p>
        </p:txBody>
      </p:sp>
      <p:sp>
        <p:nvSpPr>
          <p:cNvPr id="27" name="Text 25"/>
          <p:cNvSpPr txBox="1"/>
          <p:nvPr/>
        </p:nvSpPr>
        <p:spPr>
          <a:xfrm>
            <a:off x="5623560" y="4133088"/>
            <a:ext cx="598932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28" name="Shape 2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9" name="Text 2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0" name="Shape 2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1" name="Text 2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32" name="Shape 3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3" name="Text 3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4" name="Shape 3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5" name="Text 3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19</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1"/>
                                        </p:tgtEl>
                                        <p:attrNameLst>
                                          <p:attrName>style.visibility</p:attrName>
                                        </p:attrNameLst>
                                      </p:cBhvr>
                                      <p:to>
                                        <p:strVal val="visible"/>
                                      </p:to>
                                    </p:set>
                                    <p:animEffect transition="in" filter="fade">
                                      <p:cBhvr>
                                        <p:cTn id="5" dur="400"/>
                                        <p:tgtEl>
                                          <p:spTgt spid="1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400"/>
                                        <p:tgtEl>
                                          <p:spTgt spid="14"/>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4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4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4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4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400"/>
                                        <p:tgtEl>
                                          <p:spTgt spid="2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4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400"/>
                                        <p:tgtEl>
                                          <p:spTgt spid="2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scaling changes the neighbours</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14 real rows from students.csv; the star is one student</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Unscaled: neighbours chosen almost only by attendance</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scaler stretches hours to a fair spread</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Scaled: the three nearest neighbours change</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19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StandardScaler: mean 0, standard deviation 1</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Each column: subtract its mean, divide by its std   ·   Every feature now has a similar range   ·   Fit the scaler on training data only   ·   Then transform both training and test data</a:t>
            </a:r>
            <a:endParaRPr lang="en-US" sz="1700" dirty="0"/>
          </a:p>
        </p:txBody>
      </p:sp>
      <p:sp>
        <p:nvSpPr>
          <p:cNvPr id="4" name="Shape 2"/>
          <p:cNvSpPr/>
          <p:nvPr/>
        </p:nvSpPr>
        <p:spPr>
          <a:xfrm>
            <a:off x="548640" y="1920240"/>
            <a:ext cx="11064240" cy="2110740"/>
          </a:xfrm>
          <a:prstGeom prst="roundRect">
            <a:avLst>
              <a:gd name="adj" fmla="val 3466"/>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from sklearn.preprocessing import StandardScaler</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num = filled[["hours", "attendance", "prior_gpa"]]</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scaled = StandardScaler().fit_transform(num)</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print(num.mean().round(1).to_dict())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print(scaled.mean(axis=0).round(2) + 0.0, scaled.std(axis=0).round(2))</a:t>
            </a:r>
            <a:endParaRPr lang="en-US" sz="2000" dirty="0"/>
          </a:p>
        </p:txBody>
      </p:sp>
      <p:sp>
        <p:nvSpPr>
          <p:cNvPr id="7" name="Shape 5"/>
          <p:cNvSpPr/>
          <p:nvPr/>
        </p:nvSpPr>
        <p:spPr>
          <a:xfrm>
            <a:off x="548640" y="4259580"/>
            <a:ext cx="11064240" cy="1173480"/>
          </a:xfrm>
          <a:prstGeom prst="roundRect">
            <a:avLst>
              <a:gd name="adj" fmla="val 6234"/>
            </a:avLst>
          </a:prstGeom>
          <a:solidFill>
            <a:srgbClr val="EEF2F8"/>
          </a:solidFill>
          <a:ln w="9525">
            <a:solidFill>
              <a:srgbClr val="D5DBE6"/>
            </a:solidFill>
            <a:prstDash val="solid"/>
          </a:ln>
        </p:spPr>
        <p:txBody>
          <a:bodyPr/>
          <a:p/>
        </p:txBody>
      </p:sp>
      <p:sp>
        <p:nvSpPr>
          <p:cNvPr id="8" name="Text 6"/>
          <p:cNvSpPr txBox="1"/>
          <p:nvPr/>
        </p:nvSpPr>
        <p:spPr>
          <a:xfrm>
            <a:off x="731520" y="43510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607052"/>
            <a:ext cx="1078992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{'hours': 6.1, 'attendance': 70.0, 'prior_gpa': 3.0}</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[0. 0. 0.] [1. 1. 1.]</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19</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Data leakage: the silent killer</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What it is</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Information from the test set sneaks into training, so scores look better than reality.</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Common causes</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Scaling or filling with statistics of ALL data; choosing settings on the test set; duplicate rows.</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The fix</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Split first. Fit every preparation step on training data only. Pipelines do this for you.</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19</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leakage happening, then prevented</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Wrong: the scaler learns from all rows, test included</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Splitting afterwards is too late</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Right: split first, lock the test set away</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pipeline fits on training rows only</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19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 pipeline does every step, in the right order</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Numbers: fill missing with the median, then scale   ·   Categories: one-hot encode   ·   Then the model   ·   Inside cross-validation, each step is fitted on training folds only</a:t>
            </a:r>
            <a:endParaRPr lang="en-US" sz="1700" dirty="0"/>
          </a:p>
        </p:txBody>
      </p:sp>
      <p:sp>
        <p:nvSpPr>
          <p:cNvPr id="4" name="Shape 2"/>
          <p:cNvSpPr/>
          <p:nvPr/>
        </p:nvSpPr>
        <p:spPr>
          <a:xfrm>
            <a:off x="548640" y="1920240"/>
            <a:ext cx="6766560" cy="3829050"/>
          </a:xfrm>
          <a:prstGeom prst="roundRect">
            <a:avLst>
              <a:gd name="adj" fmla="val 1910"/>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371850"/>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sklearn.compose import ColumnTransformer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sklearn.impute import SimpleImputer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sklearn.pipeline import make_pipeline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sklearn.preprocessing import OneHotEncoder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sklearn.neighbors import KNeighborsClassifier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sklearn.model_selection import cross_val_score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X = st[["hours", "attendance", "prior_gpa", "dept"]]</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y = st["passed"]</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prep = ColumnTransformer([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("num", make_pipeline(SimpleImputer(strategy="median"),</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StandardScaler()),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["hours", "attendance", "prior_gpa"]),</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("cat", OneHotEncoder(), ["dept"])])</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model = make_pipeline(prep, KNeighborsClassifier())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print(round(cross_val_score(model, X, y, cv=5).mean(), 3))</a:t>
            </a:r>
            <a:endParaRPr lang="en-US" sz="1400" dirty="0"/>
          </a:p>
        </p:txBody>
      </p:sp>
      <p:sp>
        <p:nvSpPr>
          <p:cNvPr id="7" name="Shape 5"/>
          <p:cNvSpPr/>
          <p:nvPr/>
        </p:nvSpPr>
        <p:spPr>
          <a:xfrm>
            <a:off x="7543800" y="1920240"/>
            <a:ext cx="4069080" cy="767334"/>
          </a:xfrm>
          <a:prstGeom prst="roundRect">
            <a:avLst>
              <a:gd name="adj" fmla="val 9533"/>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310134"/>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0.893</a:t>
            </a:r>
            <a:endParaRPr lang="en-US" sz="14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19</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Does scaling really matter? Measure it.</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Same pipeline, with and without the scaler</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Same data, same cross-validation</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k-NN gains a lot from scaling</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 decision tree would barely change (try it)</a:t>
            </a:r>
            <a:endParaRPr lang="en-US" sz="2000" dirty="0"/>
          </a:p>
        </p:txBody>
      </p:sp>
      <p:sp>
        <p:nvSpPr>
          <p:cNvPr id="11" name="Shape 9"/>
          <p:cNvSpPr/>
          <p:nvPr/>
        </p:nvSpPr>
        <p:spPr>
          <a:xfrm>
            <a:off x="5440680" y="1371600"/>
            <a:ext cx="6172200" cy="2985516"/>
          </a:xfrm>
          <a:prstGeom prst="roundRect">
            <a:avLst>
              <a:gd name="adj" fmla="val 2450"/>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528316"/>
          </a:xfrm>
          <a:prstGeom prst="rect">
            <a:avLst/>
          </a:prstGeom>
          <a:noFill/>
          <a:ln/>
        </p:spPr>
        <p:txBody>
          <a:bodyPr wrap="none" lIns="0" tIns="0" rIns="0" bIns="0" rtlCol="0" anchor="t"/>
          <a:lstStyle/>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def build(scale):</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num_steps = [SimpleImputer(strategy="median")]</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if scale:</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num_steps.append(StandardScaler())</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prep = ColumnTransformer([</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("num", make_pipeline(*num_steps),</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["hours", "attendance", "prior_gpa"]),</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("cat", OneHotEncoder(), ["dept"])])</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return make_pipeline(prep, KNeighborsClassifier())</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for scale in [False, True]:</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s = cross_val_score(build(scale), X, y, cv=5).mean()</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    print("scaled" if scale else "unscaled", round(s, 3))</a:t>
            </a:r>
            <a:endParaRPr lang="en-US" sz="1300" dirty="0"/>
          </a:p>
        </p:txBody>
      </p:sp>
      <p:sp>
        <p:nvSpPr>
          <p:cNvPr id="14" name="Shape 12"/>
          <p:cNvSpPr/>
          <p:nvPr/>
        </p:nvSpPr>
        <p:spPr>
          <a:xfrm>
            <a:off x="5440680" y="4585716"/>
            <a:ext cx="6172200" cy="954786"/>
          </a:xfrm>
          <a:prstGeom prst="roundRect">
            <a:avLst>
              <a:gd name="adj" fmla="val 7662"/>
            </a:avLst>
          </a:prstGeom>
          <a:solidFill>
            <a:srgbClr val="EEF2F8"/>
          </a:solidFill>
          <a:ln w="9525">
            <a:solidFill>
              <a:srgbClr val="D5DBE6"/>
            </a:solidFill>
            <a:prstDash val="solid"/>
          </a:ln>
        </p:spPr>
        <p:txBody>
          <a:bodyPr/>
          <a:p/>
        </p:txBody>
      </p:sp>
      <p:sp>
        <p:nvSpPr>
          <p:cNvPr id="15" name="Text 13"/>
          <p:cNvSpPr txBox="1"/>
          <p:nvPr/>
        </p:nvSpPr>
        <p:spPr>
          <a:xfrm>
            <a:off x="5623560" y="467715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933188"/>
            <a:ext cx="5897880" cy="497586"/>
          </a:xfrm>
          <a:prstGeom prst="rect">
            <a:avLst/>
          </a:prstGeom>
          <a:noFill/>
          <a:ln/>
        </p:spPr>
        <p:txBody>
          <a:bodyPr wrap="none" lIns="0" tIns="0" rIns="0" bIns="0" rtlCol="0" anchor="t"/>
          <a:lstStyle/>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unscaled 0.687</a:t>
            </a:r>
            <a:endParaRPr lang="en-US" sz="1300" dirty="0"/>
          </a:p>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scaled 0.893</a:t>
            </a:r>
            <a:endParaRPr lang="en-US" sz="13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19</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turn</a:t>
            </a:r>
            <a:endParaRPr lang="en-US" sz="3000" dirty="0"/>
          </a:p>
        </p:txBody>
      </p:sp>
      <p:sp>
        <p:nvSpPr>
          <p:cNvPr id="3" name="Shape 1"/>
          <p:cNvSpPr/>
          <p:nvPr/>
        </p:nvSpPr>
        <p:spPr>
          <a:xfrm>
            <a:off x="2743200" y="429768"/>
            <a:ext cx="1463040" cy="457200"/>
          </a:xfrm>
          <a:prstGeom prst="roundRect">
            <a:avLst>
              <a:gd name="adj" fmla="val 50000"/>
            </a:avLst>
          </a:prstGeom>
          <a:solidFill>
            <a:srgbClr val="E07A1F"/>
          </a:solidFill>
          <a:ln w="12700">
            <a:solidFill>
              <a:srgbClr val="E07A1F"/>
            </a:solidFill>
            <a:prstDash val="solid"/>
          </a:ln>
        </p:spPr>
        <p:txBody>
          <a:bodyPr/>
          <a:p/>
        </p:txBody>
      </p:sp>
      <p:sp>
        <p:nvSpPr>
          <p:cNvPr id="4" name="Text 2"/>
          <p:cNvSpPr txBox="1"/>
          <p:nvPr/>
        </p:nvSpPr>
        <p:spPr>
          <a:xfrm>
            <a:off x="2743200" y="429768"/>
            <a:ext cx="1463040" cy="457200"/>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10 minutes</a:t>
            </a:r>
            <a:endParaRPr lang="en-US" sz="1400" dirty="0"/>
          </a:p>
        </p:txBody>
      </p:sp>
      <p:sp>
        <p:nvSpPr>
          <p:cNvPr id="5" name="Shape 3"/>
          <p:cNvSpPr/>
          <p:nvPr/>
        </p:nvSpPr>
        <p:spPr>
          <a:xfrm>
            <a:off x="548640" y="1508760"/>
            <a:ext cx="411480" cy="411480"/>
          </a:xfrm>
          <a:prstGeom prst="ellipse">
            <a:avLst/>
          </a:prstGeom>
          <a:solidFill>
            <a:srgbClr val="15213A"/>
          </a:solidFill>
          <a:ln w="12700">
            <a:solidFill>
              <a:srgbClr val="15213A"/>
            </a:solidFill>
            <a:prstDash val="solid"/>
          </a:ln>
        </p:spPr>
        <p:txBody>
          <a:bodyPr/>
          <a:p/>
        </p:txBody>
      </p:sp>
      <p:sp>
        <p:nvSpPr>
          <p:cNvPr id="6" name="Text 4"/>
          <p:cNvSpPr txBox="1"/>
          <p:nvPr/>
        </p:nvSpPr>
        <p:spPr>
          <a:xfrm>
            <a:off x="548640" y="1508760"/>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143000" y="1463040"/>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Revisit Practice 1, task B2: k-NN on wine</a:t>
            </a:r>
            <a:endParaRPr lang="en-US" sz="1900" dirty="0"/>
          </a:p>
        </p:txBody>
      </p:sp>
      <p:sp>
        <p:nvSpPr>
          <p:cNvPr id="8" name="Shape 6"/>
          <p:cNvSpPr/>
          <p:nvPr/>
        </p:nvSpPr>
        <p:spPr>
          <a:xfrm>
            <a:off x="548640" y="2532888"/>
            <a:ext cx="411480" cy="411480"/>
          </a:xfrm>
          <a:prstGeom prst="ellipse">
            <a:avLst/>
          </a:prstGeom>
          <a:solidFill>
            <a:srgbClr val="15213A"/>
          </a:solidFill>
          <a:ln w="12700">
            <a:solidFill>
              <a:srgbClr val="15213A"/>
            </a:solidFill>
            <a:prstDash val="solid"/>
          </a:ln>
        </p:spPr>
        <p:txBody>
          <a:bodyPr/>
          <a:p/>
        </p:txBody>
      </p:sp>
      <p:sp>
        <p:nvSpPr>
          <p:cNvPr id="9" name="Text 7"/>
          <p:cNvSpPr txBox="1"/>
          <p:nvPr/>
        </p:nvSpPr>
        <p:spPr>
          <a:xfrm>
            <a:off x="548640" y="2532888"/>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txBox="1"/>
          <p:nvPr/>
        </p:nvSpPr>
        <p:spPr>
          <a:xfrm>
            <a:off x="1143000" y="2487168"/>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Put StandardScaler and KNeighborsClassifier in a pipeline</a:t>
            </a:r>
            <a:endParaRPr lang="en-US" sz="1900" dirty="0"/>
          </a:p>
        </p:txBody>
      </p:sp>
      <p:sp>
        <p:nvSpPr>
          <p:cNvPr id="11" name="Shape 9"/>
          <p:cNvSpPr/>
          <p:nvPr/>
        </p:nvSpPr>
        <p:spPr>
          <a:xfrm>
            <a:off x="548640" y="3557016"/>
            <a:ext cx="411480" cy="411480"/>
          </a:xfrm>
          <a:prstGeom prst="ellipse">
            <a:avLst/>
          </a:prstGeom>
          <a:solidFill>
            <a:srgbClr val="15213A"/>
          </a:solidFill>
          <a:ln w="12700">
            <a:solidFill>
              <a:srgbClr val="15213A"/>
            </a:solidFill>
            <a:prstDash val="solid"/>
          </a:ln>
        </p:spPr>
        <p:txBody>
          <a:bodyPr/>
          <a:p/>
        </p:txBody>
      </p:sp>
      <p:sp>
        <p:nvSpPr>
          <p:cNvPr id="12" name="Text 10"/>
          <p:cNvSpPr txBox="1"/>
          <p:nvPr/>
        </p:nvSpPr>
        <p:spPr>
          <a:xfrm>
            <a:off x="548640" y="3557016"/>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3" name="Text 11"/>
          <p:cNvSpPr txBox="1"/>
          <p:nvPr/>
        </p:nvSpPr>
        <p:spPr>
          <a:xfrm>
            <a:off x="1143000" y="3511296"/>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Compare 5-fold CV accuracy with and without scaling</a:t>
            </a:r>
            <a:endParaRPr lang="en-US" sz="1900" dirty="0"/>
          </a:p>
        </p:txBody>
      </p:sp>
      <p:sp>
        <p:nvSpPr>
          <p:cNvPr id="14" name="Shape 12"/>
          <p:cNvSpPr/>
          <p:nvPr/>
        </p:nvSpPr>
        <p:spPr>
          <a:xfrm>
            <a:off x="548640" y="4581144"/>
            <a:ext cx="411480" cy="411480"/>
          </a:xfrm>
          <a:prstGeom prst="ellipse">
            <a:avLst/>
          </a:prstGeom>
          <a:solidFill>
            <a:srgbClr val="15213A"/>
          </a:solidFill>
          <a:ln w="12700">
            <a:solidFill>
              <a:srgbClr val="15213A"/>
            </a:solidFill>
            <a:prstDash val="solid"/>
          </a:ln>
        </p:spPr>
        <p:txBody>
          <a:bodyPr/>
          <a:p/>
        </p:txBody>
      </p:sp>
      <p:sp>
        <p:nvSpPr>
          <p:cNvPr id="15" name="Text 13"/>
          <p:cNvSpPr txBox="1"/>
          <p:nvPr/>
        </p:nvSpPr>
        <p:spPr>
          <a:xfrm>
            <a:off x="548640" y="4581144"/>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6" name="Text 14"/>
          <p:cNvSpPr txBox="1"/>
          <p:nvPr/>
        </p:nvSpPr>
        <p:spPr>
          <a:xfrm>
            <a:off x="1143000" y="4535424"/>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How big is the difference?</a:t>
            </a:r>
            <a:endParaRPr lang="en-US" sz="1900" dirty="0"/>
          </a:p>
        </p:txBody>
      </p:sp>
      <p:sp>
        <p:nvSpPr>
          <p:cNvPr id="17" name="Shape 15"/>
          <p:cNvSpPr/>
          <p:nvPr/>
        </p:nvSpPr>
        <p:spPr>
          <a:xfrm>
            <a:off x="5852160" y="1463040"/>
            <a:ext cx="5760720" cy="1407795"/>
          </a:xfrm>
          <a:prstGeom prst="roundRect">
            <a:avLst>
              <a:gd name="adj" fmla="val 5196"/>
            </a:avLst>
          </a:prstGeom>
          <a:solidFill>
            <a:srgbClr val="1B2742"/>
          </a:solidFill>
          <a:ln w="9525">
            <a:solidFill>
              <a:srgbClr val="1B2742"/>
            </a:solidFill>
            <a:prstDash val="solid"/>
          </a:ln>
        </p:spPr>
        <p:txBody>
          <a:bodyPr/>
          <a:p/>
        </p:txBody>
      </p:sp>
      <p:sp>
        <p:nvSpPr>
          <p:cNvPr id="18" name="Text 16"/>
          <p:cNvSpPr txBox="1"/>
          <p:nvPr/>
        </p:nvSpPr>
        <p:spPr>
          <a:xfrm>
            <a:off x="6035040" y="15544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9" name="Text 17"/>
          <p:cNvSpPr txBox="1"/>
          <p:nvPr/>
        </p:nvSpPr>
        <p:spPr>
          <a:xfrm>
            <a:off x="6035040" y="1810512"/>
            <a:ext cx="5486400" cy="950595"/>
          </a:xfrm>
          <a:prstGeom prst="rect">
            <a:avLst/>
          </a:prstGeom>
          <a:noFill/>
          <a:ln/>
        </p:spPr>
        <p:txBody>
          <a:bodyPr wrap="none" lIns="0" tIns="0" rIns="0" bIns="0" rtlCol="0" anchor="t"/>
          <a:lstStyle/>
          <a:p>
            <a:pPr indent="0" marL="0">
              <a:lnSpc>
                <a:spcPct val="98000"/>
              </a:lnSpc>
              <a:buNone/>
            </a:pPr>
            <a:r>
              <a:rPr lang="en-US" sz="1100" dirty="0">
                <a:solidFill>
                  <a:srgbClr val="E8ECF4"/>
                </a:solidFill>
                <a:latin typeface="Courier New" pitchFamily="34" charset="0"/>
                <a:ea typeface="Courier New" pitchFamily="34" charset="-122"/>
                <a:cs typeface="Courier New" pitchFamily="34" charset="-120"/>
              </a:rPr>
              <a:t>from sklearn.datasets import load_wine</a:t>
            </a:r>
            <a:endParaRPr lang="en-US" sz="1100" dirty="0"/>
          </a:p>
          <a:p>
            <a:pPr indent="0" marL="0">
              <a:lnSpc>
                <a:spcPct val="98000"/>
              </a:lnSpc>
              <a:buNone/>
            </a:pPr>
            <a:r>
              <a:rPr lang="en-US" sz="1100" dirty="0">
                <a:solidFill>
                  <a:srgbClr val="E8ECF4"/>
                </a:solidFill>
                <a:latin typeface="Courier New" pitchFamily="34" charset="0"/>
                <a:ea typeface="Courier New" pitchFamily="34" charset="-122"/>
                <a:cs typeface="Courier New" pitchFamily="34" charset="-120"/>
              </a:rPr>
              <a:t>Xw, yw = load_wine(return_X_y=True)</a:t>
            </a:r>
            <a:endParaRPr lang="en-US" sz="1100" dirty="0"/>
          </a:p>
          <a:p>
            <a:pPr indent="0" marL="0">
              <a:lnSpc>
                <a:spcPct val="98000"/>
              </a:lnSpc>
              <a:buNone/>
            </a:pPr>
            <a:r>
              <a:rPr lang="en-US" sz="1100" dirty="0">
                <a:solidFill>
                  <a:srgbClr val="E8ECF4"/>
                </a:solidFill>
                <a:latin typeface="Courier New" pitchFamily="34" charset="0"/>
                <a:ea typeface="Courier New" pitchFamily="34" charset="-122"/>
                <a:cs typeface="Courier New" pitchFamily="34" charset="-120"/>
              </a:rPr>
              <a:t>plain = KNeighborsClassifier()</a:t>
            </a:r>
            <a:endParaRPr lang="en-US" sz="1100" dirty="0"/>
          </a:p>
          <a:p>
            <a:pPr indent="0" marL="0">
              <a:lnSpc>
                <a:spcPct val="98000"/>
              </a:lnSpc>
              <a:buNone/>
            </a:pPr>
            <a:r>
              <a:rPr lang="en-US" sz="1100" dirty="0">
                <a:solidFill>
                  <a:srgbClr val="E8ECF4"/>
                </a:solidFill>
                <a:latin typeface="Courier New" pitchFamily="34" charset="0"/>
                <a:ea typeface="Courier New" pitchFamily="34" charset="-122"/>
                <a:cs typeface="Courier New" pitchFamily="34" charset="-120"/>
              </a:rPr>
              <a:t>scaled = make_pipeline(StandardScaler(), KNeighborsClassifier())</a:t>
            </a:r>
            <a:endParaRPr lang="en-US" sz="1100" dirty="0"/>
          </a:p>
          <a:p>
            <a:pPr indent="0" marL="0">
              <a:lnSpc>
                <a:spcPct val="98000"/>
              </a:lnSpc>
              <a:buNone/>
            </a:pPr>
            <a:r>
              <a:rPr lang="en-US" sz="1100" dirty="0">
                <a:solidFill>
                  <a:srgbClr val="E8ECF4"/>
                </a:solidFill>
                <a:latin typeface="Courier New" pitchFamily="34" charset="0"/>
                <a:ea typeface="Courier New" pitchFamily="34" charset="-122"/>
                <a:cs typeface="Courier New" pitchFamily="34" charset="-120"/>
              </a:rPr>
              <a:t>...</a:t>
            </a:r>
            <a:endParaRPr lang="en-US" sz="1100" dirty="0"/>
          </a:p>
        </p:txBody>
      </p:sp>
      <p:sp>
        <p:nvSpPr>
          <p:cNvPr id="20" name="Text 18"/>
          <p:cNvSpPr txBox="1"/>
          <p:nvPr/>
        </p:nvSpPr>
        <p:spPr>
          <a:xfrm>
            <a:off x="5852160" y="5897880"/>
            <a:ext cx="5760720" cy="274320"/>
          </a:xfrm>
          <a:prstGeom prst="rect">
            <a:avLst/>
          </a:prstGeom>
          <a:noFill/>
          <a:ln/>
        </p:spPr>
        <p:txBody>
          <a:bodyPr wrap="square" lIns="0" tIns="0" rIns="0" bIns="0" rtlCol="0" anchor="ctr"/>
          <a:lstStyle/>
          <a:p>
            <a:pPr indent="0" marL="0">
              <a:buNone/>
            </a:pPr>
            <a:r>
              <a:rPr lang="en-US" sz="1200" i="1" dirty="0">
                <a:solidFill>
                  <a:srgbClr val="5D6573"/>
                </a:solidFill>
                <a:latin typeface="Calibri" pitchFamily="34" charset="0"/>
                <a:ea typeface="Calibri" pitchFamily="34" charset="-122"/>
                <a:cs typeface="Calibri" pitchFamily="34" charset="-120"/>
              </a:rPr>
              <a:t>Starter code: replace the ... with your own code</a:t>
            </a:r>
            <a:endParaRPr lang="en-US" sz="1200" dirty="0"/>
          </a:p>
        </p:txBody>
      </p:sp>
      <p:sp>
        <p:nvSpPr>
          <p:cNvPr id="21" name="Shape 1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3" name="Shape 2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4" name="Text 2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25" name="Shape 2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6" name="Text 2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7" name="Shape 2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8" name="Text 2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19</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Common feature-preparation mistakes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3507740"/>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94894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KNeighborsClassifier().fit(filled[["hours", "dept"]], filled["passed"])</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ValueError: could not convert string to float: 'CSE'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Text column: one-hot encode dept first.</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KNeighborsClassifier().fit(st[["hours"]], st["passed"])</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ValueError: Input X contains NaN.</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Missing values: fill or drop them first (SimpleImputer).</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1319276">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OneHotEncoder().fit_transform(st["dept"])</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ValueError: Expected a 2-dimensional container but got &lt;class 'pandas.Series'&gt; instead. Pass a DataFrame containing a si ...</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Encoders want a table: use st[["dept"]] with double brackets.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19</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df.isna().sum()</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Count missing values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fillna / SimpleImputer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Fill missing values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pd.get_dummies / OneHotEncoder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Categories to 0/1 columns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StandardScaler()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Mean 0, std 1</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19456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ColumnTransformer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Different steps per column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make_pipeline(...)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Chain steps and model</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leakage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Test info sneaking into training</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19</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12</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P2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By hand</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Scale [2, 4, 6] with StandardScaler by hand: subtract the mean, divide by the standard deviation (divide by count). Check in code.</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Wine with scaling</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Choose k for a scaled k-NN pipeline on wine with cross-validation, then report test accuracy once.</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Tree vs k-NN</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On students.csv, compare the pipeline with k-NN and with a decision tree, each scaled and unscaled. Table of 4 CV scores.</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Leakage hunt</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Describe one way leakage could happen in a project of your choice, and how a pipeline prevents it.</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Explain</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Why is one-hot encoding better than numbering categories 1, 2, 3?</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HW12_&lt;your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19</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12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19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Feature Prep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12: Preparing features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19</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Missing values</a:t>
            </a:r>
          </a:p>
          <a:p>
            <a:pPr>
              <a:spcAft>
                <a:spcPts val="200"/>
              </a:spcAft>
            </a:pPr>
            <a:r>
              <a:rPr sz="1500" b="0">
                <a:solidFill>
                  <a:srgbClr val="15213A"/>
                </a:solidFill>
                <a:latin typeface="Calibri"/>
              </a:rPr>
              <a:t>Drop, median, mean or 0: see the data and the CV score.</a:t>
            </a:r>
          </a:p>
          <a:p>
            <a:pPr>
              <a:spcBef>
                <a:spcPts val="500"/>
              </a:spcBef>
            </a:pPr>
            <a:r>
              <a:rPr sz="1800" b="1">
                <a:solidFill>
                  <a:srgbClr val="E07A1F"/>
                </a:solidFill>
                <a:latin typeface="Arial"/>
              </a:rPr>
              <a:t>2  </a:t>
            </a:r>
            <a:r>
              <a:rPr sz="1800" b="1">
                <a:solidFill>
                  <a:srgbClr val="15213A"/>
                </a:solidFill>
                <a:latin typeface="Arial"/>
              </a:rPr>
              <a:t>Categories to numbers</a:t>
            </a:r>
          </a:p>
          <a:p>
            <a:pPr>
              <a:spcAft>
                <a:spcPts val="200"/>
              </a:spcAft>
            </a:pPr>
            <a:r>
              <a:rPr sz="1500" b="0">
                <a:solidFill>
                  <a:srgbClr val="15213A"/>
                </a:solidFill>
                <a:latin typeface="Calibri"/>
              </a:rPr>
              <a:t>One-hot versus 1, 2, 3: the distances a model sees.</a:t>
            </a:r>
          </a:p>
          <a:p>
            <a:pPr>
              <a:spcBef>
                <a:spcPts val="500"/>
              </a:spcBef>
            </a:pPr>
            <a:r>
              <a:rPr sz="1800" b="1">
                <a:solidFill>
                  <a:srgbClr val="E07A1F"/>
                </a:solidFill>
                <a:latin typeface="Arial"/>
              </a:rPr>
              <a:t>3  </a:t>
            </a:r>
            <a:r>
              <a:rPr sz="1800" b="1">
                <a:solidFill>
                  <a:srgbClr val="15213A"/>
                </a:solidFill>
                <a:latin typeface="Arial"/>
              </a:rPr>
              <a:t>Scaling and neighbours</a:t>
            </a:r>
          </a:p>
          <a:p>
            <a:pPr>
              <a:spcAft>
                <a:spcPts val="200"/>
              </a:spcAft>
            </a:pPr>
            <a:r>
              <a:rPr sz="1500" b="0">
                <a:solidFill>
                  <a:srgbClr val="15213A"/>
                </a:solidFill>
                <a:latin typeface="Calibri"/>
              </a:rPr>
              <a:t>Click a student; the 3 nearest change after scaling.</a:t>
            </a:r>
          </a:p>
          <a:p>
            <a:pPr>
              <a:spcBef>
                <a:spcPts val="500"/>
              </a:spcBef>
            </a:pPr>
            <a:r>
              <a:rPr sz="1800" b="1">
                <a:solidFill>
                  <a:srgbClr val="E07A1F"/>
                </a:solidFill>
                <a:latin typeface="Arial"/>
              </a:rPr>
              <a:t>4  </a:t>
            </a:r>
            <a:r>
              <a:rPr sz="1800" b="1">
                <a:solidFill>
                  <a:srgbClr val="15213A"/>
                </a:solidFill>
                <a:latin typeface="Arial"/>
              </a:rPr>
              <a:t>Data leakage</a:t>
            </a:r>
          </a:p>
          <a:p>
            <a:pPr>
              <a:spcAft>
                <a:spcPts val="200"/>
              </a:spcAft>
            </a:pPr>
            <a:r>
              <a:rPr sz="1500" b="0">
                <a:solidFill>
                  <a:srgbClr val="15213A"/>
                </a:solidFill>
                <a:latin typeface="Calibri"/>
              </a:rPr>
              <a:t>Over 90% on coin tosses in the wrong order; spot the leak.</a:t>
            </a:r>
          </a:p>
        </p:txBody>
      </p:sp>
      <p:pic>
        <p:nvPicPr>
          <p:cNvPr id="14" name="Picture 13" descr="12.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L12_Feature_Prep_Lab.html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 Preparing features</dc:title>
  <dc:subject>PptxGenJS Presentation</dc:subject>
  <dc:creator>Md Mahbub E Noor</dc:creator>
  <cp:lastModifiedBy>Md Mahbub E Noor</cp:lastModifiedBy>
  <cp:revision>1</cp:revision>
  <dcterms:created xsi:type="dcterms:W3CDTF">2026-10-07T07:38:30Z</dcterms:created>
  <dcterms:modified xsi:type="dcterms:W3CDTF">2026-10-07T07:38:30Z</dcterms:modified>
</cp:coreProperties>
</file>