
<file path=[Content_Types].xml><?xml version="1.0" encoding="utf-8"?>
<Types xmlns="http://schemas.openxmlformats.org/package/2006/content-types">
  <Default Extension="mp4" ContentType="video/mp4"/>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7" r:id="rId28"/>
    <p:sldId id="274" r:id="rId20"/>
    <p:sldId id="275" r:id="rId21"/>
    <p:sldId id="276" r:id="rId22"/>
  </p:sldIdLst>
  <p:notesMasterIdLst>
    <p:notesMasterId r:id="rId2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28" Type="http://schemas.openxmlformats.org/officeDocument/2006/relationships/slide" Target="slides/slide2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is about honesty: how to know whether a model is really good. A model that looks great on the wrong test is the most common failure in machine learning projects. New notebook: Lecture11.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number we report from now on should come from the methods in this lecture.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Left: a straight line misses the curve, underfitting. Middle: follows the trend. Right: passes through almost every point but wiggles wildly between them; it has memorised the noise. New points would be predicted badly.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Left: a straight line misses the curve, underfitting. Middle: follows the trend. Right: passes through almost every point but wiggles wildly between them; it has memorised the noise. New points would be predicted badly.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widening gap between the two lines is overfitting. The best depth is where the test line is high and the model is still simple.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widening gap between the two lines is overfitting. The best depth is where the test line is high and the model is still simple.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Pause where the test error is lowest and ask why the training error alone would have picked the wrong model.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earlier lectures we chose k by looking at the test score. That leaks information from the exam into our choices, so the final score is too optimistic. The validation set, or cross-validation, fixes this.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Reveal the rounds one by one: the validation part moves along. The test set is not in this picture at all; it stays locked away.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 at how much the five scores vary for the same model: a single split can be lucky or unlucky. Pick the depth with the best mean, then train it on all training data and test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then change the model because of this test score, the test set has become a validation set, and you need a new test set. Discipline here is what makes results trustworthy.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High precision means few false alarms; high recall means few misses. Our spam model is very precise, 0.959, but misses about one spam in nine, recall 0.893.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no universally right metric: it depends on the cost of each mistake. Ask students which mistake would be worse in their own project idea.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Predict both numbers.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0.95 and 0.0. This is the same trap as the always-ham baseline in Lectures 5 and 6, now with a name and a metric that exposes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cancer screening, the malignant row matters most, especially its recall: how many malignant tumours did the model find?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combines the whole lecture: choose with cross-validation, test once, read the right metric.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Plus the silent mistake no message will catch: choosing settings by looking at the test score.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lecture: preparing features, where scaling finally explains the poor k-NN results on wine.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Homework 11. Task 1 key: accuracy 170/200 = 0.85; precision 40/50 = 0.80; recall 40/60 = 0.667; F1 = 2(0.8)(0.667)/(1.467) = 0.727.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Play at the end of class or leave for revision at home.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Open the Evaluation Lab (double-click; works offline). Underfit and overfit uses the exact 15 points from slide 3: drag the degree from 1 to 12 and watch the orange error curve turn. In Choose depth honestly, press 'Pick the best mean CV score' (depth 2, 0.932), then score the test set once (0.906). If students reveal several depths, the lab warns that the test score is no longer honest. Precision and recall reproduces slide 12 at threshold 0.5.</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video" Target="../media/media-7-1.mp4"/><Relationship Id="rId2" Type="http://schemas.microsoft.com/office/2007/relationships/media" Target="../media/media-7-1.mp4"/><Relationship Id="rId3" Type="http://schemas.openxmlformats.org/officeDocument/2006/relationships/image" Target="../media/image-7-3.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video" Target="../media/media-21-1.mp4"/><Relationship Id="rId2" Type="http://schemas.microsoft.com/office/2007/relationships/media" Target="../media/media-21-1.mp4"/><Relationship Id="rId3" Type="http://schemas.openxmlformats.org/officeDocument/2006/relationships/image" Target="../media/image-21-3.png"/><Relationship Id="rId4" Type="http://schemas.openxmlformats.org/officeDocument/2006/relationships/slideLayout" Target="../slideLayouts/slideLayout1.xml"/><Relationship Id="rId5"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hyperlink" Target="Labs_open_in_browser/L11_Evaluation_Lab.html" TargetMode="External"/><Relationship Id="rId4"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5213A"/>
        </a:solidFill>
      </p:bgPr>
    </p:bg>
    <p:spTree>
      <p:nvGrpSpPr>
        <p:cNvPr id="1" name=""/>
        <p:cNvGrpSpPr/>
        <p:nvPr/>
      </p:nvGrpSpPr>
      <p:grpSpPr>
        <a:xfrm>
          <a:off x="0" y="0"/>
          <a:ext cx="0" cy="0"/>
          <a:chOff x="0" y="0"/>
          <a:chExt cx="0" cy="0"/>
        </a:xfrm>
      </p:grpSpPr>
      <p:sp>
        <p:nvSpPr>
          <p:cNvPr id="2" name="Text 0"/>
          <p:cNvSpPr txBox="1"/>
          <p:nvPr/>
        </p:nvSpPr>
        <p:spPr>
          <a:xfrm>
            <a:off x="731520" y="1188720"/>
            <a:ext cx="5486400" cy="365760"/>
          </a:xfrm>
          <a:prstGeom prst="rect">
            <a:avLst/>
          </a:prstGeom>
          <a:noFill/>
          <a:ln/>
        </p:spPr>
        <p:txBody>
          <a:bodyPr wrap="square" lIns="0" tIns="0" rIns="0" bIns="0" rtlCol="0" anchor="ctr"/>
          <a:lstStyle/>
          <a:p>
            <a:pPr indent="0" marL="0">
              <a:buNone/>
            </a:pPr>
            <a:r>
              <a:rPr lang="en-US" sz="1600" b="1" spc="300" kern="0" dirty="0">
                <a:solidFill>
                  <a:srgbClr val="E07A1F"/>
                </a:solidFill>
                <a:latin typeface="Arial" pitchFamily="34" charset="0"/>
                <a:ea typeface="Arial" pitchFamily="34" charset="-122"/>
                <a:cs typeface="Arial" pitchFamily="34" charset="-120"/>
              </a:rPr>
              <a:t>LECTURE 11</a:t>
            </a:r>
            <a:endParaRPr lang="en-US" sz="1600" dirty="0"/>
          </a:p>
        </p:txBody>
      </p:sp>
      <p:sp>
        <p:nvSpPr>
          <p:cNvPr id="3" name="Text 1"/>
          <p:cNvSpPr txBox="1"/>
          <p:nvPr/>
        </p:nvSpPr>
        <p:spPr>
          <a:xfrm>
            <a:off x="731520" y="1691640"/>
            <a:ext cx="6217920" cy="1737360"/>
          </a:xfrm>
          <a:prstGeom prst="rect">
            <a:avLst/>
          </a:prstGeom>
          <a:noFill/>
          <a:ln/>
        </p:spPr>
        <p:txBody>
          <a:bodyPr wrap="square" lIns="0" tIns="0" rIns="0" bIns="0" rtlCol="0" anchor="t"/>
          <a:lstStyle/>
          <a:p>
            <a:pPr indent="0" marL="0">
              <a:buNone/>
            </a:pPr>
            <a:r>
              <a:rPr lang="en-US" sz="4400" b="1" dirty="0">
                <a:solidFill>
                  <a:srgbClr val="FFFFFF"/>
                </a:solidFill>
                <a:latin typeface="Arial" pitchFamily="34" charset="0"/>
                <a:ea typeface="Arial" pitchFamily="34" charset="-122"/>
                <a:cs typeface="Arial" pitchFamily="34" charset="-120"/>
              </a:rPr>
              <a:t>Evaluating models properly</a:t>
            </a:r>
            <a:endParaRPr lang="en-US" sz="4400" dirty="0"/>
          </a:p>
        </p:txBody>
      </p:sp>
      <p:sp>
        <p:nvSpPr>
          <p:cNvPr id="4" name="Text 2"/>
          <p:cNvSpPr txBox="1"/>
          <p:nvPr/>
        </p:nvSpPr>
        <p:spPr>
          <a:xfrm>
            <a:off x="731520" y="3520440"/>
            <a:ext cx="6035040" cy="914400"/>
          </a:xfrm>
          <a:prstGeom prst="rect">
            <a:avLst/>
          </a:prstGeom>
          <a:noFill/>
          <a:ln/>
        </p:spPr>
        <p:txBody>
          <a:bodyPr wrap="square" lIns="0" tIns="0" rIns="0" bIns="0" rtlCol="0" anchor="t"/>
          <a:lstStyle/>
          <a:p>
            <a:pPr indent="0" marL="0">
              <a:buNone/>
            </a:pPr>
            <a:r>
              <a:rPr lang="en-US" sz="2000" dirty="0">
                <a:solidFill>
                  <a:srgbClr val="D9DEE8"/>
                </a:solidFill>
                <a:latin typeface="Calibri" pitchFamily="34" charset="0"/>
                <a:ea typeface="Calibri" pitchFamily="34" charset="-122"/>
                <a:cs typeface="Calibri" pitchFamily="34" charset="-120"/>
              </a:rPr>
              <a:t>Overfitting, cross-validation, precision and recall</a:t>
            </a:r>
            <a:endParaRPr lang="en-US" sz="2000" dirty="0"/>
          </a:p>
        </p:txBody>
      </p:sp>
      <p:sp>
        <p:nvSpPr>
          <p:cNvPr id="5" name="Text 3"/>
          <p:cNvSpPr txBox="1"/>
          <p:nvPr/>
        </p:nvSpPr>
        <p:spPr>
          <a:xfrm>
            <a:off x="731520" y="5852160"/>
            <a:ext cx="7315200" cy="320040"/>
          </a:xfrm>
          <a:prstGeom prst="rect">
            <a:avLst/>
          </a:prstGeom>
          <a:noFill/>
          <a:ln/>
        </p:spPr>
        <p:txBody>
          <a:bodyPr wrap="square" lIns="0" tIns="0" rIns="0" bIns="0" rtlCol="0" anchor="ctr"/>
          <a:lstStyle/>
          <a:p>
            <a:pPr indent="0" marL="0">
              <a:buNone/>
            </a:pPr>
            <a:r>
              <a:rPr lang="en-US" sz="1300" dirty="0">
                <a:solidFill>
                  <a:srgbClr val="B9C1D0"/>
                </a:solidFill>
                <a:latin typeface="Calibri" pitchFamily="34" charset="0"/>
                <a:ea typeface="Calibri" pitchFamily="34" charset="-122"/>
                <a:cs typeface="Calibri" pitchFamily="34" charset="-120"/>
              </a:rPr>
              <a:t>Introduction to Data Science  ·  Md Mahbub E Noor  ·  University of Barishal</a:t>
            </a:r>
            <a:endParaRPr lang="en-US" sz="1300" dirty="0"/>
          </a:p>
        </p:txBody>
      </p:sp>
      <p:sp>
        <p:nvSpPr>
          <p:cNvPr id="6" name="Shape 4"/>
          <p:cNvSpPr/>
          <p:nvPr/>
        </p:nvSpPr>
        <p:spPr>
          <a:xfrm>
            <a:off x="7223760" y="2478215"/>
            <a:ext cx="4480560" cy="1444371"/>
          </a:xfrm>
          <a:prstGeom prst="roundRect">
            <a:avLst>
              <a:gd name="adj" fmla="val 6331"/>
            </a:avLst>
          </a:prstGeom>
          <a:solidFill>
            <a:srgbClr val="22335A"/>
          </a:solidFill>
          <a:ln w="12700">
            <a:solidFill>
              <a:srgbClr val="33477A"/>
            </a:solidFill>
            <a:prstDash val="solid"/>
          </a:ln>
        </p:spPr>
        <p:txBody>
          <a:bodyPr/>
          <a:p/>
        </p:txBody>
      </p:sp>
      <p:sp>
        <p:nvSpPr>
          <p:cNvPr id="7" name="Text 5"/>
          <p:cNvSpPr txBox="1"/>
          <p:nvPr/>
        </p:nvSpPr>
        <p:spPr>
          <a:xfrm>
            <a:off x="7452360" y="2642807"/>
            <a:ext cx="4023360" cy="274320"/>
          </a:xfrm>
          <a:prstGeom prst="rect">
            <a:avLst/>
          </a:prstGeom>
          <a:noFill/>
          <a:ln/>
        </p:spPr>
        <p:txBody>
          <a:bodyPr wrap="square" lIns="0" tIns="0" rIns="0" bIns="0" rtlCol="0" anchor="ctr"/>
          <a:lstStyle/>
          <a:p>
            <a:pPr indent="0" marL="0">
              <a:buNone/>
            </a:pPr>
            <a:r>
              <a:rPr lang="en-US" sz="1200" dirty="0">
                <a:solidFill>
                  <a:srgbClr val="8FA0C0"/>
                </a:solidFill>
                <a:latin typeface="Calibri" pitchFamily="34" charset="0"/>
                <a:ea typeface="Calibri" pitchFamily="34" charset="-122"/>
                <a:cs typeface="Calibri" pitchFamily="34" charset="-120"/>
              </a:rPr>
              <a:t>Today's key line of code</a:t>
            </a:r>
            <a:endParaRPr lang="en-US" sz="1200" dirty="0"/>
          </a:p>
        </p:txBody>
      </p:sp>
      <p:sp>
        <p:nvSpPr>
          <p:cNvPr id="8" name="Text 6"/>
          <p:cNvSpPr txBox="1"/>
          <p:nvPr/>
        </p:nvSpPr>
        <p:spPr>
          <a:xfrm>
            <a:off x="7452360" y="3026855"/>
            <a:ext cx="4206240" cy="575691"/>
          </a:xfrm>
          <a:prstGeom prst="rect">
            <a:avLst/>
          </a:prstGeom>
          <a:noFill/>
          <a:ln/>
        </p:spPr>
        <p:txBody>
          <a:bodyPr wrap="none" lIns="0" tIns="0" rIns="0" bIns="0" rtlCol="0" anchor="t"/>
          <a:lstStyle/>
          <a:p>
            <a:pPr indent="0" marL="0">
              <a:buNone/>
            </a:pPr>
            <a:r>
              <a:rPr lang="en-US" sz="1550" dirty="0">
                <a:solidFill>
                  <a:srgbClr val="E8ECF4"/>
                </a:solidFill>
                <a:latin typeface="Courier New" pitchFamily="34" charset="0"/>
                <a:ea typeface="Courier New" pitchFamily="34" charset="-122"/>
                <a:cs typeface="Courier New" pitchFamily="34" charset="-120"/>
              </a:rPr>
              <a:t>cross_val_score(model, X, y, cv=5)</a:t>
            </a:r>
            <a:endParaRPr lang="en-US" sz="1550" dirty="0"/>
          </a:p>
          <a:p>
            <a:pPr indent="0" marL="0">
              <a:buNone/>
            </a:pPr>
            <a:r>
              <a:rPr lang="en-US" sz="1550" dirty="0">
                <a:solidFill>
                  <a:srgbClr val="E8ECF4"/>
                </a:solidFill>
                <a:latin typeface="Courier New" pitchFamily="34" charset="0"/>
                <a:ea typeface="Courier New" pitchFamily="34" charset="-122"/>
                <a:cs typeface="Courier New" pitchFamily="34" charset="-120"/>
              </a:rPr>
              <a:t>precision_score(y_te, pred)</a:t>
            </a:r>
            <a:endParaRPr lang="en-US" sz="15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The road ahead: machine learning</a:t>
            </a:r>
            <a:endParaRPr lang="en-US" sz="3000" dirty="0"/>
          </a:p>
        </p:txBody>
      </p:sp>
      <p:sp>
        <p:nvSpPr>
          <p:cNvPr id="3" name="Shape 1"/>
          <p:cNvSpPr/>
          <p:nvPr/>
        </p:nvSpPr>
        <p:spPr>
          <a:xfrm>
            <a:off x="1097280" y="1828800"/>
            <a:ext cx="9966960" cy="0"/>
          </a:xfrm>
          <a:prstGeom prst="line">
            <a:avLst/>
          </a:prstGeom>
          <a:noFill/>
          <a:ln w="38100">
            <a:solidFill>
              <a:srgbClr val="D5DBE6"/>
            </a:solidFill>
            <a:prstDash val="solid"/>
          </a:ln>
        </p:spPr>
        <p:txBody>
          <a:bodyPr/>
          <a:p/>
        </p:txBody>
      </p:sp>
      <p:sp>
        <p:nvSpPr>
          <p:cNvPr id="4" name="Shape 2"/>
          <p:cNvSpPr/>
          <p:nvPr/>
        </p:nvSpPr>
        <p:spPr>
          <a:xfrm>
            <a:off x="841248" y="1572768"/>
            <a:ext cx="512064" cy="512064"/>
          </a:xfrm>
          <a:prstGeom prst="ellipse">
            <a:avLst/>
          </a:prstGeom>
          <a:solidFill>
            <a:srgbClr val="1F8A7A"/>
          </a:solidFill>
          <a:ln w="19050">
            <a:solidFill>
              <a:srgbClr val="1F8A7A"/>
            </a:solidFill>
            <a:prstDash val="solid"/>
          </a:ln>
        </p:spPr>
        <p:txBody>
          <a:bodyPr/>
          <a:p/>
        </p:txBody>
      </p:sp>
      <p:sp>
        <p:nvSpPr>
          <p:cNvPr id="5" name="Text 3"/>
          <p:cNvSpPr txBox="1"/>
          <p:nvPr/>
        </p:nvSpPr>
        <p:spPr>
          <a:xfrm>
            <a:off x="841248" y="1572768"/>
            <a:ext cx="512064" cy="51206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L7</a:t>
            </a:r>
            <a:endParaRPr lang="en-US" sz="1300" dirty="0"/>
          </a:p>
        </p:txBody>
      </p:sp>
      <p:sp>
        <p:nvSpPr>
          <p:cNvPr id="6" name="Text 4"/>
          <p:cNvSpPr txBox="1"/>
          <p:nvPr/>
        </p:nvSpPr>
        <p:spPr>
          <a:xfrm>
            <a:off x="365760" y="2286000"/>
            <a:ext cx="1463040" cy="548640"/>
          </a:xfrm>
          <a:prstGeom prst="rect">
            <a:avLst/>
          </a:prstGeom>
          <a:noFill/>
          <a:ln/>
        </p:spPr>
        <p:txBody>
          <a:bodyPr wrap="square" lIns="0" tIns="0" rIns="0" bIns="0" rtlCol="0" anchor="t"/>
          <a:lstStyle/>
          <a:p>
            <a:pPr algn="ctr" indent="0" marL="0">
              <a:buNone/>
            </a:pPr>
            <a:r>
              <a:rPr lang="en-US" sz="1200" dirty="0">
                <a:solidFill>
                  <a:srgbClr val="5D6573"/>
                </a:solidFill>
                <a:latin typeface="Calibri" pitchFamily="34" charset="0"/>
                <a:ea typeface="Calibri" pitchFamily="34" charset="-122"/>
                <a:cs typeface="Calibri" pitchFamily="34" charset="-120"/>
              </a:rPr>
              <a:t>Charts and stats</a:t>
            </a:r>
            <a:endParaRPr lang="en-US" sz="1200" dirty="0"/>
          </a:p>
        </p:txBody>
      </p:sp>
      <p:sp>
        <p:nvSpPr>
          <p:cNvPr id="7" name="Shape 5"/>
          <p:cNvSpPr/>
          <p:nvPr/>
        </p:nvSpPr>
        <p:spPr>
          <a:xfrm>
            <a:off x="2265099" y="1572768"/>
            <a:ext cx="512064" cy="512064"/>
          </a:xfrm>
          <a:prstGeom prst="ellipse">
            <a:avLst/>
          </a:prstGeom>
          <a:solidFill>
            <a:srgbClr val="1F8A7A"/>
          </a:solidFill>
          <a:ln w="19050">
            <a:solidFill>
              <a:srgbClr val="1F8A7A"/>
            </a:solidFill>
            <a:prstDash val="solid"/>
          </a:ln>
        </p:spPr>
        <p:txBody>
          <a:bodyPr/>
          <a:p/>
        </p:txBody>
      </p:sp>
      <p:sp>
        <p:nvSpPr>
          <p:cNvPr id="8" name="Text 6"/>
          <p:cNvSpPr txBox="1"/>
          <p:nvPr/>
        </p:nvSpPr>
        <p:spPr>
          <a:xfrm>
            <a:off x="2265099" y="1572768"/>
            <a:ext cx="512064" cy="51206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L8</a:t>
            </a:r>
            <a:endParaRPr lang="en-US" sz="1300" dirty="0"/>
          </a:p>
        </p:txBody>
      </p:sp>
      <p:sp>
        <p:nvSpPr>
          <p:cNvPr id="9" name="Text 7"/>
          <p:cNvSpPr txBox="1"/>
          <p:nvPr/>
        </p:nvSpPr>
        <p:spPr>
          <a:xfrm>
            <a:off x="1789611" y="2286000"/>
            <a:ext cx="1463040" cy="548640"/>
          </a:xfrm>
          <a:prstGeom prst="rect">
            <a:avLst/>
          </a:prstGeom>
          <a:noFill/>
          <a:ln/>
        </p:spPr>
        <p:txBody>
          <a:bodyPr wrap="square" lIns="0" tIns="0" rIns="0" bIns="0" rtlCol="0" anchor="t"/>
          <a:lstStyle/>
          <a:p>
            <a:pPr algn="ctr" indent="0" marL="0">
              <a:buNone/>
            </a:pPr>
            <a:r>
              <a:rPr lang="en-US" sz="1200" dirty="0">
                <a:solidFill>
                  <a:srgbClr val="5D6573"/>
                </a:solidFill>
                <a:latin typeface="Calibri" pitchFamily="34" charset="0"/>
                <a:ea typeface="Calibri" pitchFamily="34" charset="-122"/>
                <a:cs typeface="Calibri" pitchFamily="34" charset="-120"/>
              </a:rPr>
              <a:t>What is ML?</a:t>
            </a:r>
            <a:endParaRPr lang="en-US" sz="1200" dirty="0"/>
          </a:p>
        </p:txBody>
      </p:sp>
      <p:sp>
        <p:nvSpPr>
          <p:cNvPr id="10" name="Shape 8"/>
          <p:cNvSpPr/>
          <p:nvPr/>
        </p:nvSpPr>
        <p:spPr>
          <a:xfrm>
            <a:off x="3688951" y="1572768"/>
            <a:ext cx="512064" cy="512064"/>
          </a:xfrm>
          <a:prstGeom prst="ellipse">
            <a:avLst/>
          </a:prstGeom>
          <a:solidFill>
            <a:srgbClr val="1F8A7A"/>
          </a:solidFill>
          <a:ln w="19050">
            <a:solidFill>
              <a:srgbClr val="1F8A7A"/>
            </a:solidFill>
            <a:prstDash val="solid"/>
          </a:ln>
        </p:spPr>
        <p:txBody>
          <a:bodyPr/>
          <a:p/>
        </p:txBody>
      </p:sp>
      <p:sp>
        <p:nvSpPr>
          <p:cNvPr id="11" name="Text 9"/>
          <p:cNvSpPr txBox="1"/>
          <p:nvPr/>
        </p:nvSpPr>
        <p:spPr>
          <a:xfrm>
            <a:off x="3688951" y="1572768"/>
            <a:ext cx="512064" cy="51206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L9</a:t>
            </a:r>
            <a:endParaRPr lang="en-US" sz="1300" dirty="0"/>
          </a:p>
        </p:txBody>
      </p:sp>
      <p:sp>
        <p:nvSpPr>
          <p:cNvPr id="12" name="Text 10"/>
          <p:cNvSpPr txBox="1"/>
          <p:nvPr/>
        </p:nvSpPr>
        <p:spPr>
          <a:xfrm>
            <a:off x="3213463" y="2286000"/>
            <a:ext cx="1463040" cy="548640"/>
          </a:xfrm>
          <a:prstGeom prst="rect">
            <a:avLst/>
          </a:prstGeom>
          <a:noFill/>
          <a:ln/>
        </p:spPr>
        <p:txBody>
          <a:bodyPr wrap="square" lIns="0" tIns="0" rIns="0" bIns="0" rtlCol="0" anchor="t"/>
          <a:lstStyle/>
          <a:p>
            <a:pPr algn="ctr" indent="0" marL="0">
              <a:buNone/>
            </a:pPr>
            <a:r>
              <a:rPr lang="en-US" sz="1200" dirty="0">
                <a:solidFill>
                  <a:srgbClr val="5D6573"/>
                </a:solidFill>
                <a:latin typeface="Calibri" pitchFamily="34" charset="0"/>
                <a:ea typeface="Calibri" pitchFamily="34" charset="-122"/>
                <a:cs typeface="Calibri" pitchFamily="34" charset="-120"/>
              </a:rPr>
              <a:t>Regression</a:t>
            </a:r>
            <a:endParaRPr lang="en-US" sz="1200" dirty="0"/>
          </a:p>
        </p:txBody>
      </p:sp>
      <p:sp>
        <p:nvSpPr>
          <p:cNvPr id="13" name="Shape 11"/>
          <p:cNvSpPr/>
          <p:nvPr/>
        </p:nvSpPr>
        <p:spPr>
          <a:xfrm>
            <a:off x="5112802" y="1572768"/>
            <a:ext cx="512064" cy="512064"/>
          </a:xfrm>
          <a:prstGeom prst="ellipse">
            <a:avLst/>
          </a:prstGeom>
          <a:solidFill>
            <a:srgbClr val="1F8A7A"/>
          </a:solidFill>
          <a:ln w="19050">
            <a:solidFill>
              <a:srgbClr val="1F8A7A"/>
            </a:solidFill>
            <a:prstDash val="solid"/>
          </a:ln>
        </p:spPr>
        <p:txBody>
          <a:bodyPr/>
          <a:p/>
        </p:txBody>
      </p:sp>
      <p:sp>
        <p:nvSpPr>
          <p:cNvPr id="14" name="Text 12"/>
          <p:cNvSpPr txBox="1"/>
          <p:nvPr/>
        </p:nvSpPr>
        <p:spPr>
          <a:xfrm>
            <a:off x="5112802" y="1572768"/>
            <a:ext cx="512064" cy="51206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L10</a:t>
            </a:r>
            <a:endParaRPr lang="en-US" sz="1300" dirty="0"/>
          </a:p>
        </p:txBody>
      </p:sp>
      <p:sp>
        <p:nvSpPr>
          <p:cNvPr id="15" name="Text 13"/>
          <p:cNvSpPr txBox="1"/>
          <p:nvPr/>
        </p:nvSpPr>
        <p:spPr>
          <a:xfrm>
            <a:off x="4637314" y="2286000"/>
            <a:ext cx="1463040" cy="548640"/>
          </a:xfrm>
          <a:prstGeom prst="rect">
            <a:avLst/>
          </a:prstGeom>
          <a:noFill/>
          <a:ln/>
        </p:spPr>
        <p:txBody>
          <a:bodyPr wrap="square" lIns="0" tIns="0" rIns="0" bIns="0" rtlCol="0" anchor="t"/>
          <a:lstStyle/>
          <a:p>
            <a:pPr algn="ctr" indent="0" marL="0">
              <a:buNone/>
            </a:pPr>
            <a:r>
              <a:rPr lang="en-US" sz="1200" dirty="0">
                <a:solidFill>
                  <a:srgbClr val="5D6573"/>
                </a:solidFill>
                <a:latin typeface="Calibri" pitchFamily="34" charset="0"/>
                <a:ea typeface="Calibri" pitchFamily="34" charset="-122"/>
                <a:cs typeface="Calibri" pitchFamily="34" charset="-120"/>
              </a:rPr>
              <a:t>Classification</a:t>
            </a:r>
            <a:endParaRPr lang="en-US" sz="1200" dirty="0"/>
          </a:p>
        </p:txBody>
      </p:sp>
      <p:sp>
        <p:nvSpPr>
          <p:cNvPr id="16" name="Text 14"/>
          <p:cNvSpPr txBox="1"/>
          <p:nvPr/>
        </p:nvSpPr>
        <p:spPr>
          <a:xfrm>
            <a:off x="5878286" y="1005840"/>
            <a:ext cx="1828800" cy="274320"/>
          </a:xfrm>
          <a:prstGeom prst="rect">
            <a:avLst/>
          </a:prstGeom>
          <a:noFill/>
          <a:ln/>
        </p:spPr>
        <p:txBody>
          <a:bodyPr wrap="square" lIns="0" tIns="0" rIns="0" bIns="0" rtlCol="0" anchor="ctr"/>
          <a:lstStyle/>
          <a:p>
            <a:pPr algn="ctr" indent="0" marL="0">
              <a:buNone/>
            </a:pPr>
            <a:r>
              <a:rPr lang="en-US" sz="1300" b="1" dirty="0">
                <a:solidFill>
                  <a:srgbClr val="A4520C"/>
                </a:solidFill>
                <a:latin typeface="Calibri" pitchFamily="34" charset="0"/>
                <a:ea typeface="Calibri" pitchFamily="34" charset="-122"/>
                <a:cs typeface="Calibri" pitchFamily="34" charset="-120"/>
              </a:rPr>
              <a:t>Today</a:t>
            </a:r>
            <a:endParaRPr lang="en-US" sz="1300" dirty="0"/>
          </a:p>
        </p:txBody>
      </p:sp>
      <p:sp>
        <p:nvSpPr>
          <p:cNvPr id="17" name="Shape 15"/>
          <p:cNvSpPr/>
          <p:nvPr/>
        </p:nvSpPr>
        <p:spPr>
          <a:xfrm>
            <a:off x="6436070" y="1472184"/>
            <a:ext cx="713232" cy="713232"/>
          </a:xfrm>
          <a:prstGeom prst="ellipse">
            <a:avLst/>
          </a:prstGeom>
          <a:solidFill>
            <a:srgbClr val="E07A1F"/>
          </a:solidFill>
          <a:ln w="19050">
            <a:solidFill>
              <a:srgbClr val="E07A1F"/>
            </a:solidFill>
            <a:prstDash val="solid"/>
          </a:ln>
        </p:spPr>
        <p:txBody>
          <a:bodyPr/>
          <a:p/>
        </p:txBody>
      </p:sp>
      <p:sp>
        <p:nvSpPr>
          <p:cNvPr id="18" name="Text 16"/>
          <p:cNvSpPr txBox="1"/>
          <p:nvPr/>
        </p:nvSpPr>
        <p:spPr>
          <a:xfrm>
            <a:off x="6436070" y="1472184"/>
            <a:ext cx="713232" cy="713232"/>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L11</a:t>
            </a:r>
            <a:endParaRPr lang="en-US" sz="1600" dirty="0"/>
          </a:p>
        </p:txBody>
      </p:sp>
      <p:sp>
        <p:nvSpPr>
          <p:cNvPr id="19" name="Text 17"/>
          <p:cNvSpPr txBox="1"/>
          <p:nvPr/>
        </p:nvSpPr>
        <p:spPr>
          <a:xfrm>
            <a:off x="6061166" y="2286000"/>
            <a:ext cx="1463040" cy="548640"/>
          </a:xfrm>
          <a:prstGeom prst="rect">
            <a:avLst/>
          </a:prstGeom>
          <a:noFill/>
          <a:ln/>
        </p:spPr>
        <p:txBody>
          <a:bodyPr wrap="square" lIns="0" tIns="0" rIns="0" bIns="0" rtlCol="0" anchor="t"/>
          <a:lstStyle/>
          <a:p>
            <a:pPr algn="ctr" indent="0" marL="0">
              <a:buNone/>
            </a:pPr>
            <a:r>
              <a:rPr lang="en-US" sz="1200" b="1" dirty="0">
                <a:solidFill>
                  <a:srgbClr val="15213A"/>
                </a:solidFill>
                <a:latin typeface="Calibri" pitchFamily="34" charset="0"/>
                <a:ea typeface="Calibri" pitchFamily="34" charset="-122"/>
                <a:cs typeface="Calibri" pitchFamily="34" charset="-120"/>
              </a:rPr>
              <a:t>Evaluation</a:t>
            </a:r>
            <a:endParaRPr lang="en-US" sz="1200" dirty="0"/>
          </a:p>
        </p:txBody>
      </p:sp>
      <p:sp>
        <p:nvSpPr>
          <p:cNvPr id="20" name="Shape 18"/>
          <p:cNvSpPr/>
          <p:nvPr/>
        </p:nvSpPr>
        <p:spPr>
          <a:xfrm>
            <a:off x="7960505" y="1572768"/>
            <a:ext cx="512064" cy="512064"/>
          </a:xfrm>
          <a:prstGeom prst="ellipse">
            <a:avLst/>
          </a:prstGeom>
          <a:solidFill>
            <a:srgbClr val="FFFFFF"/>
          </a:solidFill>
          <a:ln w="19050">
            <a:solidFill>
              <a:srgbClr val="15213A"/>
            </a:solidFill>
            <a:prstDash val="solid"/>
          </a:ln>
        </p:spPr>
        <p:txBody>
          <a:bodyPr/>
          <a:p/>
        </p:txBody>
      </p:sp>
      <p:sp>
        <p:nvSpPr>
          <p:cNvPr id="21" name="Text 19"/>
          <p:cNvSpPr txBox="1"/>
          <p:nvPr/>
        </p:nvSpPr>
        <p:spPr>
          <a:xfrm>
            <a:off x="7960505" y="1572768"/>
            <a:ext cx="512064" cy="512064"/>
          </a:xfrm>
          <a:prstGeom prst="rect">
            <a:avLst/>
          </a:prstGeom>
          <a:noFill/>
          <a:ln/>
        </p:spPr>
        <p:txBody>
          <a:bodyPr wrap="square" lIns="0" tIns="0" rIns="0" bIns="0" rtlCol="0" anchor="ctr"/>
          <a:lstStyle/>
          <a:p>
            <a:pPr algn="ctr" indent="0" marL="0">
              <a:buNone/>
            </a:pPr>
            <a:r>
              <a:rPr lang="en-US" sz="1300" b="1" dirty="0">
                <a:solidFill>
                  <a:srgbClr val="15213A"/>
                </a:solidFill>
                <a:latin typeface="Arial" pitchFamily="34" charset="0"/>
                <a:ea typeface="Arial" pitchFamily="34" charset="-122"/>
                <a:cs typeface="Arial" pitchFamily="34" charset="-120"/>
              </a:rPr>
              <a:t>L12</a:t>
            </a:r>
            <a:endParaRPr lang="en-US" sz="1300" dirty="0"/>
          </a:p>
        </p:txBody>
      </p:sp>
      <p:sp>
        <p:nvSpPr>
          <p:cNvPr id="22" name="Text 20"/>
          <p:cNvSpPr txBox="1"/>
          <p:nvPr/>
        </p:nvSpPr>
        <p:spPr>
          <a:xfrm>
            <a:off x="7485017" y="2286000"/>
            <a:ext cx="1463040" cy="548640"/>
          </a:xfrm>
          <a:prstGeom prst="rect">
            <a:avLst/>
          </a:prstGeom>
          <a:noFill/>
          <a:ln/>
        </p:spPr>
        <p:txBody>
          <a:bodyPr wrap="square" lIns="0" tIns="0" rIns="0" bIns="0" rtlCol="0" anchor="t"/>
          <a:lstStyle/>
          <a:p>
            <a:pPr algn="ctr" indent="0" marL="0">
              <a:buNone/>
            </a:pPr>
            <a:r>
              <a:rPr lang="en-US" sz="1200" dirty="0">
                <a:solidFill>
                  <a:srgbClr val="5D6573"/>
                </a:solidFill>
                <a:latin typeface="Calibri" pitchFamily="34" charset="0"/>
                <a:ea typeface="Calibri" pitchFamily="34" charset="-122"/>
                <a:cs typeface="Calibri" pitchFamily="34" charset="-120"/>
              </a:rPr>
              <a:t>Features</a:t>
            </a:r>
            <a:endParaRPr lang="en-US" sz="1200" dirty="0"/>
          </a:p>
        </p:txBody>
      </p:sp>
      <p:sp>
        <p:nvSpPr>
          <p:cNvPr id="23" name="Shape 21"/>
          <p:cNvSpPr/>
          <p:nvPr/>
        </p:nvSpPr>
        <p:spPr>
          <a:xfrm>
            <a:off x="9384357" y="1572768"/>
            <a:ext cx="512064" cy="512064"/>
          </a:xfrm>
          <a:prstGeom prst="ellipse">
            <a:avLst/>
          </a:prstGeom>
          <a:solidFill>
            <a:srgbClr val="FFFFFF"/>
          </a:solidFill>
          <a:ln w="19050">
            <a:solidFill>
              <a:srgbClr val="15213A"/>
            </a:solidFill>
            <a:prstDash val="solid"/>
          </a:ln>
        </p:spPr>
        <p:txBody>
          <a:bodyPr/>
          <a:p/>
        </p:txBody>
      </p:sp>
      <p:sp>
        <p:nvSpPr>
          <p:cNvPr id="24" name="Text 22"/>
          <p:cNvSpPr txBox="1"/>
          <p:nvPr/>
        </p:nvSpPr>
        <p:spPr>
          <a:xfrm>
            <a:off x="9384357" y="1572768"/>
            <a:ext cx="512064" cy="512064"/>
          </a:xfrm>
          <a:prstGeom prst="rect">
            <a:avLst/>
          </a:prstGeom>
          <a:noFill/>
          <a:ln/>
        </p:spPr>
        <p:txBody>
          <a:bodyPr wrap="square" lIns="0" tIns="0" rIns="0" bIns="0" rtlCol="0" anchor="ctr"/>
          <a:lstStyle/>
          <a:p>
            <a:pPr algn="ctr" indent="0" marL="0">
              <a:buNone/>
            </a:pPr>
            <a:r>
              <a:rPr lang="en-US" sz="1300" b="1" dirty="0">
                <a:solidFill>
                  <a:srgbClr val="15213A"/>
                </a:solidFill>
                <a:latin typeface="Arial" pitchFamily="34" charset="0"/>
                <a:ea typeface="Arial" pitchFamily="34" charset="-122"/>
                <a:cs typeface="Arial" pitchFamily="34" charset="-120"/>
              </a:rPr>
              <a:t>L13</a:t>
            </a:r>
            <a:endParaRPr lang="en-US" sz="1300" dirty="0"/>
          </a:p>
        </p:txBody>
      </p:sp>
      <p:sp>
        <p:nvSpPr>
          <p:cNvPr id="25" name="Text 23"/>
          <p:cNvSpPr txBox="1"/>
          <p:nvPr/>
        </p:nvSpPr>
        <p:spPr>
          <a:xfrm>
            <a:off x="8908869" y="2286000"/>
            <a:ext cx="1463040" cy="548640"/>
          </a:xfrm>
          <a:prstGeom prst="rect">
            <a:avLst/>
          </a:prstGeom>
          <a:noFill/>
          <a:ln/>
        </p:spPr>
        <p:txBody>
          <a:bodyPr wrap="square" lIns="0" tIns="0" rIns="0" bIns="0" rtlCol="0" anchor="t"/>
          <a:lstStyle/>
          <a:p>
            <a:pPr algn="ctr" indent="0" marL="0">
              <a:buNone/>
            </a:pPr>
            <a:r>
              <a:rPr lang="en-US" sz="1200" dirty="0">
                <a:solidFill>
                  <a:srgbClr val="5D6573"/>
                </a:solidFill>
                <a:latin typeface="Calibri" pitchFamily="34" charset="0"/>
                <a:ea typeface="Calibri" pitchFamily="34" charset="-122"/>
                <a:cs typeface="Calibri" pitchFamily="34" charset="-120"/>
              </a:rPr>
              <a:t>Clustering</a:t>
            </a:r>
            <a:endParaRPr lang="en-US" sz="1200" dirty="0"/>
          </a:p>
        </p:txBody>
      </p:sp>
      <p:sp>
        <p:nvSpPr>
          <p:cNvPr id="26" name="Shape 24"/>
          <p:cNvSpPr/>
          <p:nvPr/>
        </p:nvSpPr>
        <p:spPr>
          <a:xfrm>
            <a:off x="10808208" y="1572768"/>
            <a:ext cx="512064" cy="512064"/>
          </a:xfrm>
          <a:prstGeom prst="ellipse">
            <a:avLst/>
          </a:prstGeom>
          <a:solidFill>
            <a:srgbClr val="FFFFFF"/>
          </a:solidFill>
          <a:ln w="19050">
            <a:solidFill>
              <a:srgbClr val="15213A"/>
            </a:solidFill>
            <a:prstDash val="solid"/>
          </a:ln>
        </p:spPr>
        <p:txBody>
          <a:bodyPr/>
          <a:p/>
        </p:txBody>
      </p:sp>
      <p:sp>
        <p:nvSpPr>
          <p:cNvPr id="27" name="Text 25"/>
          <p:cNvSpPr txBox="1"/>
          <p:nvPr/>
        </p:nvSpPr>
        <p:spPr>
          <a:xfrm>
            <a:off x="10808208" y="1572768"/>
            <a:ext cx="512064" cy="512064"/>
          </a:xfrm>
          <a:prstGeom prst="rect">
            <a:avLst/>
          </a:prstGeom>
          <a:noFill/>
          <a:ln/>
        </p:spPr>
        <p:txBody>
          <a:bodyPr wrap="square" lIns="0" tIns="0" rIns="0" bIns="0" rtlCol="0" anchor="ctr"/>
          <a:lstStyle/>
          <a:p>
            <a:pPr algn="ctr" indent="0" marL="0">
              <a:buNone/>
            </a:pPr>
            <a:r>
              <a:rPr lang="en-US" sz="1300" b="1" dirty="0">
                <a:solidFill>
                  <a:srgbClr val="15213A"/>
                </a:solidFill>
                <a:latin typeface="Arial" pitchFamily="34" charset="0"/>
                <a:ea typeface="Arial" pitchFamily="34" charset="-122"/>
                <a:cs typeface="Arial" pitchFamily="34" charset="-120"/>
              </a:rPr>
              <a:t>L14</a:t>
            </a:r>
            <a:endParaRPr lang="en-US" sz="1300" dirty="0"/>
          </a:p>
        </p:txBody>
      </p:sp>
      <p:sp>
        <p:nvSpPr>
          <p:cNvPr id="28" name="Text 26"/>
          <p:cNvSpPr txBox="1"/>
          <p:nvPr/>
        </p:nvSpPr>
        <p:spPr>
          <a:xfrm>
            <a:off x="10332720" y="2286000"/>
            <a:ext cx="1463040" cy="548640"/>
          </a:xfrm>
          <a:prstGeom prst="rect">
            <a:avLst/>
          </a:prstGeom>
          <a:noFill/>
          <a:ln/>
        </p:spPr>
        <p:txBody>
          <a:bodyPr wrap="square" lIns="0" tIns="0" rIns="0" bIns="0" rtlCol="0" anchor="t"/>
          <a:lstStyle/>
          <a:p>
            <a:pPr algn="ctr" indent="0" marL="0">
              <a:buNone/>
            </a:pPr>
            <a:r>
              <a:rPr lang="en-US" sz="1200" dirty="0">
                <a:solidFill>
                  <a:srgbClr val="5D6573"/>
                </a:solidFill>
                <a:latin typeface="Calibri" pitchFamily="34" charset="0"/>
                <a:ea typeface="Calibri" pitchFamily="34" charset="-122"/>
                <a:cs typeface="Calibri" pitchFamily="34" charset="-120"/>
              </a:rPr>
              <a:t>Responsible ML</a:t>
            </a:r>
            <a:endParaRPr lang="en-US" sz="1200" dirty="0"/>
          </a:p>
        </p:txBody>
      </p:sp>
      <p:sp>
        <p:nvSpPr>
          <p:cNvPr id="29" name="Shape 27"/>
          <p:cNvSpPr/>
          <p:nvPr/>
        </p:nvSpPr>
        <p:spPr>
          <a:xfrm>
            <a:off x="548640" y="3017520"/>
            <a:ext cx="11064240" cy="3108960"/>
          </a:xfrm>
          <a:prstGeom prst="roundRect">
            <a:avLst>
              <a:gd name="adj" fmla="val 2941"/>
            </a:avLst>
          </a:prstGeom>
          <a:solidFill>
            <a:srgbClr val="F3F5F9"/>
          </a:solidFill>
          <a:ln w="12700">
            <a:solidFill>
              <a:srgbClr val="F3F5F9"/>
            </a:solidFill>
            <a:prstDash val="solid"/>
          </a:ln>
        </p:spPr>
        <p:txBody>
          <a:bodyPr/>
          <a:p/>
        </p:txBody>
      </p:sp>
      <p:sp>
        <p:nvSpPr>
          <p:cNvPr id="30" name="Text 28"/>
          <p:cNvSpPr txBox="1"/>
          <p:nvPr/>
        </p:nvSpPr>
        <p:spPr>
          <a:xfrm>
            <a:off x="914400" y="3246120"/>
            <a:ext cx="5486400" cy="365760"/>
          </a:xfrm>
          <a:prstGeom prst="rect">
            <a:avLst/>
          </a:prstGeom>
          <a:noFill/>
          <a:ln/>
        </p:spPr>
        <p:txBody>
          <a:bodyPr wrap="square" lIns="0" tIns="0" rIns="0" bIns="0" rtlCol="0" anchor="ctr"/>
          <a:lstStyle/>
          <a:p>
            <a:pPr indent="0" marL="0">
              <a:buNone/>
            </a:pPr>
            <a:r>
              <a:rPr lang="en-US" sz="1800" b="1" dirty="0">
                <a:solidFill>
                  <a:srgbClr val="15213A"/>
                </a:solidFill>
                <a:latin typeface="Arial" pitchFamily="34" charset="0"/>
                <a:ea typeface="Arial" pitchFamily="34" charset="-122"/>
                <a:cs typeface="Arial" pitchFamily="34" charset="-120"/>
              </a:rPr>
              <a:t>Today you will</a:t>
            </a:r>
            <a:endParaRPr lang="en-US" sz="1800" dirty="0"/>
          </a:p>
        </p:txBody>
      </p:sp>
      <p:sp>
        <p:nvSpPr>
          <p:cNvPr id="31" name="Shape 29"/>
          <p:cNvSpPr/>
          <p:nvPr/>
        </p:nvSpPr>
        <p:spPr>
          <a:xfrm>
            <a:off x="914400" y="3794760"/>
            <a:ext cx="310896" cy="310896"/>
          </a:xfrm>
          <a:prstGeom prst="ellipse">
            <a:avLst/>
          </a:prstGeom>
          <a:solidFill>
            <a:srgbClr val="E07A1F"/>
          </a:solidFill>
          <a:ln w="12700">
            <a:solidFill>
              <a:srgbClr val="E07A1F"/>
            </a:solidFill>
            <a:prstDash val="solid"/>
          </a:ln>
        </p:spPr>
        <p:txBody>
          <a:bodyPr/>
          <a:p/>
        </p:txBody>
      </p:sp>
      <p:sp>
        <p:nvSpPr>
          <p:cNvPr id="32" name="Text 30"/>
          <p:cNvSpPr txBox="1"/>
          <p:nvPr/>
        </p:nvSpPr>
        <p:spPr>
          <a:xfrm>
            <a:off x="914400" y="37947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1</a:t>
            </a:r>
            <a:endParaRPr lang="en-US" sz="1100" dirty="0"/>
          </a:p>
        </p:txBody>
      </p:sp>
      <p:sp>
        <p:nvSpPr>
          <p:cNvPr id="33" name="Text 31"/>
          <p:cNvSpPr txBox="1"/>
          <p:nvPr/>
        </p:nvSpPr>
        <p:spPr>
          <a:xfrm>
            <a:off x="1371600" y="37673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Recognise underfitting and overfitting</a:t>
            </a:r>
            <a:endParaRPr lang="en-US" sz="1600" dirty="0"/>
          </a:p>
        </p:txBody>
      </p:sp>
      <p:sp>
        <p:nvSpPr>
          <p:cNvPr id="34" name="Shape 32"/>
          <p:cNvSpPr/>
          <p:nvPr/>
        </p:nvSpPr>
        <p:spPr>
          <a:xfrm>
            <a:off x="914400" y="4251960"/>
            <a:ext cx="310896" cy="310896"/>
          </a:xfrm>
          <a:prstGeom prst="ellipse">
            <a:avLst/>
          </a:prstGeom>
          <a:solidFill>
            <a:srgbClr val="E07A1F"/>
          </a:solidFill>
          <a:ln w="12700">
            <a:solidFill>
              <a:srgbClr val="E07A1F"/>
            </a:solidFill>
            <a:prstDash val="solid"/>
          </a:ln>
        </p:spPr>
        <p:txBody>
          <a:bodyPr/>
          <a:p/>
        </p:txBody>
      </p:sp>
      <p:sp>
        <p:nvSpPr>
          <p:cNvPr id="35" name="Text 33"/>
          <p:cNvSpPr txBox="1"/>
          <p:nvPr/>
        </p:nvSpPr>
        <p:spPr>
          <a:xfrm>
            <a:off x="914400" y="42519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2</a:t>
            </a:r>
            <a:endParaRPr lang="en-US" sz="1100" dirty="0"/>
          </a:p>
        </p:txBody>
      </p:sp>
      <p:sp>
        <p:nvSpPr>
          <p:cNvPr id="36" name="Text 34"/>
          <p:cNvSpPr txBox="1"/>
          <p:nvPr/>
        </p:nvSpPr>
        <p:spPr>
          <a:xfrm>
            <a:off x="1371600" y="42245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Use a validation set or cross-validation to choose settings</a:t>
            </a:r>
            <a:endParaRPr lang="en-US" sz="1600" dirty="0"/>
          </a:p>
        </p:txBody>
      </p:sp>
      <p:sp>
        <p:nvSpPr>
          <p:cNvPr id="37" name="Shape 35"/>
          <p:cNvSpPr/>
          <p:nvPr/>
        </p:nvSpPr>
        <p:spPr>
          <a:xfrm>
            <a:off x="914400" y="4709160"/>
            <a:ext cx="310896" cy="310896"/>
          </a:xfrm>
          <a:prstGeom prst="ellipse">
            <a:avLst/>
          </a:prstGeom>
          <a:solidFill>
            <a:srgbClr val="E07A1F"/>
          </a:solidFill>
          <a:ln w="12700">
            <a:solidFill>
              <a:srgbClr val="E07A1F"/>
            </a:solidFill>
            <a:prstDash val="solid"/>
          </a:ln>
        </p:spPr>
        <p:txBody>
          <a:bodyPr/>
          <a:p/>
        </p:txBody>
      </p:sp>
      <p:sp>
        <p:nvSpPr>
          <p:cNvPr id="38" name="Text 36"/>
          <p:cNvSpPr txBox="1"/>
          <p:nvPr/>
        </p:nvSpPr>
        <p:spPr>
          <a:xfrm>
            <a:off x="914400" y="47091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3</a:t>
            </a:r>
            <a:endParaRPr lang="en-US" sz="1100" dirty="0"/>
          </a:p>
        </p:txBody>
      </p:sp>
      <p:sp>
        <p:nvSpPr>
          <p:cNvPr id="39" name="Text 37"/>
          <p:cNvSpPr txBox="1"/>
          <p:nvPr/>
        </p:nvSpPr>
        <p:spPr>
          <a:xfrm>
            <a:off x="1371600" y="46817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Compute precision, recall and F1 by hand</a:t>
            </a:r>
            <a:endParaRPr lang="en-US" sz="1600" dirty="0"/>
          </a:p>
        </p:txBody>
      </p:sp>
      <p:sp>
        <p:nvSpPr>
          <p:cNvPr id="40" name="Shape 38"/>
          <p:cNvSpPr/>
          <p:nvPr/>
        </p:nvSpPr>
        <p:spPr>
          <a:xfrm>
            <a:off x="914400" y="5166360"/>
            <a:ext cx="310896" cy="310896"/>
          </a:xfrm>
          <a:prstGeom prst="ellipse">
            <a:avLst/>
          </a:prstGeom>
          <a:solidFill>
            <a:srgbClr val="E07A1F"/>
          </a:solidFill>
          <a:ln w="12700">
            <a:solidFill>
              <a:srgbClr val="E07A1F"/>
            </a:solidFill>
            <a:prstDash val="solid"/>
          </a:ln>
        </p:spPr>
        <p:txBody>
          <a:bodyPr/>
          <a:p/>
        </p:txBody>
      </p:sp>
      <p:sp>
        <p:nvSpPr>
          <p:cNvPr id="41" name="Text 39"/>
          <p:cNvSpPr txBox="1"/>
          <p:nvPr/>
        </p:nvSpPr>
        <p:spPr>
          <a:xfrm>
            <a:off x="914400" y="51663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4</a:t>
            </a:r>
            <a:endParaRPr lang="en-US" sz="1100" dirty="0"/>
          </a:p>
        </p:txBody>
      </p:sp>
      <p:sp>
        <p:nvSpPr>
          <p:cNvPr id="42" name="Text 40"/>
          <p:cNvSpPr txBox="1"/>
          <p:nvPr/>
        </p:nvSpPr>
        <p:spPr>
          <a:xfrm>
            <a:off x="1371600" y="51389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Pick the right metric for the problem</a:t>
            </a:r>
            <a:endParaRPr lang="en-US" sz="1600" dirty="0"/>
          </a:p>
        </p:txBody>
      </p:sp>
      <p:sp>
        <p:nvSpPr>
          <p:cNvPr id="43" name="Shape 41"/>
          <p:cNvSpPr/>
          <p:nvPr/>
        </p:nvSpPr>
        <p:spPr>
          <a:xfrm>
            <a:off x="914400" y="5623560"/>
            <a:ext cx="310896" cy="310896"/>
          </a:xfrm>
          <a:prstGeom prst="ellipse">
            <a:avLst/>
          </a:prstGeom>
          <a:solidFill>
            <a:srgbClr val="E07A1F"/>
          </a:solidFill>
          <a:ln w="12700">
            <a:solidFill>
              <a:srgbClr val="E07A1F"/>
            </a:solidFill>
            <a:prstDash val="solid"/>
          </a:ln>
        </p:spPr>
        <p:txBody>
          <a:bodyPr/>
          <a:p/>
        </p:txBody>
      </p:sp>
      <p:sp>
        <p:nvSpPr>
          <p:cNvPr id="44" name="Text 42"/>
          <p:cNvSpPr txBox="1"/>
          <p:nvPr/>
        </p:nvSpPr>
        <p:spPr>
          <a:xfrm>
            <a:off x="914400" y="56235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5</a:t>
            </a:r>
            <a:endParaRPr lang="en-US" sz="1100" dirty="0"/>
          </a:p>
        </p:txBody>
      </p:sp>
      <p:sp>
        <p:nvSpPr>
          <p:cNvPr id="45" name="Text 43"/>
          <p:cNvSpPr txBox="1"/>
          <p:nvPr/>
        </p:nvSpPr>
        <p:spPr>
          <a:xfrm>
            <a:off x="1371600" y="55961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Spot the accuracy trap on imbalanced data</a:t>
            </a:r>
            <a:endParaRPr lang="en-US" sz="1600" dirty="0"/>
          </a:p>
        </p:txBody>
      </p:sp>
      <p:sp>
        <p:nvSpPr>
          <p:cNvPr id="46" name="Shape 44"/>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47" name="Text 45"/>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48" name="Shape 46"/>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49" name="Text 47"/>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11: Evaluating models properly</a:t>
            </a:r>
            <a:endParaRPr lang="en-US" sz="1100" dirty="0"/>
          </a:p>
        </p:txBody>
      </p:sp>
      <p:sp>
        <p:nvSpPr>
          <p:cNvPr id="50" name="Shape 48"/>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51" name="Text 49"/>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52" name="Shape 50"/>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53" name="Text 51"/>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 / 22</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Too simple, just right, too complex</a:t>
            </a:r>
            <a:endParaRPr lang="en-US" sz="3000" dirty="0"/>
          </a:p>
        </p:txBody>
      </p:sp>
      <p:sp>
        <p:nvSpPr>
          <p:cNvPr id="3" name="Text 1"/>
          <p:cNvSpPr txBox="1"/>
          <p:nvPr/>
        </p:nvSpPr>
        <p:spPr>
          <a:xfrm>
            <a:off x="548640" y="1188720"/>
            <a:ext cx="11064240" cy="54864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The same 15 noisy points (invented) fitted with curves of increasing flexibility. The right one follows the trend, not the noise.</a:t>
            </a:r>
            <a:endParaRPr lang="en-US" sz="1700" dirty="0"/>
          </a:p>
        </p:txBody>
      </p:sp>
      <p:sp>
        <p:nvSpPr>
          <p:cNvPr id="4" name="Shape 2"/>
          <p:cNvSpPr/>
          <p:nvPr/>
        </p:nvSpPr>
        <p:spPr>
          <a:xfrm>
            <a:off x="548640" y="1828800"/>
            <a:ext cx="11064240" cy="4414837"/>
          </a:xfrm>
          <a:prstGeom prst="roundRect">
            <a:avLst>
              <a:gd name="adj" fmla="val 1657"/>
            </a:avLst>
          </a:prstGeom>
          <a:solidFill>
            <a:srgbClr val="1B2742"/>
          </a:solidFill>
          <a:ln w="9525">
            <a:solidFill>
              <a:srgbClr val="1B2742"/>
            </a:solidFill>
            <a:prstDash val="solid"/>
          </a:ln>
        </p:spPr>
        <p:txBody>
          <a:bodyPr/>
          <a:p/>
        </p:txBody>
      </p:sp>
      <p:sp>
        <p:nvSpPr>
          <p:cNvPr id="5" name="Text 3"/>
          <p:cNvSpPr txBox="1"/>
          <p:nvPr/>
        </p:nvSpPr>
        <p:spPr>
          <a:xfrm>
            <a:off x="731520" y="19202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6" name="Text 4"/>
          <p:cNvSpPr txBox="1"/>
          <p:nvPr/>
        </p:nvSpPr>
        <p:spPr>
          <a:xfrm>
            <a:off x="731520" y="2176272"/>
            <a:ext cx="10789920" cy="3957637"/>
          </a:xfrm>
          <a:prstGeom prst="rect">
            <a:avLst/>
          </a:prstGeom>
          <a:noFill/>
          <a:ln/>
        </p:spPr>
        <p:txBody>
          <a:bodyPr wrap="none" lIns="0" tIns="0" rIns="0" bIns="0" rtlCol="0" anchor="t"/>
          <a:lstStyle/>
          <a:p>
            <a:pPr indent="0" marL="0">
              <a:lnSpc>
                <a:spcPct val="98000"/>
              </a:lnSpc>
              <a:buNone/>
            </a:pPr>
            <a:r>
              <a:rPr lang="en-US" sz="1650" dirty="0">
                <a:solidFill>
                  <a:srgbClr val="E8ECF4"/>
                </a:solidFill>
                <a:latin typeface="Courier New" pitchFamily="34" charset="0"/>
                <a:ea typeface="Courier New" pitchFamily="34" charset="-122"/>
                <a:cs typeface="Courier New" pitchFamily="34" charset="-120"/>
              </a:rPr>
              <a:t>import numpy as np</a:t>
            </a:r>
            <a:endParaRPr lang="en-US" sz="1650" dirty="0"/>
          </a:p>
          <a:p>
            <a:pPr indent="0" marL="0">
              <a:lnSpc>
                <a:spcPct val="98000"/>
              </a:lnSpc>
              <a:buNone/>
            </a:pPr>
            <a:r>
              <a:rPr lang="en-US" sz="1650" dirty="0">
                <a:solidFill>
                  <a:srgbClr val="E8ECF4"/>
                </a:solidFill>
                <a:latin typeface="Courier New" pitchFamily="34" charset="0"/>
                <a:ea typeface="Courier New" pitchFamily="34" charset="-122"/>
                <a:cs typeface="Courier New" pitchFamily="34" charset="-120"/>
              </a:rPr>
              <a:t>import matplotlib.pyplot as plt</a:t>
            </a:r>
            <a:endParaRPr lang="en-US" sz="1650" dirty="0"/>
          </a:p>
          <a:p>
            <a:pPr indent="0" marL="0">
              <a:lnSpc>
                <a:spcPct val="98000"/>
              </a:lnSpc>
              <a:buNone/>
            </a:pPr>
            <a:r>
              <a:rPr lang="en-US" sz="1650" dirty="0">
                <a:solidFill>
                  <a:srgbClr val="E8ECF4"/>
                </a:solidFill>
                <a:latin typeface="Courier New" pitchFamily="34" charset="0"/>
                <a:ea typeface="Courier New" pitchFamily="34" charset="-122"/>
                <a:cs typeface="Courier New" pitchFamily="34" charset="-120"/>
              </a:rPr>
              <a:t>rng = np.random.default_rng(1)</a:t>
            </a:r>
            <a:endParaRPr lang="en-US" sz="1650" dirty="0"/>
          </a:p>
          <a:p>
            <a:pPr indent="0" marL="0">
              <a:lnSpc>
                <a:spcPct val="98000"/>
              </a:lnSpc>
              <a:buNone/>
            </a:pPr>
            <a:r>
              <a:rPr lang="en-US" sz="1650" dirty="0">
                <a:solidFill>
                  <a:srgbClr val="E8ECF4"/>
                </a:solidFill>
                <a:latin typeface="Courier New" pitchFamily="34" charset="0"/>
                <a:ea typeface="Courier New" pitchFamily="34" charset="-122"/>
                <a:cs typeface="Courier New" pitchFamily="34" charset="-120"/>
              </a:rPr>
              <a:t>x = np.sort(rng.uniform(0, 1, 15))</a:t>
            </a:r>
            <a:endParaRPr lang="en-US" sz="1650" dirty="0"/>
          </a:p>
          <a:p>
            <a:pPr indent="0" marL="0">
              <a:lnSpc>
                <a:spcPct val="98000"/>
              </a:lnSpc>
              <a:buNone/>
            </a:pPr>
            <a:r>
              <a:rPr lang="en-US" sz="1650" dirty="0">
                <a:solidFill>
                  <a:srgbClr val="E8ECF4"/>
                </a:solidFill>
                <a:latin typeface="Courier New" pitchFamily="34" charset="0"/>
                <a:ea typeface="Courier New" pitchFamily="34" charset="-122"/>
                <a:cs typeface="Courier New" pitchFamily="34" charset="-120"/>
              </a:rPr>
              <a:t>y = np.sin(2 * np.pi * x) + rng.normal(0, 0.25, 15)</a:t>
            </a:r>
            <a:endParaRPr lang="en-US" sz="1650" dirty="0"/>
          </a:p>
          <a:p>
            <a:pPr indent="0" marL="0">
              <a:lnSpc>
                <a:spcPct val="98000"/>
              </a:lnSpc>
              <a:buNone/>
            </a:pPr>
            <a:r>
              <a:rPr lang="en-US" sz="1650" dirty="0">
                <a:solidFill>
                  <a:srgbClr val="E8ECF4"/>
                </a:solidFill>
                <a:latin typeface="Courier New" pitchFamily="34" charset="0"/>
                <a:ea typeface="Courier New" pitchFamily="34" charset="-122"/>
                <a:cs typeface="Courier New" pitchFamily="34" charset="-120"/>
              </a:rPr>
              <a:t>grid = np.linspace(0, 1, 200)</a:t>
            </a:r>
            <a:endParaRPr lang="en-US" sz="1650" dirty="0"/>
          </a:p>
          <a:p>
            <a:pPr indent="0" marL="0">
              <a:lnSpc>
                <a:spcPct val="98000"/>
              </a:lnSpc>
              <a:buNone/>
            </a:pPr>
            <a:r>
              <a:rPr lang="en-US" sz="1650" dirty="0">
                <a:solidFill>
                  <a:srgbClr val="E8ECF4"/>
                </a:solidFill>
                <a:latin typeface="Courier New" pitchFamily="34" charset="0"/>
                <a:ea typeface="Courier New" pitchFamily="34" charset="-122"/>
                <a:cs typeface="Courier New" pitchFamily="34" charset="-120"/>
              </a:rPr>
              <a:t>fig, axes = plt.subplots(1, 3, figsize=(11, 3.3))</a:t>
            </a:r>
            <a:endParaRPr lang="en-US" sz="1650" dirty="0"/>
          </a:p>
          <a:p>
            <a:pPr indent="0" marL="0">
              <a:lnSpc>
                <a:spcPct val="98000"/>
              </a:lnSpc>
              <a:buNone/>
            </a:pPr>
            <a:r>
              <a:rPr lang="en-US" sz="1650" dirty="0">
                <a:solidFill>
                  <a:srgbClr val="E8ECF4"/>
                </a:solidFill>
                <a:latin typeface="Courier New" pitchFamily="34" charset="0"/>
                <a:ea typeface="Courier New" pitchFamily="34" charset="-122"/>
                <a:cs typeface="Courier New" pitchFamily="34" charset="-120"/>
              </a:rPr>
              <a:t>for ax, deg, name in zip(axes, [1, 3, 12],</a:t>
            </a:r>
            <a:endParaRPr lang="en-US" sz="1650" dirty="0"/>
          </a:p>
          <a:p>
            <a:pPr indent="0" marL="0">
              <a:lnSpc>
                <a:spcPct val="98000"/>
              </a:lnSpc>
              <a:buNone/>
            </a:pPr>
            <a:r>
              <a:rPr lang="en-US" sz="1650" dirty="0">
                <a:solidFill>
                  <a:srgbClr val="E8ECF4"/>
                </a:solidFill>
                <a:latin typeface="Courier New" pitchFamily="34" charset="0"/>
                <a:ea typeface="Courier New" pitchFamily="34" charset="-122"/>
                <a:cs typeface="Courier New" pitchFamily="34" charset="-120"/>
              </a:rPr>
              <a:t>                         ["underfit", "good fit", "overfit"]):</a:t>
            </a:r>
            <a:endParaRPr lang="en-US" sz="1650" dirty="0"/>
          </a:p>
          <a:p>
            <a:pPr indent="0" marL="0">
              <a:lnSpc>
                <a:spcPct val="98000"/>
              </a:lnSpc>
              <a:buNone/>
            </a:pPr>
            <a:r>
              <a:rPr lang="en-US" sz="1650" dirty="0">
                <a:solidFill>
                  <a:srgbClr val="E8ECF4"/>
                </a:solidFill>
                <a:latin typeface="Courier New" pitchFamily="34" charset="0"/>
                <a:ea typeface="Courier New" pitchFamily="34" charset="-122"/>
                <a:cs typeface="Courier New" pitchFamily="34" charset="-120"/>
              </a:rPr>
              <a:t>    coefs = np.polyfit(x, y, deg)</a:t>
            </a:r>
            <a:endParaRPr lang="en-US" sz="1650" dirty="0"/>
          </a:p>
          <a:p>
            <a:pPr indent="0" marL="0">
              <a:lnSpc>
                <a:spcPct val="98000"/>
              </a:lnSpc>
              <a:buNone/>
            </a:pPr>
            <a:r>
              <a:rPr lang="en-US" sz="1650" dirty="0">
                <a:solidFill>
                  <a:srgbClr val="E8ECF4"/>
                </a:solidFill>
                <a:latin typeface="Courier New" pitchFamily="34" charset="0"/>
                <a:ea typeface="Courier New" pitchFamily="34" charset="-122"/>
                <a:cs typeface="Courier New" pitchFamily="34" charset="-120"/>
              </a:rPr>
              <a:t>    ax.scatter(x, y, s=18)</a:t>
            </a:r>
            <a:endParaRPr lang="en-US" sz="1650" dirty="0"/>
          </a:p>
          <a:p>
            <a:pPr indent="0" marL="0">
              <a:lnSpc>
                <a:spcPct val="98000"/>
              </a:lnSpc>
              <a:buNone/>
            </a:pPr>
            <a:r>
              <a:rPr lang="en-US" sz="1650" dirty="0">
                <a:solidFill>
                  <a:srgbClr val="E8ECF4"/>
                </a:solidFill>
                <a:latin typeface="Courier New" pitchFamily="34" charset="0"/>
                <a:ea typeface="Courier New" pitchFamily="34" charset="-122"/>
                <a:cs typeface="Courier New" pitchFamily="34" charset="-120"/>
              </a:rPr>
              <a:t>    ax.plot(grid, np.polyval(coefs, grid), color="tab:orange")</a:t>
            </a:r>
            <a:endParaRPr lang="en-US" sz="1650" dirty="0"/>
          </a:p>
          <a:p>
            <a:pPr indent="0" marL="0">
              <a:lnSpc>
                <a:spcPct val="98000"/>
              </a:lnSpc>
              <a:buNone/>
            </a:pPr>
            <a:r>
              <a:rPr lang="en-US" sz="1650" dirty="0">
                <a:solidFill>
                  <a:srgbClr val="E8ECF4"/>
                </a:solidFill>
                <a:latin typeface="Courier New" pitchFamily="34" charset="0"/>
                <a:ea typeface="Courier New" pitchFamily="34" charset="-122"/>
                <a:cs typeface="Courier New" pitchFamily="34" charset="-120"/>
              </a:rPr>
              <a:t>    ax.set_ylim(-2, 2)</a:t>
            </a:r>
            <a:endParaRPr lang="en-US" sz="1650" dirty="0"/>
          </a:p>
          <a:p>
            <a:pPr indent="0" marL="0">
              <a:lnSpc>
                <a:spcPct val="98000"/>
              </a:lnSpc>
              <a:buNone/>
            </a:pPr>
            <a:r>
              <a:rPr lang="en-US" sz="1650" dirty="0">
                <a:solidFill>
                  <a:srgbClr val="E8ECF4"/>
                </a:solidFill>
                <a:latin typeface="Courier New" pitchFamily="34" charset="0"/>
                <a:ea typeface="Courier New" pitchFamily="34" charset="-122"/>
                <a:cs typeface="Courier New" pitchFamily="34" charset="-120"/>
              </a:rPr>
              <a:t>    ax.set_title(f"degree {deg}: {name}")</a:t>
            </a:r>
            <a:endParaRPr lang="en-US" sz="1650" dirty="0"/>
          </a:p>
          <a:p>
            <a:pPr indent="0" marL="0">
              <a:lnSpc>
                <a:spcPct val="98000"/>
              </a:lnSpc>
              <a:buNone/>
            </a:pPr>
            <a:r>
              <a:rPr lang="en-US" sz="1650" dirty="0">
                <a:solidFill>
                  <a:srgbClr val="E8ECF4"/>
                </a:solidFill>
                <a:latin typeface="Courier New" pitchFamily="34" charset="0"/>
                <a:ea typeface="Courier New" pitchFamily="34" charset="-122"/>
                <a:cs typeface="Courier New" pitchFamily="34" charset="-120"/>
              </a:rPr>
              <a:t>plt.show()</a:t>
            </a:r>
            <a:endParaRPr lang="en-US" sz="1650" dirty="0"/>
          </a:p>
        </p:txBody>
      </p:sp>
      <p:sp>
        <p:nvSpPr>
          <p:cNvPr id="7" name="Shape 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8" name="Text 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9" name="Shape 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0" name="Text 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11: Evaluating models properly</a:t>
            </a:r>
            <a:endParaRPr lang="en-US" sz="1100" dirty="0"/>
          </a:p>
        </p:txBody>
      </p:sp>
      <p:sp>
        <p:nvSpPr>
          <p:cNvPr id="11" name="Shape 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2" name="Text 1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3" name="Shape 1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4" name="Text 1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 / 22</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Too simple, just right, too complex: the result</a:t>
            </a:r>
            <a:endParaRPr lang="en-US" sz="3000" dirty="0"/>
          </a:p>
        </p:txBody>
      </p:sp>
      <p:pic>
        <p:nvPicPr>
          <p:cNvPr id="3" name="Image 0" descr="media/figs/fig015.png">    </p:cNvPr>
          <p:cNvPicPr>
            <a:picLocks noChangeAspect="1"/>
          </p:cNvPicPr>
          <p:nvPr/>
        </p:nvPicPr>
        <p:blipFill>
          <a:blip r:embed="rId1"/>
          <a:stretch>
            <a:fillRect/>
          </a:stretch>
        </p:blipFill>
        <p:spPr>
          <a:xfrm>
            <a:off x="548640" y="1827102"/>
            <a:ext cx="11064240" cy="3843877"/>
          </a:xfrm>
          <a:prstGeom prst="rect">
            <a:avLst/>
          </a:prstGeom>
        </p:spPr>
      </p:pic>
      <p:sp>
        <p:nvSpPr>
          <p:cNvPr id="4" name="Shape 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5" name="Text 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6" name="Shape 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7" name="Text 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11: Evaluating models properly</a:t>
            </a:r>
            <a:endParaRPr lang="en-US" sz="1100" dirty="0"/>
          </a:p>
        </p:txBody>
      </p:sp>
      <p:sp>
        <p:nvSpPr>
          <p:cNvPr id="8" name="Shape 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9" name="Text 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0" name="Shape 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1" name="Text 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4 / 22</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Overfitting in numbers: tree depth</a:t>
            </a:r>
            <a:endParaRPr lang="en-US" sz="3000" dirty="0"/>
          </a:p>
        </p:txBody>
      </p:sp>
      <p:sp>
        <p:nvSpPr>
          <p:cNvPr id="3" name="Text 1"/>
          <p:cNvSpPr txBox="1"/>
          <p:nvPr/>
        </p:nvSpPr>
        <p:spPr>
          <a:xfrm>
            <a:off x="548640" y="1188720"/>
            <a:ext cx="11064240" cy="54864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Breast cancer data. As trees get deeper, training accuracy reaches 100% while test accuracy stops improving or drops.</a:t>
            </a:r>
            <a:endParaRPr lang="en-US" sz="1700" dirty="0"/>
          </a:p>
        </p:txBody>
      </p:sp>
      <p:sp>
        <p:nvSpPr>
          <p:cNvPr id="4" name="Shape 2"/>
          <p:cNvSpPr/>
          <p:nvPr/>
        </p:nvSpPr>
        <p:spPr>
          <a:xfrm>
            <a:off x="548640" y="1828800"/>
            <a:ext cx="11064240" cy="4407027"/>
          </a:xfrm>
          <a:prstGeom prst="roundRect">
            <a:avLst>
              <a:gd name="adj" fmla="val 1660"/>
            </a:avLst>
          </a:prstGeom>
          <a:solidFill>
            <a:srgbClr val="1B2742"/>
          </a:solidFill>
          <a:ln w="9525">
            <a:solidFill>
              <a:srgbClr val="1B2742"/>
            </a:solidFill>
            <a:prstDash val="solid"/>
          </a:ln>
        </p:spPr>
        <p:txBody>
          <a:bodyPr/>
          <a:p/>
        </p:txBody>
      </p:sp>
      <p:sp>
        <p:nvSpPr>
          <p:cNvPr id="5" name="Text 3"/>
          <p:cNvSpPr txBox="1"/>
          <p:nvPr/>
        </p:nvSpPr>
        <p:spPr>
          <a:xfrm>
            <a:off x="731520" y="19202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6" name="Text 4"/>
          <p:cNvSpPr txBox="1"/>
          <p:nvPr/>
        </p:nvSpPr>
        <p:spPr>
          <a:xfrm>
            <a:off x="731520" y="2176272"/>
            <a:ext cx="10789920" cy="3949827"/>
          </a:xfrm>
          <a:prstGeom prst="rect">
            <a:avLst/>
          </a:prstGeom>
          <a:noFill/>
          <a:ln/>
        </p:spPr>
        <p:txBody>
          <a:bodyPr wrap="none" lIns="0" tIns="0" rIns="0" bIns="0" rtlCol="0" anchor="t"/>
          <a:lstStyle/>
          <a:p>
            <a:pPr indent="0" marL="0">
              <a:lnSpc>
                <a:spcPct val="98000"/>
              </a:lnSpc>
              <a:buNone/>
            </a:pPr>
            <a:r>
              <a:rPr lang="en-US" sz="1300" dirty="0">
                <a:solidFill>
                  <a:srgbClr val="E8ECF4"/>
                </a:solidFill>
                <a:latin typeface="Courier New" pitchFamily="34" charset="0"/>
                <a:ea typeface="Courier New" pitchFamily="34" charset="-122"/>
                <a:cs typeface="Courier New" pitchFamily="34" charset="-120"/>
              </a:rPr>
              <a:t>from sklearn.datasets import load_breast_cancer</a:t>
            </a:r>
            <a:endParaRPr lang="en-US" sz="1300" dirty="0"/>
          </a:p>
          <a:p>
            <a:pPr indent="0" marL="0">
              <a:lnSpc>
                <a:spcPct val="98000"/>
              </a:lnSpc>
              <a:buNone/>
            </a:pPr>
            <a:r>
              <a:rPr lang="en-US" sz="1300" dirty="0">
                <a:solidFill>
                  <a:srgbClr val="E8ECF4"/>
                </a:solidFill>
                <a:latin typeface="Courier New" pitchFamily="34" charset="0"/>
                <a:ea typeface="Courier New" pitchFamily="34" charset="-122"/>
                <a:cs typeface="Courier New" pitchFamily="34" charset="-120"/>
              </a:rPr>
              <a:t>from sklearn.model_selection import train_test_split</a:t>
            </a:r>
            <a:endParaRPr lang="en-US" sz="1300" dirty="0"/>
          </a:p>
          <a:p>
            <a:pPr indent="0" marL="0">
              <a:lnSpc>
                <a:spcPct val="98000"/>
              </a:lnSpc>
              <a:buNone/>
            </a:pPr>
            <a:r>
              <a:rPr lang="en-US" sz="1300" dirty="0">
                <a:solidFill>
                  <a:srgbClr val="E8ECF4"/>
                </a:solidFill>
                <a:latin typeface="Courier New" pitchFamily="34" charset="0"/>
                <a:ea typeface="Courier New" pitchFamily="34" charset="-122"/>
                <a:cs typeface="Courier New" pitchFamily="34" charset="-120"/>
              </a:rPr>
              <a:t>from sklearn.tree import DecisionTreeClassifier</a:t>
            </a:r>
            <a:endParaRPr lang="en-US" sz="1300" dirty="0"/>
          </a:p>
          <a:p>
            <a:pPr indent="0" marL="0">
              <a:lnSpc>
                <a:spcPct val="98000"/>
              </a:lnSpc>
              <a:buNone/>
            </a:pPr>
            <a:r>
              <a:rPr lang="en-US" sz="1300" dirty="0">
                <a:solidFill>
                  <a:srgbClr val="E8ECF4"/>
                </a:solidFill>
                <a:latin typeface="Courier New" pitchFamily="34" charset="0"/>
                <a:ea typeface="Courier New" pitchFamily="34" charset="-122"/>
                <a:cs typeface="Courier New" pitchFamily="34" charset="-120"/>
              </a:rPr>
              <a:t>X, y = load_breast_cancer(return_X_y=True)</a:t>
            </a:r>
            <a:endParaRPr lang="en-US" sz="1300" dirty="0"/>
          </a:p>
          <a:p>
            <a:pPr indent="0" marL="0">
              <a:lnSpc>
                <a:spcPct val="98000"/>
              </a:lnSpc>
              <a:buNone/>
            </a:pPr>
            <a:r>
              <a:rPr lang="en-US" sz="1300" dirty="0">
                <a:solidFill>
                  <a:srgbClr val="E8ECF4"/>
                </a:solidFill>
                <a:latin typeface="Courier New" pitchFamily="34" charset="0"/>
                <a:ea typeface="Courier New" pitchFamily="34" charset="-122"/>
                <a:cs typeface="Courier New" pitchFamily="34" charset="-120"/>
              </a:rPr>
              <a:t>X_tr, X_te, y_tr, y_te = train_test_split(</a:t>
            </a:r>
            <a:endParaRPr lang="en-US" sz="1300" dirty="0"/>
          </a:p>
          <a:p>
            <a:pPr indent="0" marL="0">
              <a:lnSpc>
                <a:spcPct val="98000"/>
              </a:lnSpc>
              <a:buNone/>
            </a:pPr>
            <a:r>
              <a:rPr lang="en-US" sz="1300" dirty="0">
                <a:solidFill>
                  <a:srgbClr val="E8ECF4"/>
                </a:solidFill>
                <a:latin typeface="Courier New" pitchFamily="34" charset="0"/>
                <a:ea typeface="Courier New" pitchFamily="34" charset="-122"/>
                <a:cs typeface="Courier New" pitchFamily="34" charset="-120"/>
              </a:rPr>
              <a:t>    X, y, test_size=0.3, random_state=0, stratify=y)</a:t>
            </a:r>
            <a:endParaRPr lang="en-US" sz="1300" dirty="0"/>
          </a:p>
          <a:p>
            <a:pPr indent="0" marL="0">
              <a:lnSpc>
                <a:spcPct val="98000"/>
              </a:lnSpc>
              <a:buNone/>
            </a:pPr>
            <a:r>
              <a:rPr lang="en-US" sz="1300" dirty="0">
                <a:solidFill>
                  <a:srgbClr val="E8ECF4"/>
                </a:solidFill>
                <a:latin typeface="Courier New" pitchFamily="34" charset="0"/>
                <a:ea typeface="Courier New" pitchFamily="34" charset="-122"/>
                <a:cs typeface="Courier New" pitchFamily="34" charset="-120"/>
              </a:rPr>
              <a:t>depths = range(1, 13)</a:t>
            </a:r>
            <a:endParaRPr lang="en-US" sz="1300" dirty="0"/>
          </a:p>
          <a:p>
            <a:pPr indent="0" marL="0">
              <a:lnSpc>
                <a:spcPct val="98000"/>
              </a:lnSpc>
              <a:buNone/>
            </a:pPr>
            <a:r>
              <a:rPr lang="en-US" sz="1300" dirty="0">
                <a:solidFill>
                  <a:srgbClr val="E8ECF4"/>
                </a:solidFill>
                <a:latin typeface="Courier New" pitchFamily="34" charset="0"/>
                <a:ea typeface="Courier New" pitchFamily="34" charset="-122"/>
                <a:cs typeface="Courier New" pitchFamily="34" charset="-120"/>
              </a:rPr>
              <a:t>tr, te = [], []</a:t>
            </a:r>
            <a:endParaRPr lang="en-US" sz="1300" dirty="0"/>
          </a:p>
          <a:p>
            <a:pPr indent="0" marL="0">
              <a:lnSpc>
                <a:spcPct val="98000"/>
              </a:lnSpc>
              <a:buNone/>
            </a:pPr>
            <a:r>
              <a:rPr lang="en-US" sz="1300" dirty="0">
                <a:solidFill>
                  <a:srgbClr val="E8ECF4"/>
                </a:solidFill>
                <a:latin typeface="Courier New" pitchFamily="34" charset="0"/>
                <a:ea typeface="Courier New" pitchFamily="34" charset="-122"/>
                <a:cs typeface="Courier New" pitchFamily="34" charset="-120"/>
              </a:rPr>
              <a:t>for d in depths:</a:t>
            </a:r>
            <a:endParaRPr lang="en-US" sz="1300" dirty="0"/>
          </a:p>
          <a:p>
            <a:pPr indent="0" marL="0">
              <a:lnSpc>
                <a:spcPct val="98000"/>
              </a:lnSpc>
              <a:buNone/>
            </a:pPr>
            <a:r>
              <a:rPr lang="en-US" sz="1300" dirty="0">
                <a:solidFill>
                  <a:srgbClr val="E8ECF4"/>
                </a:solidFill>
                <a:latin typeface="Courier New" pitchFamily="34" charset="0"/>
                <a:ea typeface="Courier New" pitchFamily="34" charset="-122"/>
                <a:cs typeface="Courier New" pitchFamily="34" charset="-120"/>
              </a:rPr>
              <a:t>    t = DecisionTreeClassifier(max_depth=d, random_state=0)</a:t>
            </a:r>
            <a:endParaRPr lang="en-US" sz="1300" dirty="0"/>
          </a:p>
          <a:p>
            <a:pPr indent="0" marL="0">
              <a:lnSpc>
                <a:spcPct val="98000"/>
              </a:lnSpc>
              <a:buNone/>
            </a:pPr>
            <a:r>
              <a:rPr lang="en-US" sz="1300" dirty="0">
                <a:solidFill>
                  <a:srgbClr val="E8ECF4"/>
                </a:solidFill>
                <a:latin typeface="Courier New" pitchFamily="34" charset="0"/>
                <a:ea typeface="Courier New" pitchFamily="34" charset="-122"/>
                <a:cs typeface="Courier New" pitchFamily="34" charset="-120"/>
              </a:rPr>
              <a:t>    t.fit(X_tr, y_tr)</a:t>
            </a:r>
            <a:endParaRPr lang="en-US" sz="1300" dirty="0"/>
          </a:p>
          <a:p>
            <a:pPr indent="0" marL="0">
              <a:lnSpc>
                <a:spcPct val="98000"/>
              </a:lnSpc>
              <a:buNone/>
            </a:pPr>
            <a:r>
              <a:rPr lang="en-US" sz="1300" dirty="0">
                <a:solidFill>
                  <a:srgbClr val="E8ECF4"/>
                </a:solidFill>
                <a:latin typeface="Courier New" pitchFamily="34" charset="0"/>
                <a:ea typeface="Courier New" pitchFamily="34" charset="-122"/>
                <a:cs typeface="Courier New" pitchFamily="34" charset="-120"/>
              </a:rPr>
              <a:t>    tr.append(t.score(X_tr, y_tr))</a:t>
            </a:r>
            <a:endParaRPr lang="en-US" sz="1300" dirty="0"/>
          </a:p>
          <a:p>
            <a:pPr indent="0" marL="0">
              <a:lnSpc>
                <a:spcPct val="98000"/>
              </a:lnSpc>
              <a:buNone/>
            </a:pPr>
            <a:r>
              <a:rPr lang="en-US" sz="1300" dirty="0">
                <a:solidFill>
                  <a:srgbClr val="E8ECF4"/>
                </a:solidFill>
                <a:latin typeface="Courier New" pitchFamily="34" charset="0"/>
                <a:ea typeface="Courier New" pitchFamily="34" charset="-122"/>
                <a:cs typeface="Courier New" pitchFamily="34" charset="-120"/>
              </a:rPr>
              <a:t>    te.append(t.score(X_te, y_te))</a:t>
            </a:r>
            <a:endParaRPr lang="en-US" sz="1300" dirty="0"/>
          </a:p>
          <a:p>
            <a:pPr indent="0" marL="0">
              <a:lnSpc>
                <a:spcPct val="98000"/>
              </a:lnSpc>
              <a:buNone/>
            </a:pPr>
            <a:r>
              <a:rPr lang="en-US" sz="1300" dirty="0">
                <a:solidFill>
                  <a:srgbClr val="E8ECF4"/>
                </a:solidFill>
                <a:latin typeface="Courier New" pitchFamily="34" charset="0"/>
                <a:ea typeface="Courier New" pitchFamily="34" charset="-122"/>
                <a:cs typeface="Courier New" pitchFamily="34" charset="-120"/>
              </a:rPr>
              <a:t>plt.plot(list(depths), tr, marker="o", label="training")</a:t>
            </a:r>
            <a:endParaRPr lang="en-US" sz="1300" dirty="0"/>
          </a:p>
          <a:p>
            <a:pPr indent="0" marL="0">
              <a:lnSpc>
                <a:spcPct val="98000"/>
              </a:lnSpc>
              <a:buNone/>
            </a:pPr>
            <a:r>
              <a:rPr lang="en-US" sz="1300" dirty="0">
                <a:solidFill>
                  <a:srgbClr val="E8ECF4"/>
                </a:solidFill>
                <a:latin typeface="Courier New" pitchFamily="34" charset="0"/>
                <a:ea typeface="Courier New" pitchFamily="34" charset="-122"/>
                <a:cs typeface="Courier New" pitchFamily="34" charset="-120"/>
              </a:rPr>
              <a:t>plt.plot(list(depths), te, marker="o", label="test")</a:t>
            </a:r>
            <a:endParaRPr lang="en-US" sz="1300" dirty="0"/>
          </a:p>
          <a:p>
            <a:pPr indent="0" marL="0">
              <a:lnSpc>
                <a:spcPct val="98000"/>
              </a:lnSpc>
              <a:buNone/>
            </a:pPr>
            <a:r>
              <a:rPr lang="en-US" sz="1300" dirty="0">
                <a:solidFill>
                  <a:srgbClr val="E8ECF4"/>
                </a:solidFill>
                <a:latin typeface="Courier New" pitchFamily="34" charset="0"/>
                <a:ea typeface="Courier New" pitchFamily="34" charset="-122"/>
                <a:cs typeface="Courier New" pitchFamily="34" charset="-120"/>
              </a:rPr>
              <a:t>plt.xlabel("max_depth")</a:t>
            </a:r>
            <a:endParaRPr lang="en-US" sz="1300" dirty="0"/>
          </a:p>
          <a:p>
            <a:pPr indent="0" marL="0">
              <a:lnSpc>
                <a:spcPct val="98000"/>
              </a:lnSpc>
              <a:buNone/>
            </a:pPr>
            <a:r>
              <a:rPr lang="en-US" sz="1300" dirty="0">
                <a:solidFill>
                  <a:srgbClr val="E8ECF4"/>
                </a:solidFill>
                <a:latin typeface="Courier New" pitchFamily="34" charset="0"/>
                <a:ea typeface="Courier New" pitchFamily="34" charset="-122"/>
                <a:cs typeface="Courier New" pitchFamily="34" charset="-120"/>
              </a:rPr>
              <a:t>plt.ylabel("accuracy")</a:t>
            </a:r>
            <a:endParaRPr lang="en-US" sz="1300" dirty="0"/>
          </a:p>
          <a:p>
            <a:pPr indent="0" marL="0">
              <a:lnSpc>
                <a:spcPct val="98000"/>
              </a:lnSpc>
              <a:buNone/>
            </a:pPr>
            <a:r>
              <a:rPr lang="en-US" sz="1300" dirty="0">
                <a:solidFill>
                  <a:srgbClr val="E8ECF4"/>
                </a:solidFill>
                <a:latin typeface="Courier New" pitchFamily="34" charset="0"/>
                <a:ea typeface="Courier New" pitchFamily="34" charset="-122"/>
                <a:cs typeface="Courier New" pitchFamily="34" charset="-120"/>
              </a:rPr>
              <a:t>plt.legend()</a:t>
            </a:r>
            <a:endParaRPr lang="en-US" sz="1300" dirty="0"/>
          </a:p>
          <a:p>
            <a:pPr indent="0" marL="0">
              <a:lnSpc>
                <a:spcPct val="98000"/>
              </a:lnSpc>
              <a:buNone/>
            </a:pPr>
            <a:r>
              <a:rPr lang="en-US" sz="1300" dirty="0">
                <a:solidFill>
                  <a:srgbClr val="E8ECF4"/>
                </a:solidFill>
                <a:latin typeface="Courier New" pitchFamily="34" charset="0"/>
                <a:ea typeface="Courier New" pitchFamily="34" charset="-122"/>
                <a:cs typeface="Courier New" pitchFamily="34" charset="-120"/>
              </a:rPr>
              <a:t>plt.show()</a:t>
            </a:r>
            <a:endParaRPr lang="en-US" sz="1300" dirty="0"/>
          </a:p>
        </p:txBody>
      </p:sp>
      <p:sp>
        <p:nvSpPr>
          <p:cNvPr id="7" name="Shape 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8" name="Text 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9" name="Shape 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0" name="Text 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11: Evaluating models properly</a:t>
            </a:r>
            <a:endParaRPr lang="en-US" sz="1100" dirty="0"/>
          </a:p>
        </p:txBody>
      </p:sp>
      <p:sp>
        <p:nvSpPr>
          <p:cNvPr id="11" name="Shape 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2" name="Text 1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3" name="Shape 1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4" name="Text 1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5 / 22</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Overfitting in numbers: tree depth: the result</a:t>
            </a:r>
            <a:endParaRPr lang="en-US" sz="3000" dirty="0"/>
          </a:p>
        </p:txBody>
      </p:sp>
      <p:pic>
        <p:nvPicPr>
          <p:cNvPr id="3" name="Image 0" descr="media/figs/fig016.png">    </p:cNvPr>
          <p:cNvPicPr>
            <a:picLocks noChangeAspect="1"/>
          </p:cNvPicPr>
          <p:nvPr/>
        </p:nvPicPr>
        <p:blipFill>
          <a:blip r:embed="rId1"/>
          <a:stretch>
            <a:fillRect/>
          </a:stretch>
        </p:blipFill>
        <p:spPr>
          <a:xfrm>
            <a:off x="2792730" y="1280160"/>
            <a:ext cx="6576060" cy="4937760"/>
          </a:xfrm>
          <a:prstGeom prst="rect">
            <a:avLst/>
          </a:prstGeom>
        </p:spPr>
      </p:pic>
      <p:sp>
        <p:nvSpPr>
          <p:cNvPr id="4" name="Shape 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5" name="Text 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6" name="Shape 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7" name="Text 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11: Evaluating models properly</a:t>
            </a:r>
            <a:endParaRPr lang="en-US" sz="1100" dirty="0"/>
          </a:p>
        </p:txBody>
      </p:sp>
      <p:sp>
        <p:nvSpPr>
          <p:cNvPr id="8" name="Shape 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9" name="Text 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0" name="Shape 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1" name="Text 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6 / 22</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Watch it: from underfitting to overfitting</a:t>
            </a:r>
            <a:endParaRPr lang="en-US" sz="3000" dirty="0"/>
          </a:p>
        </p:txBody>
      </p:sp>
      <p:sp>
        <p:nvSpPr>
          <p:cNvPr id="3" name="Text 1"/>
          <p:cNvSpPr txBox="1"/>
          <p:nvPr/>
        </p:nvSpPr>
        <p:spPr>
          <a:xfrm>
            <a:off x="548640" y="1325880"/>
            <a:ext cx="3291840" cy="320040"/>
          </a:xfrm>
          <a:prstGeom prst="rect">
            <a:avLst/>
          </a:prstGeom>
          <a:noFill/>
          <a:ln/>
        </p:spPr>
        <p:txBody>
          <a:bodyPr wrap="square" lIns="0" tIns="0" rIns="0" bIns="0" rtlCol="0" anchor="ctr"/>
          <a:lstStyle/>
          <a:p>
            <a:pPr indent="0" marL="0">
              <a:buNone/>
            </a:pPr>
            <a:r>
              <a:rPr lang="en-US" sz="1300" b="1" spc="100" kern="0" dirty="0">
                <a:solidFill>
                  <a:srgbClr val="A4520C"/>
                </a:solidFill>
                <a:latin typeface="Arial" pitchFamily="34" charset="0"/>
                <a:ea typeface="Arial" pitchFamily="34" charset="-122"/>
                <a:cs typeface="Arial" pitchFamily="34" charset="-120"/>
              </a:rPr>
              <a:t>WATCH FOR</a:t>
            </a:r>
            <a:endParaRPr lang="en-US" sz="1300" dirty="0"/>
          </a:p>
        </p:txBody>
      </p:sp>
      <p:sp>
        <p:nvSpPr>
          <p:cNvPr id="4" name="Shape 2"/>
          <p:cNvSpPr/>
          <p:nvPr/>
        </p:nvSpPr>
        <p:spPr>
          <a:xfrm>
            <a:off x="548640" y="1873758"/>
            <a:ext cx="91440" cy="91440"/>
          </a:xfrm>
          <a:prstGeom prst="ellipse">
            <a:avLst/>
          </a:prstGeom>
          <a:solidFill>
            <a:srgbClr val="E07A1F"/>
          </a:solidFill>
          <a:ln w="12700">
            <a:solidFill>
              <a:srgbClr val="E07A1F"/>
            </a:solidFill>
            <a:prstDash val="solid"/>
          </a:ln>
        </p:spPr>
        <p:txBody>
          <a:bodyPr/>
          <a:p/>
        </p:txBody>
      </p:sp>
      <p:sp>
        <p:nvSpPr>
          <p:cNvPr id="5" name="Text 3"/>
          <p:cNvSpPr txBox="1"/>
          <p:nvPr/>
        </p:nvSpPr>
        <p:spPr>
          <a:xfrm>
            <a:off x="822960" y="1783080"/>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The curve gets more flexible frame by frame</a:t>
            </a:r>
            <a:endParaRPr lang="en-US" sz="1700" dirty="0"/>
          </a:p>
        </p:txBody>
      </p:sp>
      <p:sp>
        <p:nvSpPr>
          <p:cNvPr id="6" name="Shape 4"/>
          <p:cNvSpPr/>
          <p:nvPr/>
        </p:nvSpPr>
        <p:spPr>
          <a:xfrm>
            <a:off x="548640" y="2614930"/>
            <a:ext cx="91440" cy="91440"/>
          </a:xfrm>
          <a:prstGeom prst="ellipse">
            <a:avLst/>
          </a:prstGeom>
          <a:solidFill>
            <a:srgbClr val="E07A1F"/>
          </a:solidFill>
          <a:ln w="12700">
            <a:solidFill>
              <a:srgbClr val="E07A1F"/>
            </a:solidFill>
            <a:prstDash val="solid"/>
          </a:ln>
        </p:spPr>
        <p:txBody>
          <a:bodyPr/>
          <a:p/>
        </p:txBody>
      </p:sp>
      <p:sp>
        <p:nvSpPr>
          <p:cNvPr id="7" name="Text 5"/>
          <p:cNvSpPr txBox="1"/>
          <p:nvPr/>
        </p:nvSpPr>
        <p:spPr>
          <a:xfrm>
            <a:off x="822960" y="2524252"/>
            <a:ext cx="3108960" cy="299974"/>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Training error keeps falling</a:t>
            </a:r>
            <a:endParaRPr lang="en-US" sz="1700" dirty="0"/>
          </a:p>
        </p:txBody>
      </p:sp>
      <p:sp>
        <p:nvSpPr>
          <p:cNvPr id="8" name="Shape 6"/>
          <p:cNvSpPr/>
          <p:nvPr/>
        </p:nvSpPr>
        <p:spPr>
          <a:xfrm>
            <a:off x="548640" y="3092704"/>
            <a:ext cx="91440" cy="91440"/>
          </a:xfrm>
          <a:prstGeom prst="ellipse">
            <a:avLst/>
          </a:prstGeom>
          <a:solidFill>
            <a:srgbClr val="E07A1F"/>
          </a:solidFill>
          <a:ln w="12700">
            <a:solidFill>
              <a:srgbClr val="E07A1F"/>
            </a:solidFill>
            <a:prstDash val="solid"/>
          </a:ln>
        </p:spPr>
        <p:txBody>
          <a:bodyPr/>
          <a:p/>
        </p:txBody>
      </p:sp>
      <p:sp>
        <p:nvSpPr>
          <p:cNvPr id="9" name="Text 7"/>
          <p:cNvSpPr txBox="1"/>
          <p:nvPr/>
        </p:nvSpPr>
        <p:spPr>
          <a:xfrm>
            <a:off x="822960" y="3002026"/>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Test error falls, then rises again</a:t>
            </a:r>
            <a:endParaRPr lang="en-US" sz="1700" dirty="0"/>
          </a:p>
        </p:txBody>
      </p:sp>
      <p:sp>
        <p:nvSpPr>
          <p:cNvPr id="10" name="Shape 8"/>
          <p:cNvSpPr/>
          <p:nvPr/>
        </p:nvSpPr>
        <p:spPr>
          <a:xfrm>
            <a:off x="548640" y="3833876"/>
            <a:ext cx="91440" cy="91440"/>
          </a:xfrm>
          <a:prstGeom prst="ellipse">
            <a:avLst/>
          </a:prstGeom>
          <a:solidFill>
            <a:srgbClr val="E07A1F"/>
          </a:solidFill>
          <a:ln w="12700">
            <a:solidFill>
              <a:srgbClr val="E07A1F"/>
            </a:solidFill>
            <a:prstDash val="solid"/>
          </a:ln>
        </p:spPr>
        <p:txBody>
          <a:bodyPr/>
          <a:p/>
        </p:txBody>
      </p:sp>
      <p:sp>
        <p:nvSpPr>
          <p:cNvPr id="11" name="Text 9"/>
          <p:cNvSpPr txBox="1"/>
          <p:nvPr/>
        </p:nvSpPr>
        <p:spPr>
          <a:xfrm>
            <a:off x="822960" y="3743198"/>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The best model sits at the bottom of the test curve</a:t>
            </a:r>
            <a:endParaRPr lang="en-US" sz="1700" dirty="0"/>
          </a:p>
        </p:txBody>
      </p:sp>
      <p:pic>
        <p:nvPicPr>
          <p:cNvPr id="12" name="video_main">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4251960" y="1280160"/>
            <a:ext cx="7360920" cy="4142232"/>
          </a:xfrm>
          <a:prstGeom prst="rect">
            <a:avLst/>
          </a:prstGeom>
        </p:spPr>
      </p:pic>
      <p:sp>
        <p:nvSpPr>
          <p:cNvPr id="13" name="Text 10"/>
          <p:cNvSpPr txBox="1"/>
          <p:nvPr/>
        </p:nvSpPr>
        <p:spPr>
          <a:xfrm>
            <a:off x="4251960" y="5532120"/>
            <a:ext cx="7360920" cy="320040"/>
          </a:xfrm>
          <a:prstGeom prst="rect">
            <a:avLst/>
          </a:prstGeom>
          <a:noFill/>
          <a:ln/>
        </p:spPr>
        <p:txBody>
          <a:bodyPr wrap="square" lIns="0" tIns="0" rIns="0" bIns="0" rtlCol="0" anchor="ctr"/>
          <a:lstStyle/>
          <a:p>
            <a:pPr algn="ctr" indent="0" marL="0">
              <a:buNone/>
            </a:pPr>
            <a:r>
              <a:rPr lang="en-US" sz="1200" i="1" dirty="0">
                <a:solidFill>
                  <a:srgbClr val="5D6573"/>
                </a:solidFill>
                <a:latin typeface="Calibri" pitchFamily="34" charset="0"/>
                <a:ea typeface="Calibri" pitchFamily="34" charset="-122"/>
                <a:cs typeface="Calibri" pitchFamily="34" charset="-120"/>
              </a:rPr>
              <a:t>Click the video to play, click again to pause. Silent: talk the class through it.</a:t>
            </a:r>
            <a:endParaRPr lang="en-US" sz="1200" dirty="0"/>
          </a:p>
        </p:txBody>
      </p:sp>
      <p:sp>
        <p:nvSpPr>
          <p:cNvPr id="14" name="Shape 1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5" name="Text 1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6" name="Shape 1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7" name="Text 1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11: Evaluating models properly</a:t>
            </a:r>
            <a:endParaRPr lang="en-US" sz="1100" dirty="0"/>
          </a:p>
        </p:txBody>
      </p:sp>
      <p:sp>
        <p:nvSpPr>
          <p:cNvPr id="18" name="Shape 1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9" name="Text 1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0" name="Shape 1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1" name="Text 1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7 / 22</a:t>
            </a:r>
            <a:endParaRPr lang="en-US" sz="110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2"/>
                                        </p:tgtEl>
                                      </p:cBhvr>
                                    </p:cmd>
                                  </p:childTnLst>
                                </p:cTn>
                              </p:par>
                            </p:childTnLst>
                          </p:cTn>
                        </p:par>
                      </p:childTnLst>
                    </p:cTn>
                  </p:par>
                </p:childTnLst>
              </p:cTn>
              <p:nextCondLst>
                <p:cond evt="onNext" delay="0">
                  <p:tgtEl>
                    <p:sldTgt/>
                  </p:tgtEl>
                </p:cond>
              </p:nextCondLst>
            </p:seq>
            <p:video>
              <p:cMediaNode vol="80000">
                <p:cTn id="7" fill="hold" display="0">
                  <p:stCondLst>
                    <p:cond delay="indefinite"/>
                  </p:stCondLst>
                </p:cTn>
                <p:tgtEl>
                  <p:spTgt spid="12"/>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Three sets, three jobs</a:t>
            </a:r>
            <a:endParaRPr lang="en-US" sz="3000" dirty="0"/>
          </a:p>
        </p:txBody>
      </p:sp>
      <p:sp>
        <p:nvSpPr>
          <p:cNvPr id="3" name="Shape 1"/>
          <p:cNvSpPr/>
          <p:nvPr/>
        </p:nvSpPr>
        <p:spPr>
          <a:xfrm>
            <a:off x="548640" y="1463040"/>
            <a:ext cx="3474720" cy="3291840"/>
          </a:xfrm>
          <a:prstGeom prst="roundRect">
            <a:avLst>
              <a:gd name="adj" fmla="val 2778"/>
            </a:avLst>
          </a:prstGeom>
          <a:solidFill>
            <a:srgbClr val="F3F5F9"/>
          </a:solidFill>
          <a:ln w="12700">
            <a:solidFill>
              <a:srgbClr val="F3F5F9"/>
            </a:solidFill>
            <a:prstDash val="solid"/>
          </a:ln>
        </p:spPr>
        <p:txBody>
          <a:bodyPr/>
          <a:p/>
        </p:txBody>
      </p:sp>
      <p:sp>
        <p:nvSpPr>
          <p:cNvPr id="4" name="Shape 2"/>
          <p:cNvSpPr/>
          <p:nvPr/>
        </p:nvSpPr>
        <p:spPr>
          <a:xfrm>
            <a:off x="822960" y="1737360"/>
            <a:ext cx="457200" cy="457200"/>
          </a:xfrm>
          <a:prstGeom prst="ellipse">
            <a:avLst/>
          </a:prstGeom>
          <a:solidFill>
            <a:srgbClr val="E07A1F"/>
          </a:solidFill>
          <a:ln w="12700">
            <a:solidFill>
              <a:srgbClr val="E07A1F"/>
            </a:solidFill>
            <a:prstDash val="solid"/>
          </a:ln>
        </p:spPr>
        <p:txBody>
          <a:bodyPr/>
          <a:p/>
        </p:txBody>
      </p:sp>
      <p:sp>
        <p:nvSpPr>
          <p:cNvPr id="5" name="Text 3"/>
          <p:cNvSpPr txBox="1"/>
          <p:nvPr/>
        </p:nvSpPr>
        <p:spPr>
          <a:xfrm>
            <a:off x="82296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1</a:t>
            </a:r>
            <a:endParaRPr lang="en-US" sz="1500" dirty="0"/>
          </a:p>
        </p:txBody>
      </p:sp>
      <p:sp>
        <p:nvSpPr>
          <p:cNvPr id="6" name="Text 4"/>
          <p:cNvSpPr txBox="1"/>
          <p:nvPr/>
        </p:nvSpPr>
        <p:spPr>
          <a:xfrm>
            <a:off x="82296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Training set</a:t>
            </a:r>
            <a:endParaRPr lang="en-US" sz="2100" dirty="0"/>
          </a:p>
        </p:txBody>
      </p:sp>
      <p:sp>
        <p:nvSpPr>
          <p:cNvPr id="7" name="Text 5"/>
          <p:cNvSpPr txBox="1"/>
          <p:nvPr/>
        </p:nvSpPr>
        <p:spPr>
          <a:xfrm>
            <a:off x="82296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The model learns from it with fit().</a:t>
            </a:r>
            <a:endParaRPr lang="en-US" sz="1700" dirty="0"/>
          </a:p>
        </p:txBody>
      </p:sp>
      <p:sp>
        <p:nvSpPr>
          <p:cNvPr id="8" name="Shape 6"/>
          <p:cNvSpPr/>
          <p:nvPr/>
        </p:nvSpPr>
        <p:spPr>
          <a:xfrm>
            <a:off x="4343400" y="1463040"/>
            <a:ext cx="3474720" cy="3291840"/>
          </a:xfrm>
          <a:prstGeom prst="roundRect">
            <a:avLst>
              <a:gd name="adj" fmla="val 2778"/>
            </a:avLst>
          </a:prstGeom>
          <a:solidFill>
            <a:srgbClr val="F3F5F9"/>
          </a:solidFill>
          <a:ln w="12700">
            <a:solidFill>
              <a:srgbClr val="F3F5F9"/>
            </a:solidFill>
            <a:prstDash val="solid"/>
          </a:ln>
        </p:spPr>
        <p:txBody>
          <a:bodyPr/>
          <a:p/>
        </p:txBody>
      </p:sp>
      <p:sp>
        <p:nvSpPr>
          <p:cNvPr id="9" name="Shape 7"/>
          <p:cNvSpPr/>
          <p:nvPr/>
        </p:nvSpPr>
        <p:spPr>
          <a:xfrm>
            <a:off x="4617720" y="1737360"/>
            <a:ext cx="457200" cy="45720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461772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2</a:t>
            </a:r>
            <a:endParaRPr lang="en-US" sz="1500" dirty="0"/>
          </a:p>
        </p:txBody>
      </p:sp>
      <p:sp>
        <p:nvSpPr>
          <p:cNvPr id="11" name="Text 9"/>
          <p:cNvSpPr txBox="1"/>
          <p:nvPr/>
        </p:nvSpPr>
        <p:spPr>
          <a:xfrm>
            <a:off x="461772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Validation set</a:t>
            </a:r>
            <a:endParaRPr lang="en-US" sz="2100" dirty="0"/>
          </a:p>
        </p:txBody>
      </p:sp>
      <p:sp>
        <p:nvSpPr>
          <p:cNvPr id="12" name="Text 10"/>
          <p:cNvSpPr txBox="1"/>
          <p:nvPr/>
        </p:nvSpPr>
        <p:spPr>
          <a:xfrm>
            <a:off x="461772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We compare settings (k, depth) on it and pick the best.</a:t>
            </a:r>
            <a:endParaRPr lang="en-US" sz="1700" dirty="0"/>
          </a:p>
        </p:txBody>
      </p:sp>
      <p:sp>
        <p:nvSpPr>
          <p:cNvPr id="13" name="Shape 11"/>
          <p:cNvSpPr/>
          <p:nvPr/>
        </p:nvSpPr>
        <p:spPr>
          <a:xfrm>
            <a:off x="8138160" y="1463040"/>
            <a:ext cx="3474720" cy="3291840"/>
          </a:xfrm>
          <a:prstGeom prst="roundRect">
            <a:avLst>
              <a:gd name="adj" fmla="val 2778"/>
            </a:avLst>
          </a:prstGeom>
          <a:solidFill>
            <a:srgbClr val="F3F5F9"/>
          </a:solidFill>
          <a:ln w="12700">
            <a:solidFill>
              <a:srgbClr val="F3F5F9"/>
            </a:solidFill>
            <a:prstDash val="solid"/>
          </a:ln>
        </p:spPr>
        <p:txBody>
          <a:bodyPr/>
          <a:p/>
        </p:txBody>
      </p:sp>
      <p:sp>
        <p:nvSpPr>
          <p:cNvPr id="14" name="Shape 12"/>
          <p:cNvSpPr/>
          <p:nvPr/>
        </p:nvSpPr>
        <p:spPr>
          <a:xfrm>
            <a:off x="8412480" y="1737360"/>
            <a:ext cx="457200" cy="457200"/>
          </a:xfrm>
          <a:prstGeom prst="ellipse">
            <a:avLst/>
          </a:prstGeom>
          <a:solidFill>
            <a:srgbClr val="E07A1F"/>
          </a:solidFill>
          <a:ln w="12700">
            <a:solidFill>
              <a:srgbClr val="E07A1F"/>
            </a:solidFill>
            <a:prstDash val="solid"/>
          </a:ln>
        </p:spPr>
        <p:txBody>
          <a:bodyPr/>
          <a:p/>
        </p:txBody>
      </p:sp>
      <p:sp>
        <p:nvSpPr>
          <p:cNvPr id="15" name="Text 13"/>
          <p:cNvSpPr txBox="1"/>
          <p:nvPr/>
        </p:nvSpPr>
        <p:spPr>
          <a:xfrm>
            <a:off x="841248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3</a:t>
            </a:r>
            <a:endParaRPr lang="en-US" sz="1500" dirty="0"/>
          </a:p>
        </p:txBody>
      </p:sp>
      <p:sp>
        <p:nvSpPr>
          <p:cNvPr id="16" name="Text 14"/>
          <p:cNvSpPr txBox="1"/>
          <p:nvPr/>
        </p:nvSpPr>
        <p:spPr>
          <a:xfrm>
            <a:off x="841248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Test set</a:t>
            </a:r>
            <a:endParaRPr lang="en-US" sz="2100" dirty="0"/>
          </a:p>
        </p:txBody>
      </p:sp>
      <p:sp>
        <p:nvSpPr>
          <p:cNvPr id="17" name="Text 15"/>
          <p:cNvSpPr txBox="1"/>
          <p:nvPr/>
        </p:nvSpPr>
        <p:spPr>
          <a:xfrm>
            <a:off x="841248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Used once, at the very end, to report the final score.</a:t>
            </a:r>
            <a:endParaRPr lang="en-US" sz="1700" dirty="0"/>
          </a:p>
        </p:txBody>
      </p:sp>
      <p:sp>
        <p:nvSpPr>
          <p:cNvPr id="18" name="Shape 16"/>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9" name="Text 17"/>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20" name="Shape 18"/>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1" name="Text 19"/>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11: Evaluating models properly</a:t>
            </a:r>
            <a:endParaRPr lang="en-US" sz="1100" dirty="0"/>
          </a:p>
        </p:txBody>
      </p:sp>
      <p:sp>
        <p:nvSpPr>
          <p:cNvPr id="22" name="Shape 20"/>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3" name="Text 21"/>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4" name="Shape 22"/>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5" name="Text 23"/>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8 / 22</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5-fold cross-validation, pictured</a:t>
            </a:r>
            <a:endParaRPr lang="en-US" sz="3000" dirty="0"/>
          </a:p>
        </p:txBody>
      </p:sp>
      <p:sp>
        <p:nvSpPr>
          <p:cNvPr id="3" name="Text 1"/>
          <p:cNvSpPr txBox="1"/>
          <p:nvPr/>
        </p:nvSpPr>
        <p:spPr>
          <a:xfrm>
            <a:off x="548640" y="1143000"/>
            <a:ext cx="11064240" cy="54864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Split the training data into 5 parts. Each round, one part validates and four train. Average the 5 scores.</a:t>
            </a:r>
            <a:endParaRPr lang="en-US" sz="1700" dirty="0"/>
          </a:p>
        </p:txBody>
      </p:sp>
      <p:sp>
        <p:nvSpPr>
          <p:cNvPr id="4" name="Shape 2"/>
          <p:cNvSpPr/>
          <p:nvPr/>
        </p:nvSpPr>
        <p:spPr>
          <a:xfrm>
            <a:off x="548640" y="1828800"/>
            <a:ext cx="4206240" cy="1204722"/>
          </a:xfrm>
          <a:prstGeom prst="roundRect">
            <a:avLst>
              <a:gd name="adj" fmla="val 6072"/>
            </a:avLst>
          </a:prstGeom>
          <a:solidFill>
            <a:srgbClr val="1B2742"/>
          </a:solidFill>
          <a:ln w="9525">
            <a:solidFill>
              <a:srgbClr val="1B2742"/>
            </a:solidFill>
            <a:prstDash val="solid"/>
          </a:ln>
        </p:spPr>
        <p:txBody>
          <a:bodyPr/>
          <a:p/>
        </p:txBody>
      </p:sp>
      <p:sp>
        <p:nvSpPr>
          <p:cNvPr id="5" name="Text 3"/>
          <p:cNvSpPr txBox="1"/>
          <p:nvPr/>
        </p:nvSpPr>
        <p:spPr>
          <a:xfrm>
            <a:off x="731520" y="19202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6" name="Text 4"/>
          <p:cNvSpPr txBox="1"/>
          <p:nvPr/>
        </p:nvSpPr>
        <p:spPr>
          <a:xfrm>
            <a:off x="731520" y="2176272"/>
            <a:ext cx="3931920" cy="747522"/>
          </a:xfrm>
          <a:prstGeom prst="rect">
            <a:avLst/>
          </a:prstGeom>
          <a:noFill/>
          <a:ln/>
        </p:spPr>
        <p:txBody>
          <a:bodyPr wrap="none" lIns="0" tIns="0" rIns="0" bIns="0" rtlCol="0" anchor="t"/>
          <a:lstStyle/>
          <a:p>
            <a:pPr indent="0" marL="0">
              <a:lnSpc>
                <a:spcPct val="98000"/>
              </a:lnSpc>
              <a:buNone/>
            </a:pPr>
            <a:r>
              <a:rPr lang="en-US" sz="1050" dirty="0">
                <a:solidFill>
                  <a:srgbClr val="E8ECF4"/>
                </a:solidFill>
                <a:latin typeface="Courier New" pitchFamily="34" charset="0"/>
                <a:ea typeface="Courier New" pitchFamily="34" charset="-122"/>
                <a:cs typeface="Courier New" pitchFamily="34" charset="-120"/>
              </a:rPr>
              <a:t># Every row is used for validation exactly once.</a:t>
            </a:r>
            <a:endParaRPr lang="en-US" sz="1050" dirty="0"/>
          </a:p>
          <a:p>
            <a:pPr indent="0" marL="0">
              <a:lnSpc>
                <a:spcPct val="98000"/>
              </a:lnSpc>
              <a:buNone/>
            </a:pPr>
            <a:r>
              <a:rPr lang="en-US" sz="1050" dirty="0">
                <a:solidFill>
                  <a:srgbClr val="E8ECF4"/>
                </a:solidFill>
                <a:latin typeface="Courier New" pitchFamily="34" charset="0"/>
                <a:ea typeface="Courier New" pitchFamily="34" charset="-122"/>
                <a:cs typeface="Courier New" pitchFamily="34" charset="-120"/>
              </a:rPr>
              <a:t># 5 scores instead of 1:</a:t>
            </a:r>
            <a:endParaRPr lang="en-US" sz="1050" dirty="0"/>
          </a:p>
          <a:p>
            <a:pPr indent="0" marL="0">
              <a:lnSpc>
                <a:spcPct val="98000"/>
              </a:lnSpc>
              <a:buNone/>
            </a:pPr>
            <a:r>
              <a:rPr lang="en-US" sz="1050" dirty="0">
                <a:solidFill>
                  <a:srgbClr val="E8ECF4"/>
                </a:solidFill>
                <a:latin typeface="Courier New" pitchFamily="34" charset="0"/>
                <a:ea typeface="Courier New" pitchFamily="34" charset="-122"/>
                <a:cs typeface="Courier New" pitchFamily="34" charset="-120"/>
              </a:rPr>
              <a:t>#   - a more reliable average</a:t>
            </a:r>
            <a:endParaRPr lang="en-US" sz="1050" dirty="0"/>
          </a:p>
          <a:p>
            <a:pPr indent="0" marL="0">
              <a:lnSpc>
                <a:spcPct val="98000"/>
              </a:lnSpc>
              <a:buNone/>
            </a:pPr>
            <a:r>
              <a:rPr lang="en-US" sz="1050" dirty="0">
                <a:solidFill>
                  <a:srgbClr val="E8ECF4"/>
                </a:solidFill>
                <a:latin typeface="Courier New" pitchFamily="34" charset="0"/>
                <a:ea typeface="Courier New" pitchFamily="34" charset="-122"/>
                <a:cs typeface="Courier New" pitchFamily="34" charset="-120"/>
              </a:rPr>
              <a:t>#   - and a sense of how much it varies</a:t>
            </a:r>
            <a:endParaRPr lang="en-US" sz="1050" dirty="0"/>
          </a:p>
        </p:txBody>
      </p:sp>
      <p:sp>
        <p:nvSpPr>
          <p:cNvPr id="7" name="Text 5"/>
          <p:cNvSpPr txBox="1"/>
          <p:nvPr/>
        </p:nvSpPr>
        <p:spPr>
          <a:xfrm>
            <a:off x="5074920" y="1828800"/>
            <a:ext cx="1089660"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endParaRPr lang="en-US" sz="1600" dirty="0"/>
          </a:p>
        </p:txBody>
      </p:sp>
      <p:sp>
        <p:nvSpPr>
          <p:cNvPr id="8" name="Text 6"/>
          <p:cNvSpPr txBox="1"/>
          <p:nvPr/>
        </p:nvSpPr>
        <p:spPr>
          <a:xfrm>
            <a:off x="6164580" y="1828800"/>
            <a:ext cx="1089660"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part 1</a:t>
            </a:r>
            <a:endParaRPr lang="en-US" sz="1600" dirty="0"/>
          </a:p>
        </p:txBody>
      </p:sp>
      <p:sp>
        <p:nvSpPr>
          <p:cNvPr id="9" name="Text 7"/>
          <p:cNvSpPr txBox="1"/>
          <p:nvPr/>
        </p:nvSpPr>
        <p:spPr>
          <a:xfrm>
            <a:off x="7254240" y="1828800"/>
            <a:ext cx="1089660"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part 2</a:t>
            </a:r>
            <a:endParaRPr lang="en-US" sz="1600" dirty="0"/>
          </a:p>
        </p:txBody>
      </p:sp>
      <p:sp>
        <p:nvSpPr>
          <p:cNvPr id="10" name="Text 8"/>
          <p:cNvSpPr txBox="1"/>
          <p:nvPr/>
        </p:nvSpPr>
        <p:spPr>
          <a:xfrm>
            <a:off x="8343900" y="1828800"/>
            <a:ext cx="1089660"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part 3</a:t>
            </a:r>
            <a:endParaRPr lang="en-US" sz="1600" dirty="0"/>
          </a:p>
        </p:txBody>
      </p:sp>
      <p:sp>
        <p:nvSpPr>
          <p:cNvPr id="11" name="Text 9"/>
          <p:cNvSpPr txBox="1"/>
          <p:nvPr/>
        </p:nvSpPr>
        <p:spPr>
          <a:xfrm>
            <a:off x="9433560" y="1828800"/>
            <a:ext cx="1089660"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part 4</a:t>
            </a:r>
            <a:endParaRPr lang="en-US" sz="1600" dirty="0"/>
          </a:p>
        </p:txBody>
      </p:sp>
      <p:sp>
        <p:nvSpPr>
          <p:cNvPr id="12" name="Text 10"/>
          <p:cNvSpPr txBox="1"/>
          <p:nvPr/>
        </p:nvSpPr>
        <p:spPr>
          <a:xfrm>
            <a:off x="10523220" y="1828800"/>
            <a:ext cx="1089660"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part 5</a:t>
            </a:r>
            <a:endParaRPr lang="en-US" sz="1600" dirty="0"/>
          </a:p>
        </p:txBody>
      </p:sp>
      <p:sp>
        <p:nvSpPr>
          <p:cNvPr id="13" name="anim_1_0"/>
          <p:cNvSpPr txBox="1"/>
          <p:nvPr/>
        </p:nvSpPr>
        <p:spPr>
          <a:xfrm>
            <a:off x="5074920" y="2212848"/>
            <a:ext cx="108966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round 1</a:t>
            </a:r>
            <a:endParaRPr lang="en-US" sz="1600" dirty="0"/>
          </a:p>
        </p:txBody>
      </p:sp>
      <p:sp>
        <p:nvSpPr>
          <p:cNvPr id="14" name="anim_1_1"/>
          <p:cNvSpPr txBox="1"/>
          <p:nvPr/>
        </p:nvSpPr>
        <p:spPr>
          <a:xfrm>
            <a:off x="6164580" y="2212848"/>
            <a:ext cx="108966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VALID</a:t>
            </a:r>
            <a:endParaRPr lang="en-US" sz="1600" dirty="0"/>
          </a:p>
        </p:txBody>
      </p:sp>
      <p:sp>
        <p:nvSpPr>
          <p:cNvPr id="15" name="anim_1_2"/>
          <p:cNvSpPr txBox="1"/>
          <p:nvPr/>
        </p:nvSpPr>
        <p:spPr>
          <a:xfrm>
            <a:off x="7254240" y="2212848"/>
            <a:ext cx="108966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train</a:t>
            </a:r>
            <a:endParaRPr lang="en-US" sz="1600" dirty="0"/>
          </a:p>
        </p:txBody>
      </p:sp>
      <p:sp>
        <p:nvSpPr>
          <p:cNvPr id="16" name="anim_1_3"/>
          <p:cNvSpPr txBox="1"/>
          <p:nvPr/>
        </p:nvSpPr>
        <p:spPr>
          <a:xfrm>
            <a:off x="8343900" y="2212848"/>
            <a:ext cx="108966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train</a:t>
            </a:r>
            <a:endParaRPr lang="en-US" sz="1600" dirty="0"/>
          </a:p>
        </p:txBody>
      </p:sp>
      <p:sp>
        <p:nvSpPr>
          <p:cNvPr id="17" name="anim_1_4"/>
          <p:cNvSpPr txBox="1"/>
          <p:nvPr/>
        </p:nvSpPr>
        <p:spPr>
          <a:xfrm>
            <a:off x="9433560" y="2212848"/>
            <a:ext cx="108966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train</a:t>
            </a:r>
            <a:endParaRPr lang="en-US" sz="1600" dirty="0"/>
          </a:p>
        </p:txBody>
      </p:sp>
      <p:sp>
        <p:nvSpPr>
          <p:cNvPr id="18" name="anim_1_5"/>
          <p:cNvSpPr txBox="1"/>
          <p:nvPr/>
        </p:nvSpPr>
        <p:spPr>
          <a:xfrm>
            <a:off x="10523220" y="2212848"/>
            <a:ext cx="108966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train</a:t>
            </a:r>
            <a:endParaRPr lang="en-US" sz="1600" dirty="0"/>
          </a:p>
        </p:txBody>
      </p:sp>
      <p:sp>
        <p:nvSpPr>
          <p:cNvPr id="19" name="anim_2_6"/>
          <p:cNvSpPr txBox="1"/>
          <p:nvPr/>
        </p:nvSpPr>
        <p:spPr>
          <a:xfrm>
            <a:off x="5074920" y="2670048"/>
            <a:ext cx="108966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round 2</a:t>
            </a:r>
            <a:endParaRPr lang="en-US" sz="1600" dirty="0"/>
          </a:p>
        </p:txBody>
      </p:sp>
      <p:sp>
        <p:nvSpPr>
          <p:cNvPr id="20" name="anim_2_7"/>
          <p:cNvSpPr txBox="1"/>
          <p:nvPr/>
        </p:nvSpPr>
        <p:spPr>
          <a:xfrm>
            <a:off x="6164580" y="2670048"/>
            <a:ext cx="108966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train</a:t>
            </a:r>
            <a:endParaRPr lang="en-US" sz="1600" dirty="0"/>
          </a:p>
        </p:txBody>
      </p:sp>
      <p:sp>
        <p:nvSpPr>
          <p:cNvPr id="21" name="anim_2_8"/>
          <p:cNvSpPr txBox="1"/>
          <p:nvPr/>
        </p:nvSpPr>
        <p:spPr>
          <a:xfrm>
            <a:off x="7254240" y="2670048"/>
            <a:ext cx="108966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VALID</a:t>
            </a:r>
            <a:endParaRPr lang="en-US" sz="1600" dirty="0"/>
          </a:p>
        </p:txBody>
      </p:sp>
      <p:sp>
        <p:nvSpPr>
          <p:cNvPr id="22" name="anim_2_9"/>
          <p:cNvSpPr txBox="1"/>
          <p:nvPr/>
        </p:nvSpPr>
        <p:spPr>
          <a:xfrm>
            <a:off x="8343900" y="2670048"/>
            <a:ext cx="108966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train</a:t>
            </a:r>
            <a:endParaRPr lang="en-US" sz="1600" dirty="0"/>
          </a:p>
        </p:txBody>
      </p:sp>
      <p:sp>
        <p:nvSpPr>
          <p:cNvPr id="23" name="anim_2_10"/>
          <p:cNvSpPr txBox="1"/>
          <p:nvPr/>
        </p:nvSpPr>
        <p:spPr>
          <a:xfrm>
            <a:off x="9433560" y="2670048"/>
            <a:ext cx="108966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train</a:t>
            </a:r>
            <a:endParaRPr lang="en-US" sz="1600" dirty="0"/>
          </a:p>
        </p:txBody>
      </p:sp>
      <p:sp>
        <p:nvSpPr>
          <p:cNvPr id="24" name="anim_2_11"/>
          <p:cNvSpPr txBox="1"/>
          <p:nvPr/>
        </p:nvSpPr>
        <p:spPr>
          <a:xfrm>
            <a:off x="10523220" y="2670048"/>
            <a:ext cx="108966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train</a:t>
            </a:r>
            <a:endParaRPr lang="en-US" sz="1600" dirty="0"/>
          </a:p>
        </p:txBody>
      </p:sp>
      <p:sp>
        <p:nvSpPr>
          <p:cNvPr id="25" name="anim_3_12"/>
          <p:cNvSpPr txBox="1"/>
          <p:nvPr/>
        </p:nvSpPr>
        <p:spPr>
          <a:xfrm>
            <a:off x="5074920" y="3127248"/>
            <a:ext cx="108966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round 3</a:t>
            </a:r>
            <a:endParaRPr lang="en-US" sz="1600" dirty="0"/>
          </a:p>
        </p:txBody>
      </p:sp>
      <p:sp>
        <p:nvSpPr>
          <p:cNvPr id="26" name="anim_3_13"/>
          <p:cNvSpPr txBox="1"/>
          <p:nvPr/>
        </p:nvSpPr>
        <p:spPr>
          <a:xfrm>
            <a:off x="6164580" y="3127248"/>
            <a:ext cx="108966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train</a:t>
            </a:r>
            <a:endParaRPr lang="en-US" sz="1600" dirty="0"/>
          </a:p>
        </p:txBody>
      </p:sp>
      <p:sp>
        <p:nvSpPr>
          <p:cNvPr id="27" name="anim_3_14"/>
          <p:cNvSpPr txBox="1"/>
          <p:nvPr/>
        </p:nvSpPr>
        <p:spPr>
          <a:xfrm>
            <a:off x="7254240" y="3127248"/>
            <a:ext cx="108966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train</a:t>
            </a:r>
            <a:endParaRPr lang="en-US" sz="1600" dirty="0"/>
          </a:p>
        </p:txBody>
      </p:sp>
      <p:sp>
        <p:nvSpPr>
          <p:cNvPr id="28" name="anim_3_15"/>
          <p:cNvSpPr txBox="1"/>
          <p:nvPr/>
        </p:nvSpPr>
        <p:spPr>
          <a:xfrm>
            <a:off x="8343900" y="3127248"/>
            <a:ext cx="108966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VALID</a:t>
            </a:r>
            <a:endParaRPr lang="en-US" sz="1600" dirty="0"/>
          </a:p>
        </p:txBody>
      </p:sp>
      <p:sp>
        <p:nvSpPr>
          <p:cNvPr id="29" name="anim_3_16"/>
          <p:cNvSpPr txBox="1"/>
          <p:nvPr/>
        </p:nvSpPr>
        <p:spPr>
          <a:xfrm>
            <a:off x="9433560" y="3127248"/>
            <a:ext cx="108966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train</a:t>
            </a:r>
            <a:endParaRPr lang="en-US" sz="1600" dirty="0"/>
          </a:p>
        </p:txBody>
      </p:sp>
      <p:sp>
        <p:nvSpPr>
          <p:cNvPr id="30" name="anim_3_17"/>
          <p:cNvSpPr txBox="1"/>
          <p:nvPr/>
        </p:nvSpPr>
        <p:spPr>
          <a:xfrm>
            <a:off x="10523220" y="3127248"/>
            <a:ext cx="108966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train</a:t>
            </a:r>
            <a:endParaRPr lang="en-US" sz="1600" dirty="0"/>
          </a:p>
        </p:txBody>
      </p:sp>
      <p:sp>
        <p:nvSpPr>
          <p:cNvPr id="31" name="anim_4_18"/>
          <p:cNvSpPr txBox="1"/>
          <p:nvPr/>
        </p:nvSpPr>
        <p:spPr>
          <a:xfrm>
            <a:off x="5074920" y="3584448"/>
            <a:ext cx="108966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round 4</a:t>
            </a:r>
            <a:endParaRPr lang="en-US" sz="1600" dirty="0"/>
          </a:p>
        </p:txBody>
      </p:sp>
      <p:sp>
        <p:nvSpPr>
          <p:cNvPr id="32" name="anim_4_19"/>
          <p:cNvSpPr txBox="1"/>
          <p:nvPr/>
        </p:nvSpPr>
        <p:spPr>
          <a:xfrm>
            <a:off x="6164580" y="3584448"/>
            <a:ext cx="108966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train</a:t>
            </a:r>
            <a:endParaRPr lang="en-US" sz="1600" dirty="0"/>
          </a:p>
        </p:txBody>
      </p:sp>
      <p:sp>
        <p:nvSpPr>
          <p:cNvPr id="33" name="anim_4_20"/>
          <p:cNvSpPr txBox="1"/>
          <p:nvPr/>
        </p:nvSpPr>
        <p:spPr>
          <a:xfrm>
            <a:off x="7254240" y="3584448"/>
            <a:ext cx="108966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train</a:t>
            </a:r>
            <a:endParaRPr lang="en-US" sz="1600" dirty="0"/>
          </a:p>
        </p:txBody>
      </p:sp>
      <p:sp>
        <p:nvSpPr>
          <p:cNvPr id="34" name="anim_4_21"/>
          <p:cNvSpPr txBox="1"/>
          <p:nvPr/>
        </p:nvSpPr>
        <p:spPr>
          <a:xfrm>
            <a:off x="8343900" y="3584448"/>
            <a:ext cx="108966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train</a:t>
            </a:r>
            <a:endParaRPr lang="en-US" sz="1600" dirty="0"/>
          </a:p>
        </p:txBody>
      </p:sp>
      <p:sp>
        <p:nvSpPr>
          <p:cNvPr id="35" name="anim_4_22"/>
          <p:cNvSpPr txBox="1"/>
          <p:nvPr/>
        </p:nvSpPr>
        <p:spPr>
          <a:xfrm>
            <a:off x="9433560" y="3584448"/>
            <a:ext cx="108966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VALID</a:t>
            </a:r>
            <a:endParaRPr lang="en-US" sz="1600" dirty="0"/>
          </a:p>
        </p:txBody>
      </p:sp>
      <p:sp>
        <p:nvSpPr>
          <p:cNvPr id="36" name="anim_4_23"/>
          <p:cNvSpPr txBox="1"/>
          <p:nvPr/>
        </p:nvSpPr>
        <p:spPr>
          <a:xfrm>
            <a:off x="10523220" y="3584448"/>
            <a:ext cx="108966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train</a:t>
            </a:r>
            <a:endParaRPr lang="en-US" sz="1600" dirty="0"/>
          </a:p>
        </p:txBody>
      </p:sp>
      <p:sp>
        <p:nvSpPr>
          <p:cNvPr id="37" name="anim_5_24"/>
          <p:cNvSpPr txBox="1"/>
          <p:nvPr/>
        </p:nvSpPr>
        <p:spPr>
          <a:xfrm>
            <a:off x="5074920" y="4041648"/>
            <a:ext cx="108966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round 5</a:t>
            </a:r>
            <a:endParaRPr lang="en-US" sz="1600" dirty="0"/>
          </a:p>
        </p:txBody>
      </p:sp>
      <p:sp>
        <p:nvSpPr>
          <p:cNvPr id="38" name="anim_5_25"/>
          <p:cNvSpPr txBox="1"/>
          <p:nvPr/>
        </p:nvSpPr>
        <p:spPr>
          <a:xfrm>
            <a:off x="6164580" y="4041648"/>
            <a:ext cx="108966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train</a:t>
            </a:r>
            <a:endParaRPr lang="en-US" sz="1600" dirty="0"/>
          </a:p>
        </p:txBody>
      </p:sp>
      <p:sp>
        <p:nvSpPr>
          <p:cNvPr id="39" name="anim_5_26"/>
          <p:cNvSpPr txBox="1"/>
          <p:nvPr/>
        </p:nvSpPr>
        <p:spPr>
          <a:xfrm>
            <a:off x="7254240" y="4041648"/>
            <a:ext cx="108966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train</a:t>
            </a:r>
            <a:endParaRPr lang="en-US" sz="1600" dirty="0"/>
          </a:p>
        </p:txBody>
      </p:sp>
      <p:sp>
        <p:nvSpPr>
          <p:cNvPr id="40" name="anim_5_27"/>
          <p:cNvSpPr txBox="1"/>
          <p:nvPr/>
        </p:nvSpPr>
        <p:spPr>
          <a:xfrm>
            <a:off x="8343900" y="4041648"/>
            <a:ext cx="108966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train</a:t>
            </a:r>
            <a:endParaRPr lang="en-US" sz="1600" dirty="0"/>
          </a:p>
        </p:txBody>
      </p:sp>
      <p:sp>
        <p:nvSpPr>
          <p:cNvPr id="41" name="anim_5_28"/>
          <p:cNvSpPr txBox="1"/>
          <p:nvPr/>
        </p:nvSpPr>
        <p:spPr>
          <a:xfrm>
            <a:off x="9433560" y="4041648"/>
            <a:ext cx="108966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train</a:t>
            </a:r>
            <a:endParaRPr lang="en-US" sz="1600" dirty="0"/>
          </a:p>
        </p:txBody>
      </p:sp>
      <p:sp>
        <p:nvSpPr>
          <p:cNvPr id="42" name="anim_5_29"/>
          <p:cNvSpPr txBox="1"/>
          <p:nvPr/>
        </p:nvSpPr>
        <p:spPr>
          <a:xfrm>
            <a:off x="10523220" y="4041648"/>
            <a:ext cx="108966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VALID</a:t>
            </a:r>
            <a:endParaRPr lang="en-US" sz="1600" dirty="0"/>
          </a:p>
        </p:txBody>
      </p:sp>
      <p:sp>
        <p:nvSpPr>
          <p:cNvPr id="43" name="Text 41"/>
          <p:cNvSpPr txBox="1"/>
          <p:nvPr/>
        </p:nvSpPr>
        <p:spPr>
          <a:xfrm>
            <a:off x="5074920" y="4590288"/>
            <a:ext cx="6537960" cy="274320"/>
          </a:xfrm>
          <a:prstGeom prst="rect">
            <a:avLst/>
          </a:prstGeom>
          <a:noFill/>
          <a:ln/>
        </p:spPr>
        <p:txBody>
          <a:bodyPr wrap="square" lIns="0" tIns="0" rIns="0" bIns="0" rtlCol="0" anchor="ctr"/>
          <a:lstStyle/>
          <a:p>
            <a:pPr indent="0" marL="0">
              <a:buNone/>
            </a:pPr>
            <a:r>
              <a:rPr lang="en-US" sz="1100" i="1" dirty="0">
                <a:solidFill>
                  <a:srgbClr val="5D6573"/>
                </a:solidFill>
                <a:latin typeface="Calibri" pitchFamily="34" charset="0"/>
                <a:ea typeface="Calibri" pitchFamily="34" charset="-122"/>
                <a:cs typeface="Calibri" pitchFamily="34" charset="-120"/>
              </a:rPr>
              <a:t>Click to reveal the next row. Predict it first!</a:t>
            </a:r>
            <a:endParaRPr lang="en-US" sz="1100" dirty="0"/>
          </a:p>
        </p:txBody>
      </p:sp>
      <p:sp>
        <p:nvSpPr>
          <p:cNvPr id="44" name="Shape 42"/>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45" name="Text 43"/>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46" name="Shape 44"/>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47" name="Text 45"/>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11: Evaluating models properly</a:t>
            </a:r>
            <a:endParaRPr lang="en-US" sz="1100" dirty="0"/>
          </a:p>
        </p:txBody>
      </p:sp>
      <p:sp>
        <p:nvSpPr>
          <p:cNvPr id="48" name="Shape 46"/>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49" name="Text 47"/>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50" name="Shape 48"/>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51" name="Text 49"/>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9 / 22</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21" fill="hold">
                      <p:stCondLst>
                        <p:cond delay="indefinite"/>
                      </p:stCondLst>
                      <p:childTnLst>
                        <p:par>
                          <p:cTn id="22"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13"/>
                                        </p:tgtEl>
                                        <p:attrNameLst>
                                          <p:attrName>style.visibility</p:attrName>
                                        </p:attrNameLst>
                                      </p:cBhvr>
                                      <p:to>
                                        <p:strVal val="visible"/>
                                      </p:to>
                                    </p:set>
                                    <p:animEffect transition="in" filter="fade">
                                      <p:cBhvr>
                                        <p:cTn id="5" dur="400"/>
                                        <p:tgtEl>
                                          <p:spTgt spid="13"/>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14"/>
                                        </p:tgtEl>
                                        <p:attrNameLst>
                                          <p:attrName>style.visibility</p:attrName>
                                        </p:attrNameLst>
                                      </p:cBhvr>
                                      <p:to>
                                        <p:strVal val="visible"/>
                                      </p:to>
                                    </p:set>
                                    <p:animEffect transition="in" filter="fade">
                                      <p:cBhvr>
                                        <p:cTn id="8" dur="400"/>
                                        <p:tgtEl>
                                          <p:spTgt spid="14"/>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400"/>
                                        <p:tgtEl>
                                          <p:spTgt spid="15"/>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400"/>
                                        <p:tgtEl>
                                          <p:spTgt spid="1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400"/>
                                        <p:tgtEl>
                                          <p:spTgt spid="1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400"/>
                                        <p:tgtEl>
                                          <p:spTgt spid="18"/>
                                        </p:tgtEl>
                                      </p:cBhvr>
                                    </p:animEffect>
                                  </p:childTnLst>
                                </p:cTn>
                              </p:par>
                            </p:childTnLst>
                          </p:cTn>
                        </p:par>
                      </p:childTnLst>
                    </p:cTn>
                  </p:par>
                  <p:par>
                    <p:cTn id="41" fill="hold">
                      <p:stCondLst>
                        <p:cond delay="indefinite"/>
                      </p:stCondLst>
                      <p:childTnLst>
                        <p:par>
                          <p:cTn id="4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400"/>
                                        <p:tgtEl>
                                          <p:spTgt spid="1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400"/>
                                        <p:tgtEl>
                                          <p:spTgt spid="2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400"/>
                                        <p:tgtEl>
                                          <p:spTgt spid="2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400"/>
                                        <p:tgtEl>
                                          <p:spTgt spid="2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400"/>
                                        <p:tgtEl>
                                          <p:spTgt spid="2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400"/>
                                        <p:tgtEl>
                                          <p:spTgt spid="24"/>
                                        </p:tgtEl>
                                      </p:cBhvr>
                                    </p:animEffect>
                                  </p:childTnLst>
                                </p:cTn>
                              </p:par>
                            </p:childTnLst>
                          </p:cTn>
                        </p:par>
                      </p:childTnLst>
                    </p:cTn>
                  </p:par>
                  <p:par>
                    <p:cTn id="61" fill="hold">
                      <p:stCondLst>
                        <p:cond delay="indefinite"/>
                      </p:stCondLst>
                      <p:childTnLst>
                        <p:par>
                          <p:cTn id="6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400"/>
                                        <p:tgtEl>
                                          <p:spTgt spid="2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400"/>
                                        <p:tgtEl>
                                          <p:spTgt spid="2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fade">
                                      <p:cBhvr>
                                        <p:cTn id="51" dur="400"/>
                                        <p:tgtEl>
                                          <p:spTgt spid="27"/>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fade">
                                      <p:cBhvr>
                                        <p:cTn id="54" dur="400"/>
                                        <p:tgtEl>
                                          <p:spTgt spid="2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9"/>
                                        </p:tgtEl>
                                        <p:attrNameLst>
                                          <p:attrName>style.visibility</p:attrName>
                                        </p:attrNameLst>
                                      </p:cBhvr>
                                      <p:to>
                                        <p:strVal val="visible"/>
                                      </p:to>
                                    </p:set>
                                    <p:animEffect transition="in" filter="fade">
                                      <p:cBhvr>
                                        <p:cTn id="57" dur="400"/>
                                        <p:tgtEl>
                                          <p:spTgt spid="29"/>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fade">
                                      <p:cBhvr>
                                        <p:cTn id="60" dur="400"/>
                                        <p:tgtEl>
                                          <p:spTgt spid="30"/>
                                        </p:tgtEl>
                                      </p:cBhvr>
                                    </p:animEffect>
                                  </p:childTnLst>
                                </p:cTn>
                              </p:par>
                            </p:childTnLst>
                          </p:cTn>
                        </p:par>
                      </p:childTnLst>
                    </p:cTn>
                  </p:par>
                  <p:par>
                    <p:cTn id="81" fill="hold">
                      <p:stCondLst>
                        <p:cond delay="indefinite"/>
                      </p:stCondLst>
                      <p:childTnLst>
                        <p:par>
                          <p:cTn id="8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31"/>
                                        </p:tgtEl>
                                        <p:attrNameLst>
                                          <p:attrName>style.visibility</p:attrName>
                                        </p:attrNameLst>
                                      </p:cBhvr>
                                      <p:to>
                                        <p:strVal val="visible"/>
                                      </p:to>
                                    </p:set>
                                    <p:animEffect transition="in" filter="fade">
                                      <p:cBhvr>
                                        <p:cTn id="65" dur="400"/>
                                        <p:tgtEl>
                                          <p:spTgt spid="31"/>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32"/>
                                        </p:tgtEl>
                                        <p:attrNameLst>
                                          <p:attrName>style.visibility</p:attrName>
                                        </p:attrNameLst>
                                      </p:cBhvr>
                                      <p:to>
                                        <p:strVal val="visible"/>
                                      </p:to>
                                    </p:set>
                                    <p:animEffect transition="in" filter="fade">
                                      <p:cBhvr>
                                        <p:cTn id="68" dur="400"/>
                                        <p:tgtEl>
                                          <p:spTgt spid="32"/>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33"/>
                                        </p:tgtEl>
                                        <p:attrNameLst>
                                          <p:attrName>style.visibility</p:attrName>
                                        </p:attrNameLst>
                                      </p:cBhvr>
                                      <p:to>
                                        <p:strVal val="visible"/>
                                      </p:to>
                                    </p:set>
                                    <p:animEffect transition="in" filter="fade">
                                      <p:cBhvr>
                                        <p:cTn id="71" dur="400"/>
                                        <p:tgtEl>
                                          <p:spTgt spid="33"/>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4"/>
                                        </p:tgtEl>
                                        <p:attrNameLst>
                                          <p:attrName>style.visibility</p:attrName>
                                        </p:attrNameLst>
                                      </p:cBhvr>
                                      <p:to>
                                        <p:strVal val="visible"/>
                                      </p:to>
                                    </p:set>
                                    <p:animEffect transition="in" filter="fade">
                                      <p:cBhvr>
                                        <p:cTn id="74" dur="400"/>
                                        <p:tgtEl>
                                          <p:spTgt spid="34"/>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35"/>
                                        </p:tgtEl>
                                        <p:attrNameLst>
                                          <p:attrName>style.visibility</p:attrName>
                                        </p:attrNameLst>
                                      </p:cBhvr>
                                      <p:to>
                                        <p:strVal val="visible"/>
                                      </p:to>
                                    </p:set>
                                    <p:animEffect transition="in" filter="fade">
                                      <p:cBhvr>
                                        <p:cTn id="77" dur="400"/>
                                        <p:tgtEl>
                                          <p:spTgt spid="35"/>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36"/>
                                        </p:tgtEl>
                                        <p:attrNameLst>
                                          <p:attrName>style.visibility</p:attrName>
                                        </p:attrNameLst>
                                      </p:cBhvr>
                                      <p:to>
                                        <p:strVal val="visible"/>
                                      </p:to>
                                    </p:set>
                                    <p:animEffect transition="in" filter="fade">
                                      <p:cBhvr>
                                        <p:cTn id="80" dur="400"/>
                                        <p:tgtEl>
                                          <p:spTgt spid="36"/>
                                        </p:tgtEl>
                                      </p:cBhvr>
                                    </p:animEffect>
                                  </p:childTnLst>
                                </p:cTn>
                              </p:par>
                            </p:childTnLst>
                          </p:cTn>
                        </p:par>
                      </p:childTnLst>
                    </p:cTn>
                  </p:par>
                  <p:par>
                    <p:cTn id="101" fill="hold">
                      <p:stCondLst>
                        <p:cond delay="indefinite"/>
                      </p:stCondLst>
                      <p:childTnLst>
                        <p:par>
                          <p:cTn id="10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37"/>
                                        </p:tgtEl>
                                        <p:attrNameLst>
                                          <p:attrName>style.visibility</p:attrName>
                                        </p:attrNameLst>
                                      </p:cBhvr>
                                      <p:to>
                                        <p:strVal val="visible"/>
                                      </p:to>
                                    </p:set>
                                    <p:animEffect transition="in" filter="fade">
                                      <p:cBhvr>
                                        <p:cTn id="85" dur="400"/>
                                        <p:tgtEl>
                                          <p:spTgt spid="37"/>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38"/>
                                        </p:tgtEl>
                                        <p:attrNameLst>
                                          <p:attrName>style.visibility</p:attrName>
                                        </p:attrNameLst>
                                      </p:cBhvr>
                                      <p:to>
                                        <p:strVal val="visible"/>
                                      </p:to>
                                    </p:set>
                                    <p:animEffect transition="in" filter="fade">
                                      <p:cBhvr>
                                        <p:cTn id="88" dur="400"/>
                                        <p:tgtEl>
                                          <p:spTgt spid="38"/>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39"/>
                                        </p:tgtEl>
                                        <p:attrNameLst>
                                          <p:attrName>style.visibility</p:attrName>
                                        </p:attrNameLst>
                                      </p:cBhvr>
                                      <p:to>
                                        <p:strVal val="visible"/>
                                      </p:to>
                                    </p:set>
                                    <p:animEffect transition="in" filter="fade">
                                      <p:cBhvr>
                                        <p:cTn id="91" dur="400"/>
                                        <p:tgtEl>
                                          <p:spTgt spid="39"/>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40"/>
                                        </p:tgtEl>
                                        <p:attrNameLst>
                                          <p:attrName>style.visibility</p:attrName>
                                        </p:attrNameLst>
                                      </p:cBhvr>
                                      <p:to>
                                        <p:strVal val="visible"/>
                                      </p:to>
                                    </p:set>
                                    <p:animEffect transition="in" filter="fade">
                                      <p:cBhvr>
                                        <p:cTn id="94" dur="400"/>
                                        <p:tgtEl>
                                          <p:spTgt spid="40"/>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41"/>
                                        </p:tgtEl>
                                        <p:attrNameLst>
                                          <p:attrName>style.visibility</p:attrName>
                                        </p:attrNameLst>
                                      </p:cBhvr>
                                      <p:to>
                                        <p:strVal val="visible"/>
                                      </p:to>
                                    </p:set>
                                    <p:animEffect transition="in" filter="fade">
                                      <p:cBhvr>
                                        <p:cTn id="97" dur="400"/>
                                        <p:tgtEl>
                                          <p:spTgt spid="41"/>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42"/>
                                        </p:tgtEl>
                                        <p:attrNameLst>
                                          <p:attrName>style.visibility</p:attrName>
                                        </p:attrNameLst>
                                      </p:cBhvr>
                                      <p:to>
                                        <p:strVal val="visible"/>
                                      </p:to>
                                    </p:set>
                                    <p:animEffect transition="in" filter="fade">
                                      <p:cBhvr>
                                        <p:cTn id="100" dur="4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Cross-validation in one line</a:t>
            </a:r>
            <a:endParaRPr lang="en-US" sz="3000" dirty="0"/>
          </a:p>
        </p:txBody>
      </p:sp>
      <p:sp>
        <p:nvSpPr>
          <p:cNvPr id="3" name="Text 1"/>
          <p:cNvSpPr txBox="1"/>
          <p:nvPr/>
        </p:nvSpPr>
        <p:spPr>
          <a:xfrm>
            <a:off x="548640" y="1188720"/>
            <a:ext cx="11064240" cy="594360"/>
          </a:xfrm>
          <a:prstGeom prst="rect">
            <a:avLst/>
          </a:prstGeom>
          <a:noFill/>
          <a:ln/>
        </p:spPr>
        <p:txBody>
          <a:bodyPr wrap="square" lIns="0" tIns="0" rIns="0" bIns="0" rtlCol="0" anchor="t"/>
          <a:lstStyle/>
          <a:p>
            <a:pPr indent="0" marL="0">
              <a:buNone/>
            </a:pPr>
            <a:r>
              <a:rPr lang="en-US" sz="1600" dirty="0">
                <a:solidFill>
                  <a:srgbClr val="A4520C"/>
                </a:solidFill>
                <a:latin typeface="Courier New" pitchFamily="34" charset="0"/>
                <a:ea typeface="Courier New" pitchFamily="34" charset="-122"/>
                <a:cs typeface="Courier New" pitchFamily="34" charset="-120"/>
              </a:rPr>
              <a:t>cross_val_score</a:t>
            </a:r>
            <a:pPr indent="0" marL="0">
              <a:buNone/>
            </a:pPr>
            <a:r>
              <a:rPr lang="en-US" sz="1700" dirty="0">
                <a:solidFill>
                  <a:srgbClr val="15213A"/>
                </a:solidFill>
                <a:latin typeface="Calibri" pitchFamily="34" charset="0"/>
                <a:ea typeface="Calibri" pitchFamily="34" charset="-122"/>
                <a:cs typeface="Calibri" pitchFamily="34" charset="-120"/>
              </a:rPr>
              <a:t> runs all 5 rounds   ·   Use only the training data   ·   Report the mean and the spread   ·   Choose depth by mean CV score, not by test score</a:t>
            </a:r>
            <a:endParaRPr lang="en-US" sz="1700" dirty="0"/>
          </a:p>
        </p:txBody>
      </p:sp>
      <p:sp>
        <p:nvSpPr>
          <p:cNvPr id="4" name="Shape 2"/>
          <p:cNvSpPr/>
          <p:nvPr/>
        </p:nvSpPr>
        <p:spPr>
          <a:xfrm>
            <a:off x="548640" y="1920240"/>
            <a:ext cx="11064240" cy="2110740"/>
          </a:xfrm>
          <a:prstGeom prst="roundRect">
            <a:avLst>
              <a:gd name="adj" fmla="val 3466"/>
            </a:avLst>
          </a:prstGeom>
          <a:solidFill>
            <a:srgbClr val="1B2742"/>
          </a:solidFill>
          <a:ln w="9525">
            <a:solidFill>
              <a:srgbClr val="1B2742"/>
            </a:solidFill>
            <a:prstDash val="solid"/>
          </a:ln>
        </p:spPr>
        <p:txBody>
          <a:bodyPr/>
          <a:p/>
        </p:txBody>
      </p:sp>
      <p:sp>
        <p:nvSpPr>
          <p:cNvPr id="5" name="Text 3"/>
          <p:cNvSpPr txBox="1"/>
          <p:nvPr/>
        </p:nvSpPr>
        <p:spPr>
          <a:xfrm>
            <a:off x="731520" y="201168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6" name="Text 4"/>
          <p:cNvSpPr txBox="1"/>
          <p:nvPr/>
        </p:nvSpPr>
        <p:spPr>
          <a:xfrm>
            <a:off x="731520" y="2267712"/>
            <a:ext cx="10789920" cy="1653540"/>
          </a:xfrm>
          <a:prstGeom prst="rect">
            <a:avLst/>
          </a:prstGeom>
          <a:noFill/>
          <a:ln/>
        </p:spPr>
        <p:txBody>
          <a:bodyPr wrap="none" lIns="0" tIns="0" rIns="0" bIns="0" rtlCol="0" anchor="t"/>
          <a:lstStyle/>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from sklearn.model_selection import cross_val_score</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for d in [2, 3, 5, 10]:</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t = DecisionTreeClassifier(max_depth=d, random_state=0)</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scores = cross_val_score(t, X_tr, y_tr, cv=5)</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print(d, scores.round(3), round(scores.mean(), 3))</a:t>
            </a:r>
            <a:endParaRPr lang="en-US" sz="2000" dirty="0"/>
          </a:p>
        </p:txBody>
      </p:sp>
      <p:sp>
        <p:nvSpPr>
          <p:cNvPr id="7" name="Shape 5"/>
          <p:cNvSpPr/>
          <p:nvPr/>
        </p:nvSpPr>
        <p:spPr>
          <a:xfrm>
            <a:off x="548640" y="4259580"/>
            <a:ext cx="11064240" cy="1798320"/>
          </a:xfrm>
          <a:prstGeom prst="roundRect">
            <a:avLst>
              <a:gd name="adj" fmla="val 4068"/>
            </a:avLst>
          </a:prstGeom>
          <a:solidFill>
            <a:srgbClr val="EEF2F8"/>
          </a:solidFill>
          <a:ln w="9525">
            <a:solidFill>
              <a:srgbClr val="D5DBE6"/>
            </a:solidFill>
            <a:prstDash val="solid"/>
          </a:ln>
        </p:spPr>
        <p:txBody>
          <a:bodyPr/>
          <a:p/>
        </p:txBody>
      </p:sp>
      <p:sp>
        <p:nvSpPr>
          <p:cNvPr id="8" name="Text 6"/>
          <p:cNvSpPr txBox="1"/>
          <p:nvPr/>
        </p:nvSpPr>
        <p:spPr>
          <a:xfrm>
            <a:off x="731520" y="435102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9" name="Text 7"/>
          <p:cNvSpPr txBox="1"/>
          <p:nvPr/>
        </p:nvSpPr>
        <p:spPr>
          <a:xfrm>
            <a:off x="731520" y="4607052"/>
            <a:ext cx="10789920" cy="1341120"/>
          </a:xfrm>
          <a:prstGeom prst="rect">
            <a:avLst/>
          </a:prstGeom>
          <a:noFill/>
          <a:ln/>
        </p:spPr>
        <p:txBody>
          <a:bodyPr wrap="none" lIns="0" tIns="0" rIns="0" bIns="0" rtlCol="0" anchor="t"/>
          <a:lstStyle/>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2 [0.95  0.95  0.9   0.899 0.962] 0.932</a:t>
            </a:r>
            <a:endParaRPr lang="en-US" sz="2000" dirty="0"/>
          </a:p>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3 [0.962 0.912 0.888 0.899 0.962] 0.925</a:t>
            </a:r>
            <a:endParaRPr lang="en-US" sz="2000" dirty="0"/>
          </a:p>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5 [0.95  0.9   0.912 0.911 0.975] 0.93</a:t>
            </a:r>
            <a:endParaRPr lang="en-US" sz="2000" dirty="0"/>
          </a:p>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10 [0.95  0.888 0.912 0.899 0.975] 0.925</a:t>
            </a:r>
            <a:endParaRPr lang="en-US" sz="2000" dirty="0"/>
          </a:p>
        </p:txBody>
      </p:sp>
      <p:sp>
        <p:nvSpPr>
          <p:cNvPr id="10" name="Shape 8"/>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1" name="Text 9"/>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2" name="Shape 10"/>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3" name="Text 11"/>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11: Evaluating models properly</a:t>
            </a:r>
            <a:endParaRPr lang="en-US" sz="1100" dirty="0"/>
          </a:p>
        </p:txBody>
      </p:sp>
      <p:sp>
        <p:nvSpPr>
          <p:cNvPr id="14" name="Shape 12"/>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5" name="Text 13"/>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6" name="Shape 14"/>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7" name="Text 15"/>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10 / 22</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Then, and only then, the test set</a:t>
            </a:r>
            <a:endParaRPr lang="en-US" sz="3000" dirty="0"/>
          </a:p>
        </p:txBody>
      </p:sp>
      <p:sp>
        <p:nvSpPr>
          <p:cNvPr id="3" name="Shape 1"/>
          <p:cNvSpPr/>
          <p:nvPr/>
        </p:nvSpPr>
        <p:spPr>
          <a:xfrm>
            <a:off x="548640" y="1569720"/>
            <a:ext cx="91440" cy="91440"/>
          </a:xfrm>
          <a:prstGeom prst="ellipse">
            <a:avLst/>
          </a:prstGeom>
          <a:solidFill>
            <a:srgbClr val="E07A1F"/>
          </a:solidFill>
          <a:ln w="12700">
            <a:solidFill>
              <a:srgbClr val="E07A1F"/>
            </a:solidFill>
            <a:prstDash val="solid"/>
          </a:ln>
        </p:spPr>
        <p:txBody>
          <a:bodyPr/>
          <a:p/>
        </p:txBody>
      </p:sp>
      <p:sp>
        <p:nvSpPr>
          <p:cNvPr id="4" name="Text 2"/>
          <p:cNvSpPr txBox="1"/>
          <p:nvPr/>
        </p:nvSpPr>
        <p:spPr>
          <a:xfrm>
            <a:off x="822960" y="1463040"/>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Cross-validation picked max_depth = 2</a:t>
            </a:r>
            <a:endParaRPr lang="en-US" sz="2000" dirty="0"/>
          </a:p>
        </p:txBody>
      </p:sp>
      <p:sp>
        <p:nvSpPr>
          <p:cNvPr id="5" name="Shape 3"/>
          <p:cNvSpPr/>
          <p:nvPr/>
        </p:nvSpPr>
        <p:spPr>
          <a:xfrm>
            <a:off x="548640" y="2480056"/>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822960" y="2373376"/>
            <a:ext cx="4297680" cy="34645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Fit it on all training data</a:t>
            </a:r>
            <a:endParaRPr lang="en-US" sz="2000" dirty="0"/>
          </a:p>
        </p:txBody>
      </p:sp>
      <p:sp>
        <p:nvSpPr>
          <p:cNvPr id="7" name="Shape 5"/>
          <p:cNvSpPr/>
          <p:nvPr/>
        </p:nvSpPr>
        <p:spPr>
          <a:xfrm>
            <a:off x="548640" y="3080512"/>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822960" y="2973832"/>
            <a:ext cx="4297680" cy="34645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Score the test set once</a:t>
            </a:r>
            <a:endParaRPr lang="en-US" sz="2000" dirty="0"/>
          </a:p>
        </p:txBody>
      </p:sp>
      <p:sp>
        <p:nvSpPr>
          <p:cNvPr id="9" name="Shape 7"/>
          <p:cNvSpPr/>
          <p:nvPr/>
        </p:nvSpPr>
        <p:spPr>
          <a:xfrm>
            <a:off x="548640" y="3680968"/>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822960" y="3574288"/>
            <a:ext cx="4297680" cy="34645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That number is what you report</a:t>
            </a:r>
            <a:endParaRPr lang="en-US" sz="2000" dirty="0"/>
          </a:p>
        </p:txBody>
      </p:sp>
      <p:sp>
        <p:nvSpPr>
          <p:cNvPr id="11" name="Shape 9"/>
          <p:cNvSpPr/>
          <p:nvPr/>
        </p:nvSpPr>
        <p:spPr>
          <a:xfrm>
            <a:off x="5440680" y="1371600"/>
            <a:ext cx="6172200" cy="1157859"/>
          </a:xfrm>
          <a:prstGeom prst="roundRect">
            <a:avLst>
              <a:gd name="adj" fmla="val 6318"/>
            </a:avLst>
          </a:prstGeom>
          <a:solidFill>
            <a:srgbClr val="1B2742"/>
          </a:solidFill>
          <a:ln w="9525">
            <a:solidFill>
              <a:srgbClr val="1B2742"/>
            </a:solidFill>
            <a:prstDash val="solid"/>
          </a:ln>
        </p:spPr>
        <p:txBody>
          <a:bodyPr/>
          <a:p/>
        </p:txBody>
      </p:sp>
      <p:sp>
        <p:nvSpPr>
          <p:cNvPr id="12" name="Text 10"/>
          <p:cNvSpPr txBox="1"/>
          <p:nvPr/>
        </p:nvSpPr>
        <p:spPr>
          <a:xfrm>
            <a:off x="562356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3" name="Text 11"/>
          <p:cNvSpPr txBox="1"/>
          <p:nvPr/>
        </p:nvSpPr>
        <p:spPr>
          <a:xfrm>
            <a:off x="5623560" y="1719072"/>
            <a:ext cx="5897880" cy="700659"/>
          </a:xfrm>
          <a:prstGeom prst="rect">
            <a:avLst/>
          </a:prstGeom>
          <a:noFill/>
          <a:ln/>
        </p:spPr>
        <p:txBody>
          <a:bodyPr wrap="none" lIns="0" tIns="0" rIns="0" bIns="0" rtlCol="0" anchor="t"/>
          <a:lstStyle/>
          <a:p>
            <a:pPr indent="0" marL="0">
              <a:lnSpc>
                <a:spcPct val="98000"/>
              </a:lnSpc>
              <a:buNone/>
            </a:pPr>
            <a:r>
              <a:rPr lang="en-US" sz="1300" dirty="0">
                <a:solidFill>
                  <a:srgbClr val="E8ECF4"/>
                </a:solidFill>
                <a:latin typeface="Courier New" pitchFamily="34" charset="0"/>
                <a:ea typeface="Courier New" pitchFamily="34" charset="-122"/>
                <a:cs typeface="Courier New" pitchFamily="34" charset="-120"/>
              </a:rPr>
              <a:t>best = DecisionTreeClassifier(max_depth=2, random_state=0)</a:t>
            </a:r>
            <a:endParaRPr lang="en-US" sz="1300" dirty="0"/>
          </a:p>
          <a:p>
            <a:pPr indent="0" marL="0">
              <a:lnSpc>
                <a:spcPct val="98000"/>
              </a:lnSpc>
              <a:buNone/>
            </a:pPr>
            <a:r>
              <a:rPr lang="en-US" sz="1300" dirty="0">
                <a:solidFill>
                  <a:srgbClr val="E8ECF4"/>
                </a:solidFill>
                <a:latin typeface="Courier New" pitchFamily="34" charset="0"/>
                <a:ea typeface="Courier New" pitchFamily="34" charset="-122"/>
                <a:cs typeface="Courier New" pitchFamily="34" charset="-120"/>
              </a:rPr>
              <a:t>best.fit(X_tr, y_tr)</a:t>
            </a:r>
            <a:endParaRPr lang="en-US" sz="1300" dirty="0"/>
          </a:p>
          <a:p>
            <a:pPr indent="0" marL="0">
              <a:lnSpc>
                <a:spcPct val="98000"/>
              </a:lnSpc>
              <a:buNone/>
            </a:pPr>
            <a:r>
              <a:rPr lang="en-US" sz="1300" dirty="0">
                <a:solidFill>
                  <a:srgbClr val="E8ECF4"/>
                </a:solidFill>
                <a:latin typeface="Courier New" pitchFamily="34" charset="0"/>
                <a:ea typeface="Courier New" pitchFamily="34" charset="-122"/>
                <a:cs typeface="Courier New" pitchFamily="34" charset="-120"/>
              </a:rPr>
              <a:t>print(round(best.score(X_te, y_te), 3))</a:t>
            </a:r>
            <a:endParaRPr lang="en-US" sz="1300" dirty="0"/>
          </a:p>
        </p:txBody>
      </p:sp>
      <p:sp>
        <p:nvSpPr>
          <p:cNvPr id="14" name="Shape 12"/>
          <p:cNvSpPr/>
          <p:nvPr/>
        </p:nvSpPr>
        <p:spPr>
          <a:xfrm>
            <a:off x="5440680" y="2758059"/>
            <a:ext cx="6172200" cy="751713"/>
          </a:xfrm>
          <a:prstGeom prst="roundRect">
            <a:avLst>
              <a:gd name="adj" fmla="val 9731"/>
            </a:avLst>
          </a:prstGeom>
          <a:solidFill>
            <a:srgbClr val="EEF2F8"/>
          </a:solidFill>
          <a:ln w="9525">
            <a:solidFill>
              <a:srgbClr val="D5DBE6"/>
            </a:solidFill>
            <a:prstDash val="solid"/>
          </a:ln>
        </p:spPr>
        <p:txBody>
          <a:bodyPr/>
          <a:p/>
        </p:txBody>
      </p:sp>
      <p:sp>
        <p:nvSpPr>
          <p:cNvPr id="15" name="Text 13"/>
          <p:cNvSpPr txBox="1"/>
          <p:nvPr/>
        </p:nvSpPr>
        <p:spPr>
          <a:xfrm>
            <a:off x="5623560" y="2849499"/>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16" name="Text 14"/>
          <p:cNvSpPr txBox="1"/>
          <p:nvPr/>
        </p:nvSpPr>
        <p:spPr>
          <a:xfrm>
            <a:off x="5623560" y="3105531"/>
            <a:ext cx="5897880" cy="294513"/>
          </a:xfrm>
          <a:prstGeom prst="rect">
            <a:avLst/>
          </a:prstGeom>
          <a:noFill/>
          <a:ln/>
        </p:spPr>
        <p:txBody>
          <a:bodyPr wrap="none" lIns="0" tIns="0" rIns="0" bIns="0" rtlCol="0" anchor="t"/>
          <a:lstStyle/>
          <a:p>
            <a:pPr indent="0" marL="0">
              <a:lnSpc>
                <a:spcPct val="98000"/>
              </a:lnSpc>
              <a:buNone/>
            </a:pPr>
            <a:r>
              <a:rPr lang="en-US" sz="1300" dirty="0">
                <a:solidFill>
                  <a:srgbClr val="15213A"/>
                </a:solidFill>
                <a:latin typeface="Courier New" pitchFamily="34" charset="0"/>
                <a:ea typeface="Courier New" pitchFamily="34" charset="-122"/>
                <a:cs typeface="Courier New" pitchFamily="34" charset="-120"/>
              </a:rPr>
              <a:t>0.906</a:t>
            </a:r>
            <a:endParaRPr lang="en-US" sz="130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11: Evaluating models properly</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11 / 22</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By hand: precision, recall and F1 for our spam model</a:t>
            </a:r>
            <a:endParaRPr lang="en-US" sz="3000" dirty="0"/>
          </a:p>
        </p:txBody>
      </p:sp>
      <p:sp>
        <p:nvSpPr>
          <p:cNvPr id="3" name="Text 1"/>
          <p:cNvSpPr txBox="1"/>
          <p:nvPr/>
        </p:nvSpPr>
        <p:spPr>
          <a:xfrm>
            <a:off x="548640" y="1143000"/>
            <a:ext cx="11064240" cy="54864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Our Lecture 6 results: TP = 117 spam caught, FP = 5 real messages flagged, FN = 14 spam missed.</a:t>
            </a:r>
            <a:endParaRPr lang="en-US" sz="1700" dirty="0"/>
          </a:p>
        </p:txBody>
      </p:sp>
      <p:sp>
        <p:nvSpPr>
          <p:cNvPr id="4" name="Shape 2"/>
          <p:cNvSpPr/>
          <p:nvPr/>
        </p:nvSpPr>
        <p:spPr>
          <a:xfrm>
            <a:off x="548640" y="1828800"/>
            <a:ext cx="4572000" cy="1485900"/>
          </a:xfrm>
          <a:prstGeom prst="roundRect">
            <a:avLst>
              <a:gd name="adj" fmla="val 4923"/>
            </a:avLst>
          </a:prstGeom>
          <a:solidFill>
            <a:srgbClr val="1B2742"/>
          </a:solidFill>
          <a:ln w="9525">
            <a:solidFill>
              <a:srgbClr val="1B2742"/>
            </a:solidFill>
            <a:prstDash val="solid"/>
          </a:ln>
        </p:spPr>
        <p:txBody>
          <a:bodyPr/>
          <a:p/>
        </p:txBody>
      </p:sp>
      <p:sp>
        <p:nvSpPr>
          <p:cNvPr id="5" name="Text 3"/>
          <p:cNvSpPr txBox="1"/>
          <p:nvPr/>
        </p:nvSpPr>
        <p:spPr>
          <a:xfrm>
            <a:off x="731520" y="19202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6" name="Text 4"/>
          <p:cNvSpPr txBox="1"/>
          <p:nvPr/>
        </p:nvSpPr>
        <p:spPr>
          <a:xfrm>
            <a:off x="731520" y="2176272"/>
            <a:ext cx="4297680" cy="1028700"/>
          </a:xfrm>
          <a:prstGeom prst="rect">
            <a:avLst/>
          </a:prstGeom>
          <a:noFill/>
          <a:ln/>
        </p:spPr>
        <p:txBody>
          <a:bodyPr wrap="none" lIns="0" tIns="0" rIns="0" bIns="0" rtlCol="0" anchor="t"/>
          <a:lstStyle/>
          <a:p>
            <a:pPr indent="0" marL="0">
              <a:lnSpc>
                <a:spcPct val="98000"/>
              </a:lnSpc>
              <a:buNone/>
            </a:pPr>
            <a:r>
              <a:rPr lang="en-US" sz="1200" dirty="0">
                <a:solidFill>
                  <a:srgbClr val="E8ECF4"/>
                </a:solidFill>
                <a:latin typeface="Courier New" pitchFamily="34" charset="0"/>
                <a:ea typeface="Courier New" pitchFamily="34" charset="-122"/>
                <a:cs typeface="Courier New" pitchFamily="34" charset="-120"/>
              </a:rPr>
              <a:t># precision: of the messages flagged as spam,</a:t>
            </a:r>
            <a:endParaRPr lang="en-US" sz="1200" dirty="0"/>
          </a:p>
          <a:p>
            <a:pPr indent="0" marL="0">
              <a:lnSpc>
                <a:spcPct val="98000"/>
              </a:lnSpc>
              <a:buNone/>
            </a:pPr>
            <a:r>
              <a:rPr lang="en-US" sz="1200" dirty="0">
                <a:solidFill>
                  <a:srgbClr val="E8ECF4"/>
                </a:solidFill>
                <a:latin typeface="Courier New" pitchFamily="34" charset="0"/>
                <a:ea typeface="Courier New" pitchFamily="34" charset="-122"/>
                <a:cs typeface="Courier New" pitchFamily="34" charset="-120"/>
              </a:rPr>
              <a:t>#            how many really were spam?</a:t>
            </a:r>
            <a:endParaRPr lang="en-US" sz="1200" dirty="0"/>
          </a:p>
          <a:p>
            <a:pPr indent="0" marL="0">
              <a:lnSpc>
                <a:spcPct val="98000"/>
              </a:lnSpc>
              <a:buNone/>
            </a:pPr>
            <a:r>
              <a:rPr lang="en-US" sz="1200" dirty="0">
                <a:solidFill>
                  <a:srgbClr val="E8ECF4"/>
                </a:solidFill>
                <a:latin typeface="Courier New" pitchFamily="34" charset="0"/>
                <a:ea typeface="Courier New" pitchFamily="34" charset="-122"/>
                <a:cs typeface="Courier New" pitchFamily="34" charset="-120"/>
              </a:rPr>
              <a:t># recall:    of all real spam,</a:t>
            </a:r>
            <a:endParaRPr lang="en-US" sz="1200" dirty="0"/>
          </a:p>
          <a:p>
            <a:pPr indent="0" marL="0">
              <a:lnSpc>
                <a:spcPct val="98000"/>
              </a:lnSpc>
              <a:buNone/>
            </a:pPr>
            <a:r>
              <a:rPr lang="en-US" sz="1200" dirty="0">
                <a:solidFill>
                  <a:srgbClr val="E8ECF4"/>
                </a:solidFill>
                <a:latin typeface="Courier New" pitchFamily="34" charset="0"/>
                <a:ea typeface="Courier New" pitchFamily="34" charset="-122"/>
                <a:cs typeface="Courier New" pitchFamily="34" charset="-120"/>
              </a:rPr>
              <a:t>#            how much did we catch?</a:t>
            </a:r>
            <a:endParaRPr lang="en-US" sz="1200" dirty="0"/>
          </a:p>
          <a:p>
            <a:pPr indent="0" marL="0">
              <a:lnSpc>
                <a:spcPct val="98000"/>
              </a:lnSpc>
              <a:buNone/>
            </a:pPr>
            <a:r>
              <a:rPr lang="en-US" sz="1200" dirty="0">
                <a:solidFill>
                  <a:srgbClr val="E8ECF4"/>
                </a:solidFill>
                <a:latin typeface="Courier New" pitchFamily="34" charset="0"/>
                <a:ea typeface="Courier New" pitchFamily="34" charset="-122"/>
                <a:cs typeface="Courier New" pitchFamily="34" charset="-120"/>
              </a:rPr>
              <a:t># F1: one number balancing both</a:t>
            </a:r>
            <a:endParaRPr lang="en-US" sz="1200" dirty="0"/>
          </a:p>
        </p:txBody>
      </p:sp>
      <p:sp>
        <p:nvSpPr>
          <p:cNvPr id="7" name="Text 5"/>
          <p:cNvSpPr txBox="1"/>
          <p:nvPr/>
        </p:nvSpPr>
        <p:spPr>
          <a:xfrm>
            <a:off x="5440680" y="1828800"/>
            <a:ext cx="1393723"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metric</a:t>
            </a:r>
            <a:endParaRPr lang="en-US" sz="1600" dirty="0"/>
          </a:p>
        </p:txBody>
      </p:sp>
      <p:sp>
        <p:nvSpPr>
          <p:cNvPr id="8" name="Text 6"/>
          <p:cNvSpPr txBox="1"/>
          <p:nvPr/>
        </p:nvSpPr>
        <p:spPr>
          <a:xfrm>
            <a:off x="6834403" y="1828800"/>
            <a:ext cx="1991032"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formula</a:t>
            </a:r>
            <a:endParaRPr lang="en-US" sz="1600" dirty="0"/>
          </a:p>
        </p:txBody>
      </p:sp>
      <p:sp>
        <p:nvSpPr>
          <p:cNvPr id="9" name="Text 7"/>
          <p:cNvSpPr txBox="1"/>
          <p:nvPr/>
        </p:nvSpPr>
        <p:spPr>
          <a:xfrm>
            <a:off x="8825435" y="1828800"/>
            <a:ext cx="1791929"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numbers</a:t>
            </a:r>
            <a:endParaRPr lang="en-US" sz="1600" dirty="0"/>
          </a:p>
        </p:txBody>
      </p:sp>
      <p:sp>
        <p:nvSpPr>
          <p:cNvPr id="10" name="Text 8"/>
          <p:cNvSpPr txBox="1"/>
          <p:nvPr/>
        </p:nvSpPr>
        <p:spPr>
          <a:xfrm>
            <a:off x="10617364" y="1828800"/>
            <a:ext cx="995516"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value</a:t>
            </a:r>
            <a:endParaRPr lang="en-US" sz="1600" dirty="0"/>
          </a:p>
        </p:txBody>
      </p:sp>
      <p:sp>
        <p:nvSpPr>
          <p:cNvPr id="11" name="anim_1_0"/>
          <p:cNvSpPr txBox="1"/>
          <p:nvPr/>
        </p:nvSpPr>
        <p:spPr>
          <a:xfrm>
            <a:off x="5440680" y="2212848"/>
            <a:ext cx="1393723"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precision</a:t>
            </a:r>
            <a:endParaRPr lang="en-US" sz="1600" dirty="0"/>
          </a:p>
        </p:txBody>
      </p:sp>
      <p:sp>
        <p:nvSpPr>
          <p:cNvPr id="12" name="anim_1_1"/>
          <p:cNvSpPr txBox="1"/>
          <p:nvPr/>
        </p:nvSpPr>
        <p:spPr>
          <a:xfrm>
            <a:off x="6834403" y="2212848"/>
            <a:ext cx="1991032"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TP / (TP + FP)</a:t>
            </a:r>
            <a:endParaRPr lang="en-US" sz="1600" dirty="0"/>
          </a:p>
        </p:txBody>
      </p:sp>
      <p:sp>
        <p:nvSpPr>
          <p:cNvPr id="13" name="anim_1_2"/>
          <p:cNvSpPr txBox="1"/>
          <p:nvPr/>
        </p:nvSpPr>
        <p:spPr>
          <a:xfrm>
            <a:off x="8825435" y="2212848"/>
            <a:ext cx="1791929"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12 / 22</a:t>
            </a:r>
            <a:endParaRPr lang="en-US" sz="1600" dirty="0"/>
          </a:p>
        </p:txBody>
      </p:sp>
      <p:sp>
        <p:nvSpPr>
          <p:cNvPr id="14" name="anim_1_3"/>
          <p:cNvSpPr txBox="1"/>
          <p:nvPr/>
        </p:nvSpPr>
        <p:spPr>
          <a:xfrm>
            <a:off x="10617364" y="2212848"/>
            <a:ext cx="995516"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b="1" dirty="0">
                <a:solidFill>
                  <a:srgbClr val="15213A"/>
                </a:solidFill>
                <a:latin typeface="Courier New" pitchFamily="34" charset="0"/>
                <a:ea typeface="Courier New" pitchFamily="34" charset="-122"/>
                <a:cs typeface="Courier New" pitchFamily="34" charset="-120"/>
              </a:rPr>
              <a:t>0.959</a:t>
            </a:r>
            <a:endParaRPr lang="en-US" sz="1600" dirty="0"/>
          </a:p>
        </p:txBody>
      </p:sp>
      <p:sp>
        <p:nvSpPr>
          <p:cNvPr id="15" name="anim_2_4"/>
          <p:cNvSpPr txBox="1"/>
          <p:nvPr/>
        </p:nvSpPr>
        <p:spPr>
          <a:xfrm>
            <a:off x="5440680" y="2670048"/>
            <a:ext cx="1393723"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recall</a:t>
            </a:r>
            <a:endParaRPr lang="en-US" sz="1600" dirty="0"/>
          </a:p>
        </p:txBody>
      </p:sp>
      <p:sp>
        <p:nvSpPr>
          <p:cNvPr id="16" name="anim_2_5"/>
          <p:cNvSpPr txBox="1"/>
          <p:nvPr/>
        </p:nvSpPr>
        <p:spPr>
          <a:xfrm>
            <a:off x="6834403" y="2670048"/>
            <a:ext cx="1991032"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TP / (TP + FN)</a:t>
            </a:r>
            <a:endParaRPr lang="en-US" sz="1600" dirty="0"/>
          </a:p>
        </p:txBody>
      </p:sp>
      <p:sp>
        <p:nvSpPr>
          <p:cNvPr id="17" name="anim_2_6"/>
          <p:cNvSpPr txBox="1"/>
          <p:nvPr/>
        </p:nvSpPr>
        <p:spPr>
          <a:xfrm>
            <a:off x="8825435" y="2670048"/>
            <a:ext cx="1791929"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12 / 22</a:t>
            </a:r>
            <a:endParaRPr lang="en-US" sz="1600" dirty="0"/>
          </a:p>
        </p:txBody>
      </p:sp>
      <p:sp>
        <p:nvSpPr>
          <p:cNvPr id="18" name="anim_2_7"/>
          <p:cNvSpPr txBox="1"/>
          <p:nvPr/>
        </p:nvSpPr>
        <p:spPr>
          <a:xfrm>
            <a:off x="10617364" y="2670048"/>
            <a:ext cx="995516"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b="1" dirty="0">
                <a:solidFill>
                  <a:srgbClr val="15213A"/>
                </a:solidFill>
                <a:latin typeface="Courier New" pitchFamily="34" charset="0"/>
                <a:ea typeface="Courier New" pitchFamily="34" charset="-122"/>
                <a:cs typeface="Courier New" pitchFamily="34" charset="-120"/>
              </a:rPr>
              <a:t>0.893</a:t>
            </a:r>
            <a:endParaRPr lang="en-US" sz="1600" dirty="0"/>
          </a:p>
        </p:txBody>
      </p:sp>
      <p:sp>
        <p:nvSpPr>
          <p:cNvPr id="19" name="anim_3_8"/>
          <p:cNvSpPr txBox="1"/>
          <p:nvPr/>
        </p:nvSpPr>
        <p:spPr>
          <a:xfrm>
            <a:off x="5440680" y="3127248"/>
            <a:ext cx="1393723"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F1</a:t>
            </a:r>
            <a:endParaRPr lang="en-US" sz="1600" dirty="0"/>
          </a:p>
        </p:txBody>
      </p:sp>
      <p:sp>
        <p:nvSpPr>
          <p:cNvPr id="20" name="anim_3_9"/>
          <p:cNvSpPr txBox="1"/>
          <p:nvPr/>
        </p:nvSpPr>
        <p:spPr>
          <a:xfrm>
            <a:off x="6834403" y="3127248"/>
            <a:ext cx="1991032"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2PR / (P + R)</a:t>
            </a:r>
            <a:endParaRPr lang="en-US" sz="1600" dirty="0"/>
          </a:p>
        </p:txBody>
      </p:sp>
      <p:sp>
        <p:nvSpPr>
          <p:cNvPr id="21" name="anim_3_10"/>
          <p:cNvSpPr txBox="1"/>
          <p:nvPr/>
        </p:nvSpPr>
        <p:spPr>
          <a:xfrm>
            <a:off x="8825435" y="3127248"/>
            <a:ext cx="1791929"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2·P·R / (P + R)</a:t>
            </a:r>
            <a:endParaRPr lang="en-US" sz="1600" dirty="0"/>
          </a:p>
        </p:txBody>
      </p:sp>
      <p:sp>
        <p:nvSpPr>
          <p:cNvPr id="22" name="anim_3_11"/>
          <p:cNvSpPr txBox="1"/>
          <p:nvPr/>
        </p:nvSpPr>
        <p:spPr>
          <a:xfrm>
            <a:off x="10617364" y="3127248"/>
            <a:ext cx="995516"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b="1" dirty="0">
                <a:solidFill>
                  <a:srgbClr val="15213A"/>
                </a:solidFill>
                <a:latin typeface="Courier New" pitchFamily="34" charset="0"/>
                <a:ea typeface="Courier New" pitchFamily="34" charset="-122"/>
                <a:cs typeface="Courier New" pitchFamily="34" charset="-120"/>
              </a:rPr>
              <a:t>0.925</a:t>
            </a:r>
            <a:endParaRPr lang="en-US" sz="1600" dirty="0"/>
          </a:p>
        </p:txBody>
      </p:sp>
      <p:sp>
        <p:nvSpPr>
          <p:cNvPr id="23" name="Text 21"/>
          <p:cNvSpPr txBox="1"/>
          <p:nvPr/>
        </p:nvSpPr>
        <p:spPr>
          <a:xfrm>
            <a:off x="5440680" y="3675888"/>
            <a:ext cx="6172200" cy="274320"/>
          </a:xfrm>
          <a:prstGeom prst="rect">
            <a:avLst/>
          </a:prstGeom>
          <a:noFill/>
          <a:ln/>
        </p:spPr>
        <p:txBody>
          <a:bodyPr wrap="square" lIns="0" tIns="0" rIns="0" bIns="0" rtlCol="0" anchor="ctr"/>
          <a:lstStyle/>
          <a:p>
            <a:pPr indent="0" marL="0">
              <a:buNone/>
            </a:pPr>
            <a:r>
              <a:rPr lang="en-US" sz="1100" i="1" dirty="0">
                <a:solidFill>
                  <a:srgbClr val="5D6573"/>
                </a:solidFill>
                <a:latin typeface="Calibri" pitchFamily="34" charset="0"/>
                <a:ea typeface="Calibri" pitchFamily="34" charset="-122"/>
                <a:cs typeface="Calibri" pitchFamily="34" charset="-120"/>
              </a:rPr>
              <a:t>Click to reveal the next row. Predict it first!</a:t>
            </a:r>
            <a:endParaRPr lang="en-US" sz="1100" dirty="0"/>
          </a:p>
        </p:txBody>
      </p:sp>
      <p:sp>
        <p:nvSpPr>
          <p:cNvPr id="24" name="Shape 22"/>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25" name="Text 23"/>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26" name="Shape 24"/>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7" name="Text 25"/>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11: Evaluating models properly</a:t>
            </a:r>
            <a:endParaRPr lang="en-US" sz="1100" dirty="0"/>
          </a:p>
        </p:txBody>
      </p:sp>
      <p:sp>
        <p:nvSpPr>
          <p:cNvPr id="28" name="Shape 26"/>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9" name="Text 27"/>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30" name="Shape 28"/>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31" name="Text 29"/>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12 / 22</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15" fill="hold">
                      <p:stCondLst>
                        <p:cond delay="indefinite"/>
                      </p:stCondLst>
                      <p:childTnLst>
                        <p:par>
                          <p:cTn id="16"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11"/>
                                        </p:tgtEl>
                                        <p:attrNameLst>
                                          <p:attrName>style.visibility</p:attrName>
                                        </p:attrNameLst>
                                      </p:cBhvr>
                                      <p:to>
                                        <p:strVal val="visible"/>
                                      </p:to>
                                    </p:set>
                                    <p:animEffect transition="in" filter="fade">
                                      <p:cBhvr>
                                        <p:cTn id="5" dur="400"/>
                                        <p:tgtEl>
                                          <p:spTgt spid="11"/>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12"/>
                                        </p:tgtEl>
                                        <p:attrNameLst>
                                          <p:attrName>style.visibility</p:attrName>
                                        </p:attrNameLst>
                                      </p:cBhvr>
                                      <p:to>
                                        <p:strVal val="visible"/>
                                      </p:to>
                                    </p:set>
                                    <p:animEffect transition="in" filter="fade">
                                      <p:cBhvr>
                                        <p:cTn id="8" dur="400"/>
                                        <p:tgtEl>
                                          <p:spTgt spid="12"/>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400"/>
                                        <p:tgtEl>
                                          <p:spTgt spid="1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400"/>
                                        <p:tgtEl>
                                          <p:spTgt spid="14"/>
                                        </p:tgtEl>
                                      </p:cBhvr>
                                    </p:animEffect>
                                  </p:childTnLst>
                                </p:cTn>
                              </p:par>
                            </p:childTnLst>
                          </p:cTn>
                        </p:par>
                      </p:childTnLst>
                    </p:cTn>
                  </p:par>
                  <p:par>
                    <p:cTn id="29" fill="hold">
                      <p:stCondLst>
                        <p:cond delay="indefinite"/>
                      </p:stCondLst>
                      <p:childTnLst>
                        <p:par>
                          <p:cTn id="30"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400"/>
                                        <p:tgtEl>
                                          <p:spTgt spid="1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400"/>
                                        <p:tgtEl>
                                          <p:spTgt spid="1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400"/>
                                        <p:tgtEl>
                                          <p:spTgt spid="1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400"/>
                                        <p:tgtEl>
                                          <p:spTgt spid="18"/>
                                        </p:tgtEl>
                                      </p:cBhvr>
                                    </p:animEffect>
                                  </p:childTnLst>
                                </p:cTn>
                              </p:par>
                            </p:childTnLst>
                          </p:cTn>
                        </p:par>
                      </p:childTnLst>
                    </p:cTn>
                  </p:par>
                  <p:par>
                    <p:cTn id="43" fill="hold">
                      <p:stCondLst>
                        <p:cond delay="indefinite"/>
                      </p:stCondLst>
                      <p:childTnLst>
                        <p:par>
                          <p:cTn id="44"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400"/>
                                        <p:tgtEl>
                                          <p:spTgt spid="1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400"/>
                                        <p:tgtEl>
                                          <p:spTgt spid="2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400"/>
                                        <p:tgtEl>
                                          <p:spTgt spid="21"/>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4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Which metric matters?</a:t>
            </a:r>
            <a:endParaRPr lang="en-US" sz="30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188720"/>
          <a:ext cx="11064240" cy="2743200"/>
        </p:xfrm>
        <a:graphic>
          <a:graphicData uri="http://schemas.openxmlformats.org/drawingml/2006/table">
            <a:tbl>
              <a:tblPr/>
              <a:tblGrid>
                <a:gridCol w="3840480"/>
                <a:gridCol w="4206240"/>
                <a:gridCol w="3017520"/>
              </a:tblGrid>
              <a:tr h="548640">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Problem</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Worse mistake</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Watch especially</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r>
              <a:tr h="548640">
                <a:tc>
                  <a:txBody>
                    <a:bodyPr/>
                    <a:lstStyle/>
                    <a:p>
                      <a:pPr indent="0" marL="0">
                        <a:buNone/>
                      </a:pPr>
                      <a:r>
                        <a:rPr lang="en-US" sz="1600" b="1" dirty="0">
                          <a:solidFill>
                            <a:srgbClr val="15213A"/>
                          </a:solidFill>
                          <a:latin typeface="Calibri" pitchFamily="34" charset="0"/>
                          <a:ea typeface="Calibri" pitchFamily="34" charset="-122"/>
                          <a:cs typeface="Calibri" pitchFamily="34" charset="-120"/>
                        </a:rPr>
                        <a:t>Spam filter</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Losing a real message (false positive)</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Precision</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548640">
                <a:tc>
                  <a:txBody>
                    <a:bodyPr/>
                    <a:lstStyle/>
                    <a:p>
                      <a:pPr indent="0" marL="0">
                        <a:buNone/>
                      </a:pPr>
                      <a:r>
                        <a:rPr lang="en-US" sz="1600" b="1" dirty="0">
                          <a:solidFill>
                            <a:srgbClr val="15213A"/>
                          </a:solidFill>
                          <a:latin typeface="Calibri" pitchFamily="34" charset="0"/>
                          <a:ea typeface="Calibri" pitchFamily="34" charset="-122"/>
                          <a:cs typeface="Calibri" pitchFamily="34" charset="-120"/>
                        </a:rPr>
                        <a:t>Disease screening</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Missing a sick patient (false negative)</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Recall</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548640">
                <a:tc>
                  <a:txBody>
                    <a:bodyPr/>
                    <a:lstStyle/>
                    <a:p>
                      <a:pPr indent="0" marL="0">
                        <a:buNone/>
                      </a:pPr>
                      <a:r>
                        <a:rPr lang="en-US" sz="1600" b="1" dirty="0">
                          <a:solidFill>
                            <a:srgbClr val="15213A"/>
                          </a:solidFill>
                          <a:latin typeface="Calibri" pitchFamily="34" charset="0"/>
                          <a:ea typeface="Calibri" pitchFamily="34" charset="-122"/>
                          <a:cs typeface="Calibri" pitchFamily="34" charset="-120"/>
                        </a:rPr>
                        <a:t>Fraud alerts</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Both are costly</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F1, then discuss</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548640">
                <a:tc>
                  <a:txBody>
                    <a:bodyPr/>
                    <a:lstStyle/>
                    <a:p>
                      <a:pPr indent="0" marL="0">
                        <a:buNone/>
                      </a:pPr>
                      <a:r>
                        <a:rPr lang="en-US" sz="1600" b="1" dirty="0">
                          <a:solidFill>
                            <a:srgbClr val="15213A"/>
                          </a:solidFill>
                          <a:latin typeface="Calibri" pitchFamily="34" charset="0"/>
                          <a:ea typeface="Calibri" pitchFamily="34" charset="-122"/>
                          <a:cs typeface="Calibri" pitchFamily="34" charset="-120"/>
                        </a:rPr>
                        <a:t>Balanced, low-stakes task</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Neither stands out</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Accuracy is fine</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bl>
          </a:graphicData>
        </a:graphic>
      </p:graphicFrame>
      <p:sp>
        <p:nvSpPr>
          <p:cNvPr id="4" name="Shape 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5" name="Text 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6" name="Shape 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7" name="Text 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11: Evaluating models properly</a:t>
            </a:r>
            <a:endParaRPr lang="en-US" sz="1100" dirty="0"/>
          </a:p>
        </p:txBody>
      </p:sp>
      <p:sp>
        <p:nvSpPr>
          <p:cNvPr id="8" name="Shape 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9" name="Text 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0" name="Shape 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1" name="Text 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13 / 22</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The accuracy trap</a:t>
            </a:r>
            <a:endParaRPr lang="en-US" sz="3000" dirty="0"/>
          </a:p>
        </p:txBody>
      </p:sp>
      <p:sp>
        <p:nvSpPr>
          <p:cNvPr id="3" name="Shape 1"/>
          <p:cNvSpPr/>
          <p:nvPr/>
        </p:nvSpPr>
        <p:spPr>
          <a:xfrm>
            <a:off x="548640" y="1097280"/>
            <a:ext cx="2103120" cy="384048"/>
          </a:xfrm>
          <a:prstGeom prst="roundRect">
            <a:avLst>
              <a:gd name="adj" fmla="val 47619"/>
            </a:avLst>
          </a:prstGeom>
          <a:solidFill>
            <a:srgbClr val="E07A1F"/>
          </a:solidFill>
          <a:ln w="12700">
            <a:solidFill>
              <a:srgbClr val="E07A1F"/>
            </a:solidFill>
            <a:prstDash val="solid"/>
          </a:ln>
        </p:spPr>
        <p:txBody>
          <a:bodyPr/>
          <a:p/>
        </p:txBody>
      </p:sp>
      <p:sp>
        <p:nvSpPr>
          <p:cNvPr id="4" name="Text 2"/>
          <p:cNvSpPr txBox="1"/>
          <p:nvPr/>
        </p:nvSpPr>
        <p:spPr>
          <a:xfrm>
            <a:off x="548640" y="1097280"/>
            <a:ext cx="2103120" cy="384048"/>
          </a:xfrm>
          <a:prstGeom prst="rect">
            <a:avLst/>
          </a:prstGeom>
          <a:noFill/>
          <a:ln/>
        </p:spPr>
        <p:txBody>
          <a:bodyPr wrap="square" lIns="0" tIns="0" rIns="0" bIns="0" rtlCol="0" anchor="ctr"/>
          <a:lstStyle/>
          <a:p>
            <a:pPr algn="ctr" indent="0" marL="0">
              <a:buNone/>
            </a:pPr>
            <a:r>
              <a:rPr lang="en-US" sz="1400" b="1" dirty="0">
                <a:solidFill>
                  <a:srgbClr val="15213A"/>
                </a:solidFill>
                <a:latin typeface="Arial" pitchFamily="34" charset="0"/>
                <a:ea typeface="Arial" pitchFamily="34" charset="-122"/>
                <a:cs typeface="Arial" pitchFamily="34" charset="-120"/>
              </a:rPr>
              <a:t>Predict first</a:t>
            </a:r>
            <a:endParaRPr lang="en-US" sz="1400" dirty="0"/>
          </a:p>
        </p:txBody>
      </p:sp>
      <p:sp>
        <p:nvSpPr>
          <p:cNvPr id="5" name="Shape 3"/>
          <p:cNvSpPr/>
          <p:nvPr/>
        </p:nvSpPr>
        <p:spPr>
          <a:xfrm>
            <a:off x="548640" y="1691640"/>
            <a:ext cx="6400800" cy="1642110"/>
          </a:xfrm>
          <a:prstGeom prst="roundRect">
            <a:avLst>
              <a:gd name="adj" fmla="val 4455"/>
            </a:avLst>
          </a:prstGeom>
          <a:solidFill>
            <a:srgbClr val="1B2742"/>
          </a:solidFill>
          <a:ln w="9525">
            <a:solidFill>
              <a:srgbClr val="1B2742"/>
            </a:solidFill>
            <a:prstDash val="solid"/>
          </a:ln>
        </p:spPr>
        <p:txBody>
          <a:bodyPr/>
          <a:p/>
        </p:txBody>
      </p:sp>
      <p:sp>
        <p:nvSpPr>
          <p:cNvPr id="6" name="Text 4"/>
          <p:cNvSpPr txBox="1"/>
          <p:nvPr/>
        </p:nvSpPr>
        <p:spPr>
          <a:xfrm>
            <a:off x="731520" y="178308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7" name="Text 5"/>
          <p:cNvSpPr txBox="1"/>
          <p:nvPr/>
        </p:nvSpPr>
        <p:spPr>
          <a:xfrm>
            <a:off x="731520" y="2039112"/>
            <a:ext cx="6126480" cy="1184910"/>
          </a:xfrm>
          <a:prstGeom prst="rect">
            <a:avLst/>
          </a:prstGeom>
          <a:noFill/>
          <a:ln/>
        </p:spPr>
        <p:txBody>
          <a:bodyPr wrap="none" lIns="0" tIns="0" rIns="0" bIns="0" rtlCol="0" anchor="t"/>
          <a:lstStyle/>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from sklearn.metrics import accuracy_score, recall_score</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y_true = [0] * 95 + [1] * 5</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y_pred = [0] * 100</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print(accuracy_score(y_true, y_pred))</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print(recall_score(y_true, y_pred))</a:t>
            </a:r>
            <a:endParaRPr lang="en-US" sz="1400" dirty="0"/>
          </a:p>
        </p:txBody>
      </p:sp>
      <p:sp>
        <p:nvSpPr>
          <p:cNvPr id="8" name="Shape 6"/>
          <p:cNvSpPr/>
          <p:nvPr/>
        </p:nvSpPr>
        <p:spPr>
          <a:xfrm>
            <a:off x="7315200" y="1691640"/>
            <a:ext cx="4297680" cy="4206240"/>
          </a:xfrm>
          <a:prstGeom prst="roundRect">
            <a:avLst>
              <a:gd name="adj" fmla="val 2174"/>
            </a:avLst>
          </a:prstGeom>
          <a:solidFill>
            <a:srgbClr val="F3F5F9"/>
          </a:solidFill>
          <a:ln w="12700">
            <a:solidFill>
              <a:srgbClr val="F3F5F9"/>
            </a:solidFill>
            <a:prstDash val="solid"/>
          </a:ln>
        </p:spPr>
        <p:txBody>
          <a:bodyPr/>
          <a:p/>
        </p:txBody>
      </p:sp>
      <p:sp>
        <p:nvSpPr>
          <p:cNvPr id="9" name="Text 7"/>
          <p:cNvSpPr txBox="1"/>
          <p:nvPr/>
        </p:nvSpPr>
        <p:spPr>
          <a:xfrm>
            <a:off x="7315200" y="1828800"/>
            <a:ext cx="4297680" cy="1737360"/>
          </a:xfrm>
          <a:prstGeom prst="rect">
            <a:avLst/>
          </a:prstGeom>
          <a:noFill/>
          <a:ln/>
        </p:spPr>
        <p:txBody>
          <a:bodyPr wrap="square" lIns="0" tIns="0" rIns="0" bIns="0" rtlCol="0" anchor="ctr"/>
          <a:lstStyle/>
          <a:p>
            <a:pPr algn="ctr" indent="0" marL="0">
              <a:buNone/>
            </a:pPr>
            <a:r>
              <a:rPr lang="en-US" sz="11000" b="1" dirty="0">
                <a:solidFill>
                  <a:srgbClr val="E07A1F"/>
                </a:solidFill>
                <a:latin typeface="Arial" pitchFamily="34" charset="0"/>
                <a:ea typeface="Arial" pitchFamily="34" charset="-122"/>
                <a:cs typeface="Arial" pitchFamily="34" charset="-120"/>
              </a:rPr>
              <a:t>?</a:t>
            </a:r>
            <a:endParaRPr lang="en-US" sz="11000" dirty="0"/>
          </a:p>
        </p:txBody>
      </p:sp>
      <p:sp>
        <p:nvSpPr>
          <p:cNvPr id="10" name="Text 8"/>
          <p:cNvSpPr txBox="1"/>
          <p:nvPr/>
        </p:nvSpPr>
        <p:spPr>
          <a:xfrm>
            <a:off x="7635240" y="3749040"/>
            <a:ext cx="3657600" cy="1920240"/>
          </a:xfrm>
          <a:prstGeom prst="rect">
            <a:avLst/>
          </a:prstGeom>
          <a:noFill/>
          <a:ln/>
        </p:spPr>
        <p:txBody>
          <a:bodyPr wrap="square" lIns="0" tIns="0" rIns="0" bIns="0" rtlCol="0" anchor="t"/>
          <a:lstStyle/>
          <a:p>
            <a:pPr algn="ctr" indent="0" marL="0">
              <a:buNone/>
            </a:pPr>
            <a:r>
              <a:rPr lang="en-US" sz="1800" dirty="0">
                <a:solidFill>
                  <a:srgbClr val="15213A"/>
                </a:solidFill>
                <a:latin typeface="Calibri" pitchFamily="34" charset="0"/>
                <a:ea typeface="Calibri" pitchFamily="34" charset="-122"/>
                <a:cs typeface="Calibri" pitchFamily="34" charset="-120"/>
              </a:rPr>
              <a:t>95 healthy people, 5 sick. A 'model' always answers healthy. What are its accuracy and recall?</a:t>
            </a:r>
            <a:endParaRPr lang="en-US" sz="1800" dirty="0"/>
          </a:p>
        </p:txBody>
      </p:sp>
      <p:sp>
        <p:nvSpPr>
          <p:cNvPr id="11" name="Shape 9"/>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2" name="Text 10"/>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3" name="Shape 11"/>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4" name="Text 12"/>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11: Evaluating models properly</a:t>
            </a:r>
            <a:endParaRPr lang="en-US" sz="1100" dirty="0"/>
          </a:p>
        </p:txBody>
      </p:sp>
      <p:sp>
        <p:nvSpPr>
          <p:cNvPr id="15" name="Shape 13"/>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6" name="Text 14"/>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7" name="Shape 15"/>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8" name="Text 16"/>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14 / 22</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Answer: The accuracy trap</a:t>
            </a:r>
            <a:endParaRPr lang="en-US" sz="3000" dirty="0"/>
          </a:p>
        </p:txBody>
      </p:sp>
      <p:sp>
        <p:nvSpPr>
          <p:cNvPr id="3" name="Shape 1"/>
          <p:cNvSpPr/>
          <p:nvPr/>
        </p:nvSpPr>
        <p:spPr>
          <a:xfrm>
            <a:off x="548640" y="1371600"/>
            <a:ext cx="6400800" cy="1642110"/>
          </a:xfrm>
          <a:prstGeom prst="roundRect">
            <a:avLst>
              <a:gd name="adj" fmla="val 4455"/>
            </a:avLst>
          </a:prstGeom>
          <a:solidFill>
            <a:srgbClr val="1B2742"/>
          </a:solidFill>
          <a:ln w="9525">
            <a:solidFill>
              <a:srgbClr val="1B2742"/>
            </a:solidFill>
            <a:prstDash val="solid"/>
          </a:ln>
        </p:spPr>
        <p:txBody>
          <a:bodyPr/>
          <a:p/>
        </p:txBody>
      </p:sp>
      <p:sp>
        <p:nvSpPr>
          <p:cNvPr id="4" name="Text 2"/>
          <p:cNvSpPr txBox="1"/>
          <p:nvPr/>
        </p:nvSpPr>
        <p:spPr>
          <a:xfrm>
            <a:off x="73152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5" name="Text 3"/>
          <p:cNvSpPr txBox="1"/>
          <p:nvPr/>
        </p:nvSpPr>
        <p:spPr>
          <a:xfrm>
            <a:off x="731520" y="1719072"/>
            <a:ext cx="6126480" cy="1184910"/>
          </a:xfrm>
          <a:prstGeom prst="rect">
            <a:avLst/>
          </a:prstGeom>
          <a:noFill/>
          <a:ln/>
        </p:spPr>
        <p:txBody>
          <a:bodyPr wrap="none" lIns="0" tIns="0" rIns="0" bIns="0" rtlCol="0" anchor="t"/>
          <a:lstStyle/>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from sklearn.metrics import accuracy_score, recall_score</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y_true = [0] * 95 + [1] * 5</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y_pred = [0] * 100</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print(accuracy_score(y_true, y_pred))</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print(recall_score(y_true, y_pred))</a:t>
            </a:r>
            <a:endParaRPr lang="en-US" sz="1400" dirty="0"/>
          </a:p>
        </p:txBody>
      </p:sp>
      <p:sp>
        <p:nvSpPr>
          <p:cNvPr id="6" name="Shape 4"/>
          <p:cNvSpPr/>
          <p:nvPr/>
        </p:nvSpPr>
        <p:spPr>
          <a:xfrm>
            <a:off x="548640" y="3242310"/>
            <a:ext cx="6400800" cy="986028"/>
          </a:xfrm>
          <a:prstGeom prst="roundRect">
            <a:avLst>
              <a:gd name="adj" fmla="val 7419"/>
            </a:avLst>
          </a:prstGeom>
          <a:solidFill>
            <a:srgbClr val="EEF2F8"/>
          </a:solidFill>
          <a:ln w="9525">
            <a:solidFill>
              <a:srgbClr val="D5DBE6"/>
            </a:solidFill>
            <a:prstDash val="solid"/>
          </a:ln>
        </p:spPr>
        <p:txBody>
          <a:bodyPr/>
          <a:p/>
        </p:txBody>
      </p:sp>
      <p:sp>
        <p:nvSpPr>
          <p:cNvPr id="7" name="Text 5"/>
          <p:cNvSpPr txBox="1"/>
          <p:nvPr/>
        </p:nvSpPr>
        <p:spPr>
          <a:xfrm>
            <a:off x="731520" y="333375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8" name="Text 6"/>
          <p:cNvSpPr txBox="1"/>
          <p:nvPr/>
        </p:nvSpPr>
        <p:spPr>
          <a:xfrm>
            <a:off x="731520" y="3589782"/>
            <a:ext cx="6126480" cy="528828"/>
          </a:xfrm>
          <a:prstGeom prst="rect">
            <a:avLst/>
          </a:prstGeom>
          <a:noFill/>
          <a:ln/>
        </p:spPr>
        <p:txBody>
          <a:bodyPr wrap="none" lIns="0" tIns="0" rIns="0" bIns="0" rtlCol="0" anchor="t"/>
          <a:lstStyle/>
          <a:p>
            <a:pPr indent="0" marL="0">
              <a:lnSpc>
                <a:spcPct val="98000"/>
              </a:lnSpc>
              <a:buNone/>
            </a:pPr>
            <a:r>
              <a:rPr lang="en-US" sz="1400" dirty="0">
                <a:solidFill>
                  <a:srgbClr val="15213A"/>
                </a:solidFill>
                <a:latin typeface="Courier New" pitchFamily="34" charset="0"/>
                <a:ea typeface="Courier New" pitchFamily="34" charset="-122"/>
                <a:cs typeface="Courier New" pitchFamily="34" charset="-120"/>
              </a:rPr>
              <a:t>0.95</a:t>
            </a:r>
            <a:endParaRPr lang="en-US" sz="1400" dirty="0"/>
          </a:p>
          <a:p>
            <a:pPr indent="0" marL="0">
              <a:lnSpc>
                <a:spcPct val="98000"/>
              </a:lnSpc>
              <a:buNone/>
            </a:pPr>
            <a:r>
              <a:rPr lang="en-US" sz="1400" dirty="0">
                <a:solidFill>
                  <a:srgbClr val="15213A"/>
                </a:solidFill>
                <a:latin typeface="Courier New" pitchFamily="34" charset="0"/>
                <a:ea typeface="Courier New" pitchFamily="34" charset="-122"/>
                <a:cs typeface="Courier New" pitchFamily="34" charset="-120"/>
              </a:rPr>
              <a:t>0.0</a:t>
            </a:r>
            <a:endParaRPr lang="en-US" sz="1400" dirty="0"/>
          </a:p>
        </p:txBody>
      </p:sp>
      <p:sp>
        <p:nvSpPr>
          <p:cNvPr id="9" name="Shape 7"/>
          <p:cNvSpPr/>
          <p:nvPr/>
        </p:nvSpPr>
        <p:spPr>
          <a:xfrm>
            <a:off x="7315200" y="1559052"/>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7589520" y="1463040"/>
            <a:ext cx="4023360" cy="315468"/>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Accuracy 95%: sounds excellent</a:t>
            </a:r>
            <a:endParaRPr lang="en-US" sz="1800" dirty="0"/>
          </a:p>
        </p:txBody>
      </p:sp>
      <p:sp>
        <p:nvSpPr>
          <p:cNvPr id="11" name="Shape 9"/>
          <p:cNvSpPr/>
          <p:nvPr/>
        </p:nvSpPr>
        <p:spPr>
          <a:xfrm>
            <a:off x="7315200" y="2077720"/>
            <a:ext cx="91440" cy="91440"/>
          </a:xfrm>
          <a:prstGeom prst="ellipse">
            <a:avLst/>
          </a:prstGeom>
          <a:solidFill>
            <a:srgbClr val="E07A1F"/>
          </a:solidFill>
          <a:ln w="12700">
            <a:solidFill>
              <a:srgbClr val="E07A1F"/>
            </a:solidFill>
            <a:prstDash val="solid"/>
          </a:ln>
        </p:spPr>
        <p:txBody>
          <a:bodyPr/>
          <a:p/>
        </p:txBody>
      </p:sp>
      <p:sp>
        <p:nvSpPr>
          <p:cNvPr id="12" name="Text 10"/>
          <p:cNvSpPr txBox="1"/>
          <p:nvPr/>
        </p:nvSpPr>
        <p:spPr>
          <a:xfrm>
            <a:off x="7589520" y="1981708"/>
            <a:ext cx="4023360" cy="594360"/>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Recall 0: it finds no sick person at all</a:t>
            </a:r>
            <a:endParaRPr lang="en-US" sz="1800" dirty="0"/>
          </a:p>
        </p:txBody>
      </p:sp>
      <p:sp>
        <p:nvSpPr>
          <p:cNvPr id="13" name="Shape 11"/>
          <p:cNvSpPr/>
          <p:nvPr/>
        </p:nvSpPr>
        <p:spPr>
          <a:xfrm>
            <a:off x="7315200" y="2875280"/>
            <a:ext cx="91440" cy="91440"/>
          </a:xfrm>
          <a:prstGeom prst="ellipse">
            <a:avLst/>
          </a:prstGeom>
          <a:solidFill>
            <a:srgbClr val="E07A1F"/>
          </a:solidFill>
          <a:ln w="12700">
            <a:solidFill>
              <a:srgbClr val="E07A1F"/>
            </a:solidFill>
            <a:prstDash val="solid"/>
          </a:ln>
        </p:spPr>
        <p:txBody>
          <a:bodyPr/>
          <a:p/>
        </p:txBody>
      </p:sp>
      <p:sp>
        <p:nvSpPr>
          <p:cNvPr id="14" name="Text 12"/>
          <p:cNvSpPr txBox="1"/>
          <p:nvPr/>
        </p:nvSpPr>
        <p:spPr>
          <a:xfrm>
            <a:off x="7589520" y="2779268"/>
            <a:ext cx="4023360" cy="594360"/>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On imbalanced data, accuracy hides failure</a:t>
            </a:r>
            <a:endParaRPr lang="en-US" sz="1800" dirty="0"/>
          </a:p>
        </p:txBody>
      </p:sp>
      <p:sp>
        <p:nvSpPr>
          <p:cNvPr id="15" name="Shape 13"/>
          <p:cNvSpPr/>
          <p:nvPr/>
        </p:nvSpPr>
        <p:spPr>
          <a:xfrm>
            <a:off x="7315200" y="3672840"/>
            <a:ext cx="91440" cy="91440"/>
          </a:xfrm>
          <a:prstGeom prst="ellipse">
            <a:avLst/>
          </a:prstGeom>
          <a:solidFill>
            <a:srgbClr val="E07A1F"/>
          </a:solidFill>
          <a:ln w="12700">
            <a:solidFill>
              <a:srgbClr val="E07A1F"/>
            </a:solidFill>
            <a:prstDash val="solid"/>
          </a:ln>
        </p:spPr>
        <p:txBody>
          <a:bodyPr/>
          <a:p/>
        </p:txBody>
      </p:sp>
      <p:sp>
        <p:nvSpPr>
          <p:cNvPr id="16" name="Text 14"/>
          <p:cNvSpPr txBox="1"/>
          <p:nvPr/>
        </p:nvSpPr>
        <p:spPr>
          <a:xfrm>
            <a:off x="7589520" y="3576828"/>
            <a:ext cx="4023360" cy="594360"/>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Always check recall and precision for the rare class</a:t>
            </a:r>
            <a:endParaRPr lang="en-US" sz="180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11: Evaluating models properly</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15 / 22</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All the metrics at once</a:t>
            </a:r>
            <a:endParaRPr lang="en-US" sz="3000" dirty="0"/>
          </a:p>
        </p:txBody>
      </p:sp>
      <p:sp>
        <p:nvSpPr>
          <p:cNvPr id="3" name="Shape 1"/>
          <p:cNvSpPr/>
          <p:nvPr/>
        </p:nvSpPr>
        <p:spPr>
          <a:xfrm>
            <a:off x="548640" y="1569720"/>
            <a:ext cx="91440" cy="91440"/>
          </a:xfrm>
          <a:prstGeom prst="ellipse">
            <a:avLst/>
          </a:prstGeom>
          <a:solidFill>
            <a:srgbClr val="E07A1F"/>
          </a:solidFill>
          <a:ln w="12700">
            <a:solidFill>
              <a:srgbClr val="E07A1F"/>
            </a:solidFill>
            <a:prstDash val="solid"/>
          </a:ln>
        </p:spPr>
        <p:txBody>
          <a:bodyPr/>
          <a:p/>
        </p:txBody>
      </p:sp>
      <p:sp>
        <p:nvSpPr>
          <p:cNvPr id="4" name="Text 2"/>
          <p:cNvSpPr txBox="1"/>
          <p:nvPr/>
        </p:nvSpPr>
        <p:spPr>
          <a:xfrm>
            <a:off x="822960" y="1463040"/>
            <a:ext cx="4297680" cy="65633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classification_report</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gives precision, recall and F1 per class</a:t>
            </a:r>
            <a:endParaRPr lang="en-US" sz="2000" dirty="0"/>
          </a:p>
        </p:txBody>
      </p:sp>
      <p:sp>
        <p:nvSpPr>
          <p:cNvPr id="5" name="Shape 3"/>
          <p:cNvSpPr/>
          <p:nvPr/>
        </p:nvSpPr>
        <p:spPr>
          <a:xfrm>
            <a:off x="548640" y="2480056"/>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822960" y="2373376"/>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support = how many test rows of each class</a:t>
            </a:r>
            <a:endParaRPr lang="en-US" sz="2000" dirty="0"/>
          </a:p>
        </p:txBody>
      </p:sp>
      <p:sp>
        <p:nvSpPr>
          <p:cNvPr id="7" name="Shape 5"/>
          <p:cNvSpPr/>
          <p:nvPr/>
        </p:nvSpPr>
        <p:spPr>
          <a:xfrm>
            <a:off x="548640" y="3390392"/>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822960" y="3283712"/>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In this dataset, class 0 = malignant</a:t>
            </a:r>
            <a:endParaRPr lang="en-US" sz="2000" dirty="0"/>
          </a:p>
        </p:txBody>
      </p:sp>
      <p:sp>
        <p:nvSpPr>
          <p:cNvPr id="9" name="Shape 7"/>
          <p:cNvSpPr/>
          <p:nvPr/>
        </p:nvSpPr>
        <p:spPr>
          <a:xfrm>
            <a:off x="548640" y="4300728"/>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822960" y="4194048"/>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Read the row of the class you care most about</a:t>
            </a:r>
            <a:endParaRPr lang="en-US" sz="2000" dirty="0"/>
          </a:p>
        </p:txBody>
      </p:sp>
      <p:sp>
        <p:nvSpPr>
          <p:cNvPr id="11" name="Shape 9"/>
          <p:cNvSpPr/>
          <p:nvPr/>
        </p:nvSpPr>
        <p:spPr>
          <a:xfrm>
            <a:off x="5440680" y="1371600"/>
            <a:ext cx="6172200" cy="1423416"/>
          </a:xfrm>
          <a:prstGeom prst="roundRect">
            <a:avLst>
              <a:gd name="adj" fmla="val 5139"/>
            </a:avLst>
          </a:prstGeom>
          <a:solidFill>
            <a:srgbClr val="1B2742"/>
          </a:solidFill>
          <a:ln w="9525">
            <a:solidFill>
              <a:srgbClr val="1B2742"/>
            </a:solidFill>
            <a:prstDash val="solid"/>
          </a:ln>
        </p:spPr>
        <p:txBody>
          <a:bodyPr/>
          <a:p/>
        </p:txBody>
      </p:sp>
      <p:sp>
        <p:nvSpPr>
          <p:cNvPr id="12" name="Text 10"/>
          <p:cNvSpPr txBox="1"/>
          <p:nvPr/>
        </p:nvSpPr>
        <p:spPr>
          <a:xfrm>
            <a:off x="562356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3" name="Text 11"/>
          <p:cNvSpPr txBox="1"/>
          <p:nvPr/>
        </p:nvSpPr>
        <p:spPr>
          <a:xfrm>
            <a:off x="5623560" y="1719072"/>
            <a:ext cx="5897880" cy="966216"/>
          </a:xfrm>
          <a:prstGeom prst="rect">
            <a:avLst/>
          </a:prstGeom>
          <a:noFill/>
          <a:ln/>
        </p:spPr>
        <p:txBody>
          <a:bodyPr wrap="none" lIns="0" tIns="0" rIns="0" bIns="0" rtlCol="0" anchor="t"/>
          <a:lstStyle/>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from sklearn.metrics import classification_report</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pred = best.predict(X_te)</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print(classification_report(y_te, pred,</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      target_names=["malignant", "benign"], digits=3))</a:t>
            </a:r>
            <a:endParaRPr lang="en-US" sz="1400" dirty="0"/>
          </a:p>
        </p:txBody>
      </p:sp>
      <p:sp>
        <p:nvSpPr>
          <p:cNvPr id="14" name="Shape 12"/>
          <p:cNvSpPr/>
          <p:nvPr/>
        </p:nvSpPr>
        <p:spPr>
          <a:xfrm>
            <a:off x="5440680" y="3023616"/>
            <a:ext cx="6172200" cy="2298192"/>
          </a:xfrm>
          <a:prstGeom prst="roundRect">
            <a:avLst>
              <a:gd name="adj" fmla="val 3183"/>
            </a:avLst>
          </a:prstGeom>
          <a:solidFill>
            <a:srgbClr val="EEF2F8"/>
          </a:solidFill>
          <a:ln w="9525">
            <a:solidFill>
              <a:srgbClr val="D5DBE6"/>
            </a:solidFill>
            <a:prstDash val="solid"/>
          </a:ln>
        </p:spPr>
        <p:txBody>
          <a:bodyPr/>
          <a:p/>
        </p:txBody>
      </p:sp>
      <p:sp>
        <p:nvSpPr>
          <p:cNvPr id="15" name="Text 13"/>
          <p:cNvSpPr txBox="1"/>
          <p:nvPr/>
        </p:nvSpPr>
        <p:spPr>
          <a:xfrm>
            <a:off x="5623560" y="3115056"/>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16" name="Text 14"/>
          <p:cNvSpPr txBox="1"/>
          <p:nvPr/>
        </p:nvSpPr>
        <p:spPr>
          <a:xfrm>
            <a:off x="5623560" y="3371088"/>
            <a:ext cx="5897880" cy="1840992"/>
          </a:xfrm>
          <a:prstGeom prst="rect">
            <a:avLst/>
          </a:prstGeom>
          <a:noFill/>
          <a:ln/>
        </p:spPr>
        <p:txBody>
          <a:bodyPr wrap="none" lIns="0" tIns="0" rIns="0" bIns="0" rtlCol="0" anchor="t"/>
          <a:lstStyle/>
          <a:p>
            <a:pPr indent="0" marL="0">
              <a:lnSpc>
                <a:spcPct val="98000"/>
              </a:lnSpc>
              <a:buNone/>
            </a:pPr>
            <a:r>
              <a:rPr lang="en-US" sz="1400" dirty="0">
                <a:solidFill>
                  <a:srgbClr val="15213A"/>
                </a:solidFill>
                <a:latin typeface="Courier New" pitchFamily="34" charset="0"/>
                <a:ea typeface="Courier New" pitchFamily="34" charset="-122"/>
                <a:cs typeface="Courier New" pitchFamily="34" charset="-120"/>
              </a:rPr>
              <a:t>              precision    recall  f1-score   support</a:t>
            </a:r>
            <a:endParaRPr lang="en-US" sz="1400" dirty="0"/>
          </a:p>
          <a:p>
            <a:pPr indent="0" marL="0">
              <a:lnSpc>
                <a:spcPct val="98000"/>
              </a:lnSpc>
              <a:buNone/>
            </a:pPr>
            <a:endParaRPr lang="en-US" sz="1400" dirty="0"/>
          </a:p>
          <a:p>
            <a:pPr indent="0" marL="0">
              <a:lnSpc>
                <a:spcPct val="98000"/>
              </a:lnSpc>
              <a:buNone/>
            </a:pPr>
            <a:r>
              <a:rPr lang="en-US" sz="1400" dirty="0">
                <a:solidFill>
                  <a:srgbClr val="15213A"/>
                </a:solidFill>
                <a:latin typeface="Courier New" pitchFamily="34" charset="0"/>
                <a:ea typeface="Courier New" pitchFamily="34" charset="-122"/>
                <a:cs typeface="Courier New" pitchFamily="34" charset="-120"/>
              </a:rPr>
              <a:t>   malignant      0.843     0.922     0.881        64</a:t>
            </a:r>
            <a:endParaRPr lang="en-US" sz="1400" dirty="0"/>
          </a:p>
          <a:p>
            <a:pPr indent="0" marL="0">
              <a:lnSpc>
                <a:spcPct val="98000"/>
              </a:lnSpc>
              <a:buNone/>
            </a:pPr>
            <a:r>
              <a:rPr lang="en-US" sz="1400" dirty="0">
                <a:solidFill>
                  <a:srgbClr val="15213A"/>
                </a:solidFill>
                <a:latin typeface="Courier New" pitchFamily="34" charset="0"/>
                <a:ea typeface="Courier New" pitchFamily="34" charset="-122"/>
                <a:cs typeface="Courier New" pitchFamily="34" charset="-120"/>
              </a:rPr>
              <a:t>      benign      0.950     0.897     0.923       107</a:t>
            </a:r>
            <a:endParaRPr lang="en-US" sz="1400" dirty="0"/>
          </a:p>
          <a:p>
            <a:pPr indent="0" marL="0">
              <a:lnSpc>
                <a:spcPct val="98000"/>
              </a:lnSpc>
              <a:buNone/>
            </a:pPr>
            <a:endParaRPr lang="en-US" sz="1400" dirty="0"/>
          </a:p>
          <a:p>
            <a:pPr indent="0" marL="0">
              <a:lnSpc>
                <a:spcPct val="98000"/>
              </a:lnSpc>
              <a:buNone/>
            </a:pPr>
            <a:r>
              <a:rPr lang="en-US" sz="1400" dirty="0">
                <a:solidFill>
                  <a:srgbClr val="15213A"/>
                </a:solidFill>
                <a:latin typeface="Courier New" pitchFamily="34" charset="0"/>
                <a:ea typeface="Courier New" pitchFamily="34" charset="-122"/>
                <a:cs typeface="Courier New" pitchFamily="34" charset="-120"/>
              </a:rPr>
              <a:t>    accuracy                          0.906       171</a:t>
            </a:r>
            <a:endParaRPr lang="en-US" sz="1400" dirty="0"/>
          </a:p>
          <a:p>
            <a:pPr indent="0" marL="0">
              <a:lnSpc>
                <a:spcPct val="98000"/>
              </a:lnSpc>
              <a:buNone/>
            </a:pPr>
            <a:r>
              <a:rPr lang="en-US" sz="1400" dirty="0">
                <a:solidFill>
                  <a:srgbClr val="15213A"/>
                </a:solidFill>
                <a:latin typeface="Courier New" pitchFamily="34" charset="0"/>
                <a:ea typeface="Courier New" pitchFamily="34" charset="-122"/>
                <a:cs typeface="Courier New" pitchFamily="34" charset="-120"/>
              </a:rPr>
              <a:t>   macro avg      0.897     0.910     0.902       171</a:t>
            </a:r>
            <a:endParaRPr lang="en-US" sz="1400" dirty="0"/>
          </a:p>
          <a:p>
            <a:pPr indent="0" marL="0">
              <a:lnSpc>
                <a:spcPct val="98000"/>
              </a:lnSpc>
              <a:buNone/>
            </a:pPr>
            <a:r>
              <a:rPr lang="en-US" sz="1400" dirty="0">
                <a:solidFill>
                  <a:srgbClr val="15213A"/>
                </a:solidFill>
                <a:latin typeface="Courier New" pitchFamily="34" charset="0"/>
                <a:ea typeface="Courier New" pitchFamily="34" charset="-122"/>
                <a:cs typeface="Courier New" pitchFamily="34" charset="-120"/>
              </a:rPr>
              <a:t>weighted avg      0.910     0.906     0.907       171</a:t>
            </a:r>
            <a:endParaRPr lang="en-US" sz="140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11: Evaluating models properly</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16 / 22</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DF0E3"/>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Your turn</a:t>
            </a:r>
            <a:endParaRPr lang="en-US" sz="3000" dirty="0"/>
          </a:p>
        </p:txBody>
      </p:sp>
      <p:sp>
        <p:nvSpPr>
          <p:cNvPr id="3" name="Shape 1"/>
          <p:cNvSpPr/>
          <p:nvPr/>
        </p:nvSpPr>
        <p:spPr>
          <a:xfrm>
            <a:off x="2743200" y="429768"/>
            <a:ext cx="1463040" cy="457200"/>
          </a:xfrm>
          <a:prstGeom prst="roundRect">
            <a:avLst>
              <a:gd name="adj" fmla="val 50000"/>
            </a:avLst>
          </a:prstGeom>
          <a:solidFill>
            <a:srgbClr val="E07A1F"/>
          </a:solidFill>
          <a:ln w="12700">
            <a:solidFill>
              <a:srgbClr val="E07A1F"/>
            </a:solidFill>
            <a:prstDash val="solid"/>
          </a:ln>
        </p:spPr>
        <p:txBody>
          <a:bodyPr/>
          <a:p/>
        </p:txBody>
      </p:sp>
      <p:sp>
        <p:nvSpPr>
          <p:cNvPr id="4" name="Text 2"/>
          <p:cNvSpPr txBox="1"/>
          <p:nvPr/>
        </p:nvSpPr>
        <p:spPr>
          <a:xfrm>
            <a:off x="2743200" y="429768"/>
            <a:ext cx="1463040" cy="457200"/>
          </a:xfrm>
          <a:prstGeom prst="rect">
            <a:avLst/>
          </a:prstGeom>
          <a:noFill/>
          <a:ln/>
        </p:spPr>
        <p:txBody>
          <a:bodyPr wrap="square" lIns="0" tIns="0" rIns="0" bIns="0" rtlCol="0" anchor="ctr"/>
          <a:lstStyle/>
          <a:p>
            <a:pPr algn="ctr" indent="0" marL="0">
              <a:buNone/>
            </a:pPr>
            <a:r>
              <a:rPr lang="en-US" sz="1400" b="1" dirty="0">
                <a:solidFill>
                  <a:srgbClr val="15213A"/>
                </a:solidFill>
                <a:latin typeface="Arial" pitchFamily="34" charset="0"/>
                <a:ea typeface="Arial" pitchFamily="34" charset="-122"/>
                <a:cs typeface="Arial" pitchFamily="34" charset="-120"/>
              </a:rPr>
              <a:t>10 minutes</a:t>
            </a:r>
            <a:endParaRPr lang="en-US" sz="1400" dirty="0"/>
          </a:p>
        </p:txBody>
      </p:sp>
      <p:sp>
        <p:nvSpPr>
          <p:cNvPr id="5" name="Shape 3"/>
          <p:cNvSpPr/>
          <p:nvPr/>
        </p:nvSpPr>
        <p:spPr>
          <a:xfrm>
            <a:off x="548640" y="1508760"/>
            <a:ext cx="411480" cy="411480"/>
          </a:xfrm>
          <a:prstGeom prst="ellipse">
            <a:avLst/>
          </a:prstGeom>
          <a:solidFill>
            <a:srgbClr val="15213A"/>
          </a:solidFill>
          <a:ln w="12700">
            <a:solidFill>
              <a:srgbClr val="15213A"/>
            </a:solidFill>
            <a:prstDash val="solid"/>
          </a:ln>
        </p:spPr>
        <p:txBody>
          <a:bodyPr/>
          <a:p/>
        </p:txBody>
      </p:sp>
      <p:sp>
        <p:nvSpPr>
          <p:cNvPr id="6" name="Text 4"/>
          <p:cNvSpPr txBox="1"/>
          <p:nvPr/>
        </p:nvSpPr>
        <p:spPr>
          <a:xfrm>
            <a:off x="548640" y="1508760"/>
            <a:ext cx="41148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7" name="Text 5"/>
          <p:cNvSpPr txBox="1"/>
          <p:nvPr/>
        </p:nvSpPr>
        <p:spPr>
          <a:xfrm>
            <a:off x="1143000" y="1463040"/>
            <a:ext cx="4389120" cy="914400"/>
          </a:xfrm>
          <a:prstGeom prst="rect">
            <a:avLst/>
          </a:prstGeom>
          <a:noFill/>
          <a:ln/>
        </p:spPr>
        <p:txBody>
          <a:bodyPr wrap="square" lIns="0" tIns="0" rIns="0" bIns="0" rtlCol="0" anchor="t"/>
          <a:lstStyle/>
          <a:p>
            <a:pPr indent="0" marL="0">
              <a:buNone/>
            </a:pPr>
            <a:r>
              <a:rPr lang="en-US" sz="1900" dirty="0">
                <a:solidFill>
                  <a:srgbClr val="15213A"/>
                </a:solidFill>
                <a:latin typeface="Calibri" pitchFamily="34" charset="0"/>
                <a:ea typeface="Calibri" pitchFamily="34" charset="-122"/>
                <a:cs typeface="Calibri" pitchFamily="34" charset="-120"/>
              </a:rPr>
              <a:t>Use cross_val_score to choose k for k-NN on the breast cancer training data (k = 1, 5, 15, 31)</a:t>
            </a:r>
            <a:endParaRPr lang="en-US" sz="1900" dirty="0"/>
          </a:p>
        </p:txBody>
      </p:sp>
      <p:sp>
        <p:nvSpPr>
          <p:cNvPr id="8" name="Shape 6"/>
          <p:cNvSpPr/>
          <p:nvPr/>
        </p:nvSpPr>
        <p:spPr>
          <a:xfrm>
            <a:off x="548640" y="2532888"/>
            <a:ext cx="411480" cy="411480"/>
          </a:xfrm>
          <a:prstGeom prst="ellipse">
            <a:avLst/>
          </a:prstGeom>
          <a:solidFill>
            <a:srgbClr val="15213A"/>
          </a:solidFill>
          <a:ln w="12700">
            <a:solidFill>
              <a:srgbClr val="15213A"/>
            </a:solidFill>
            <a:prstDash val="solid"/>
          </a:ln>
        </p:spPr>
        <p:txBody>
          <a:bodyPr/>
          <a:p/>
        </p:txBody>
      </p:sp>
      <p:sp>
        <p:nvSpPr>
          <p:cNvPr id="9" name="Text 7"/>
          <p:cNvSpPr txBox="1"/>
          <p:nvPr/>
        </p:nvSpPr>
        <p:spPr>
          <a:xfrm>
            <a:off x="548640" y="2532888"/>
            <a:ext cx="41148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10" name="Text 8"/>
          <p:cNvSpPr txBox="1"/>
          <p:nvPr/>
        </p:nvSpPr>
        <p:spPr>
          <a:xfrm>
            <a:off x="1143000" y="2487168"/>
            <a:ext cx="4389120" cy="914400"/>
          </a:xfrm>
          <a:prstGeom prst="rect">
            <a:avLst/>
          </a:prstGeom>
          <a:noFill/>
          <a:ln/>
        </p:spPr>
        <p:txBody>
          <a:bodyPr wrap="square" lIns="0" tIns="0" rIns="0" bIns="0" rtlCol="0" anchor="t"/>
          <a:lstStyle/>
          <a:p>
            <a:pPr indent="0" marL="0">
              <a:buNone/>
            </a:pPr>
            <a:r>
              <a:rPr lang="en-US" sz="1900" dirty="0">
                <a:solidFill>
                  <a:srgbClr val="15213A"/>
                </a:solidFill>
                <a:latin typeface="Calibri" pitchFamily="34" charset="0"/>
                <a:ea typeface="Calibri" pitchFamily="34" charset="-122"/>
                <a:cs typeface="Calibri" pitchFamily="34" charset="-120"/>
              </a:rPr>
              <a:t>Fit the best k on all training data</a:t>
            </a:r>
            <a:endParaRPr lang="en-US" sz="1900" dirty="0"/>
          </a:p>
        </p:txBody>
      </p:sp>
      <p:sp>
        <p:nvSpPr>
          <p:cNvPr id="11" name="Shape 9"/>
          <p:cNvSpPr/>
          <p:nvPr/>
        </p:nvSpPr>
        <p:spPr>
          <a:xfrm>
            <a:off x="548640" y="3557016"/>
            <a:ext cx="411480" cy="411480"/>
          </a:xfrm>
          <a:prstGeom prst="ellipse">
            <a:avLst/>
          </a:prstGeom>
          <a:solidFill>
            <a:srgbClr val="15213A"/>
          </a:solidFill>
          <a:ln w="12700">
            <a:solidFill>
              <a:srgbClr val="15213A"/>
            </a:solidFill>
            <a:prstDash val="solid"/>
          </a:ln>
        </p:spPr>
        <p:txBody>
          <a:bodyPr/>
          <a:p/>
        </p:txBody>
      </p:sp>
      <p:sp>
        <p:nvSpPr>
          <p:cNvPr id="12" name="Text 10"/>
          <p:cNvSpPr txBox="1"/>
          <p:nvPr/>
        </p:nvSpPr>
        <p:spPr>
          <a:xfrm>
            <a:off x="548640" y="3557016"/>
            <a:ext cx="41148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13" name="Text 11"/>
          <p:cNvSpPr txBox="1"/>
          <p:nvPr/>
        </p:nvSpPr>
        <p:spPr>
          <a:xfrm>
            <a:off x="1143000" y="3511296"/>
            <a:ext cx="4389120" cy="914400"/>
          </a:xfrm>
          <a:prstGeom prst="rect">
            <a:avLst/>
          </a:prstGeom>
          <a:noFill/>
          <a:ln/>
        </p:spPr>
        <p:txBody>
          <a:bodyPr wrap="square" lIns="0" tIns="0" rIns="0" bIns="0" rtlCol="0" anchor="t"/>
          <a:lstStyle/>
          <a:p>
            <a:pPr indent="0" marL="0">
              <a:buNone/>
            </a:pPr>
            <a:r>
              <a:rPr lang="en-US" sz="1900" dirty="0">
                <a:solidFill>
                  <a:srgbClr val="15213A"/>
                </a:solidFill>
                <a:latin typeface="Calibri" pitchFamily="34" charset="0"/>
                <a:ea typeface="Calibri" pitchFamily="34" charset="-122"/>
                <a:cs typeface="Calibri" pitchFamily="34" charset="-120"/>
              </a:rPr>
              <a:t>Print its classification_report on the test set</a:t>
            </a:r>
            <a:endParaRPr lang="en-US" sz="1900" dirty="0"/>
          </a:p>
        </p:txBody>
      </p:sp>
      <p:sp>
        <p:nvSpPr>
          <p:cNvPr id="14" name="Shape 12"/>
          <p:cNvSpPr/>
          <p:nvPr/>
        </p:nvSpPr>
        <p:spPr>
          <a:xfrm>
            <a:off x="548640" y="4581144"/>
            <a:ext cx="411480" cy="411480"/>
          </a:xfrm>
          <a:prstGeom prst="ellipse">
            <a:avLst/>
          </a:prstGeom>
          <a:solidFill>
            <a:srgbClr val="15213A"/>
          </a:solidFill>
          <a:ln w="12700">
            <a:solidFill>
              <a:srgbClr val="15213A"/>
            </a:solidFill>
            <a:prstDash val="solid"/>
          </a:ln>
        </p:spPr>
        <p:txBody>
          <a:bodyPr/>
          <a:p/>
        </p:txBody>
      </p:sp>
      <p:sp>
        <p:nvSpPr>
          <p:cNvPr id="15" name="Text 13"/>
          <p:cNvSpPr txBox="1"/>
          <p:nvPr/>
        </p:nvSpPr>
        <p:spPr>
          <a:xfrm>
            <a:off x="548640" y="4581144"/>
            <a:ext cx="41148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4</a:t>
            </a:r>
            <a:endParaRPr lang="en-US" sz="1300" dirty="0"/>
          </a:p>
        </p:txBody>
      </p:sp>
      <p:sp>
        <p:nvSpPr>
          <p:cNvPr id="16" name="Text 14"/>
          <p:cNvSpPr txBox="1"/>
          <p:nvPr/>
        </p:nvSpPr>
        <p:spPr>
          <a:xfrm>
            <a:off x="1143000" y="4535424"/>
            <a:ext cx="4389120" cy="914400"/>
          </a:xfrm>
          <a:prstGeom prst="rect">
            <a:avLst/>
          </a:prstGeom>
          <a:noFill/>
          <a:ln/>
        </p:spPr>
        <p:txBody>
          <a:bodyPr wrap="square" lIns="0" tIns="0" rIns="0" bIns="0" rtlCol="0" anchor="t"/>
          <a:lstStyle/>
          <a:p>
            <a:pPr indent="0" marL="0">
              <a:buNone/>
            </a:pPr>
            <a:r>
              <a:rPr lang="en-US" sz="1900" dirty="0">
                <a:solidFill>
                  <a:srgbClr val="15213A"/>
                </a:solidFill>
                <a:latin typeface="Calibri" pitchFamily="34" charset="0"/>
                <a:ea typeface="Calibri" pitchFamily="34" charset="-122"/>
                <a:cs typeface="Calibri" pitchFamily="34" charset="-120"/>
              </a:rPr>
              <a:t>What is the recall for malignant tumours?</a:t>
            </a:r>
            <a:endParaRPr lang="en-US" sz="1900" dirty="0"/>
          </a:p>
        </p:txBody>
      </p:sp>
      <p:sp>
        <p:nvSpPr>
          <p:cNvPr id="17" name="Shape 15"/>
          <p:cNvSpPr/>
          <p:nvPr/>
        </p:nvSpPr>
        <p:spPr>
          <a:xfrm>
            <a:off x="5852160" y="1463040"/>
            <a:ext cx="5760720" cy="1626489"/>
          </a:xfrm>
          <a:prstGeom prst="roundRect">
            <a:avLst>
              <a:gd name="adj" fmla="val 4498"/>
            </a:avLst>
          </a:prstGeom>
          <a:solidFill>
            <a:srgbClr val="1B2742"/>
          </a:solidFill>
          <a:ln w="9525">
            <a:solidFill>
              <a:srgbClr val="1B2742"/>
            </a:solidFill>
            <a:prstDash val="solid"/>
          </a:ln>
        </p:spPr>
        <p:txBody>
          <a:bodyPr/>
          <a:p/>
        </p:txBody>
      </p:sp>
      <p:sp>
        <p:nvSpPr>
          <p:cNvPr id="18" name="Text 16"/>
          <p:cNvSpPr txBox="1"/>
          <p:nvPr/>
        </p:nvSpPr>
        <p:spPr>
          <a:xfrm>
            <a:off x="6035040" y="155448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9" name="Text 17"/>
          <p:cNvSpPr txBox="1"/>
          <p:nvPr/>
        </p:nvSpPr>
        <p:spPr>
          <a:xfrm>
            <a:off x="6035040" y="1810512"/>
            <a:ext cx="5486400" cy="1169289"/>
          </a:xfrm>
          <a:prstGeom prst="rect">
            <a:avLst/>
          </a:prstGeom>
          <a:noFill/>
          <a:ln/>
        </p:spPr>
        <p:txBody>
          <a:bodyPr wrap="none" lIns="0" tIns="0" rIns="0" bIns="0" rtlCol="0" anchor="t"/>
          <a:lstStyle/>
          <a:p>
            <a:pPr indent="0" marL="0">
              <a:lnSpc>
                <a:spcPct val="98000"/>
              </a:lnSpc>
              <a:buNone/>
            </a:pPr>
            <a:r>
              <a:rPr lang="en-US" sz="1150" dirty="0">
                <a:solidFill>
                  <a:srgbClr val="E8ECF4"/>
                </a:solidFill>
                <a:latin typeface="Courier New" pitchFamily="34" charset="0"/>
                <a:ea typeface="Courier New" pitchFamily="34" charset="-122"/>
                <a:cs typeface="Courier New" pitchFamily="34" charset="-120"/>
              </a:rPr>
              <a:t>from sklearn.neighbors import KNeighborsClassifier</a:t>
            </a:r>
            <a:endParaRPr lang="en-US" sz="1150" dirty="0"/>
          </a:p>
          <a:p>
            <a:pPr indent="0" marL="0">
              <a:lnSpc>
                <a:spcPct val="98000"/>
              </a:lnSpc>
              <a:buNone/>
            </a:pPr>
            <a:r>
              <a:rPr lang="en-US" sz="1150" dirty="0">
                <a:solidFill>
                  <a:srgbClr val="E8ECF4"/>
                </a:solidFill>
                <a:latin typeface="Courier New" pitchFamily="34" charset="0"/>
                <a:ea typeface="Courier New" pitchFamily="34" charset="-122"/>
                <a:cs typeface="Courier New" pitchFamily="34" charset="-120"/>
              </a:rPr>
              <a:t>for k in [1, 5, 15, 31]:</a:t>
            </a:r>
            <a:endParaRPr lang="en-US" sz="1150" dirty="0"/>
          </a:p>
          <a:p>
            <a:pPr indent="0" marL="0">
              <a:lnSpc>
                <a:spcPct val="98000"/>
              </a:lnSpc>
              <a:buNone/>
            </a:pPr>
            <a:r>
              <a:rPr lang="en-US" sz="1150" dirty="0">
                <a:solidFill>
                  <a:srgbClr val="E8ECF4"/>
                </a:solidFill>
                <a:latin typeface="Courier New" pitchFamily="34" charset="0"/>
                <a:ea typeface="Courier New" pitchFamily="34" charset="-122"/>
                <a:cs typeface="Courier New" pitchFamily="34" charset="-120"/>
              </a:rPr>
              <a:t>    s = cross_val_score(KNeighborsClassifier(n_neighbors=k),</a:t>
            </a:r>
            <a:endParaRPr lang="en-US" sz="1150" dirty="0"/>
          </a:p>
          <a:p>
            <a:pPr indent="0" marL="0">
              <a:lnSpc>
                <a:spcPct val="98000"/>
              </a:lnSpc>
              <a:buNone/>
            </a:pPr>
            <a:r>
              <a:rPr lang="en-US" sz="1150" dirty="0">
                <a:solidFill>
                  <a:srgbClr val="E8ECF4"/>
                </a:solidFill>
                <a:latin typeface="Courier New" pitchFamily="34" charset="0"/>
                <a:ea typeface="Courier New" pitchFamily="34" charset="-122"/>
                <a:cs typeface="Courier New" pitchFamily="34" charset="-120"/>
              </a:rPr>
              <a:t>                        X_tr, y_tr, cv=5)</a:t>
            </a:r>
            <a:endParaRPr lang="en-US" sz="1150" dirty="0"/>
          </a:p>
          <a:p>
            <a:pPr indent="0" marL="0">
              <a:lnSpc>
                <a:spcPct val="98000"/>
              </a:lnSpc>
              <a:buNone/>
            </a:pPr>
            <a:r>
              <a:rPr lang="en-US" sz="1150" dirty="0">
                <a:solidFill>
                  <a:srgbClr val="E8ECF4"/>
                </a:solidFill>
                <a:latin typeface="Courier New" pitchFamily="34" charset="0"/>
                <a:ea typeface="Courier New" pitchFamily="34" charset="-122"/>
                <a:cs typeface="Courier New" pitchFamily="34" charset="-120"/>
              </a:rPr>
              <a:t>    print(k, round(s.mean(), 3))</a:t>
            </a:r>
            <a:endParaRPr lang="en-US" sz="1150" dirty="0"/>
          </a:p>
          <a:p>
            <a:pPr indent="0" marL="0">
              <a:lnSpc>
                <a:spcPct val="98000"/>
              </a:lnSpc>
              <a:buNone/>
            </a:pPr>
            <a:r>
              <a:rPr lang="en-US" sz="1150" dirty="0">
                <a:solidFill>
                  <a:srgbClr val="E8ECF4"/>
                </a:solidFill>
                <a:latin typeface="Courier New" pitchFamily="34" charset="0"/>
                <a:ea typeface="Courier New" pitchFamily="34" charset="-122"/>
                <a:cs typeface="Courier New" pitchFamily="34" charset="-120"/>
              </a:rPr>
              <a:t>...</a:t>
            </a:r>
            <a:endParaRPr lang="en-US" sz="1150" dirty="0"/>
          </a:p>
        </p:txBody>
      </p:sp>
      <p:sp>
        <p:nvSpPr>
          <p:cNvPr id="20" name="Text 18"/>
          <p:cNvSpPr txBox="1"/>
          <p:nvPr/>
        </p:nvSpPr>
        <p:spPr>
          <a:xfrm>
            <a:off x="5852160" y="5897880"/>
            <a:ext cx="5760720" cy="274320"/>
          </a:xfrm>
          <a:prstGeom prst="rect">
            <a:avLst/>
          </a:prstGeom>
          <a:noFill/>
          <a:ln/>
        </p:spPr>
        <p:txBody>
          <a:bodyPr wrap="square" lIns="0" tIns="0" rIns="0" bIns="0" rtlCol="0" anchor="ctr"/>
          <a:lstStyle/>
          <a:p>
            <a:pPr indent="0" marL="0">
              <a:buNone/>
            </a:pPr>
            <a:r>
              <a:rPr lang="en-US" sz="1200" i="1" dirty="0">
                <a:solidFill>
                  <a:srgbClr val="5D6573"/>
                </a:solidFill>
                <a:latin typeface="Calibri" pitchFamily="34" charset="0"/>
                <a:ea typeface="Calibri" pitchFamily="34" charset="-122"/>
                <a:cs typeface="Calibri" pitchFamily="34" charset="-120"/>
              </a:rPr>
              <a:t>Starter code: replace the ... with your own code</a:t>
            </a:r>
            <a:endParaRPr lang="en-US" sz="1200" dirty="0"/>
          </a:p>
        </p:txBody>
      </p:sp>
      <p:sp>
        <p:nvSpPr>
          <p:cNvPr id="21" name="Shape 19"/>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23" name="Shape 21"/>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4" name="Text 22"/>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11: Evaluating models properly</a:t>
            </a:r>
            <a:endParaRPr lang="en-US" sz="1100" dirty="0"/>
          </a:p>
        </p:txBody>
      </p:sp>
      <p:sp>
        <p:nvSpPr>
          <p:cNvPr id="25" name="Shape 23"/>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6" name="Text 24"/>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7" name="Shape 25"/>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8" name="Text 26"/>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17 / 22</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Common evaluation mistakes</a:t>
            </a:r>
            <a:endParaRPr lang="en-US" sz="3000" dirty="0"/>
          </a:p>
        </p:txBody>
      </p:sp>
      <p:sp>
        <p:nvSpPr>
          <p:cNvPr id="3" name="Text 1"/>
          <p:cNvSpPr txBox="1"/>
          <p:nvPr/>
        </p:nvSpPr>
        <p:spPr>
          <a:xfrm>
            <a:off x="548640" y="1143000"/>
            <a:ext cx="11064240" cy="411480"/>
          </a:xfrm>
          <a:prstGeom prst="rect">
            <a:avLst/>
          </a:prstGeom>
          <a:noFill/>
          <a:ln/>
        </p:spPr>
        <p:txBody>
          <a:bodyPr wrap="square" lIns="0" tIns="0" rIns="0" bIns="0" rtlCol="0" anchor="ctr"/>
          <a:lstStyle/>
          <a:p>
            <a:pPr indent="0" marL="0">
              <a:buNone/>
            </a:pPr>
            <a:r>
              <a:rPr lang="en-US" sz="1700" dirty="0">
                <a:solidFill>
                  <a:srgbClr val="15213A"/>
                </a:solidFill>
                <a:latin typeface="Calibri" pitchFamily="34" charset="0"/>
                <a:ea typeface="Calibri" pitchFamily="34" charset="-122"/>
                <a:cs typeface="Calibri" pitchFamily="34" charset="-120"/>
              </a:rPr>
              <a:t>Read the last line of an error first. It names the problem.</a:t>
            </a:r>
            <a:endParaRPr lang="en-US" sz="17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548640" y="1737360"/>
          <a:ext cx="11064240" cy="3540658"/>
        </p:xfrm>
        <a:graphic>
          <a:graphicData uri="http://schemas.openxmlformats.org/drawingml/2006/table">
            <a:tbl>
              <a:tblPr/>
              <a:tblGrid>
                <a:gridCol w="3566160"/>
                <a:gridCol w="3931920"/>
                <a:gridCol w="3566160"/>
              </a:tblGrid>
              <a:tr h="471627">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What you typed</a:t>
                      </a:r>
                      <a:endParaRPr lang="en-US" sz="16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What Python says</a:t>
                      </a:r>
                      <a:endParaRPr lang="en-US" sz="16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What it means</a:t>
                      </a:r>
                      <a:endParaRPr lang="en-US" sz="16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r>
              <a:tr h="1319276">
                <a:tc>
                  <a:txBody>
                    <a:bodyPr/>
                    <a:lstStyle/>
                    <a:p>
                      <a:pPr indent="0" marL="0">
                        <a:buNone/>
                      </a:pPr>
                      <a:r>
                        <a:rPr lang="en-US" sz="1500" dirty="0">
                          <a:solidFill>
                            <a:srgbClr val="15213A"/>
                          </a:solidFill>
                          <a:latin typeface="Courier New" pitchFamily="34" charset="0"/>
                          <a:ea typeface="Courier New" pitchFamily="34" charset="-122"/>
                          <a:cs typeface="Courier New" pitchFamily="34" charset="-120"/>
                        </a:rPr>
                        <a:t>cross_val_score(best, X_tr, y_tr, scoring="acuracy")</a:t>
                      </a:r>
                      <a:endParaRPr lang="en-US" sz="150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350" dirty="0">
                          <a:solidFill>
                            <a:srgbClr val="B4432A"/>
                          </a:solidFill>
                          <a:latin typeface="Courier New" pitchFamily="34" charset="0"/>
                          <a:ea typeface="Courier New" pitchFamily="34" charset="-122"/>
                          <a:cs typeface="Courier New" pitchFamily="34" charset="-120"/>
                        </a:rPr>
                        <a:t>InvalidParameterError: The 'scoring' parameter of cross_val_score must be a str among {'recall_micro', 'roc_auc', 'preci ...</a:t>
                      </a:r>
                      <a:endParaRPr lang="en-US" sz="135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Misspelt metric name. The message lists valid names.</a:t>
                      </a:r>
                      <a:endParaRPr lang="en-US" sz="17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874877">
                <a:tc>
                  <a:txBody>
                    <a:bodyPr/>
                    <a:lstStyle/>
                    <a:p>
                      <a:pPr indent="0" marL="0">
                        <a:buNone/>
                      </a:pPr>
                      <a:r>
                        <a:rPr lang="en-US" sz="1500" dirty="0">
                          <a:solidFill>
                            <a:srgbClr val="15213A"/>
                          </a:solidFill>
                          <a:latin typeface="Courier New" pitchFamily="34" charset="0"/>
                          <a:ea typeface="Courier New" pitchFamily="34" charset="-122"/>
                          <a:cs typeface="Courier New" pitchFamily="34" charset="-120"/>
                        </a:rPr>
                        <a:t>recall_score(["a", "b"], ["a", "a"])</a:t>
                      </a:r>
                      <a:endParaRPr lang="en-US" sz="150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350" dirty="0">
                          <a:solidFill>
                            <a:srgbClr val="B4432A"/>
                          </a:solidFill>
                          <a:latin typeface="Courier New" pitchFamily="34" charset="0"/>
                          <a:ea typeface="Courier New" pitchFamily="34" charset="-122"/>
                          <a:cs typeface="Courier New" pitchFamily="34" charset="-120"/>
                        </a:rPr>
                        <a:t>ValueError: pos_label=1 is not a valid label. It should be one of ['a', 'b']</a:t>
                      </a:r>
                      <a:endParaRPr lang="en-US" sz="135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With text labels, say which one is positive: pos_label="b".</a:t>
                      </a:r>
                      <a:endParaRPr lang="en-US" sz="17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874877">
                <a:tc>
                  <a:txBody>
                    <a:bodyPr/>
                    <a:lstStyle/>
                    <a:p>
                      <a:pPr indent="0" marL="0">
                        <a:buNone/>
                      </a:pPr>
                      <a:r>
                        <a:rPr lang="en-US" sz="1500" dirty="0">
                          <a:solidFill>
                            <a:srgbClr val="15213A"/>
                          </a:solidFill>
                          <a:latin typeface="Courier New" pitchFamily="34" charset="0"/>
                          <a:ea typeface="Courier New" pitchFamily="34" charset="-122"/>
                          <a:cs typeface="Courier New" pitchFamily="34" charset="-120"/>
                        </a:rPr>
                        <a:t>cross_val_score(best, X_tr, y_tr[:100], cv=5)</a:t>
                      </a:r>
                      <a:endParaRPr lang="en-US" sz="150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350" dirty="0">
                          <a:solidFill>
                            <a:srgbClr val="B4432A"/>
                          </a:solidFill>
                          <a:latin typeface="Courier New" pitchFamily="34" charset="0"/>
                          <a:ea typeface="Courier New" pitchFamily="34" charset="-122"/>
                          <a:cs typeface="Courier New" pitchFamily="34" charset="-120"/>
                        </a:rPr>
                        <a:t>ValueError: Found input variables with inconsistent numbers of samples: [398, 100]</a:t>
                      </a:r>
                      <a:endParaRPr lang="en-US" sz="135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X and y must have the same number of rows.</a:t>
                      </a:r>
                      <a:endParaRPr lang="en-US" sz="17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bl>
          </a:graphicData>
        </a:graphic>
      </p:graphicFrame>
      <p:sp>
        <p:nvSpPr>
          <p:cNvPr id="5" name="Shape 2"/>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6" name="Text 3"/>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7" name="Shape 4"/>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8" name="Text 5"/>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11: Evaluating models properly</a:t>
            </a:r>
            <a:endParaRPr lang="en-US" sz="1100" dirty="0"/>
          </a:p>
        </p:txBody>
      </p:sp>
      <p:sp>
        <p:nvSpPr>
          <p:cNvPr id="9" name="Shape 6"/>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0" name="Text 7"/>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1" name="Shape 8"/>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2" name="Text 9"/>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18 / 22</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Today's toolkit</a:t>
            </a:r>
            <a:endParaRPr lang="en-US" sz="30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417320"/>
          <a:ext cx="5394959" cy="2926080"/>
        </p:xfrm>
        <a:graphic>
          <a:graphicData uri="http://schemas.openxmlformats.org/drawingml/2006/table">
            <a:tbl>
              <a:tblPr/>
              <a:tblGrid>
                <a:gridCol w="3108960"/>
                <a:gridCol w="2286000"/>
              </a:tblGrid>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underfit / overfit</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Too simple / memorises noise</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cross_val_score(m, X, y, cv=5)</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5 validation scores</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precision</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TP / (TP + FP)</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recall</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TP / (TP + FN)</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bl>
          </a:graphicData>
        </a:graphic>
      </p:graphicFrame>
      <p:graphicFrame>
        <p:nvGraphicFramePr>
          <p:cNvPr id="4" name="Table 1"/>
          <p:cNvGraphicFramePr>
            <a:graphicFrameLocks noGrp="1"/>
          </p:cNvGraphicFramePr>
          <p:nvPr>
            <p:extLst>
              <p:ext uri="{D42A27DB-BD31-4B8C-83A1-F6EECF244321}">
                <p14:modId xmlns:p14="http://schemas.microsoft.com/office/powerpoint/2010/main" val="1579011935"/>
              </p:ext>
            </p:extLst>
          </p:nvPr>
        </p:nvGraphicFramePr>
        <p:xfrm>
          <a:off x="6217920" y="1417320"/>
          <a:ext cx="5394959" cy="2194560"/>
        </p:xfrm>
        <a:graphic>
          <a:graphicData uri="http://schemas.openxmlformats.org/drawingml/2006/table">
            <a:tbl>
              <a:tblPr/>
              <a:tblGrid>
                <a:gridCol w="3108960"/>
                <a:gridCol w="2286000"/>
              </a:tblGrid>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F1</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Balance of precision and recall</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classification_report</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All metrics per class</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test set</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Used once, at the end</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bl>
          </a:graphicData>
        </a:graphic>
      </p:graphicFrame>
      <p:sp>
        <p:nvSpPr>
          <p:cNvPr id="5" name="Shape 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6" name="Text 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7" name="Shape 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8" name="Text 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11: Evaluating models properly</a:t>
            </a:r>
            <a:endParaRPr lang="en-US" sz="1100" dirty="0"/>
          </a:p>
        </p:txBody>
      </p:sp>
      <p:sp>
        <p:nvSpPr>
          <p:cNvPr id="9" name="Shape 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0" name="Text 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1" name="Shape 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2" name="Text 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20 / 22</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Homework 11</a:t>
            </a:r>
            <a:endParaRPr lang="en-US" sz="3000" dirty="0"/>
          </a:p>
        </p:txBody>
      </p:sp>
      <p:sp>
        <p:nvSpPr>
          <p:cNvPr id="3" name="Text 1"/>
          <p:cNvSpPr txBox="1"/>
          <p:nvPr/>
        </p:nvSpPr>
        <p:spPr>
          <a:xfrm>
            <a:off x="548640" y="1005840"/>
            <a:ext cx="7315200" cy="365760"/>
          </a:xfrm>
          <a:prstGeom prst="rect">
            <a:avLst/>
          </a:prstGeom>
          <a:noFill/>
          <a:ln/>
        </p:spPr>
        <p:txBody>
          <a:bodyPr wrap="square" lIns="0" tIns="0" rIns="0" bIns="0" rtlCol="0" anchor="ctr"/>
          <a:lstStyle/>
          <a:p>
            <a:pPr indent="0" marL="0">
              <a:buNone/>
            </a:pPr>
            <a:r>
              <a:rPr lang="en-US" sz="1600" b="1" dirty="0">
                <a:solidFill>
                  <a:srgbClr val="A4520C"/>
                </a:solidFill>
                <a:latin typeface="Calibri" pitchFamily="34" charset="0"/>
                <a:ea typeface="Calibri" pitchFamily="34" charset="-122"/>
                <a:cs typeface="Calibri" pitchFamily="34" charset="-120"/>
              </a:rPr>
              <a:t>Due before Lecture 12  ·  [date]</a:t>
            </a:r>
            <a:endParaRPr lang="en-US" sz="1600" dirty="0"/>
          </a:p>
        </p:txBody>
      </p:sp>
      <p:sp>
        <p:nvSpPr>
          <p:cNvPr id="4" name="Shape 2"/>
          <p:cNvSpPr/>
          <p:nvPr/>
        </p:nvSpPr>
        <p:spPr>
          <a:xfrm>
            <a:off x="548640" y="155448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5" name="Shape 3"/>
          <p:cNvSpPr/>
          <p:nvPr/>
        </p:nvSpPr>
        <p:spPr>
          <a:xfrm>
            <a:off x="731520" y="1737360"/>
            <a:ext cx="384048" cy="384048"/>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731520" y="173736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7" name="Text 5"/>
          <p:cNvSpPr txBox="1"/>
          <p:nvPr/>
        </p:nvSpPr>
        <p:spPr>
          <a:xfrm>
            <a:off x="1234440" y="173736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By hand</a:t>
            </a:r>
            <a:endParaRPr lang="en-US" sz="1500" dirty="0"/>
          </a:p>
        </p:txBody>
      </p:sp>
      <p:sp>
        <p:nvSpPr>
          <p:cNvPr id="8" name="Text 6"/>
          <p:cNvSpPr txBox="1"/>
          <p:nvPr/>
        </p:nvSpPr>
        <p:spPr>
          <a:xfrm>
            <a:off x="731520" y="224028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A model has TP = 40, FP = 10, FN = 20, TN = 130. Compute accuracy, precision, recall and F1.</a:t>
            </a:r>
            <a:endParaRPr lang="en-US" sz="1400" dirty="0"/>
          </a:p>
        </p:txBody>
      </p:sp>
      <p:sp>
        <p:nvSpPr>
          <p:cNvPr id="9" name="Shape 7"/>
          <p:cNvSpPr/>
          <p:nvPr/>
        </p:nvSpPr>
        <p:spPr>
          <a:xfrm>
            <a:off x="4328160" y="155448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10" name="Shape 8"/>
          <p:cNvSpPr/>
          <p:nvPr/>
        </p:nvSpPr>
        <p:spPr>
          <a:xfrm>
            <a:off x="4511040" y="1737360"/>
            <a:ext cx="384048" cy="384048"/>
          </a:xfrm>
          <a:prstGeom prst="ellipse">
            <a:avLst/>
          </a:prstGeom>
          <a:solidFill>
            <a:srgbClr val="E07A1F"/>
          </a:solidFill>
          <a:ln w="12700">
            <a:solidFill>
              <a:srgbClr val="E07A1F"/>
            </a:solidFill>
            <a:prstDash val="solid"/>
          </a:ln>
        </p:spPr>
        <p:txBody>
          <a:bodyPr/>
          <a:p/>
        </p:txBody>
      </p:sp>
      <p:sp>
        <p:nvSpPr>
          <p:cNvPr id="11" name="Text 9"/>
          <p:cNvSpPr txBox="1"/>
          <p:nvPr/>
        </p:nvSpPr>
        <p:spPr>
          <a:xfrm>
            <a:off x="4511040" y="173736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12" name="Text 10"/>
          <p:cNvSpPr txBox="1"/>
          <p:nvPr/>
        </p:nvSpPr>
        <p:spPr>
          <a:xfrm>
            <a:off x="5013960" y="173736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Choose depth honestly</a:t>
            </a:r>
            <a:endParaRPr lang="en-US" sz="1500" dirty="0"/>
          </a:p>
        </p:txBody>
      </p:sp>
      <p:sp>
        <p:nvSpPr>
          <p:cNvPr id="13" name="Text 11"/>
          <p:cNvSpPr txBox="1"/>
          <p:nvPr/>
        </p:nvSpPr>
        <p:spPr>
          <a:xfrm>
            <a:off x="4511040" y="224028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On wine, choose max_depth with 5-fold cross-validation on the training data, then report the test accuracy once.</a:t>
            </a:r>
            <a:endParaRPr lang="en-US" sz="1400" dirty="0"/>
          </a:p>
        </p:txBody>
      </p:sp>
      <p:sp>
        <p:nvSpPr>
          <p:cNvPr id="14" name="Shape 12"/>
          <p:cNvSpPr/>
          <p:nvPr/>
        </p:nvSpPr>
        <p:spPr>
          <a:xfrm>
            <a:off x="8107680" y="155448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15" name="Shape 13"/>
          <p:cNvSpPr/>
          <p:nvPr/>
        </p:nvSpPr>
        <p:spPr>
          <a:xfrm>
            <a:off x="8290560" y="1737360"/>
            <a:ext cx="384048" cy="384048"/>
          </a:xfrm>
          <a:prstGeom prst="ellipse">
            <a:avLst/>
          </a:prstGeom>
          <a:solidFill>
            <a:srgbClr val="E07A1F"/>
          </a:solidFill>
          <a:ln w="12700">
            <a:solidFill>
              <a:srgbClr val="E07A1F"/>
            </a:solidFill>
            <a:prstDash val="solid"/>
          </a:ln>
        </p:spPr>
        <p:txBody>
          <a:bodyPr/>
          <a:p/>
        </p:txBody>
      </p:sp>
      <p:sp>
        <p:nvSpPr>
          <p:cNvPr id="16" name="Text 14"/>
          <p:cNvSpPr txBox="1"/>
          <p:nvPr/>
        </p:nvSpPr>
        <p:spPr>
          <a:xfrm>
            <a:off x="8290560" y="173736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17" name="Text 15"/>
          <p:cNvSpPr txBox="1"/>
          <p:nvPr/>
        </p:nvSpPr>
        <p:spPr>
          <a:xfrm>
            <a:off x="8793480" y="173736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Metric choice</a:t>
            </a:r>
            <a:endParaRPr lang="en-US" sz="1500" dirty="0"/>
          </a:p>
        </p:txBody>
      </p:sp>
      <p:sp>
        <p:nvSpPr>
          <p:cNvPr id="18" name="Text 16"/>
          <p:cNvSpPr txBox="1"/>
          <p:nvPr/>
        </p:nvSpPr>
        <p:spPr>
          <a:xfrm>
            <a:off x="8290560" y="224028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For three problems of your choice, say which mistake is worse and which metric you would watch.</a:t>
            </a:r>
            <a:endParaRPr lang="en-US" sz="1400" dirty="0"/>
          </a:p>
        </p:txBody>
      </p:sp>
      <p:sp>
        <p:nvSpPr>
          <p:cNvPr id="19" name="Shape 17"/>
          <p:cNvSpPr/>
          <p:nvPr/>
        </p:nvSpPr>
        <p:spPr>
          <a:xfrm>
            <a:off x="548640" y="368046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20" name="Shape 18"/>
          <p:cNvSpPr/>
          <p:nvPr/>
        </p:nvSpPr>
        <p:spPr>
          <a:xfrm>
            <a:off x="731520" y="3863340"/>
            <a:ext cx="384048" cy="384048"/>
          </a:xfrm>
          <a:prstGeom prst="ellipse">
            <a:avLst/>
          </a:prstGeom>
          <a:solidFill>
            <a:srgbClr val="E07A1F"/>
          </a:solidFill>
          <a:ln w="12700">
            <a:solidFill>
              <a:srgbClr val="E07A1F"/>
            </a:solidFill>
            <a:prstDash val="solid"/>
          </a:ln>
        </p:spPr>
        <p:txBody>
          <a:bodyPr/>
          <a:p/>
        </p:txBody>
      </p:sp>
      <p:sp>
        <p:nvSpPr>
          <p:cNvPr id="21" name="Text 19"/>
          <p:cNvSpPr txBox="1"/>
          <p:nvPr/>
        </p:nvSpPr>
        <p:spPr>
          <a:xfrm>
            <a:off x="731520" y="386334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4</a:t>
            </a:r>
            <a:endParaRPr lang="en-US" sz="1300" dirty="0"/>
          </a:p>
        </p:txBody>
      </p:sp>
      <p:sp>
        <p:nvSpPr>
          <p:cNvPr id="22" name="Text 20"/>
          <p:cNvSpPr txBox="1"/>
          <p:nvPr/>
        </p:nvSpPr>
        <p:spPr>
          <a:xfrm>
            <a:off x="1234440" y="386334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Variation</a:t>
            </a:r>
            <a:endParaRPr lang="en-US" sz="1500" dirty="0"/>
          </a:p>
        </p:txBody>
      </p:sp>
      <p:sp>
        <p:nvSpPr>
          <p:cNvPr id="23" name="Text 21"/>
          <p:cNvSpPr txBox="1"/>
          <p:nvPr/>
        </p:nvSpPr>
        <p:spPr>
          <a:xfrm>
            <a:off x="731520" y="436626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Print the 5 CV scores for one model. What are the smallest and largest? Why do they differ?</a:t>
            </a:r>
            <a:endParaRPr lang="en-US" sz="1400" dirty="0"/>
          </a:p>
        </p:txBody>
      </p:sp>
      <p:sp>
        <p:nvSpPr>
          <p:cNvPr id="24" name="Shape 22"/>
          <p:cNvSpPr/>
          <p:nvPr/>
        </p:nvSpPr>
        <p:spPr>
          <a:xfrm>
            <a:off x="4328160" y="368046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25" name="Shape 23"/>
          <p:cNvSpPr/>
          <p:nvPr/>
        </p:nvSpPr>
        <p:spPr>
          <a:xfrm>
            <a:off x="4511040" y="3863340"/>
            <a:ext cx="384048" cy="384048"/>
          </a:xfrm>
          <a:prstGeom prst="ellipse">
            <a:avLst/>
          </a:prstGeom>
          <a:solidFill>
            <a:srgbClr val="E07A1F"/>
          </a:solidFill>
          <a:ln w="12700">
            <a:solidFill>
              <a:srgbClr val="E07A1F"/>
            </a:solidFill>
            <a:prstDash val="solid"/>
          </a:ln>
        </p:spPr>
        <p:txBody>
          <a:bodyPr/>
          <a:p/>
        </p:txBody>
      </p:sp>
      <p:sp>
        <p:nvSpPr>
          <p:cNvPr id="26" name="Text 24"/>
          <p:cNvSpPr txBox="1"/>
          <p:nvPr/>
        </p:nvSpPr>
        <p:spPr>
          <a:xfrm>
            <a:off x="4511040" y="386334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5</a:t>
            </a:r>
            <a:endParaRPr lang="en-US" sz="1300" dirty="0"/>
          </a:p>
        </p:txBody>
      </p:sp>
      <p:sp>
        <p:nvSpPr>
          <p:cNvPr id="27" name="Text 25"/>
          <p:cNvSpPr txBox="1"/>
          <p:nvPr/>
        </p:nvSpPr>
        <p:spPr>
          <a:xfrm>
            <a:off x="5013960" y="386334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Explain</a:t>
            </a:r>
            <a:endParaRPr lang="en-US" sz="1500" dirty="0"/>
          </a:p>
        </p:txBody>
      </p:sp>
      <p:sp>
        <p:nvSpPr>
          <p:cNvPr id="28" name="Text 26"/>
          <p:cNvSpPr txBox="1"/>
          <p:nvPr/>
        </p:nvSpPr>
        <p:spPr>
          <a:xfrm>
            <a:off x="4511040" y="436626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In 3 sentences: why is choosing settings on the test set a form of cheating?</a:t>
            </a:r>
            <a:endParaRPr lang="en-US" sz="1400" dirty="0"/>
          </a:p>
        </p:txBody>
      </p:sp>
      <p:sp>
        <p:nvSpPr>
          <p:cNvPr id="29" name="Shape 27"/>
          <p:cNvSpPr/>
          <p:nvPr/>
        </p:nvSpPr>
        <p:spPr>
          <a:xfrm>
            <a:off x="548640" y="5669280"/>
            <a:ext cx="11064240" cy="548640"/>
          </a:xfrm>
          <a:prstGeom prst="roundRect">
            <a:avLst>
              <a:gd name="adj" fmla="val 13333"/>
            </a:avLst>
          </a:prstGeom>
          <a:solidFill>
            <a:srgbClr val="15213A"/>
          </a:solidFill>
          <a:ln w="12700">
            <a:solidFill>
              <a:srgbClr val="15213A"/>
            </a:solidFill>
            <a:prstDash val="solid"/>
          </a:ln>
        </p:spPr>
        <p:txBody>
          <a:bodyPr/>
          <a:p/>
        </p:txBody>
      </p:sp>
      <p:sp>
        <p:nvSpPr>
          <p:cNvPr id="30" name="Text 28"/>
          <p:cNvSpPr txBox="1"/>
          <p:nvPr/>
        </p:nvSpPr>
        <p:spPr>
          <a:xfrm>
            <a:off x="777240" y="5669280"/>
            <a:ext cx="10698480" cy="54864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Submit on [LMS / Google Classroom]: your notebook file HW11_&lt;your ID&gt;.ipynb, or a Colab link set to “Anyone with the link can view”.</a:t>
            </a:r>
            <a:endParaRPr lang="en-US" sz="1400" dirty="0"/>
          </a:p>
        </p:txBody>
      </p:sp>
      <p:sp>
        <p:nvSpPr>
          <p:cNvPr id="31" name="Shape 29"/>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32" name="Text 30"/>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33" name="Shape 31"/>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34" name="Text 32"/>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11: Evaluating models properly</a:t>
            </a:r>
            <a:endParaRPr lang="en-US" sz="1100" dirty="0"/>
          </a:p>
        </p:txBody>
      </p:sp>
      <p:sp>
        <p:nvSpPr>
          <p:cNvPr id="35" name="Shape 33"/>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36" name="Text 34"/>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37" name="Shape 35"/>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38" name="Text 36"/>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21 / 22</a:t>
            </a:r>
            <a:endParaRPr lang="en-US" sz="11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15213A"/>
        </a:solidFill>
      </p:bgPr>
    </p:bg>
    <p:spTree>
      <p:nvGrpSpPr>
        <p:cNvPr id="1" name=""/>
        <p:cNvGrpSpPr/>
        <p:nvPr/>
      </p:nvGrpSpPr>
      <p:grpSpPr>
        <a:xfrm>
          <a:off x="0" y="0"/>
          <a:ext cx="0" cy="0"/>
          <a:chOff x="0" y="0"/>
          <a:chExt cx="0" cy="0"/>
        </a:xfrm>
      </p:grpSpPr>
      <p:sp>
        <p:nvSpPr>
          <p:cNvPr id="2" name="Text 0"/>
          <p:cNvSpPr txBox="1"/>
          <p:nvPr/>
        </p:nvSpPr>
        <p:spPr>
          <a:xfrm>
            <a:off x="548640" y="320040"/>
            <a:ext cx="11064240" cy="640080"/>
          </a:xfrm>
          <a:prstGeom prst="rect">
            <a:avLst/>
          </a:prstGeom>
          <a:noFill/>
          <a:ln/>
        </p:spPr>
        <p:txBody>
          <a:bodyPr wrap="square" lIns="0" tIns="0" rIns="0" bIns="0" rtlCol="0" anchor="ctr"/>
          <a:lstStyle/>
          <a:p>
            <a:pPr indent="0" marL="0">
              <a:buNone/>
            </a:pPr>
            <a:r>
              <a:rPr lang="en-US" sz="2800" b="1" dirty="0">
                <a:solidFill>
                  <a:srgbClr val="FFFFFF"/>
                </a:solidFill>
                <a:latin typeface="Arial" pitchFamily="34" charset="0"/>
                <a:ea typeface="Arial" pitchFamily="34" charset="-122"/>
                <a:cs typeface="Arial" pitchFamily="34" charset="-120"/>
              </a:rPr>
              <a:t>Recap: Lecture 11 in 90 seconds</a:t>
            </a:r>
            <a:endParaRPr lang="en-US" sz="2800" dirty="0"/>
          </a:p>
        </p:txBody>
      </p:sp>
      <p:sp>
        <p:nvSpPr>
          <p:cNvPr id="3" name="Shape 1"/>
          <p:cNvSpPr/>
          <p:nvPr/>
        </p:nvSpPr>
        <p:spPr>
          <a:xfrm>
            <a:off x="1627632" y="1051560"/>
            <a:ext cx="8933688" cy="5065776"/>
          </a:xfrm>
          <a:prstGeom prst="rect">
            <a:avLst/>
          </a:prstGeom>
          <a:solidFill>
            <a:srgbClr val="3B4D75"/>
          </a:solidFill>
          <a:ln w="12700">
            <a:solidFill>
              <a:srgbClr val="5B6A8A"/>
            </a:solidFill>
            <a:prstDash val="solid"/>
          </a:ln>
        </p:spPr>
        <p:txBody>
          <a:bodyPr/>
          <a:p/>
        </p:txBody>
      </p:sp>
      <p:pic>
        <p:nvPicPr>
          <p:cNvPr id="4" name="video_main">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1673352" y="1097280"/>
            <a:ext cx="8842248" cy="4974336"/>
          </a:xfrm>
          <a:prstGeom prst="rect">
            <a:avLst/>
          </a:prstGeom>
        </p:spPr>
      </p:pic>
      <p:sp>
        <p:nvSpPr>
          <p:cNvPr id="5" name="Text 2"/>
          <p:cNvSpPr txBox="1"/>
          <p:nvPr/>
        </p:nvSpPr>
        <p:spPr>
          <a:xfrm>
            <a:off x="1673352" y="6163056"/>
            <a:ext cx="8842248" cy="274320"/>
          </a:xfrm>
          <a:prstGeom prst="rect">
            <a:avLst/>
          </a:prstGeom>
          <a:noFill/>
          <a:ln/>
        </p:spPr>
        <p:txBody>
          <a:bodyPr wrap="square" lIns="0" tIns="0" rIns="0" bIns="0" rtlCol="0" anchor="ctr"/>
          <a:lstStyle/>
          <a:p>
            <a:pPr algn="ctr" indent="0" marL="0">
              <a:buNone/>
            </a:pPr>
            <a:r>
              <a:rPr lang="en-US" sz="1200" i="1" dirty="0">
                <a:solidFill>
                  <a:srgbClr val="B9C1D0"/>
                </a:solidFill>
                <a:latin typeface="Calibri" pitchFamily="34" charset="0"/>
                <a:ea typeface="Calibri" pitchFamily="34" charset="-122"/>
                <a:cs typeface="Calibri" pitchFamily="34" charset="-120"/>
              </a:rPr>
              <a:t>Click to play or pause. Watch it again at home to revise.</a:t>
            </a:r>
            <a:endParaRPr lang="en-US" sz="1200" dirty="0"/>
          </a:p>
        </p:txBody>
      </p:sp>
      <p:sp>
        <p:nvSpPr>
          <p:cNvPr id="6" name="Shape 3"/>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7" name="Text 4"/>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8" name="Shape 5"/>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9" name="Text 6"/>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11: Evaluating models properly</a:t>
            </a:r>
            <a:endParaRPr lang="en-US" sz="1100" dirty="0"/>
          </a:p>
        </p:txBody>
      </p:sp>
      <p:sp>
        <p:nvSpPr>
          <p:cNvPr id="10" name="Shape 7"/>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1" name="Text 8"/>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2" name="Shape 9"/>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3" name="Text 10"/>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22 / 22</a:t>
            </a:r>
            <a:endParaRPr lang="en-US" sz="110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FFFFF"/>
        </a:solidFill>
      </p:bgPr>
    </p:bg>
    <p:spTree>
      <p:nvGrpSpPr>
        <p:cNvPr id="1" name=""/>
        <p:cNvGrpSpPr/>
        <p:nvPr/>
      </p:nvGrpSpPr>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Interactive lab: Evaluation Lab</a:t>
            </a:r>
            <a:endParaRPr lang="en-US" sz="3000" dirty="0"/>
          </a:p>
        </p:txBody>
      </p:sp>
      <p:sp>
        <p:nvSpPr>
          <p:cNvPr id="5" name="Shape 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6" name="Text 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7" name="Shape 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8" name="Text 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11: Evaluating models properly</a:t>
            </a:r>
            <a:endParaRPr lang="en-US" sz="1100" dirty="0"/>
          </a:p>
        </p:txBody>
      </p:sp>
      <p:sp>
        <p:nvSpPr>
          <p:cNvPr id="9" name="Shape 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0" name="Text 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1" name="Shape 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2" name="Text 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19 / 22</a:t>
            </a:r>
            <a:endParaRPr lang="en-US" sz="1100" dirty="0"/>
          </a:p>
        </p:txBody>
      </p:sp>
      <p:sp>
        <p:nvSpPr>
          <p:cNvPr id="13" name="TextBox 12"/>
          <p:cNvSpPr txBox="1"/>
          <p:nvPr/>
        </p:nvSpPr>
        <p:spPr>
          <a:xfrm>
            <a:off x="548640" y="1325880"/>
            <a:ext cx="4846320" cy="3840480"/>
          </a:xfrm>
          <a:prstGeom prst="rect">
            <a:avLst/>
          </a:prstGeom>
          <a:noFill/>
        </p:spPr>
        <p:txBody>
          <a:bodyPr wrap="square" lIns="0" rIns="0" tIns="0" bIns="0">
            <a:spAutoFit/>
          </a:bodyPr>
          <a:lstStyle/>
          <a:p>
            <a:pPr>
              <a:spcAft>
                <a:spcPts val="800"/>
              </a:spcAft>
            </a:pPr>
            <a:r>
              <a:rPr sz="1600" b="1">
                <a:solidFill>
                  <a:srgbClr val="5D6573"/>
                </a:solidFill>
                <a:latin typeface="Calibri"/>
              </a:rPr>
              <a:t>In the lab you can</a:t>
            </a:r>
          </a:p>
          <a:p>
            <a:pPr>
              <a:spcBef>
                <a:spcPts val="500"/>
              </a:spcBef>
            </a:pPr>
            <a:r>
              <a:rPr sz="1800" b="1">
                <a:solidFill>
                  <a:srgbClr val="E07A1F"/>
                </a:solidFill>
                <a:latin typeface="Arial"/>
              </a:rPr>
              <a:t>1  </a:t>
            </a:r>
            <a:r>
              <a:rPr sz="1800" b="1">
                <a:solidFill>
                  <a:srgbClr val="15213A"/>
                </a:solidFill>
                <a:latin typeface="Arial"/>
              </a:rPr>
              <a:t>Underfit and overfit</a:t>
            </a:r>
          </a:p>
          <a:p>
            <a:pPr>
              <a:spcAft>
                <a:spcPts val="200"/>
              </a:spcAft>
            </a:pPr>
            <a:r>
              <a:rPr sz="1500" b="0">
                <a:solidFill>
                  <a:srgbClr val="15213A"/>
                </a:solidFill>
                <a:latin typeface="Calibri"/>
              </a:rPr>
              <a:t>Raise the polynomial degree; watch error on new points.</a:t>
            </a:r>
          </a:p>
          <a:p>
            <a:pPr>
              <a:spcBef>
                <a:spcPts val="500"/>
              </a:spcBef>
            </a:pPr>
            <a:r>
              <a:rPr sz="1800" b="1">
                <a:solidFill>
                  <a:srgbClr val="E07A1F"/>
                </a:solidFill>
                <a:latin typeface="Arial"/>
              </a:rPr>
              <a:t>2  </a:t>
            </a:r>
            <a:r>
              <a:rPr sz="1800" b="1">
                <a:solidFill>
                  <a:srgbClr val="15213A"/>
                </a:solidFill>
                <a:latin typeface="Arial"/>
              </a:rPr>
              <a:t>Choose depth honestly</a:t>
            </a:r>
          </a:p>
          <a:p>
            <a:pPr>
              <a:spcAft>
                <a:spcPts val="200"/>
              </a:spcAft>
            </a:pPr>
            <a:r>
              <a:rPr sz="1500" b="0">
                <a:solidFill>
                  <a:srgbClr val="15213A"/>
                </a:solidFill>
                <a:latin typeface="Calibri"/>
              </a:rPr>
              <a:t>5-fold CV picks the depth; the test set is scored once.</a:t>
            </a:r>
          </a:p>
          <a:p>
            <a:pPr>
              <a:spcBef>
                <a:spcPts val="500"/>
              </a:spcBef>
            </a:pPr>
            <a:r>
              <a:rPr sz="1800" b="1">
                <a:solidFill>
                  <a:srgbClr val="E07A1F"/>
                </a:solidFill>
                <a:latin typeface="Arial"/>
              </a:rPr>
              <a:t>3  </a:t>
            </a:r>
            <a:r>
              <a:rPr sz="1800" b="1">
                <a:solidFill>
                  <a:srgbClr val="15213A"/>
                </a:solidFill>
                <a:latin typeface="Arial"/>
              </a:rPr>
              <a:t>Precision and recall</a:t>
            </a:r>
          </a:p>
          <a:p>
            <a:pPr>
              <a:spcAft>
                <a:spcPts val="200"/>
              </a:spcAft>
            </a:pPr>
            <a:r>
              <a:rPr sz="1500" b="0">
                <a:solidFill>
                  <a:srgbClr val="15213A"/>
                </a:solidFill>
                <a:latin typeface="Calibri"/>
              </a:rPr>
              <a:t>The spam model's threshold, matrix and PR curve.</a:t>
            </a:r>
          </a:p>
          <a:p>
            <a:pPr>
              <a:spcBef>
                <a:spcPts val="500"/>
              </a:spcBef>
            </a:pPr>
            <a:r>
              <a:rPr sz="1800" b="1">
                <a:solidFill>
                  <a:srgbClr val="E07A1F"/>
                </a:solidFill>
                <a:latin typeface="Arial"/>
              </a:rPr>
              <a:t>4  </a:t>
            </a:r>
            <a:r>
              <a:rPr sz="1800" b="1">
                <a:solidFill>
                  <a:srgbClr val="15213A"/>
                </a:solidFill>
                <a:latin typeface="Arial"/>
              </a:rPr>
              <a:t>The accuracy trap</a:t>
            </a:r>
          </a:p>
          <a:p>
            <a:pPr>
              <a:spcAft>
                <a:spcPts val="200"/>
              </a:spcAft>
            </a:pPr>
            <a:r>
              <a:rPr sz="1500" b="0">
                <a:solidFill>
                  <a:srgbClr val="15213A"/>
                </a:solidFill>
                <a:latin typeface="Calibri"/>
              </a:rPr>
              <a:t>Rare disease, lazy model: 95% accuracy, 0 recall.</a:t>
            </a:r>
          </a:p>
        </p:txBody>
      </p:sp>
      <p:pic>
        <p:nvPicPr>
          <p:cNvPr id="14" name="Picture 13" descr="11.png">
            <a:hlinkClick r:id="rId3"/>
          </p:cNvPr>
          <p:cNvPicPr>
            <a:picLocks noChangeAspect="1"/>
          </p:cNvPicPr>
          <p:nvPr/>
        </p:nvPicPr>
        <p:blipFill>
          <a:blip r:embed="rId2"/>
          <a:stretch>
            <a:fillRect/>
          </a:stretch>
        </p:blipFill>
        <p:spPr>
          <a:xfrm>
            <a:off x="5715000" y="1325880"/>
            <a:ext cx="5897880" cy="3454102"/>
          </a:xfrm>
          <a:prstGeom prst="rect">
            <a:avLst/>
          </a:prstGeom>
          <a:ln w="12700">
            <a:solidFill>
              <a:srgbClr val="D5DBE6"/>
            </a:solidFill>
          </a:ln>
        </p:spPr>
      </p:pic>
      <p:sp>
        <p:nvSpPr>
          <p:cNvPr id="15" name="Rounded Rectangle 14">
            <a:hlinkClick r:id="rId3"/>
          </p:cNvPr>
          <p:cNvSpPr/>
          <p:nvPr/>
        </p:nvSpPr>
        <p:spPr>
          <a:xfrm>
            <a:off x="548640" y="5212080"/>
            <a:ext cx="2834640" cy="566928"/>
          </a:xfrm>
          <a:prstGeom prst="roundRect">
            <a:avLst/>
          </a:prstGeom>
          <a:solidFill>
            <a:srgbClr val="E07A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000" b="1">
                <a:solidFill>
                  <a:srgbClr val="15213A"/>
                </a:solidFill>
                <a:latin typeface="Arial"/>
              </a:rPr>
              <a:t>Open the lab  ►</a:t>
            </a:r>
          </a:p>
        </p:txBody>
      </p:sp>
      <p:sp>
        <p:nvSpPr>
          <p:cNvPr id="16" name="TextBox 15"/>
          <p:cNvSpPr txBox="1"/>
          <p:nvPr/>
        </p:nvSpPr>
        <p:spPr>
          <a:xfrm>
            <a:off x="3566160" y="5175504"/>
            <a:ext cx="2057400" cy="685800"/>
          </a:xfrm>
          <a:prstGeom prst="rect">
            <a:avLst/>
          </a:prstGeom>
          <a:noFill/>
        </p:spPr>
        <p:txBody>
          <a:bodyPr wrap="square" lIns="0" rIns="0" tIns="0" bIns="0">
            <a:spAutoFit/>
          </a:bodyPr>
          <a:lstStyle/>
          <a:p>
            <a:r>
              <a:rPr sz="1200" b="1">
                <a:solidFill>
                  <a:srgbClr val="5D6573"/>
                </a:solidFill>
                <a:latin typeface="Calibri"/>
              </a:rPr>
              <a:t>Works offline in any browser</a:t>
            </a:r>
          </a:p>
          <a:p>
            <a:r>
              <a:rPr sz="1000" b="0">
                <a:solidFill>
                  <a:srgbClr val="5D6573"/>
                </a:solidFill>
                <a:latin typeface="Courier New"/>
              </a:rPr>
              <a:t>Labs_open_in_browser/</a:t>
            </a:r>
          </a:p>
          <a:p>
            <a:r>
              <a:rPr sz="1000" b="0">
                <a:solidFill>
                  <a:srgbClr val="5D6573"/>
                </a:solidFill>
                <a:latin typeface="Courier New"/>
              </a:rPr>
              <a:t>L11_Evaluation_Lab.html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11: Evaluating models properly</dc:title>
  <dc:subject>PptxGenJS Presentation</dc:subject>
  <dc:creator>Md Mahbub E Noor</dc:creator>
  <cp:lastModifiedBy>Md Mahbub E Noor</cp:lastModifiedBy>
  <cp:revision>1</cp:revision>
  <dcterms:created xsi:type="dcterms:W3CDTF">2026-10-07T02:12:06Z</dcterms:created>
  <dcterms:modified xsi:type="dcterms:W3CDTF">2026-10-07T02:12:06Z</dcterms:modified>
</cp:coreProperties>
</file>