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5" r:id="rId26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Today: two classification models that you can understand completely, even calculate by hand. k-nearest neighbours asks 'who are you close to?'. A decision tree plays twenty questions. New notebook: Lecture10.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models are used in practice, and both make the idea of a decision boundary visible, which helps with every later model.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the class vote by show of hands: A or B? Usually the room splits. That disagreement is the point: it depends on how many neighbours you look 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Compute two or three distances together on the board, then reveal the rest. The surprise: k = 1 says B, k = 3 says A. k is a hyperparameter, a choice we make, and it matters.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Pause when the circle holds one neighbour, then three. Ask what would happen with k =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Choosing k by looking at the test score is actually a small cheat: we are using the exam to study. Lecture 11 shows the honest way, cross-validation. Mention it now as a teaser.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do not need to understand every line of this plotting code. The idea: we ask the model for a prediction at every point of a fine grid and colour the grid. The border between colours is the decision boundary.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do not need to understand every line of this plotting code. The idea: we ask the model for a prediction at every point of a fine grid and colour the grid. The border between colours is the decision boundary.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decision tree is a flowchart learned from data. Unlike most models, a human can read it, which makes trees popular where decisions must be explained.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rules aloud as if/else statements, connecting back to Lecture 3.1: the tree is literally an if/elif program that wrote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follow the path by hand, then the reveal shows the model agrees. This works only if the printed thresholds match; they come from the same trained tree, so they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gini is a purity score: 0 means one class only. The tree picked questions that drive gini down fastest. The colour shows the majority class in each box.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video shows the same two rules as straight cuts across the scatter plot. Trees always cut parallel to the axes, which is why their boundaries look like boxes.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is no best model in general. The habit to build: try a few, compare honestly, and prefer the simpler one when scores are close.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Training accuracy rises to 1.0 with depth while test accuracy stops improving: overfitting in miniature. Lecture 11 builds on exactly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error is the classic feature-mismatch: new data must have exactly the same columns as the training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session is Practice Class 1: regression and classification problems, by hand and in 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Homework 10. Task 1 key: distances from (4, 4): (5, 5) 1.41 B, (6, 3) 2.24 B, (5, 2) 2.24 B, (2, 2) 2.83 A, (1, 4) 3.0 A, (1, 1) 4.24 A. k = 1, 3: B. k = 5: B (3 to 2). Note the tie at 2.24: both are B, so it does not matter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at the end of class or leave for revision at home.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the Classifier Lab (double-click; works offline). Start with the slide-4 point: k = 1 says B, k = 3 says A. Then click to move the point and ask the class to predict before each change. In Decision boundaries, compare k = 1 and k = 30 on the sepal measurements (slide 7), then switch to a tree. The units experiment in the last tab shows why k-NN needs scaled features (Lecture 12) while trees do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video" Target="../media/media-5-1.mp4"/><Relationship Id="rId2" Type="http://schemas.microsoft.com/office/2007/relationships/media" Target="../media/media-5-1.mp4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video" Target="../media/media-13-1.mp4"/><Relationship Id="rId2" Type="http://schemas.microsoft.com/office/2007/relationships/media" Target="../media/media-13-1.mp4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video" Target="../media/media-19-1.mp4"/><Relationship Id="rId2" Type="http://schemas.microsoft.com/office/2007/relationships/media" Target="../media/media-19-1.mp4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Labs_open_in_browser/L10_Classifier_Lab.html" TargetMode="Externa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E07A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LECTURE 10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91640"/>
            <a:ext cx="6217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Classification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5204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D9DE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k-nearest neighbours and decision trees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8521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B9C1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Data Science  ·  Md Mahbub E Noor  ·  University of Barishal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223760" y="2486025"/>
            <a:ext cx="4480560" cy="1428750"/>
          </a:xfrm>
          <a:prstGeom prst="roundRect">
            <a:avLst>
              <a:gd name="adj" fmla="val 6400"/>
            </a:avLst>
          </a:prstGeom>
          <a:solidFill>
            <a:srgbClr val="22335A"/>
          </a:solidFill>
          <a:ln w="12700">
            <a:solidFill>
              <a:srgbClr val="33477A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452360" y="2650617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key line of code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452360" y="3034665"/>
            <a:ext cx="4206240" cy="560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KNeighborsClassifier(n_neighbors=3)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DecisionTreeClassifier(max_depth=2)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road ahead: machine learning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097280" y="1828800"/>
            <a:ext cx="9966960" cy="0"/>
          </a:xfrm>
          <a:prstGeom prst="line">
            <a:avLst/>
          </a:prstGeom>
          <a:noFill/>
          <a:ln w="38100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841248" y="1572768"/>
            <a:ext cx="512064" cy="512064"/>
          </a:xfrm>
          <a:prstGeom prst="ellipse">
            <a:avLst/>
          </a:prstGeom>
          <a:solidFill>
            <a:srgbClr val="1F8A7A"/>
          </a:solidFill>
          <a:ln w="1905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41248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65760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Charts and stats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265099" y="1572768"/>
            <a:ext cx="512064" cy="512064"/>
          </a:xfrm>
          <a:prstGeom prst="ellipse">
            <a:avLst/>
          </a:prstGeom>
          <a:solidFill>
            <a:srgbClr val="1F8A7A"/>
          </a:solidFill>
          <a:ln w="1905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2265099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L8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789611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ML?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688951" y="1572768"/>
            <a:ext cx="512064" cy="512064"/>
          </a:xfrm>
          <a:prstGeom prst="ellipse">
            <a:avLst/>
          </a:prstGeom>
          <a:solidFill>
            <a:srgbClr val="1F8A7A"/>
          </a:solidFill>
          <a:ln w="19050">
            <a:solidFill>
              <a:srgbClr val="1F8A7A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3688951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L9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3213463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454434" y="10058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012218" y="1472184"/>
            <a:ext cx="713232" cy="713232"/>
          </a:xfrm>
          <a:prstGeom prst="ellipse">
            <a:avLst/>
          </a:prstGeom>
          <a:solidFill>
            <a:srgbClr val="E07A1F"/>
          </a:solidFill>
          <a:ln w="1905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012218" y="1472184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L10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637314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536654" y="1572768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536654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L11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061166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960505" y="1572768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960505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L12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485017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9384357" y="1572768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9384357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L13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8908869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Clustering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0808208" y="1572768"/>
            <a:ext cx="512064" cy="51206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10808208" y="15727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L14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10332720" y="228600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ML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48640" y="3017520"/>
            <a:ext cx="11064240" cy="3108960"/>
          </a:xfrm>
          <a:prstGeom prst="roundRect">
            <a:avLst>
              <a:gd name="adj" fmla="val 294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914400" y="3246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you will</a:t>
            </a:r>
            <a:endParaRPr lang="en-US" sz="1800" dirty="0"/>
          </a:p>
        </p:txBody>
      </p:sp>
      <p:sp>
        <p:nvSpPr>
          <p:cNvPr id="31" name="Shape 29"/>
          <p:cNvSpPr/>
          <p:nvPr/>
        </p:nvSpPr>
        <p:spPr>
          <a:xfrm>
            <a:off x="914400" y="37947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914400" y="37947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1371600" y="37673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 a new point by hand with k-nearest neighbours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914400" y="42519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914400" y="42519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1371600" y="42245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how the choice of k changes the answer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914400" y="47091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914400" y="47091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1371600" y="46817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rules a decision tree learns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914400" y="51663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1" name="Text 39"/>
          <p:cNvSpPr txBox="1"/>
          <p:nvPr/>
        </p:nvSpPr>
        <p:spPr>
          <a:xfrm>
            <a:off x="914400" y="51663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1371600" y="51389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a tree by hand to classify a flower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914400" y="5623560"/>
            <a:ext cx="310896" cy="310896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914400" y="5623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45" name="Text 43"/>
          <p:cNvSpPr txBox="1"/>
          <p:nvPr/>
        </p:nvSpPr>
        <p:spPr>
          <a:xfrm>
            <a:off x="1371600" y="559612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the two models and choose sensibly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9" name="Text 47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51" name="Text 49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53" name="Text 51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20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labelled points and one new point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A in blue, class B in orange. Which class should the new point (?) get?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212080" cy="2110740"/>
          </a:xfrm>
          <a:prstGeom prst="roundRect">
            <a:avLst>
              <a:gd name="adj" fmla="val 3466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4937760" cy="1653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matplotlib.pyplot as plt</a:t>
            </a:r>
            <a:endParaRPr lang="en-US" sz="1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pts = [(1, 1, "A"), (2, 2, "A"), (1, 4, "A"),</a:t>
            </a:r>
            <a:endParaRPr lang="en-US" sz="1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(5, 5, "B"), (6, 3, "B"), (5, 2, "B")]</a:t>
            </a:r>
            <a:endParaRPr lang="en-US" sz="1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x, y, c in pts:</a:t>
            </a:r>
            <a:endParaRPr lang="en-US" sz="1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plt.scatter(x, y, s=120,</a:t>
            </a:r>
            <a:endParaRPr lang="en-US" sz="1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color="tab:blue" if c == "A" else "tab:orange")</a:t>
            </a:r>
            <a:endParaRPr lang="en-US" sz="1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plt.annotate(c, (x + 0.15, y + 0.15))</a:t>
            </a:r>
            <a:endParaRPr lang="en-US" sz="1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plt.scatter(3, 5.5, s=160, marker="*", color="black")</a:t>
            </a:r>
            <a:endParaRPr lang="en-US" sz="1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plt.annotate("?", (3.15, 5.65), fontsize=14)</a:t>
            </a:r>
            <a:endParaRPr lang="en-US" sz="10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0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000" dirty="0"/>
          </a:p>
        </p:txBody>
      </p:sp>
      <p:pic>
        <p:nvPicPr>
          <p:cNvPr id="7" name="Image 0" descr="media/figs/fig0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1828800"/>
            <a:ext cx="5577840" cy="439550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20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hand: distances to the new point (3, 5.5)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= √((x - 3)² + (y - 5.5)²). Sort by distance, then let the k nearest vote.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4754880" cy="1360932"/>
          </a:xfrm>
          <a:prstGeom prst="roundRect">
            <a:avLst>
              <a:gd name="adj" fmla="val 5375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4480560" cy="903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k = 1: nearest is B (2.06)       -&gt; B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k = 3: B (2.06), A (2.5), A (3.64)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       A has 2 votes             -&gt; A</a:t>
            </a:r>
            <a:endParaRPr lang="en-US" sz="13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3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Same data, different k, different answer!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623560" y="1828800"/>
            <a:ext cx="149733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120890" y="1828800"/>
            <a:ext cx="149733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8618220" y="1828800"/>
            <a:ext cx="149733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0115550" y="1828800"/>
            <a:ext cx="149733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</a:t>
            </a:r>
            <a:endParaRPr lang="en-US" sz="1600" dirty="0"/>
          </a:p>
        </p:txBody>
      </p:sp>
      <p:sp>
        <p:nvSpPr>
          <p:cNvPr id="11" name="anim_1_0"/>
          <p:cNvSpPr txBox="1"/>
          <p:nvPr/>
        </p:nvSpPr>
        <p:spPr>
          <a:xfrm>
            <a:off x="5623560" y="2212848"/>
            <a:ext cx="149733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anim_1_1"/>
          <p:cNvSpPr txBox="1"/>
          <p:nvPr/>
        </p:nvSpPr>
        <p:spPr>
          <a:xfrm>
            <a:off x="7120890" y="2212848"/>
            <a:ext cx="149733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(5, 5)</a:t>
            </a:r>
            <a:endParaRPr lang="en-US" sz="1600" dirty="0"/>
          </a:p>
        </p:txBody>
      </p:sp>
      <p:sp>
        <p:nvSpPr>
          <p:cNvPr id="13" name="anim_1_2"/>
          <p:cNvSpPr txBox="1"/>
          <p:nvPr/>
        </p:nvSpPr>
        <p:spPr>
          <a:xfrm>
            <a:off x="8618220" y="2212848"/>
            <a:ext cx="149733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1600" dirty="0"/>
          </a:p>
        </p:txBody>
      </p:sp>
      <p:sp>
        <p:nvSpPr>
          <p:cNvPr id="14" name="anim_1_3"/>
          <p:cNvSpPr txBox="1"/>
          <p:nvPr/>
        </p:nvSpPr>
        <p:spPr>
          <a:xfrm>
            <a:off x="10115550" y="2212848"/>
            <a:ext cx="149733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2.06</a:t>
            </a:r>
            <a:endParaRPr lang="en-US" sz="1600" dirty="0"/>
          </a:p>
        </p:txBody>
      </p:sp>
      <p:sp>
        <p:nvSpPr>
          <p:cNvPr id="15" name="anim_2_4"/>
          <p:cNvSpPr txBox="1"/>
          <p:nvPr/>
        </p:nvSpPr>
        <p:spPr>
          <a:xfrm>
            <a:off x="5623560" y="2670048"/>
            <a:ext cx="149733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anim_2_5"/>
          <p:cNvSpPr txBox="1"/>
          <p:nvPr/>
        </p:nvSpPr>
        <p:spPr>
          <a:xfrm>
            <a:off x="7120890" y="2670048"/>
            <a:ext cx="149733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(1, 4)</a:t>
            </a:r>
            <a:endParaRPr lang="en-US" sz="1600" dirty="0"/>
          </a:p>
        </p:txBody>
      </p:sp>
      <p:sp>
        <p:nvSpPr>
          <p:cNvPr id="17" name="anim_2_6"/>
          <p:cNvSpPr txBox="1"/>
          <p:nvPr/>
        </p:nvSpPr>
        <p:spPr>
          <a:xfrm>
            <a:off x="8618220" y="2670048"/>
            <a:ext cx="149733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1600" dirty="0"/>
          </a:p>
        </p:txBody>
      </p:sp>
      <p:sp>
        <p:nvSpPr>
          <p:cNvPr id="18" name="anim_2_7"/>
          <p:cNvSpPr txBox="1"/>
          <p:nvPr/>
        </p:nvSpPr>
        <p:spPr>
          <a:xfrm>
            <a:off x="10115550" y="2670048"/>
            <a:ext cx="149733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2.50</a:t>
            </a:r>
            <a:endParaRPr lang="en-US" sz="1600" dirty="0"/>
          </a:p>
        </p:txBody>
      </p:sp>
      <p:sp>
        <p:nvSpPr>
          <p:cNvPr id="19" name="anim_3_8"/>
          <p:cNvSpPr txBox="1"/>
          <p:nvPr/>
        </p:nvSpPr>
        <p:spPr>
          <a:xfrm>
            <a:off x="5623560" y="3127248"/>
            <a:ext cx="149733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anim_3_9"/>
          <p:cNvSpPr txBox="1"/>
          <p:nvPr/>
        </p:nvSpPr>
        <p:spPr>
          <a:xfrm>
            <a:off x="7120890" y="3127248"/>
            <a:ext cx="149733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(2, 2)</a:t>
            </a:r>
            <a:endParaRPr lang="en-US" sz="1600" dirty="0"/>
          </a:p>
        </p:txBody>
      </p:sp>
      <p:sp>
        <p:nvSpPr>
          <p:cNvPr id="21" name="anim_3_10"/>
          <p:cNvSpPr txBox="1"/>
          <p:nvPr/>
        </p:nvSpPr>
        <p:spPr>
          <a:xfrm>
            <a:off x="8618220" y="3127248"/>
            <a:ext cx="149733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1600" dirty="0"/>
          </a:p>
        </p:txBody>
      </p:sp>
      <p:sp>
        <p:nvSpPr>
          <p:cNvPr id="22" name="anim_3_11"/>
          <p:cNvSpPr txBox="1"/>
          <p:nvPr/>
        </p:nvSpPr>
        <p:spPr>
          <a:xfrm>
            <a:off x="10115550" y="3127248"/>
            <a:ext cx="149733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3.64</a:t>
            </a:r>
            <a:endParaRPr lang="en-US" sz="1600" dirty="0"/>
          </a:p>
        </p:txBody>
      </p:sp>
      <p:sp>
        <p:nvSpPr>
          <p:cNvPr id="23" name="anim_4_12"/>
          <p:cNvSpPr txBox="1"/>
          <p:nvPr/>
        </p:nvSpPr>
        <p:spPr>
          <a:xfrm>
            <a:off x="5623560" y="3584448"/>
            <a:ext cx="149733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anim_4_13"/>
          <p:cNvSpPr txBox="1"/>
          <p:nvPr/>
        </p:nvSpPr>
        <p:spPr>
          <a:xfrm>
            <a:off x="7120890" y="3584448"/>
            <a:ext cx="149733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(6, 3)</a:t>
            </a:r>
            <a:endParaRPr lang="en-US" sz="1600" dirty="0"/>
          </a:p>
        </p:txBody>
      </p:sp>
      <p:sp>
        <p:nvSpPr>
          <p:cNvPr id="25" name="anim_4_14"/>
          <p:cNvSpPr txBox="1"/>
          <p:nvPr/>
        </p:nvSpPr>
        <p:spPr>
          <a:xfrm>
            <a:off x="8618220" y="3584448"/>
            <a:ext cx="149733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1600" dirty="0"/>
          </a:p>
        </p:txBody>
      </p:sp>
      <p:sp>
        <p:nvSpPr>
          <p:cNvPr id="26" name="anim_4_15"/>
          <p:cNvSpPr txBox="1"/>
          <p:nvPr/>
        </p:nvSpPr>
        <p:spPr>
          <a:xfrm>
            <a:off x="10115550" y="3584448"/>
            <a:ext cx="149733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3.91</a:t>
            </a:r>
            <a:endParaRPr lang="en-US" sz="1600" dirty="0"/>
          </a:p>
        </p:txBody>
      </p:sp>
      <p:sp>
        <p:nvSpPr>
          <p:cNvPr id="27" name="anim_5_16"/>
          <p:cNvSpPr txBox="1"/>
          <p:nvPr/>
        </p:nvSpPr>
        <p:spPr>
          <a:xfrm>
            <a:off x="5623560" y="4041648"/>
            <a:ext cx="149733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</a:t>
            </a:r>
            <a:endParaRPr lang="en-US" sz="1600" dirty="0"/>
          </a:p>
        </p:txBody>
      </p:sp>
      <p:sp>
        <p:nvSpPr>
          <p:cNvPr id="28" name="anim_5_17"/>
          <p:cNvSpPr txBox="1"/>
          <p:nvPr/>
        </p:nvSpPr>
        <p:spPr>
          <a:xfrm>
            <a:off x="7120890" y="4041648"/>
            <a:ext cx="149733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(5, 2)</a:t>
            </a:r>
            <a:endParaRPr lang="en-US" sz="1600" dirty="0"/>
          </a:p>
        </p:txBody>
      </p:sp>
      <p:sp>
        <p:nvSpPr>
          <p:cNvPr id="29" name="anim_5_18"/>
          <p:cNvSpPr txBox="1"/>
          <p:nvPr/>
        </p:nvSpPr>
        <p:spPr>
          <a:xfrm>
            <a:off x="8618220" y="4041648"/>
            <a:ext cx="149733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1600" dirty="0"/>
          </a:p>
        </p:txBody>
      </p:sp>
      <p:sp>
        <p:nvSpPr>
          <p:cNvPr id="30" name="anim_5_19"/>
          <p:cNvSpPr txBox="1"/>
          <p:nvPr/>
        </p:nvSpPr>
        <p:spPr>
          <a:xfrm>
            <a:off x="10115550" y="4041648"/>
            <a:ext cx="149733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4.03</a:t>
            </a:r>
            <a:endParaRPr lang="en-US" sz="1600" dirty="0"/>
          </a:p>
        </p:txBody>
      </p:sp>
      <p:sp>
        <p:nvSpPr>
          <p:cNvPr id="31" name="anim_6_20"/>
          <p:cNvSpPr txBox="1"/>
          <p:nvPr/>
        </p:nvSpPr>
        <p:spPr>
          <a:xfrm>
            <a:off x="5623560" y="4498848"/>
            <a:ext cx="149733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</a:t>
            </a:r>
            <a:endParaRPr lang="en-US" sz="1600" dirty="0"/>
          </a:p>
        </p:txBody>
      </p:sp>
      <p:sp>
        <p:nvSpPr>
          <p:cNvPr id="32" name="anim_6_21"/>
          <p:cNvSpPr txBox="1"/>
          <p:nvPr/>
        </p:nvSpPr>
        <p:spPr>
          <a:xfrm>
            <a:off x="7120890" y="4498848"/>
            <a:ext cx="149733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(1, 1)</a:t>
            </a:r>
            <a:endParaRPr lang="en-US" sz="1600" dirty="0"/>
          </a:p>
        </p:txBody>
      </p:sp>
      <p:sp>
        <p:nvSpPr>
          <p:cNvPr id="33" name="anim_6_22"/>
          <p:cNvSpPr txBox="1"/>
          <p:nvPr/>
        </p:nvSpPr>
        <p:spPr>
          <a:xfrm>
            <a:off x="8618220" y="4498848"/>
            <a:ext cx="149733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1600" dirty="0"/>
          </a:p>
        </p:txBody>
      </p:sp>
      <p:sp>
        <p:nvSpPr>
          <p:cNvPr id="34" name="anim_6_23"/>
          <p:cNvSpPr txBox="1"/>
          <p:nvPr/>
        </p:nvSpPr>
        <p:spPr>
          <a:xfrm>
            <a:off x="10115550" y="4498848"/>
            <a:ext cx="149733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4.92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5623560" y="5047488"/>
            <a:ext cx="5989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reveal the next row. Predict it first!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41" name="Text 39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43" name="Text 41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20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it: k-nearest neighbours voting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A452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FOR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87375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circle grows from the new point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261493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22960" y="2524252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stops when it holds k neighbours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335610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822960" y="3265424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neighbours vote; the majority wins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48640" y="4097274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822960" y="4006596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k = 1 and k = 3 the answer differs</a:t>
            </a:r>
            <a:endParaRPr lang="en-US" sz="1700" dirty="0"/>
          </a:p>
        </p:txBody>
      </p:sp>
      <p:pic>
        <p:nvPicPr>
          <p:cNvPr id="12" name="video_mai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251960" y="1280160"/>
            <a:ext cx="7360920" cy="4142232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251960" y="5532120"/>
            <a:ext cx="7360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the video to play, click again to pause. Silent: talk the class through it.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20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k-nearest neighbours in scikit-learn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6972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297680" cy="346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n_neighbors</a:t>
            </a:r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k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17017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22960" y="2063496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k: follows every single point (can overfit)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08051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22960" y="2973832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k: smoother, but may ignore real detail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48640" y="399084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822960" y="3884168"/>
            <a:ext cx="4297680" cy="656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several k on the test set... for now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40680" y="1371600"/>
            <a:ext cx="6172200" cy="2813685"/>
          </a:xfrm>
          <a:prstGeom prst="roundRect">
            <a:avLst>
              <a:gd name="adj" fmla="val 2600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623560" y="14630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623560" y="1719072"/>
            <a:ext cx="5897880" cy="2356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sklearn.datasets import load_iris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sklearn.model_selection import train_test_split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sklearn.neighbors import KNeighborsClassifier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X, y = load_iris(return_X_y=True)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X_tr, X_te, y_tr, y_te = train_test_split(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X, y, test_size=0.3, random_state=1, stratify=y)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k in [1, 3, 5, 15, 50]: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knn = KNeighborsClassifier(n_neighbors=k)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knn.fit(X_tr, y_tr)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print(k, round(knn.score(X_te, y_te), 3))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440680" y="4413885"/>
            <a:ext cx="6172200" cy="1681162"/>
          </a:xfrm>
          <a:prstGeom prst="roundRect">
            <a:avLst>
              <a:gd name="adj" fmla="val 4351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623560" y="4505325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4761357"/>
            <a:ext cx="5897880" cy="1223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1 0.978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3 0.978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5 0.978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15 0.978</a:t>
            </a:r>
            <a:endParaRPr lang="en-US" sz="14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5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50 0.867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20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boundaries: small k vs large k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sepal measurements, where the species overlap. Colours show the predicted class at every point: k = 1 draws jagged islands, k = 30 smooth regions.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1064240" cy="4375785"/>
          </a:xfrm>
          <a:prstGeom prst="roundRect">
            <a:avLst>
              <a:gd name="adj" fmla="val 1672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10789920" cy="39185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numpy as np</a:t>
            </a:r>
            <a:endParaRPr lang="en-US" sz="17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X2 = X[:, 0:2]</a:t>
            </a:r>
            <a:endParaRPr lang="en-US" sz="17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xx, yy = np.meshgrid(np.linspace(4, 8.2, 300),</a:t>
            </a:r>
            <a:endParaRPr lang="en-US" sz="17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     np.linspace(1.8, 4.6, 300))</a:t>
            </a:r>
            <a:endParaRPr lang="en-US" sz="17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grid = np.c_[xx.ravel(), yy.ravel()]</a:t>
            </a:r>
            <a:endParaRPr lang="en-US" sz="17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fig, axes = plt.subplots(1, 2, figsize=(10, 4))</a:t>
            </a:r>
            <a:endParaRPr lang="en-US" sz="17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ax, k in zip(axes, [1, 30]):</a:t>
            </a:r>
            <a:endParaRPr lang="en-US" sz="17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m = KNeighborsClassifier(n_neighbors=k).fit(X2, y)</a:t>
            </a:r>
            <a:endParaRPr lang="en-US" sz="17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zz = m.predict(grid).reshape(xx.shape)</a:t>
            </a:r>
            <a:endParaRPr lang="en-US" sz="17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ax.contourf(xx, yy, zz, alpha=0.3, cmap="viridis")</a:t>
            </a:r>
            <a:endParaRPr lang="en-US" sz="17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ax.scatter(X2[:, 0], X2[:, 1], c=y, s=12, cmap="viridis")</a:t>
            </a:r>
            <a:endParaRPr lang="en-US" sz="17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ax.set_title(f"k = {k}")</a:t>
            </a:r>
            <a:endParaRPr lang="en-US" sz="17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ax.set_xlabel("sepal length")</a:t>
            </a:r>
            <a:endParaRPr lang="en-US" sz="175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75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20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boundaries: small k vs large k: the result</a:t>
            </a:r>
            <a:endParaRPr lang="en-US" sz="3000" dirty="0"/>
          </a:p>
        </p:txBody>
      </p:sp>
      <p:pic>
        <p:nvPicPr>
          <p:cNvPr id="3" name="Image 0" descr="media/figs/fig0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6509" y="1280160"/>
            <a:ext cx="10448502" cy="49377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20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decision tree plays twenty questions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82296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2296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a question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petal width at most 0.75 cm? Each question splits the data in two.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34340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461772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461772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2331720"/>
            <a:ext cx="29260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the best question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3127248"/>
            <a:ext cx="292608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tree chooses the question that makes each side as pure as possible.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38160" y="1463040"/>
            <a:ext cx="3474720" cy="3291840"/>
          </a:xfrm>
          <a:prstGeom prst="roundRect">
            <a:avLst>
              <a:gd name="adj" fmla="val 2778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8412480" y="1737360"/>
            <a:ext cx="457200" cy="45720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84124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8412480" y="2331720"/>
            <a:ext cx="29260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2798064"/>
            <a:ext cx="292608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asking until the groups are pure or a depth limit is reached. Leaves give the answer.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20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a tree and read its rules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max_depth=2</a:t>
            </a:r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at most two questions per flower   ·   </a:t>
            </a:r>
            <a:pPr indent="0" marL="0">
              <a:buNone/>
            </a:pPr>
            <a:r>
              <a:rPr lang="en-US" sz="1600" dirty="0">
                <a:solidFill>
                  <a:srgbClr val="A4520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export_text</a:t>
            </a:r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prints the learned rules   ·   class 0 = setosa, 1 = versicolor, 2 = virginica   ·   Nobody wrote these rules: the data did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6766560" cy="1860804"/>
          </a:xfrm>
          <a:prstGeom prst="roundRect">
            <a:avLst>
              <a:gd name="adj" fmla="val 3931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267712"/>
            <a:ext cx="6492240" cy="14036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sklearn.tree import DecisionTreeClassifier, export_text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names = ["sepal len", "sepal wid", "petal len", "petal wid"]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tree = DecisionTreeClassifier(max_depth=2, random_state=0)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tree.fit(X_tr, y_tr)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print(export_text(tree, feature_names=names))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print(round(tree.score(X_te, y_te), 3))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543800" y="1920240"/>
            <a:ext cx="4069080" cy="2516886"/>
          </a:xfrm>
          <a:prstGeom prst="roundRect">
            <a:avLst>
              <a:gd name="adj" fmla="val 2906"/>
            </a:avLst>
          </a:prstGeom>
          <a:solidFill>
            <a:srgbClr val="EEF2F8"/>
          </a:solidFill>
          <a:ln w="9525">
            <a:solidFill>
              <a:srgbClr val="D5DBE6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7726680" y="20116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7726680" y="2267712"/>
            <a:ext cx="3794760" cy="2059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|--- petal wid &lt;= 0.75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|   |--- class: 0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|--- petal wid &gt;  0.75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|   |--- petal len &lt;= 4.75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|   |   |--- class: 1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|   |--- petal len &gt;  4.75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|   |   |--- class: 2</a:t>
            </a: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endParaRPr lang="en-US" sz="14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4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0.956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20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hand: follow the tree for three flowers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two rules from the previous slide. Then check: the model's own predictions are in the last column.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4206240" cy="2235708"/>
          </a:xfrm>
          <a:prstGeom prst="roundRect">
            <a:avLst>
              <a:gd name="adj" fmla="val 3272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3931920" cy="1778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petal_wid &lt;= 0.75: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-&gt; setosa (0)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elif petal_len &lt;= 4.75: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-&gt; versicolor (1)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else:</a:t>
            </a:r>
            <a:endParaRPr lang="en-US" sz="18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8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-&gt; virginica (2)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828800"/>
            <a:ext cx="1105007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petal len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179927" y="1828800"/>
            <a:ext cx="1105007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petal wid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284935" y="1828800"/>
            <a:ext cx="3038770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0323705" y="1828800"/>
            <a:ext cx="1289175" cy="384048"/>
          </a:xfrm>
          <a:prstGeom prst="rect">
            <a:avLst/>
          </a:prstGeom>
          <a:solidFill>
            <a:srgbClr val="15213A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says</a:t>
            </a:r>
            <a:endParaRPr lang="en-US" sz="1600" dirty="0"/>
          </a:p>
        </p:txBody>
      </p:sp>
      <p:sp>
        <p:nvSpPr>
          <p:cNvPr id="11" name="anim_1_0"/>
          <p:cNvSpPr txBox="1"/>
          <p:nvPr/>
        </p:nvSpPr>
        <p:spPr>
          <a:xfrm>
            <a:off x="5074920" y="2212848"/>
            <a:ext cx="1105007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1.5</a:t>
            </a:r>
            <a:endParaRPr lang="en-US" sz="1600" dirty="0"/>
          </a:p>
        </p:txBody>
      </p:sp>
      <p:sp>
        <p:nvSpPr>
          <p:cNvPr id="12" name="anim_1_1"/>
          <p:cNvSpPr txBox="1"/>
          <p:nvPr/>
        </p:nvSpPr>
        <p:spPr>
          <a:xfrm>
            <a:off x="6179927" y="2212848"/>
            <a:ext cx="1105007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</a:t>
            </a:r>
            <a:endParaRPr lang="en-US" sz="1600" dirty="0"/>
          </a:p>
        </p:txBody>
      </p:sp>
      <p:sp>
        <p:nvSpPr>
          <p:cNvPr id="13" name="anim_1_2"/>
          <p:cNvSpPr txBox="1"/>
          <p:nvPr/>
        </p:nvSpPr>
        <p:spPr>
          <a:xfrm>
            <a:off x="7284935" y="2212848"/>
            <a:ext cx="303877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wid &lt;= 0.75</a:t>
            </a:r>
            <a:endParaRPr lang="en-US" sz="1600" dirty="0"/>
          </a:p>
        </p:txBody>
      </p:sp>
      <p:sp>
        <p:nvSpPr>
          <p:cNvPr id="14" name="anim_1_3"/>
          <p:cNvSpPr txBox="1"/>
          <p:nvPr/>
        </p:nvSpPr>
        <p:spPr>
          <a:xfrm>
            <a:off x="10323705" y="2212848"/>
            <a:ext cx="128917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600" dirty="0"/>
          </a:p>
        </p:txBody>
      </p:sp>
      <p:sp>
        <p:nvSpPr>
          <p:cNvPr id="15" name="anim_2_4"/>
          <p:cNvSpPr txBox="1"/>
          <p:nvPr/>
        </p:nvSpPr>
        <p:spPr>
          <a:xfrm>
            <a:off x="5074920" y="2670048"/>
            <a:ext cx="1105007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4.7</a:t>
            </a:r>
            <a:endParaRPr lang="en-US" sz="1600" dirty="0"/>
          </a:p>
        </p:txBody>
      </p:sp>
      <p:sp>
        <p:nvSpPr>
          <p:cNvPr id="16" name="anim_2_5"/>
          <p:cNvSpPr txBox="1"/>
          <p:nvPr/>
        </p:nvSpPr>
        <p:spPr>
          <a:xfrm>
            <a:off x="6179927" y="2670048"/>
            <a:ext cx="1105007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1.2</a:t>
            </a:r>
            <a:endParaRPr lang="en-US" sz="1600" dirty="0"/>
          </a:p>
        </p:txBody>
      </p:sp>
      <p:sp>
        <p:nvSpPr>
          <p:cNvPr id="17" name="anim_2_6"/>
          <p:cNvSpPr txBox="1"/>
          <p:nvPr/>
        </p:nvSpPr>
        <p:spPr>
          <a:xfrm>
            <a:off x="7284935" y="2670048"/>
            <a:ext cx="3038770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wid &gt; 0.75, len &lt;= 4.75</a:t>
            </a:r>
            <a:endParaRPr lang="en-US" sz="1600" dirty="0"/>
          </a:p>
        </p:txBody>
      </p:sp>
      <p:sp>
        <p:nvSpPr>
          <p:cNvPr id="18" name="anim_2_7"/>
          <p:cNvSpPr txBox="1"/>
          <p:nvPr/>
        </p:nvSpPr>
        <p:spPr>
          <a:xfrm>
            <a:off x="10323705" y="2670048"/>
            <a:ext cx="1289175" cy="457200"/>
          </a:xfrm>
          <a:prstGeom prst="rect">
            <a:avLst/>
          </a:prstGeom>
          <a:solidFill>
            <a:srgbClr val="F3F5F9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1600" dirty="0"/>
          </a:p>
        </p:txBody>
      </p:sp>
      <p:sp>
        <p:nvSpPr>
          <p:cNvPr id="19" name="anim_3_8"/>
          <p:cNvSpPr txBox="1"/>
          <p:nvPr/>
        </p:nvSpPr>
        <p:spPr>
          <a:xfrm>
            <a:off x="5074920" y="3127248"/>
            <a:ext cx="1105007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5.8</a:t>
            </a:r>
            <a:endParaRPr lang="en-US" sz="1600" dirty="0"/>
          </a:p>
        </p:txBody>
      </p:sp>
      <p:sp>
        <p:nvSpPr>
          <p:cNvPr id="20" name="anim_3_9"/>
          <p:cNvSpPr txBox="1"/>
          <p:nvPr/>
        </p:nvSpPr>
        <p:spPr>
          <a:xfrm>
            <a:off x="6179927" y="3127248"/>
            <a:ext cx="1105007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2.2</a:t>
            </a:r>
            <a:endParaRPr lang="en-US" sz="1600" dirty="0"/>
          </a:p>
        </p:txBody>
      </p:sp>
      <p:sp>
        <p:nvSpPr>
          <p:cNvPr id="21" name="anim_3_10"/>
          <p:cNvSpPr txBox="1"/>
          <p:nvPr/>
        </p:nvSpPr>
        <p:spPr>
          <a:xfrm>
            <a:off x="7284935" y="3127248"/>
            <a:ext cx="303877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wid &gt; 0.75, len &gt; 4.75</a:t>
            </a:r>
            <a:endParaRPr lang="en-US" sz="1600" dirty="0"/>
          </a:p>
        </p:txBody>
      </p:sp>
      <p:sp>
        <p:nvSpPr>
          <p:cNvPr id="22" name="anim_3_11"/>
          <p:cNvSpPr txBox="1"/>
          <p:nvPr/>
        </p:nvSpPr>
        <p:spPr>
          <a:xfrm>
            <a:off x="10323705" y="3127248"/>
            <a:ext cx="1289175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D5DBE6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213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5074920" y="3675888"/>
            <a:ext cx="6537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reveal the next row. Predict it first!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20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the tree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box shows the question, how many flowers reach it, and the class counts. Leaves at the bottom give the answer.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4480560" cy="1392174"/>
          </a:xfrm>
          <a:prstGeom prst="roundRect">
            <a:avLst>
              <a:gd name="adj" fmla="val 5255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76272"/>
            <a:ext cx="4206240" cy="9349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9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sklearn.tree import plot_tree</a:t>
            </a:r>
            <a:endParaRPr lang="en-US" sz="9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9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plt.figure(figsize=(7, 5.5))</a:t>
            </a:r>
            <a:endParaRPr lang="en-US" sz="9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9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plot_tree(tree, feature_names=names,</a:t>
            </a:r>
            <a:endParaRPr lang="en-US" sz="9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9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class_names=["setosa", "versicolor", "virginica"],</a:t>
            </a:r>
            <a:endParaRPr lang="en-US" sz="9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9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filled=True, fontsize=10)</a:t>
            </a:r>
            <a:endParaRPr lang="en-US" sz="9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9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plt.show()</a:t>
            </a:r>
            <a:endParaRPr lang="en-US" sz="900" dirty="0"/>
          </a:p>
        </p:txBody>
      </p:sp>
      <p:pic>
        <p:nvPicPr>
          <p:cNvPr id="7" name="Image 0" descr="media/figs/fig0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7245" y="1828800"/>
            <a:ext cx="5621910" cy="443484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20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it: a tree splitting the data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A452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FOR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87375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question: a horizontal cut at petal width 0.75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261493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822960" y="2524252"/>
            <a:ext cx="3108960" cy="2999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Setosa is separated completely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3092704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822960" y="3002026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question: a vertical cut at petal length 4.75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48640" y="383387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822960" y="3743198"/>
            <a:ext cx="3108960" cy="563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region gets the majority class</a:t>
            </a:r>
            <a:endParaRPr lang="en-US" sz="1700" dirty="0"/>
          </a:p>
        </p:txBody>
      </p:sp>
      <p:pic>
        <p:nvPicPr>
          <p:cNvPr id="12" name="video_mai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251960" y="1280160"/>
            <a:ext cx="7360920" cy="4142232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251960" y="5532120"/>
            <a:ext cx="7360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D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the video to play, click again to pause. Silent: talk the class through it.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20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k-nearest neighbours or decision tree?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120640" cy="4480560"/>
          </a:xfrm>
          <a:prstGeom prst="roundRect">
            <a:avLst>
              <a:gd name="adj" fmla="val 204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914400" y="17373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k-nearest neighbours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914400" y="256489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188720" y="2468880"/>
            <a:ext cx="41148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real training: remembers all data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308356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188720" y="2987548"/>
            <a:ext cx="41148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to predict on big data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914400" y="360222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1188720" y="3506216"/>
            <a:ext cx="41148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features on similar scales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914400" y="412089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1188720" y="4024884"/>
            <a:ext cx="41148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to explain a single answer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492240" y="1463040"/>
            <a:ext cx="5120640" cy="4480560"/>
          </a:xfrm>
          <a:prstGeom prst="roundRect">
            <a:avLst>
              <a:gd name="adj" fmla="val 2041"/>
            </a:avLst>
          </a:prstGeom>
          <a:solidFill>
            <a:srgbClr val="E3EAF8"/>
          </a:solidFill>
          <a:ln w="12700">
            <a:solidFill>
              <a:srgbClr val="E3EAF8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6858000" y="17373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459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tree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858000" y="2564892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132320" y="2468880"/>
            <a:ext cx="41148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Learns explicit if/else rules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858000" y="3083560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132320" y="2987548"/>
            <a:ext cx="41148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to predict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858000" y="3602228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0" y="3506216"/>
            <a:ext cx="411480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of features does not matter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858000" y="4120896"/>
            <a:ext cx="91440" cy="91440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132320" y="4024884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trees overfit easily (Lecture 11)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20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0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2743200" y="429768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2743200" y="429768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minutes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411480" cy="411480"/>
          </a:xfrm>
          <a:prstGeom prst="ellipse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463040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DecisionTreeClassifier with max_depth 1, 2, 3, 10 on iris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48640" y="2532888"/>
            <a:ext cx="411480" cy="411480"/>
          </a:xfrm>
          <a:prstGeom prst="ellipse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548640" y="253288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487168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training and test accuracy for each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548640" y="3557016"/>
            <a:ext cx="411480" cy="411480"/>
          </a:xfrm>
          <a:prstGeom prst="ellipse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35570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3511296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depth would you choose, and why?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548640" y="4581144"/>
            <a:ext cx="411480" cy="411480"/>
          </a:xfrm>
          <a:prstGeom prst="ellipse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48640" y="45811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4535424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Bonus: print export_text for depth 3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852160" y="1463040"/>
            <a:ext cx="5760720" cy="1298448"/>
          </a:xfrm>
          <a:prstGeom prst="roundRect">
            <a:avLst>
              <a:gd name="adj" fmla="val 5634"/>
            </a:avLst>
          </a:prstGeom>
          <a:solidFill>
            <a:srgbClr val="1B2742"/>
          </a:solidFill>
          <a:ln w="9525">
            <a:solidFill>
              <a:srgbClr val="1B2742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035040" y="15544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FA0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6035040" y="1810512"/>
            <a:ext cx="5486400" cy="841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d in [1, 2, 3, 10]:</a:t>
            </a:r>
            <a:endParaRPr lang="en-US" sz="1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t = DecisionTreeClassifier(max_depth=d, random_state=0)</a:t>
            </a:r>
            <a:endParaRPr lang="en-US" sz="1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t.fit(X_tr, y_tr)</a:t>
            </a:r>
            <a:endParaRPr lang="en-US" sz="1200" dirty="0"/>
          </a:p>
          <a:p>
            <a:pPr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E8ECF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print(d, t.score(X_tr, y_tr), t.score(X_te, y_te))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20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with classifiers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last line of an error first. It names the problem.</a:t>
            </a:r>
            <a:endParaRPr lang="en-US" sz="17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3861612"/>
        </p:xfrm>
        <a:graphic>
          <a:graphicData uri="http://schemas.openxmlformats.org/drawingml/2006/table">
            <a:tbl>
              <a:tblPr/>
              <a:tblGrid>
                <a:gridCol w="3566160"/>
                <a:gridCol w="3931920"/>
                <a:gridCol w="3566160"/>
              </a:tblGrid>
              <a:tr h="47162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typed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Python says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means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A"/>
                    </a:solidFill>
                  </a:tcPr>
                </a:tc>
              </a:tr>
              <a:tr h="13192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KNeighborsClassifier().predict([[1, 2, 3, 4]])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4432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NotFittedError: This KNeighborsClassifier instance is not fitted yet. Call 'fit' with appropriate arguments before using this estimator.</a:t>
                      </a:r>
                      <a:endParaRPr lang="en-US" sz="13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fitted yet. Call fit before predict.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58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knn = KNeighborsClassifier(n_neighbors=200)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knn.fit(X_tr, y_tr)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knn.predict(X_te)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4432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ValueError: Expected n_neighbors &lt;= n_samples_fit, but n_neighbors = 200, n_samples_fit = 105, n_samples = 45</a:t>
                      </a:r>
                      <a:endParaRPr lang="en-US" sz="13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 cannot be larger than the number of training rows (105).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487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5213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tree.predict([[1.5, 0.2]])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B4432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ValueError: X has 2 features, but DecisionTreeClassifier is expecting 4 features as input.</a:t>
                      </a:r>
                      <a:endParaRPr lang="en-US" sz="135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model was trained on 4 features; give it 4 values.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91440" marB="91440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20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toolkit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5394959" cy="2926080"/>
        </p:xfrm>
        <a:graphic>
          <a:graphicData uri="http://schemas.openxmlformats.org/drawingml/2006/table">
            <a:tbl>
              <a:tblPr/>
              <a:tblGrid>
                <a:gridCol w="3108960"/>
                <a:gridCol w="2286000"/>
              </a:tblGrid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KNeighborsClassifier(n_neighbors=k)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Vote of the k nearest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distance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√(Δx² + Δy²)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DecisionTreeClassifier(max_depth=d)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Learned if/else rules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export_text(tree)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Print the rules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17920" y="1417320"/>
          <a:ext cx="5394959" cy="2194560"/>
        </p:xfrm>
        <a:graphic>
          <a:graphicData uri="http://schemas.openxmlformats.org/drawingml/2006/table">
            <a:tbl>
              <a:tblPr/>
              <a:tblGrid>
                <a:gridCol w="3108960"/>
                <a:gridCol w="2286000"/>
              </a:tblGrid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plot_tree(tree)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Draw the tree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decision boundary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 predictions change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A4520C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k, max_depth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521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Hyperparameters we choose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73152" marB="73152" anchor="ctr">
                    <a:lnL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6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7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0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20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 10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A452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before Lecture P1  ·  [date]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3152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73152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hand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24028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six points and new point (4, 4), compute all distances and predict with k = 1, 3 and 5.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28160" y="155448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451104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451104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1396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k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11040" y="224028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wine dataset, print test accuracy for k = 1, 3, 5, 9, 15. Which k is best?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07680" y="155448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290560" y="173736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829056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793480" y="173736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Tree rules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290560" y="224028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a depth-2 tree on wine and write its rules as if/elif statements in a text cell.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368046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386334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386334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Boundary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731520" y="436626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 the boundary plot for a decision tree of depth 2 and depth 10. Describe the difference.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328160" y="3680460"/>
            <a:ext cx="3505200" cy="1851660"/>
          </a:xfrm>
          <a:prstGeom prst="roundRect">
            <a:avLst>
              <a:gd name="adj" fmla="val 3951"/>
            </a:avLst>
          </a:prstGeom>
          <a:solidFill>
            <a:srgbClr val="F3F5F9"/>
          </a:solidFill>
          <a:ln w="12700">
            <a:solidFill>
              <a:srgbClr val="F3F5F9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4511040" y="3863340"/>
            <a:ext cx="384048" cy="384048"/>
          </a:xfrm>
          <a:prstGeom prst="ellipse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4511040" y="38633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013960" y="3863340"/>
            <a:ext cx="2636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4511040" y="4366260"/>
            <a:ext cx="313944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3 sentences: when would you prefer a decision tree to k-nearest neighbours?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548640" y="5669280"/>
            <a:ext cx="11064240" cy="548640"/>
          </a:xfrm>
          <a:prstGeom prst="roundRect">
            <a:avLst>
              <a:gd name="adj" fmla="val 13333"/>
            </a:avLst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77240" y="56692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on [LMS / Google Classroom]: your notebook file HW10_&lt;your ID&gt;.ipynb, or a Colab link set to “Anyone with the link can view”.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20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21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Recap: Lecture 10 in 90 seconds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627632" y="1051560"/>
            <a:ext cx="8933688" cy="5065776"/>
          </a:xfrm>
          <a:prstGeom prst="rect">
            <a:avLst/>
          </a:prstGeom>
          <a:solidFill>
            <a:srgbClr val="3B4D75"/>
          </a:solidFill>
          <a:ln w="12700">
            <a:solidFill>
              <a:srgbClr val="5B6A8A"/>
            </a:solidFill>
            <a:prstDash val="solid"/>
          </a:ln>
        </p:spPr>
        <p:txBody>
          <a:bodyPr/>
          <a:p/>
        </p:txBody>
      </p:sp>
      <p:pic>
        <p:nvPicPr>
          <p:cNvPr id="4" name="video_mai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673352" y="1097280"/>
            <a:ext cx="8842248" cy="49743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673352" y="6163056"/>
            <a:ext cx="8842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B9C1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to play or pause. Watch it again at home to revise.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/ 20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/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52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Interactive lab: Classifier Lab</a:t>
            </a:r>
            <a:endParaRPr lang="en-US" sz="3000" dirty="0"/>
          </a:p>
        </p:txBody>
      </p:sp>
      <p:sp>
        <p:nvSpPr>
          <p:cNvPr id="5" name="Shape 1"/>
          <p:cNvSpPr/>
          <p:nvPr/>
        </p:nvSpPr>
        <p:spPr>
          <a:xfrm>
            <a:off x="0" y="6556248"/>
            <a:ext cx="31546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6" name="Text 2"/>
          <p:cNvSpPr txBox="1"/>
          <p:nvPr/>
        </p:nvSpPr>
        <p:spPr>
          <a:xfrm>
            <a:off x="0" y="6556248"/>
            <a:ext cx="31546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 Mahbub E Noor</a:t>
            </a:r>
            <a:endParaRPr lang="en-US" sz="1100" dirty="0"/>
          </a:p>
        </p:txBody>
      </p:sp>
      <p:sp>
        <p:nvSpPr>
          <p:cNvPr id="7" name="Shape 3"/>
          <p:cNvSpPr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solidFill>
            <a:srgbClr val="E07A1F"/>
          </a:solidFill>
          <a:ln w="12700">
            <a:solidFill>
              <a:srgbClr val="E07A1F"/>
            </a:solidFill>
            <a:prstDash val="solid"/>
          </a:ln>
        </p:spPr>
        <p:txBody>
          <a:bodyPr/>
          <a:p/>
        </p:txBody>
      </p:sp>
      <p:sp>
        <p:nvSpPr>
          <p:cNvPr id="8" name="Text 4"/>
          <p:cNvSpPr txBox="1"/>
          <p:nvPr/>
        </p:nvSpPr>
        <p:spPr>
          <a:xfrm>
            <a:off x="3154680" y="655624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Lecture 10: Classification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solidFill>
            <a:srgbClr val="2459C4"/>
          </a:solidFill>
          <a:ln w="12700">
            <a:solidFill>
              <a:srgbClr val="2459C4"/>
            </a:solidFill>
            <a:prstDash val="solid"/>
          </a:ln>
        </p:spPr>
        <p:txBody>
          <a:bodyPr/>
          <a:p/>
        </p:txBody>
      </p:sp>
      <p:sp>
        <p:nvSpPr>
          <p:cNvPr id="10" name="Text 6"/>
          <p:cNvSpPr txBox="1"/>
          <p:nvPr/>
        </p:nvSpPr>
        <p:spPr>
          <a:xfrm>
            <a:off x="7909560" y="6556248"/>
            <a:ext cx="2926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University of Barishal</a:t>
            </a:r>
            <a:endParaRPr lang="en-US" sz="1100" dirty="0"/>
          </a:p>
        </p:txBody>
      </p:sp>
      <p:sp>
        <p:nvSpPr>
          <p:cNvPr id="11" name="Shape 7"/>
          <p:cNvSpPr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solidFill>
            <a:srgbClr val="15213A"/>
          </a:solidFill>
          <a:ln w="12700">
            <a:solidFill>
              <a:srgbClr val="15213A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 txBox="1"/>
          <p:nvPr/>
        </p:nvSpPr>
        <p:spPr>
          <a:xfrm>
            <a:off x="10835640" y="6556248"/>
            <a:ext cx="135605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20</a:t>
            </a:r>
            <a:endParaRPr 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548640" y="1325880"/>
            <a:ext cx="4846320" cy="3840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</a:pPr>
            <a:r>
              <a:rPr sz="1600" b="1">
                <a:solidFill>
                  <a:srgbClr val="5D6573"/>
                </a:solidFill>
                <a:latin typeface="Calibri"/>
              </a:rPr>
              <a:t>In the lab you can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1  </a:t>
            </a:r>
            <a:r>
              <a:rPr sz="1800" b="1">
                <a:solidFill>
                  <a:srgbClr val="15213A"/>
                </a:solidFill>
                <a:latin typeface="Arial"/>
              </a:rPr>
              <a:t>k-NN by hand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Click to move the new point; the k nearest neighbours vote.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2  </a:t>
            </a:r>
            <a:r>
              <a:rPr sz="1800" b="1">
                <a:solidFill>
                  <a:srgbClr val="15213A"/>
                </a:solidFill>
                <a:latin typeface="Arial"/>
              </a:rPr>
              <a:t>Decision boundaries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k-NN and trees on two iris measurements, train and test.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3  </a:t>
            </a:r>
            <a:r>
              <a:rPr sz="1800" b="1">
                <a:solidFill>
                  <a:srgbClr val="15213A"/>
                </a:solidFill>
                <a:latin typeface="Arial"/>
              </a:rPr>
              <a:t>Read the tree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Slide a flower's measurements and follow its path.</a:t>
            </a:r>
          </a:p>
          <a:p>
            <a:pPr>
              <a:spcBef>
                <a:spcPts val="500"/>
              </a:spcBef>
            </a:pPr>
            <a:r>
              <a:rPr sz="1800" b="1">
                <a:solidFill>
                  <a:srgbClr val="E07A1F"/>
                </a:solidFill>
                <a:latin typeface="Arial"/>
              </a:rPr>
              <a:t>4  </a:t>
            </a:r>
            <a:r>
              <a:rPr sz="1800" b="1">
                <a:solidFill>
                  <a:srgbClr val="15213A"/>
                </a:solidFill>
                <a:latin typeface="Arial"/>
              </a:rPr>
              <a:t>Compare the models</a:t>
            </a:r>
          </a:p>
          <a:p>
            <a:pPr>
              <a:spcAft>
                <a:spcPts val="200"/>
              </a:spcAft>
            </a:pPr>
            <a:r>
              <a:rPr sz="1500" b="0">
                <a:solidFill>
                  <a:srgbClr val="15213A"/>
                </a:solidFill>
                <a:latin typeface="Calibri"/>
              </a:rPr>
              <a:t>Accuracy against k and depth, and why units matter for k-NN.</a:t>
            </a:r>
          </a:p>
        </p:txBody>
      </p:sp>
      <p:pic>
        <p:nvPicPr>
          <p:cNvPr id="14" name="Picture 13" descr="10.pn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325880"/>
            <a:ext cx="5897880" cy="3454102"/>
          </a:xfrm>
          <a:prstGeom prst="rect">
            <a:avLst/>
          </a:prstGeom>
          <a:ln w="12700">
            <a:solidFill>
              <a:srgbClr val="D5DBE6"/>
            </a:solidFill>
          </a:ln>
        </p:spPr>
      </p:pic>
      <p:sp>
        <p:nvSpPr>
          <p:cNvPr id="15" name="Rounded Rectangle 14">
            <a:hlinkClick r:id="rId3"/>
          </p:cNvPr>
          <p:cNvSpPr/>
          <p:nvPr/>
        </p:nvSpPr>
        <p:spPr>
          <a:xfrm>
            <a:off x="548640" y="5212080"/>
            <a:ext cx="2834640" cy="566928"/>
          </a:xfrm>
          <a:prstGeom prst="round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 b="1">
                <a:solidFill>
                  <a:srgbClr val="15213A"/>
                </a:solidFill>
                <a:latin typeface="Arial"/>
              </a:rPr>
              <a:t>Open the lab  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5175504"/>
            <a:ext cx="20574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200" b="1">
                <a:solidFill>
                  <a:srgbClr val="5D6573"/>
                </a:solidFill>
                <a:latin typeface="Calibri"/>
              </a:rPr>
              <a:t>Works offline in any browser</a:t>
            </a:r>
          </a:p>
          <a:p>
            <a:r>
              <a:rPr sz="1000" b="0">
                <a:solidFill>
                  <a:srgbClr val="5D6573"/>
                </a:solidFill>
                <a:latin typeface="Courier New"/>
              </a:rPr>
              <a:t>Labs_open_in_browser/</a:t>
            </a:r>
          </a:p>
          <a:p>
            <a:r>
              <a:rPr sz="1000" b="0">
                <a:solidFill>
                  <a:srgbClr val="5D6573"/>
                </a:solidFill>
                <a:latin typeface="Courier New"/>
              </a:rPr>
              <a:t>L10_Classifier_Lab.html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10: Classification</dc:title>
  <dc:subject>PptxGenJS Presentation</dc:subject>
  <dc:creator>Md Mahbub E Noor</dc:creator>
  <cp:lastModifiedBy>Md Mahbub E Noor</cp:lastModifiedBy>
  <cp:revision>1</cp:revision>
  <dcterms:created xsi:type="dcterms:W3CDTF">2026-10-07T02:12:06Z</dcterms:created>
  <dcterms:modified xsi:type="dcterms:W3CDTF">2026-10-07T02:12:06Z</dcterms:modified>
</cp:coreProperties>
</file>