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26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Today: regression, predicting a number. We start with five students and a line we calculate by hand, then let scikit-learn do it, then try real medical data. New notebook: Lecture9.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Linear regression is the oldest and still one of the most useful models. Everything about errors and evaluation that we learn today carries over to every other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class to guess the mark for 6 hours before any maths. Most will say around 78 to 80 by extending the pattern in their heads. That mental line is exactly what regression computes.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straight line is described by two numbers: the slope and the intercept. Linear regression's whole job is to choose these two numbers. Here we used the best values, which we will calculate by hand in two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Mean absolute error, MAE, is the average size of the mistakes, in the same unit as the answer: marks. Reveal each row after students compute it. A different line gives a different MAE; the best line makes the errors as small as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formula gives the line with the smallest sum of squared errors, called least squares. Students only need to follow the arithmetic once; after this, the computer does it. The result, slope 7.5 and intercept 33.5, is what the next slide's code prints.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double brackets matter: scikit-learn always expects a table of features, even with only one feature. The answer, 78.5, is close to the class's guess on the first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red segment is one error, the vertical gap between the actual mark and the line. Least squares minimises the sum of these gaps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video shows a computer improving a line step by step, a simplified version of how many models learn: try, measure the error, adjust. Pause midway and ask whether the next adjustment should make the line steeper or flatter.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target is a disease progression score, roughly between 25 and 350. The features in this dataset were already rescaled by its authors, which is why bmi values look small. The MAE is large: one feature explains only part of the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 picture: the line points the right way, but most points are far from it. Adding more features usually helps, as the next slide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squared compares the model with the simplest possible prediction, always guessing the average. Zero means no better than that; one means perfect. Neither number alone tells the whole story, so report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Predict, then reveal.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183.5 marks: impossible. Predicting outside the range of the training data is called extrapolation, and it is where models fail silently. A useful habit: check that new inputs look like the training inputs.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this split bp gives a slightly lower MAE (50.8 vs 53.3) but also a lower R² (0.14 vs 0.16) than bmi: the two metrics disagree. That is a good discussion point about why we report more than one number. The process is the lesson: same split, same metrics, change one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is by far the most common: a plain list is 1-D. Wrap each value in its own list, or select columns with double brackets in pandas.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lecture: classification with two very intuitive models, nearest neighbours and decision trees.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Homework 9. Task 1 key: means h = 4, m = 62; products (-2)(-12) + 0 + 2(14) = 52; squares 4 + 0 + 4 = 8; slope 6.5; intercept 62 - 26 = 36. Predictions 49, 62, 75; errors 1, -2, 1; MAE 4/3, about 1.33.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at the end of class or leave for revision at home.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Regression Lab (double-click; works offline). Fit by hand: let students race to get MAE below 2.0 before you reveal the best line and the slide-6 table. Point out that least squares minimises squared error, so a line can beat it on MAE but never on MSE. Outliers: drag the 6th student down to 20 marks and watch the slope collapse. Diabetes: the ranking table answers the 'Your turn' question about bp directly (the lab matches scikit-learn: bmi MAE 53.3, R² 0.16).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video" Target="../media/media-9-1.mp4"/><Relationship Id="rId2" Type="http://schemas.microsoft.com/office/2007/relationships/media" Target="../media/media-9-1.mp4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video" Target="../media/media-19-1.mp4"/><Relationship Id="rId2" Type="http://schemas.microsoft.com/office/2007/relationships/media" Target="../media/media-19-1.mp4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Labs_open_in_browser/L9_Regression_Lab.html" TargetMode="Externa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LECTURE 9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Regression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Predicting numbers with a straight line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298573"/>
            <a:ext cx="4480560" cy="1803654"/>
          </a:xfrm>
          <a:prstGeom prst="roundRect">
            <a:avLst>
              <a:gd name="adj" fmla="val 5070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452360" y="2463165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2847213"/>
            <a:ext cx="4206240" cy="934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= LinearRegression()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model.fit(X, y)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model.predict([[6]])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road ahead: machine learning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97280" y="1828800"/>
            <a:ext cx="9966960" cy="0"/>
          </a:xfrm>
          <a:prstGeom prst="line">
            <a:avLst/>
          </a:prstGeom>
          <a:noFill/>
          <a:ln w="381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41248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4124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 and stats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265099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265099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L8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789611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ML?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030583" y="1005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588367" y="1472184"/>
            <a:ext cx="713232" cy="713232"/>
          </a:xfrm>
          <a:prstGeom prst="ellipse">
            <a:avLst/>
          </a:prstGeom>
          <a:solidFill>
            <a:srgbClr val="E07A1F"/>
          </a:solidFill>
          <a:ln w="1905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588367" y="14721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L9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213463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112802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112802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L10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637314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536654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536654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L11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061166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960505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960505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L12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485017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384357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9384357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L13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8908869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Clustering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808208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080820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L14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033272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ML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8640" y="3017520"/>
            <a:ext cx="11064240" cy="3108960"/>
          </a:xfrm>
          <a:prstGeom prst="roundRect">
            <a:avLst>
              <a:gd name="adj" fmla="val 29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914400" y="3246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you will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914400" y="37947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14400" y="37947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1371600" y="37673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 regression problems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914400" y="42519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14400" y="4251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1371600" y="42245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line: slope and intercept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914400" y="47091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14400" y="47091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6817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error with MAE by hand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914400" y="51663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914400" y="5166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1371600" y="51389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best line by hand, then with LinearRegression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14400" y="56235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914400" y="5623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1371600" y="55961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on real data with MAE and R², and know when a line misleads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9" name="Text 47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20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students, one question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Invented data: hours studied per week and exam marks. What mark would we expect for 6 hours?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2938653"/>
          </a:xfrm>
          <a:prstGeom prst="roundRect">
            <a:avLst>
              <a:gd name="adj" fmla="val 2489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2481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matplotlib.pyplot as plt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hours = [1, 2, 3, 4, 5]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marks = [40, 50, 55, 65, 70]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plt.scatter(hours, marks, s=60)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plt.xlabel("hours studied")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plt.ylabel("marks")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plt.xlim(0, 7)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plt.ylim(30, 90)</a:t>
            </a:r>
            <a:endParaRPr lang="en-US" sz="17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700" dirty="0"/>
          </a:p>
        </p:txBody>
      </p:sp>
      <p:pic>
        <p:nvPicPr>
          <p:cNvPr id="7" name="Image 0" descr="media/figs/fig0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29821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20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Anatomy of a straight line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583680" cy="2423160"/>
          </a:xfrm>
          <a:prstGeom prst="roundRect">
            <a:avLst>
              <a:gd name="adj" fmla="val 3019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19072"/>
            <a:ext cx="6309360" cy="1965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slope = 7.5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intercept = 33.5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 = 6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predicted = slope * h + intercept</a:t>
            </a:r>
            <a:endParaRPr lang="en-US" sz="2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print(predicted)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4023360"/>
            <a:ext cx="6583680" cy="829818"/>
          </a:xfrm>
          <a:prstGeom prst="roundRect">
            <a:avLst>
              <a:gd name="adj" fmla="val 8815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41148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370832"/>
            <a:ext cx="6309360" cy="372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78.5</a:t>
            </a:r>
            <a:endParaRPr lang="en-US" sz="1800" dirty="0"/>
          </a:p>
        </p:txBody>
      </p:sp>
      <p:sp>
        <p:nvSpPr>
          <p:cNvPr id="9" name="anim_1_0"/>
          <p:cNvSpPr/>
          <p:nvPr/>
        </p:nvSpPr>
        <p:spPr>
          <a:xfrm>
            <a:off x="731520" y="2066544"/>
            <a:ext cx="914400" cy="45720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anim_2_1"/>
          <p:cNvSpPr/>
          <p:nvPr/>
        </p:nvSpPr>
        <p:spPr>
          <a:xfrm>
            <a:off x="731520" y="2441448"/>
            <a:ext cx="1645920" cy="45720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anim_3_2"/>
          <p:cNvSpPr/>
          <p:nvPr/>
        </p:nvSpPr>
        <p:spPr>
          <a:xfrm>
            <a:off x="2926080" y="3191256"/>
            <a:ext cx="1645920" cy="45720"/>
          </a:xfrm>
          <a:prstGeom prst="rect">
            <a:avLst/>
          </a:prstGeom>
          <a:solidFill>
            <a:srgbClr val="1F8A7A"/>
          </a:solidFill>
          <a:ln w="1270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2" name="anim_4_3"/>
          <p:cNvSpPr/>
          <p:nvPr/>
        </p:nvSpPr>
        <p:spPr>
          <a:xfrm>
            <a:off x="4754880" y="3191256"/>
            <a:ext cx="2011680" cy="45720"/>
          </a:xfrm>
          <a:prstGeom prst="rect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13" name="anim_1_4"/>
          <p:cNvSpPr/>
          <p:nvPr/>
        </p:nvSpPr>
        <p:spPr>
          <a:xfrm>
            <a:off x="7013448" y="1842516"/>
            <a:ext cx="128016" cy="12801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anim_1_5"/>
          <p:cNvSpPr/>
          <p:nvPr/>
        </p:nvSpPr>
        <p:spPr>
          <a:xfrm>
            <a:off x="7132320" y="1906524"/>
            <a:ext cx="502920" cy="914"/>
          </a:xfrm>
          <a:prstGeom prst="line">
            <a:avLst/>
          </a:prstGeom>
          <a:noFill/>
          <a:ln w="15875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anim_1_6"/>
          <p:cNvSpPr/>
          <p:nvPr/>
        </p:nvSpPr>
        <p:spPr>
          <a:xfrm>
            <a:off x="7635240" y="1728216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anim_1_7"/>
          <p:cNvSpPr txBox="1"/>
          <p:nvPr/>
        </p:nvSpPr>
        <p:spPr>
          <a:xfrm>
            <a:off x="7772400" y="1728216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Slope: marks gained per extra hour</a:t>
            </a:r>
            <a:endParaRPr lang="en-US" sz="1500" dirty="0"/>
          </a:p>
        </p:txBody>
      </p:sp>
      <p:sp>
        <p:nvSpPr>
          <p:cNvPr id="17" name="anim_2_8"/>
          <p:cNvSpPr/>
          <p:nvPr/>
        </p:nvSpPr>
        <p:spPr>
          <a:xfrm>
            <a:off x="7013448" y="2217420"/>
            <a:ext cx="128016" cy="128016"/>
          </a:xfrm>
          <a:prstGeom prst="ellipse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anim_2_9"/>
          <p:cNvSpPr/>
          <p:nvPr/>
        </p:nvSpPr>
        <p:spPr>
          <a:xfrm>
            <a:off x="7132320" y="2281428"/>
            <a:ext cx="502920" cy="91440"/>
          </a:xfrm>
          <a:prstGeom prst="line">
            <a:avLst/>
          </a:prstGeom>
          <a:noFill/>
          <a:ln w="15875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anim_2_10"/>
          <p:cNvSpPr/>
          <p:nvPr/>
        </p:nvSpPr>
        <p:spPr>
          <a:xfrm>
            <a:off x="7635240" y="2194560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0" name="anim_2_11"/>
          <p:cNvSpPr txBox="1"/>
          <p:nvPr/>
        </p:nvSpPr>
        <p:spPr>
          <a:xfrm>
            <a:off x="7772400" y="2194560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Intercept: predicted marks at 0 hours</a:t>
            </a:r>
            <a:endParaRPr lang="en-US" sz="1500" dirty="0"/>
          </a:p>
        </p:txBody>
      </p:sp>
      <p:sp>
        <p:nvSpPr>
          <p:cNvPr id="21" name="anim_3_12"/>
          <p:cNvSpPr/>
          <p:nvPr/>
        </p:nvSpPr>
        <p:spPr>
          <a:xfrm>
            <a:off x="7013448" y="2967228"/>
            <a:ext cx="128016" cy="128016"/>
          </a:xfrm>
          <a:prstGeom prst="ellipse">
            <a:avLst/>
          </a:prstGeom>
          <a:solidFill>
            <a:srgbClr val="1F8A7A"/>
          </a:solidFill>
          <a:ln w="1270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2" name="anim_3_13"/>
          <p:cNvSpPr/>
          <p:nvPr/>
        </p:nvSpPr>
        <p:spPr>
          <a:xfrm>
            <a:off x="7132320" y="3031236"/>
            <a:ext cx="502920" cy="914"/>
          </a:xfrm>
          <a:prstGeom prst="line">
            <a:avLst/>
          </a:prstGeom>
          <a:noFill/>
          <a:ln w="15875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3" name="anim_3_14"/>
          <p:cNvSpPr/>
          <p:nvPr/>
        </p:nvSpPr>
        <p:spPr>
          <a:xfrm>
            <a:off x="7635240" y="2852928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24" name="anim_3_15"/>
          <p:cNvSpPr txBox="1"/>
          <p:nvPr/>
        </p:nvSpPr>
        <p:spPr>
          <a:xfrm>
            <a:off x="7772400" y="2852928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Slope times the input (6 hours)</a:t>
            </a:r>
            <a:endParaRPr lang="en-US" sz="1500" dirty="0"/>
          </a:p>
        </p:txBody>
      </p:sp>
      <p:sp>
        <p:nvSpPr>
          <p:cNvPr id="25" name="anim_4_16"/>
          <p:cNvSpPr/>
          <p:nvPr/>
        </p:nvSpPr>
        <p:spPr>
          <a:xfrm>
            <a:off x="7013448" y="2967228"/>
            <a:ext cx="128016" cy="128016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6" name="anim_4_17"/>
          <p:cNvSpPr/>
          <p:nvPr/>
        </p:nvSpPr>
        <p:spPr>
          <a:xfrm>
            <a:off x="7132320" y="3031236"/>
            <a:ext cx="502920" cy="466344"/>
          </a:xfrm>
          <a:prstGeom prst="line">
            <a:avLst/>
          </a:prstGeom>
          <a:noFill/>
          <a:ln w="15875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7" name="anim_4_18"/>
          <p:cNvSpPr/>
          <p:nvPr/>
        </p:nvSpPr>
        <p:spPr>
          <a:xfrm>
            <a:off x="7635240" y="3319272"/>
            <a:ext cx="4023360" cy="356616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875">
            <a:solidFill>
              <a:srgbClr val="8E44AD"/>
            </a:solidFill>
            <a:prstDash val="solid"/>
          </a:ln>
        </p:spPr>
        <p:txBody>
          <a:bodyPr/>
          <a:p/>
        </p:txBody>
      </p:sp>
      <p:sp>
        <p:nvSpPr>
          <p:cNvPr id="28" name="anim_4_19"/>
          <p:cNvSpPr txBox="1"/>
          <p:nvPr/>
        </p:nvSpPr>
        <p:spPr>
          <a:xfrm>
            <a:off x="7772400" y="3319272"/>
            <a:ext cx="37947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the starting point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4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hand: how wrong is a guessed line?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the line marks = 8 × hours + 30. Error = actual - predicted. MAE = average of the error sizes.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206240" cy="1673352"/>
          </a:xfrm>
          <a:prstGeom prst="roundRect">
            <a:avLst>
              <a:gd name="adj" fmla="val 43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3931920" cy="1216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guessed line: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8 * hours + 30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MAE = (2+4+1+3+0) / 5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  = 2.0 marks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828800"/>
            <a:ext cx="1307592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382512" y="1828800"/>
            <a:ext cx="1307592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690104" y="1828800"/>
            <a:ext cx="1307592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predicted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997696" y="1828800"/>
            <a:ext cx="1307592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305288" y="1828800"/>
            <a:ext cx="1307592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|error|</a:t>
            </a:r>
            <a:endParaRPr lang="en-US" sz="1600" dirty="0"/>
          </a:p>
        </p:txBody>
      </p:sp>
      <p:sp>
        <p:nvSpPr>
          <p:cNvPr id="12" name="anim_1_0"/>
          <p:cNvSpPr txBox="1"/>
          <p:nvPr/>
        </p:nvSpPr>
        <p:spPr>
          <a:xfrm>
            <a:off x="5074920" y="22128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anim_1_1"/>
          <p:cNvSpPr txBox="1"/>
          <p:nvPr/>
        </p:nvSpPr>
        <p:spPr>
          <a:xfrm>
            <a:off x="6382512" y="22128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</a:t>
            </a:r>
            <a:endParaRPr lang="en-US" sz="1600" dirty="0"/>
          </a:p>
        </p:txBody>
      </p:sp>
      <p:sp>
        <p:nvSpPr>
          <p:cNvPr id="14" name="anim_1_2"/>
          <p:cNvSpPr txBox="1"/>
          <p:nvPr/>
        </p:nvSpPr>
        <p:spPr>
          <a:xfrm>
            <a:off x="7690104" y="22128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38</a:t>
            </a:r>
            <a:endParaRPr lang="en-US" sz="1600" dirty="0"/>
          </a:p>
        </p:txBody>
      </p:sp>
      <p:sp>
        <p:nvSpPr>
          <p:cNvPr id="15" name="anim_1_3"/>
          <p:cNvSpPr txBox="1"/>
          <p:nvPr/>
        </p:nvSpPr>
        <p:spPr>
          <a:xfrm>
            <a:off x="8997696" y="22128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anim_1_4"/>
          <p:cNvSpPr txBox="1"/>
          <p:nvPr/>
        </p:nvSpPr>
        <p:spPr>
          <a:xfrm>
            <a:off x="10305288" y="22128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anim_2_5"/>
          <p:cNvSpPr txBox="1"/>
          <p:nvPr/>
        </p:nvSpPr>
        <p:spPr>
          <a:xfrm>
            <a:off x="5074920" y="26700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anim_2_6"/>
          <p:cNvSpPr txBox="1"/>
          <p:nvPr/>
        </p:nvSpPr>
        <p:spPr>
          <a:xfrm>
            <a:off x="6382512" y="26700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</a:t>
            </a:r>
            <a:endParaRPr lang="en-US" sz="1600" dirty="0"/>
          </a:p>
        </p:txBody>
      </p:sp>
      <p:sp>
        <p:nvSpPr>
          <p:cNvPr id="19" name="anim_2_7"/>
          <p:cNvSpPr txBox="1"/>
          <p:nvPr/>
        </p:nvSpPr>
        <p:spPr>
          <a:xfrm>
            <a:off x="7690104" y="26700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46</a:t>
            </a:r>
            <a:endParaRPr lang="en-US" sz="1600" dirty="0"/>
          </a:p>
        </p:txBody>
      </p:sp>
      <p:sp>
        <p:nvSpPr>
          <p:cNvPr id="20" name="anim_2_8"/>
          <p:cNvSpPr txBox="1"/>
          <p:nvPr/>
        </p:nvSpPr>
        <p:spPr>
          <a:xfrm>
            <a:off x="8997696" y="26700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anim_2_9"/>
          <p:cNvSpPr txBox="1"/>
          <p:nvPr/>
        </p:nvSpPr>
        <p:spPr>
          <a:xfrm>
            <a:off x="10305288" y="26700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anim_3_10"/>
          <p:cNvSpPr txBox="1"/>
          <p:nvPr/>
        </p:nvSpPr>
        <p:spPr>
          <a:xfrm>
            <a:off x="5074920" y="31272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anim_3_11"/>
          <p:cNvSpPr txBox="1"/>
          <p:nvPr/>
        </p:nvSpPr>
        <p:spPr>
          <a:xfrm>
            <a:off x="6382512" y="31272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55</a:t>
            </a:r>
            <a:endParaRPr lang="en-US" sz="1600" dirty="0"/>
          </a:p>
        </p:txBody>
      </p:sp>
      <p:sp>
        <p:nvSpPr>
          <p:cNvPr id="24" name="anim_3_12"/>
          <p:cNvSpPr txBox="1"/>
          <p:nvPr/>
        </p:nvSpPr>
        <p:spPr>
          <a:xfrm>
            <a:off x="7690104" y="31272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54</a:t>
            </a:r>
            <a:endParaRPr lang="en-US" sz="1600" dirty="0"/>
          </a:p>
        </p:txBody>
      </p:sp>
      <p:sp>
        <p:nvSpPr>
          <p:cNvPr id="25" name="anim_3_13"/>
          <p:cNvSpPr txBox="1"/>
          <p:nvPr/>
        </p:nvSpPr>
        <p:spPr>
          <a:xfrm>
            <a:off x="8997696" y="31272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26" name="anim_3_14"/>
          <p:cNvSpPr txBox="1"/>
          <p:nvPr/>
        </p:nvSpPr>
        <p:spPr>
          <a:xfrm>
            <a:off x="10305288" y="31272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27" name="anim_4_15"/>
          <p:cNvSpPr txBox="1"/>
          <p:nvPr/>
        </p:nvSpPr>
        <p:spPr>
          <a:xfrm>
            <a:off x="5074920" y="35844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anim_4_16"/>
          <p:cNvSpPr txBox="1"/>
          <p:nvPr/>
        </p:nvSpPr>
        <p:spPr>
          <a:xfrm>
            <a:off x="6382512" y="35844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65</a:t>
            </a:r>
            <a:endParaRPr lang="en-US" sz="1600" dirty="0"/>
          </a:p>
        </p:txBody>
      </p:sp>
      <p:sp>
        <p:nvSpPr>
          <p:cNvPr id="29" name="anim_4_17"/>
          <p:cNvSpPr txBox="1"/>
          <p:nvPr/>
        </p:nvSpPr>
        <p:spPr>
          <a:xfrm>
            <a:off x="7690104" y="35844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62</a:t>
            </a:r>
            <a:endParaRPr lang="en-US" sz="1600" dirty="0"/>
          </a:p>
        </p:txBody>
      </p:sp>
      <p:sp>
        <p:nvSpPr>
          <p:cNvPr id="30" name="anim_4_18"/>
          <p:cNvSpPr txBox="1"/>
          <p:nvPr/>
        </p:nvSpPr>
        <p:spPr>
          <a:xfrm>
            <a:off x="8997696" y="35844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31" name="anim_4_19"/>
          <p:cNvSpPr txBox="1"/>
          <p:nvPr/>
        </p:nvSpPr>
        <p:spPr>
          <a:xfrm>
            <a:off x="10305288" y="35844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32" name="anim_5_20"/>
          <p:cNvSpPr txBox="1"/>
          <p:nvPr/>
        </p:nvSpPr>
        <p:spPr>
          <a:xfrm>
            <a:off x="5074920" y="40416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600" dirty="0"/>
          </a:p>
        </p:txBody>
      </p:sp>
      <p:sp>
        <p:nvSpPr>
          <p:cNvPr id="33" name="anim_5_21"/>
          <p:cNvSpPr txBox="1"/>
          <p:nvPr/>
        </p:nvSpPr>
        <p:spPr>
          <a:xfrm>
            <a:off x="6382512" y="40416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70</a:t>
            </a:r>
            <a:endParaRPr lang="en-US" sz="1600" dirty="0"/>
          </a:p>
        </p:txBody>
      </p:sp>
      <p:sp>
        <p:nvSpPr>
          <p:cNvPr id="34" name="anim_5_22"/>
          <p:cNvSpPr txBox="1"/>
          <p:nvPr/>
        </p:nvSpPr>
        <p:spPr>
          <a:xfrm>
            <a:off x="7690104" y="40416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70</a:t>
            </a:r>
            <a:endParaRPr lang="en-US" sz="1600" dirty="0"/>
          </a:p>
        </p:txBody>
      </p:sp>
      <p:sp>
        <p:nvSpPr>
          <p:cNvPr id="35" name="anim_5_23"/>
          <p:cNvSpPr txBox="1"/>
          <p:nvPr/>
        </p:nvSpPr>
        <p:spPr>
          <a:xfrm>
            <a:off x="8997696" y="40416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36" name="anim_5_24"/>
          <p:cNvSpPr txBox="1"/>
          <p:nvPr/>
        </p:nvSpPr>
        <p:spPr>
          <a:xfrm>
            <a:off x="10305288" y="4041648"/>
            <a:ext cx="1307592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37" name="anim_6_25"/>
          <p:cNvSpPr txBox="1"/>
          <p:nvPr/>
        </p:nvSpPr>
        <p:spPr>
          <a:xfrm>
            <a:off x="5074920" y="44988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38" name="anim_6_26"/>
          <p:cNvSpPr txBox="1"/>
          <p:nvPr/>
        </p:nvSpPr>
        <p:spPr>
          <a:xfrm>
            <a:off x="6382512" y="44988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39" name="anim_6_27"/>
          <p:cNvSpPr txBox="1"/>
          <p:nvPr/>
        </p:nvSpPr>
        <p:spPr>
          <a:xfrm>
            <a:off x="7690104" y="44988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40" name="anim_6_28"/>
          <p:cNvSpPr txBox="1"/>
          <p:nvPr/>
        </p:nvSpPr>
        <p:spPr>
          <a:xfrm>
            <a:off x="8997696" y="44988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MAE</a:t>
            </a:r>
            <a:endParaRPr lang="en-US" sz="1600" dirty="0"/>
          </a:p>
        </p:txBody>
      </p:sp>
      <p:sp>
        <p:nvSpPr>
          <p:cNvPr id="41" name="anim_6_29"/>
          <p:cNvSpPr txBox="1"/>
          <p:nvPr/>
        </p:nvSpPr>
        <p:spPr>
          <a:xfrm>
            <a:off x="10305288" y="4498848"/>
            <a:ext cx="1307592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2.0</a:t>
            </a:r>
            <a:endParaRPr lang="en-US" sz="1600" dirty="0"/>
          </a:p>
        </p:txBody>
      </p:sp>
      <p:sp>
        <p:nvSpPr>
          <p:cNvPr id="42" name="Text 40"/>
          <p:cNvSpPr txBox="1"/>
          <p:nvPr/>
        </p:nvSpPr>
        <p:spPr>
          <a:xfrm>
            <a:off x="5074920" y="5047488"/>
            <a:ext cx="6537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reveal the next row. Predict it first!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hand: the best line (least squares)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slope = sum of (h - mean h)(m - mean m) / sum of (h - mean h)². Means: hours 3, marks 56.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480560" cy="1954530"/>
          </a:xfrm>
          <a:prstGeom prst="roundRect">
            <a:avLst>
              <a:gd name="adj" fmla="val 374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206240" cy="1497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slope = 75 / 10 = 7.5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intercept = 56 - 7.5 * 3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        = 33.5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best line: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marks = 7.5 * hours + 33.5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349240" y="1828800"/>
            <a:ext cx="104394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393180" y="1828800"/>
            <a:ext cx="104394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437120" y="1828800"/>
            <a:ext cx="104394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- 3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481060" y="1828800"/>
            <a:ext cx="104394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- 56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525000" y="1828800"/>
            <a:ext cx="104394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0568940" y="1828800"/>
            <a:ext cx="104394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 - 3)²</a:t>
            </a:r>
            <a:endParaRPr lang="en-US" sz="1600" dirty="0"/>
          </a:p>
        </p:txBody>
      </p:sp>
      <p:sp>
        <p:nvSpPr>
          <p:cNvPr id="13" name="anim_1_0"/>
          <p:cNvSpPr txBox="1"/>
          <p:nvPr/>
        </p:nvSpPr>
        <p:spPr>
          <a:xfrm>
            <a:off x="5349240" y="22128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anim_1_1"/>
          <p:cNvSpPr txBox="1"/>
          <p:nvPr/>
        </p:nvSpPr>
        <p:spPr>
          <a:xfrm>
            <a:off x="6393180" y="22128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40</a:t>
            </a:r>
            <a:endParaRPr lang="en-US" sz="1600" dirty="0"/>
          </a:p>
        </p:txBody>
      </p:sp>
      <p:sp>
        <p:nvSpPr>
          <p:cNvPr id="15" name="anim_1_2"/>
          <p:cNvSpPr txBox="1"/>
          <p:nvPr/>
        </p:nvSpPr>
        <p:spPr>
          <a:xfrm>
            <a:off x="7437120" y="22128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-2</a:t>
            </a:r>
            <a:endParaRPr lang="en-US" sz="1600" dirty="0"/>
          </a:p>
        </p:txBody>
      </p:sp>
      <p:sp>
        <p:nvSpPr>
          <p:cNvPr id="16" name="anim_1_3"/>
          <p:cNvSpPr txBox="1"/>
          <p:nvPr/>
        </p:nvSpPr>
        <p:spPr>
          <a:xfrm>
            <a:off x="8481060" y="22128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-16</a:t>
            </a:r>
            <a:endParaRPr lang="en-US" sz="1600" dirty="0"/>
          </a:p>
        </p:txBody>
      </p:sp>
      <p:sp>
        <p:nvSpPr>
          <p:cNvPr id="17" name="anim_1_4"/>
          <p:cNvSpPr txBox="1"/>
          <p:nvPr/>
        </p:nvSpPr>
        <p:spPr>
          <a:xfrm>
            <a:off x="9525000" y="22128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32</a:t>
            </a:r>
            <a:endParaRPr lang="en-US" sz="1600" dirty="0"/>
          </a:p>
        </p:txBody>
      </p:sp>
      <p:sp>
        <p:nvSpPr>
          <p:cNvPr id="18" name="anim_1_5"/>
          <p:cNvSpPr txBox="1"/>
          <p:nvPr/>
        </p:nvSpPr>
        <p:spPr>
          <a:xfrm>
            <a:off x="10568940" y="22128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anim_2_6"/>
          <p:cNvSpPr txBox="1"/>
          <p:nvPr/>
        </p:nvSpPr>
        <p:spPr>
          <a:xfrm>
            <a:off x="5349240" y="26700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anim_2_7"/>
          <p:cNvSpPr txBox="1"/>
          <p:nvPr/>
        </p:nvSpPr>
        <p:spPr>
          <a:xfrm>
            <a:off x="6393180" y="26700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</a:t>
            </a:r>
            <a:endParaRPr lang="en-US" sz="1600" dirty="0"/>
          </a:p>
        </p:txBody>
      </p:sp>
      <p:sp>
        <p:nvSpPr>
          <p:cNvPr id="21" name="anim_2_8"/>
          <p:cNvSpPr txBox="1"/>
          <p:nvPr/>
        </p:nvSpPr>
        <p:spPr>
          <a:xfrm>
            <a:off x="7437120" y="26700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-1</a:t>
            </a:r>
            <a:endParaRPr lang="en-US" sz="1600" dirty="0"/>
          </a:p>
        </p:txBody>
      </p:sp>
      <p:sp>
        <p:nvSpPr>
          <p:cNvPr id="22" name="anim_2_9"/>
          <p:cNvSpPr txBox="1"/>
          <p:nvPr/>
        </p:nvSpPr>
        <p:spPr>
          <a:xfrm>
            <a:off x="8481060" y="26700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-6</a:t>
            </a:r>
            <a:endParaRPr lang="en-US" sz="1600" dirty="0"/>
          </a:p>
        </p:txBody>
      </p:sp>
      <p:sp>
        <p:nvSpPr>
          <p:cNvPr id="23" name="anim_2_10"/>
          <p:cNvSpPr txBox="1"/>
          <p:nvPr/>
        </p:nvSpPr>
        <p:spPr>
          <a:xfrm>
            <a:off x="9525000" y="26700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1600" dirty="0"/>
          </a:p>
        </p:txBody>
      </p:sp>
      <p:sp>
        <p:nvSpPr>
          <p:cNvPr id="24" name="anim_2_11"/>
          <p:cNvSpPr txBox="1"/>
          <p:nvPr/>
        </p:nvSpPr>
        <p:spPr>
          <a:xfrm>
            <a:off x="10568940" y="26700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25" name="anim_3_12"/>
          <p:cNvSpPr txBox="1"/>
          <p:nvPr/>
        </p:nvSpPr>
        <p:spPr>
          <a:xfrm>
            <a:off x="5349240" y="31272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anim_3_13"/>
          <p:cNvSpPr txBox="1"/>
          <p:nvPr/>
        </p:nvSpPr>
        <p:spPr>
          <a:xfrm>
            <a:off x="6393180" y="31272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55</a:t>
            </a:r>
            <a:endParaRPr lang="en-US" sz="1600" dirty="0"/>
          </a:p>
        </p:txBody>
      </p:sp>
      <p:sp>
        <p:nvSpPr>
          <p:cNvPr id="27" name="anim_3_14"/>
          <p:cNvSpPr txBox="1"/>
          <p:nvPr/>
        </p:nvSpPr>
        <p:spPr>
          <a:xfrm>
            <a:off x="7437120" y="31272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28" name="anim_3_15"/>
          <p:cNvSpPr txBox="1"/>
          <p:nvPr/>
        </p:nvSpPr>
        <p:spPr>
          <a:xfrm>
            <a:off x="8481060" y="31272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-1</a:t>
            </a:r>
            <a:endParaRPr lang="en-US" sz="1600" dirty="0"/>
          </a:p>
        </p:txBody>
      </p:sp>
      <p:sp>
        <p:nvSpPr>
          <p:cNvPr id="29" name="anim_3_16"/>
          <p:cNvSpPr txBox="1"/>
          <p:nvPr/>
        </p:nvSpPr>
        <p:spPr>
          <a:xfrm>
            <a:off x="9525000" y="31272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30" name="anim_3_17"/>
          <p:cNvSpPr txBox="1"/>
          <p:nvPr/>
        </p:nvSpPr>
        <p:spPr>
          <a:xfrm>
            <a:off x="10568940" y="31272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31" name="anim_4_18"/>
          <p:cNvSpPr txBox="1"/>
          <p:nvPr/>
        </p:nvSpPr>
        <p:spPr>
          <a:xfrm>
            <a:off x="5349240" y="35844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32" name="anim_4_19"/>
          <p:cNvSpPr txBox="1"/>
          <p:nvPr/>
        </p:nvSpPr>
        <p:spPr>
          <a:xfrm>
            <a:off x="6393180" y="35844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65</a:t>
            </a:r>
            <a:endParaRPr lang="en-US" sz="1600" dirty="0"/>
          </a:p>
        </p:txBody>
      </p:sp>
      <p:sp>
        <p:nvSpPr>
          <p:cNvPr id="33" name="anim_4_20"/>
          <p:cNvSpPr txBox="1"/>
          <p:nvPr/>
        </p:nvSpPr>
        <p:spPr>
          <a:xfrm>
            <a:off x="7437120" y="35844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34" name="anim_4_21"/>
          <p:cNvSpPr txBox="1"/>
          <p:nvPr/>
        </p:nvSpPr>
        <p:spPr>
          <a:xfrm>
            <a:off x="8481060" y="35844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</a:t>
            </a:r>
            <a:endParaRPr lang="en-US" sz="1600" dirty="0"/>
          </a:p>
        </p:txBody>
      </p:sp>
      <p:sp>
        <p:nvSpPr>
          <p:cNvPr id="35" name="anim_4_22"/>
          <p:cNvSpPr txBox="1"/>
          <p:nvPr/>
        </p:nvSpPr>
        <p:spPr>
          <a:xfrm>
            <a:off x="9525000" y="35844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</a:t>
            </a:r>
            <a:endParaRPr lang="en-US" sz="1600" dirty="0"/>
          </a:p>
        </p:txBody>
      </p:sp>
      <p:sp>
        <p:nvSpPr>
          <p:cNvPr id="36" name="anim_4_23"/>
          <p:cNvSpPr txBox="1"/>
          <p:nvPr/>
        </p:nvSpPr>
        <p:spPr>
          <a:xfrm>
            <a:off x="10568940" y="35844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37" name="anim_5_24"/>
          <p:cNvSpPr txBox="1"/>
          <p:nvPr/>
        </p:nvSpPr>
        <p:spPr>
          <a:xfrm>
            <a:off x="5349240" y="40416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600" dirty="0"/>
          </a:p>
        </p:txBody>
      </p:sp>
      <p:sp>
        <p:nvSpPr>
          <p:cNvPr id="38" name="anim_5_25"/>
          <p:cNvSpPr txBox="1"/>
          <p:nvPr/>
        </p:nvSpPr>
        <p:spPr>
          <a:xfrm>
            <a:off x="6393180" y="40416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70</a:t>
            </a:r>
            <a:endParaRPr lang="en-US" sz="1600" dirty="0"/>
          </a:p>
        </p:txBody>
      </p:sp>
      <p:sp>
        <p:nvSpPr>
          <p:cNvPr id="39" name="anim_5_26"/>
          <p:cNvSpPr txBox="1"/>
          <p:nvPr/>
        </p:nvSpPr>
        <p:spPr>
          <a:xfrm>
            <a:off x="7437120" y="40416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40" name="anim_5_27"/>
          <p:cNvSpPr txBox="1"/>
          <p:nvPr/>
        </p:nvSpPr>
        <p:spPr>
          <a:xfrm>
            <a:off x="8481060" y="40416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</a:t>
            </a:r>
            <a:endParaRPr lang="en-US" sz="1600" dirty="0"/>
          </a:p>
        </p:txBody>
      </p:sp>
      <p:sp>
        <p:nvSpPr>
          <p:cNvPr id="41" name="anim_5_28"/>
          <p:cNvSpPr txBox="1"/>
          <p:nvPr/>
        </p:nvSpPr>
        <p:spPr>
          <a:xfrm>
            <a:off x="9525000" y="40416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28</a:t>
            </a:r>
            <a:endParaRPr lang="en-US" sz="1600" dirty="0"/>
          </a:p>
        </p:txBody>
      </p:sp>
      <p:sp>
        <p:nvSpPr>
          <p:cNvPr id="42" name="anim_5_29"/>
          <p:cNvSpPr txBox="1"/>
          <p:nvPr/>
        </p:nvSpPr>
        <p:spPr>
          <a:xfrm>
            <a:off x="10568940" y="4041648"/>
            <a:ext cx="104394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43" name="anim_6_30"/>
          <p:cNvSpPr txBox="1"/>
          <p:nvPr/>
        </p:nvSpPr>
        <p:spPr>
          <a:xfrm>
            <a:off x="5349240" y="44988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44" name="anim_6_31"/>
          <p:cNvSpPr txBox="1"/>
          <p:nvPr/>
        </p:nvSpPr>
        <p:spPr>
          <a:xfrm>
            <a:off x="6393180" y="44988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45" name="anim_6_32"/>
          <p:cNvSpPr txBox="1"/>
          <p:nvPr/>
        </p:nvSpPr>
        <p:spPr>
          <a:xfrm>
            <a:off x="7437120" y="44988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endParaRPr lang="en-US" sz="1600" dirty="0"/>
          </a:p>
        </p:txBody>
      </p:sp>
      <p:sp>
        <p:nvSpPr>
          <p:cNvPr id="46" name="anim_6_33"/>
          <p:cNvSpPr txBox="1"/>
          <p:nvPr/>
        </p:nvSpPr>
        <p:spPr>
          <a:xfrm>
            <a:off x="8481060" y="44988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sum</a:t>
            </a:r>
            <a:endParaRPr lang="en-US" sz="1600" dirty="0"/>
          </a:p>
        </p:txBody>
      </p:sp>
      <p:sp>
        <p:nvSpPr>
          <p:cNvPr id="47" name="anim_6_34"/>
          <p:cNvSpPr txBox="1"/>
          <p:nvPr/>
        </p:nvSpPr>
        <p:spPr>
          <a:xfrm>
            <a:off x="9525000" y="44988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75</a:t>
            </a:r>
            <a:endParaRPr lang="en-US" sz="1600" dirty="0"/>
          </a:p>
        </p:txBody>
      </p:sp>
      <p:sp>
        <p:nvSpPr>
          <p:cNvPr id="48" name="anim_6_35"/>
          <p:cNvSpPr txBox="1"/>
          <p:nvPr/>
        </p:nvSpPr>
        <p:spPr>
          <a:xfrm>
            <a:off x="10568940" y="4498848"/>
            <a:ext cx="104394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1600" dirty="0"/>
          </a:p>
        </p:txBody>
      </p:sp>
      <p:sp>
        <p:nvSpPr>
          <p:cNvPr id="49" name="Text 47"/>
          <p:cNvSpPr txBox="1"/>
          <p:nvPr/>
        </p:nvSpPr>
        <p:spPr>
          <a:xfrm>
            <a:off x="5349240" y="5047488"/>
            <a:ext cx="6263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reveal the next row. Predict it first!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5" name="Text 5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6" grpId="0" animBg="1"/>
      <p:bldP spid="47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line with scikit-learn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must be a table: one row per student, so 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[[1], [2], ...]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fit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finds the slope (</a:t>
            </a:r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coef_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and intercept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28371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numbers as our hand calculation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predict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answers new questions: 6 hours gives 78.5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243519"/>
          </a:xfrm>
          <a:prstGeom prst="roundRect">
            <a:avLst>
              <a:gd name="adj" fmla="val 3261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1786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sklearn.linear_model import LinearRegression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[[1], [2], [3], [4], [5]]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[40, 50, 55, 65, 70]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= LinearRegression()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model.fit(X, y)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print(model.coef_, model.intercept_)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print(model.predict([[6]]))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40680" y="3843719"/>
            <a:ext cx="6172200" cy="1032891"/>
          </a:xfrm>
          <a:prstGeom prst="roundRect">
            <a:avLst>
              <a:gd name="adj" fmla="val 7082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3935159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191191"/>
            <a:ext cx="5897880" cy="575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[7.5] 33.5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[78.5]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20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the fitted line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line passes as close as possible to all points at once. The red segments are the errors it tries to keep small.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2235708"/>
          </a:xfrm>
          <a:prstGeom prst="roundRect">
            <a:avLst>
              <a:gd name="adj" fmla="val 32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1778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 = model.predict(X)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plt.scatter(hours, marks, s=60, zorder=3)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plt.plot(hours, pred, color="tab:orange")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h, m, p in zip(hours, marks, pred):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plt.plot([h, h], [m, p], color="red", lw=1)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plt.xlabel("hours studied")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plt.ylabel("marks")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350" dirty="0"/>
          </a:p>
        </p:txBody>
      </p:sp>
      <p:pic>
        <p:nvPicPr>
          <p:cNvPr id="7" name="Image 0" descr="media/figs/fig0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28097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20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it: searching for the best line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A452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87375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frame tries a different line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61493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2524252"/>
            <a:ext cx="3108960" cy="29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segments: the errors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092704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3002026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 goes down as the line improves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38338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22960" y="3743198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search ends at slope 7.5, intercept 33.5</a:t>
            </a:r>
            <a:endParaRPr lang="en-US" sz="1700" dirty="0"/>
          </a:p>
        </p:txBody>
      </p:sp>
      <p:pic>
        <p:nvPicPr>
          <p:cNvPr id="12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51960" y="1280160"/>
            <a:ext cx="7360920" cy="41422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251960" y="5532120"/>
            <a:ext cx="7360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video to play, click again to pause. Silent: talk the class through it.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data: diabetes progression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442 patients, built into scikit-learn (offline)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Feature: body mass index (bmi), already scaled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3903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28371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disease progression one year later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data is noisy: errors are much larger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3040190"/>
          </a:xfrm>
          <a:prstGeom prst="roundRect">
            <a:avLst>
              <a:gd name="adj" fmla="val 2406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2582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sklearn.datasets import load_diabetes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train_test_split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mean_absolute_error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= load_diabetes(as_frame=True)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data.data[["bmi"]]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data.target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test_size=0.25, random_state=0)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 = LinearRegression().fit(X_tr, y_tr)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pred = model.predict(X_te)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print(round(mean_absolute_error(y_te, pred), 1))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40680" y="4640389"/>
            <a:ext cx="6172200" cy="775145"/>
          </a:xfrm>
          <a:prstGeom prst="roundRect">
            <a:avLst>
              <a:gd name="adj" fmla="val 9437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4731829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987861"/>
            <a:ext cx="5897880" cy="317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53.3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why: one feature, lots of noise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trend is real, but patients with the same bmi differ a lot. A line can only capture the average trend.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2024825"/>
          </a:xfrm>
          <a:prstGeom prst="roundRect">
            <a:avLst>
              <a:gd name="adj" fmla="val 361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1567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plt.scatter(X_te["bmi"], y_te, s=12, alpha=0.6)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xs = X_te.sort_values("bmi")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plt.plot(xs["bmi"], model.predict(xs),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color="tab:orange", lw=2)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plt.xlabel("bmi (scaled)")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plt.ylabel("progression")</a:t>
            </a:r>
            <a:endParaRPr lang="en-US" sz="13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350" dirty="0"/>
          </a:p>
        </p:txBody>
      </p:sp>
      <p:pic>
        <p:nvPicPr>
          <p:cNvPr id="7" name="Image 0" descr="media/figs/fig0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215961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20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10 features, and two more ways to score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MAE: average error size, in target units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48005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373376"/>
            <a:ext cx="4297680" cy="966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R²: share of variation explained (1 = perfect, 0 = no better than the mean)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70027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3593592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features: lower MAE, higher R²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43007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4194048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compare on the test set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969895"/>
          </a:xfrm>
          <a:prstGeom prst="roundRect">
            <a:avLst>
              <a:gd name="adj" fmla="val 246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2512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sklearn.metrics import r2_score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cols in [["bmi"], list(data.data.columns)]: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 = data.data[cols]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X_tr, X_te, y_tr, y_te = train_test_split(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X, y, test_size=0.25, random_state=0)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m = LinearRegression().fit(X_tr, y_tr)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 = m.predict(X_te)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print(len(cols), "features: MAE",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round(mean_absolute_error(y_te, p), 1),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"R2", round(r2_score(y_te, p), 2))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40680" y="4570095"/>
            <a:ext cx="6172200" cy="1032891"/>
          </a:xfrm>
          <a:prstGeom prst="roundRect">
            <a:avLst>
              <a:gd name="adj" fmla="val 7082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4661535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917567"/>
            <a:ext cx="5897880" cy="575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features: MAE 53.3 R2 0.16</a:t>
            </a:r>
            <a:endParaRPr lang="en-US" sz="15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5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features: MAE 45.1 R2 0.36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20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someone studies 20 hours?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097280"/>
            <a:ext cx="2103120" cy="384048"/>
          </a:xfrm>
          <a:prstGeom prst="roundRect">
            <a:avLst>
              <a:gd name="adj" fmla="val 47619"/>
            </a:avLst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first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6400800" cy="1923288"/>
          </a:xfrm>
          <a:prstGeom prst="roundRect">
            <a:avLst>
              <a:gd name="adj" fmla="val 3803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830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39112"/>
            <a:ext cx="6126480" cy="1466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[[1], [2], [3], [4], [5]]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[40, 50, 55, 65, 70]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small = LinearRegression().fit(X, y)</a:t>
            </a:r>
            <a:endParaRPr lang="en-US" sz="2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print(small.predict([[20]]))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315200" y="1691640"/>
            <a:ext cx="4297680" cy="4206240"/>
          </a:xfrm>
          <a:prstGeom prst="roundRect">
            <a:avLst>
              <a:gd name="adj" fmla="val 2174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315200" y="1828800"/>
            <a:ext cx="4297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1000" dirty="0"/>
          </a:p>
        </p:txBody>
      </p:sp>
      <p:sp>
        <p:nvSpPr>
          <p:cNvPr id="10" name="Text 8"/>
          <p:cNvSpPr txBox="1"/>
          <p:nvPr/>
        </p:nvSpPr>
        <p:spPr>
          <a:xfrm>
            <a:off x="7635240" y="374904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our 5-student model to predict marks for 20 hours of study. Is the answer sensible?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20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What if someone studies 20 hours?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400800" cy="1798320"/>
          </a:xfrm>
          <a:prstGeom prst="roundRect">
            <a:avLst>
              <a:gd name="adj" fmla="val 4068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19072"/>
            <a:ext cx="6126480" cy="1341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[[1], [2], [3], [4], [5]]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 = [40, 50, 55, 65, 70]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small = LinearRegression().fit(X, y)</a:t>
            </a:r>
            <a:endParaRPr lang="en-US" sz="2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print(small.predict([[20]]))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398520"/>
            <a:ext cx="6400800" cy="861060"/>
          </a:xfrm>
          <a:prstGeom prst="roundRect">
            <a:avLst>
              <a:gd name="adj" fmla="val 849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31520" y="3489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745992"/>
            <a:ext cx="6126480" cy="403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[183.5]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0" y="155905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589520" y="146304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line predicts 183.5 marks out of 100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315200" y="23566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589520" y="226060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continue forever; real limits do not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15200" y="315417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589520" y="3058160"/>
            <a:ext cx="4023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only had data from 1 to 5 hours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315200" y="367284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589520" y="357682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trust predictions far outside the training data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20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0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743200" y="429768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2743200" y="42976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minutes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46304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diabetes data with the feature </a:t>
            </a:r>
            <a:pPr indent="0" marL="0">
              <a:buNone/>
            </a:pPr>
            <a:r>
              <a:rPr lang="en-US" sz="18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bp</a:t>
            </a:r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(blood pressure) instead of bmi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2532888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48640" y="25328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487168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LinearRegression on the training part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48640" y="3557016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570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11296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MAE and R² on the test part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548640" y="4581144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48640" y="45811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535424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bp a better single feature than bmi?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852160" y="1463040"/>
            <a:ext cx="5760720" cy="1579626"/>
          </a:xfrm>
          <a:prstGeom prst="roundRect">
            <a:avLst>
              <a:gd name="adj" fmla="val 4631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35040" y="15544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1810512"/>
            <a:ext cx="5486400" cy="11224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data.data[["bp"]]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test_size=0.25, random_state=0)</a:t>
            </a:r>
            <a:endParaRPr lang="en-US" sz="16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6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...</a:t>
            </a:r>
            <a:endParaRPr lang="en-US" sz="165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589788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code: replace the ... with your own code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20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regression mistakes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last line of an error first. It names the problem.</a:t>
            </a:r>
            <a:endParaRPr lang="en-US" sz="1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3433673"/>
        </p:xfrm>
        <a:graphic>
          <a:graphicData uri="http://schemas.openxmlformats.org/drawingml/2006/table">
            <a:tbl>
              <a:tblPr/>
              <a:tblGrid>
                <a:gridCol w="3566160"/>
                <a:gridCol w="3931920"/>
                <a:gridCol w="3566160"/>
              </a:tblGrid>
              <a:tr h="47162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typed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Python says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7678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LinearRegression().fit([1, 2, 3], [4, 5, 6])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Expected 2D array, got 1D array instead: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must be 2-D: [[1], [2], [3]]. Python says so in the message.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8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LinearRegression().fit([[1], [2]], [4, 5, 6])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Found input variables with inconsistent numbers of samples: [2, 3]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and y have different numbers of rows.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92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LinearRegression().predict([[6]])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NotFittedError: This LinearRegression instance is not fitted yet. Call 'fit' with appropriate arguments before using this estimator.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model was never fitted. Call fit first.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20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toolkit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5394959" cy="292608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y = slope·x + intercept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straight line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MAE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error size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R²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 of variation explained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LinearRegression()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Fits the best line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1417320"/>
          <a:ext cx="5394959" cy="292608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model.coef_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Slope(s)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model.intercept_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Intercept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mean_absolute_error(y, p)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MAE in code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r2_score(y, p)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R² in code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20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9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before Lecture 10  · 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hours 2, 4, 6 and marks 50, 60, 76: compute the best slope and intercept with the table method. Check with LinearRegression.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by hand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line, compute the three errors and the MAE by hand.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data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diabetes, try three single features of your choice. Report MAE and R² for each in a small table.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Extrapolation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one real-life example where a line would make an impossible prediction far outside the data.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32816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451104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51104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01396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Plot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51104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your best single feature against the target with the fitted line, as in the lecture.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notebook file HW9_&lt;your ID&gt;.ipynb, or a Colab link set to “Anyone with the link can view”.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20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Recap: Lecture 9 in 90 seconds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627632" y="1051560"/>
            <a:ext cx="8933688" cy="5065776"/>
          </a:xfrm>
          <a:prstGeom prst="rect">
            <a:avLst/>
          </a:prstGeom>
          <a:solidFill>
            <a:srgbClr val="3B4D75"/>
          </a:solidFill>
          <a:ln w="12700">
            <a:solidFill>
              <a:srgbClr val="5B6A8A"/>
            </a:solidFill>
            <a:prstDash val="solid"/>
          </a:ln>
        </p:spPr>
        <p:txBody>
          <a:bodyPr/>
          <a:p/>
        </p:txBody>
      </p:sp>
      <p:pic>
        <p:nvPicPr>
          <p:cNvPr id="4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73352" y="1097280"/>
            <a:ext cx="8842248" cy="4974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73352" y="6163056"/>
            <a:ext cx="8842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play or pause. Watch it again at home to revise.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lab: Regression Lab</a:t>
            </a:r>
            <a:endParaRPr lang="en-US" sz="3000" dirty="0"/>
          </a:p>
        </p:txBody>
      </p:sp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9: Regression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20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" y="1325880"/>
            <a:ext cx="48463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5D6573"/>
                </a:solidFill>
                <a:latin typeface="Calibri"/>
              </a:rPr>
              <a:t>In the lab you can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1  </a:t>
            </a:r>
            <a:r>
              <a:rPr sz="1800" b="1">
                <a:solidFill>
                  <a:srgbClr val="15213A"/>
                </a:solidFill>
                <a:latin typeface="Arial"/>
              </a:rPr>
              <a:t>Fit by hand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Move slope and intercept; watch MAE, MSE and the errors.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2  </a:t>
            </a:r>
            <a:r>
              <a:rPr sz="1800" b="1">
                <a:solidFill>
                  <a:srgbClr val="15213A"/>
                </a:solidFill>
                <a:latin typeface="Arial"/>
              </a:rPr>
              <a:t>Outliers and extrapolation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One odd student swings the line; 20 hours gives 183.5.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3  </a:t>
            </a:r>
            <a:r>
              <a:rPr sz="1800" b="1">
                <a:solidFill>
                  <a:srgbClr val="15213A"/>
                </a:solidFill>
                <a:latin typeface="Arial"/>
              </a:rPr>
              <a:t>Real data: diabetes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Every single feature ranked by test MAE and R².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4  </a:t>
            </a:r>
            <a:r>
              <a:rPr sz="1800" b="1">
                <a:solidFill>
                  <a:srgbClr val="15213A"/>
                </a:solidFill>
                <a:latin typeface="Arial"/>
              </a:rPr>
              <a:t>What R² means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Errors drawn as squares: your line against the average.</a:t>
            </a:r>
          </a:p>
        </p:txBody>
      </p:sp>
      <p:pic>
        <p:nvPicPr>
          <p:cNvPr id="14" name="Picture 13" descr="09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25880"/>
            <a:ext cx="5897880" cy="3454102"/>
          </a:xfrm>
          <a:prstGeom prst="rect">
            <a:avLst/>
          </a:prstGeom>
          <a:ln w="12700">
            <a:solidFill>
              <a:srgbClr val="D5DBE6"/>
            </a:solidFill>
          </a:ln>
        </p:spPr>
      </p:pic>
      <p:sp>
        <p:nvSpPr>
          <p:cNvPr id="15" name="Rounded Rectangle 14">
            <a:hlinkClick r:id="rId3"/>
          </p:cNvPr>
          <p:cNvSpPr/>
          <p:nvPr/>
        </p:nvSpPr>
        <p:spPr>
          <a:xfrm>
            <a:off x="548640" y="5212080"/>
            <a:ext cx="2834640" cy="566928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5213A"/>
                </a:solidFill>
                <a:latin typeface="Arial"/>
              </a:rPr>
              <a:t>Open the lab  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5175504"/>
            <a:ext cx="20574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>
                <a:solidFill>
                  <a:srgbClr val="5D6573"/>
                </a:solidFill>
                <a:latin typeface="Calibri"/>
              </a:rPr>
              <a:t>Works offline in any browser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Labs_open_in_browser/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L9_Regression_Lab.html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9: Regression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