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25"/>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Lecture 6 you built a spam model by following steps. Today we step back and name the ideas behind it, so you can apply them to any problem. New notebook: Lecture8.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is mostly concepts with short code. Everything from here on builds on this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 learning means learning a function from examples instead of writing it by hand. Recall the Lecture 1 picture: data and answers go in, rules come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practical machine learning is supervised. Unsupervised learning is useful when labels are expensive or when you do not yet know what you are looking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question decides the type: is the answer a category or a number? Ask students to classify two examples of their own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generalises the seven steps of Lecture 6. Point out that only one step is training; deciding the question, getting data and preparing features take most of the time in real projects.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are flowers, the four measurement columns are features, and species is the label. These five rows are real rows from the dataset. Features in, label out: that is supervised classification.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load_iris with as_frame=True gives pandas tables. One species, setosa, sits completely apart; the other two overlap a little. Overlap is where models make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useful slide of the lecture. Every scikit-learn model has fit, predict and score. Once you know the pattern, trying a new algorithm is one changed line. GaussianNB is a Naive Bayes for number features, a cousin of the spam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accuracy is 1.0 because every training flower's nearest neighbour is itself. The test score is lower. The gap between training and test performance is the central topic of Lecture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model that generalises has learned patterns that hold beyond the examples it saw. Everything about evaluation exists to measure generalisation honestly.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numbers from the animation. Pause on the crosses (mistakes) and ask why the wiggly border makes them. This is the core idea behind Lecture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open for the next few weeks. Hyperparameters are new: they are settings chosen by us, not learned from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wine features have very different scales, so k-nearest neighbours does much worse here than on iris. Do not explain why yet; it is the hook for Lecture 12 on scaling.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lecture: regression, predicting numbers, starting with a line we fit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8. For task 4 expect training accuracy 1.0 and a lower test accuracy; any explanation mentioning memorising earns full marks.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at the end of class or leave for revision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What is ML? Lab (double-click; works offline). Sort the tasks: let pairs answer all 12 before discussing; the clustering and fraud questions are the usual mistakes. Be the model: students set thresholds on the training flowers only, then reveal the test flowers; compare with the computer's rule (petal width 0.7 / 1.55, train 97.1%, test 88.9%) - a sensible human rule can beat it on test. Same pattern: the printed lines match slide 9 exactly (0.978, 0.978, 0.911); switch to wine for the Your-turn slide. Memorise or generalise: k = 1 gives 100% training but 82.5% on new points; the table repeats slide 11 (iris 1.0 / 0.933).</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video" Target="../media/media-13-1.mp4"/><Relationship Id="rId2" Type="http://schemas.microsoft.com/office/2007/relationships/media" Target="../media/media-13-1.mp4"/><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video" Target="../media/media-18-1.mp4"/><Relationship Id="rId2" Type="http://schemas.microsoft.com/office/2007/relationships/media" Target="../media/media-18-1.mp4"/><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8_What_is_ML_Lab.html" TargetMode="Externa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8</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What is machine learning?</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Learning from examples: the ideas behind every model</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39162"/>
            <a:ext cx="4480560" cy="1522476"/>
          </a:xfrm>
          <a:prstGeom prst="roundRect">
            <a:avLst>
              <a:gd name="adj" fmla="val 6006"/>
            </a:avLst>
          </a:prstGeom>
          <a:solidFill>
            <a:srgbClr val="22335A"/>
          </a:solidFill>
          <a:ln w="12700">
            <a:solidFill>
              <a:srgbClr val="33477A"/>
            </a:solidFill>
            <a:prstDash val="solid"/>
          </a:ln>
        </p:spPr>
        <p:txBody>
          <a:bodyPr/>
          <a:p/>
        </p:txBody>
      </p:sp>
      <p:sp>
        <p:nvSpPr>
          <p:cNvPr id="7" name="Text 5"/>
          <p:cNvSpPr txBox="1"/>
          <p:nvPr/>
        </p:nvSpPr>
        <p:spPr>
          <a:xfrm>
            <a:off x="7452360" y="2603754"/>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2987802"/>
            <a:ext cx="4206240" cy="653796"/>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model.fit(X_train, y_train)</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model.predict(X_test)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road ahead: machine learning</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L7</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Charts and stats</a:t>
            </a:r>
            <a:endParaRPr lang="en-US" sz="1200" dirty="0"/>
          </a:p>
        </p:txBody>
      </p:sp>
      <p:sp>
        <p:nvSpPr>
          <p:cNvPr id="7" name="Text 5"/>
          <p:cNvSpPr txBox="1"/>
          <p:nvPr/>
        </p:nvSpPr>
        <p:spPr>
          <a:xfrm>
            <a:off x="1606731"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8" name="Shape 6"/>
          <p:cNvSpPr/>
          <p:nvPr/>
        </p:nvSpPr>
        <p:spPr>
          <a:xfrm>
            <a:off x="2164515" y="1472184"/>
            <a:ext cx="713232" cy="713232"/>
          </a:xfrm>
          <a:prstGeom prst="ellipse">
            <a:avLst/>
          </a:prstGeom>
          <a:solidFill>
            <a:srgbClr val="E07A1F"/>
          </a:solidFill>
          <a:ln w="19050">
            <a:solidFill>
              <a:srgbClr val="E07A1F"/>
            </a:solidFill>
            <a:prstDash val="solid"/>
          </a:ln>
        </p:spPr>
        <p:txBody>
          <a:bodyPr/>
          <a:p/>
        </p:txBody>
      </p:sp>
      <p:sp>
        <p:nvSpPr>
          <p:cNvPr id="9" name="Text 7"/>
          <p:cNvSpPr txBox="1"/>
          <p:nvPr/>
        </p:nvSpPr>
        <p:spPr>
          <a:xfrm>
            <a:off x="2164515"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L8</a:t>
            </a:r>
            <a:endParaRPr lang="en-US" sz="1600" dirty="0"/>
          </a:p>
        </p:txBody>
      </p:sp>
      <p:sp>
        <p:nvSpPr>
          <p:cNvPr id="10" name="Text 8"/>
          <p:cNvSpPr txBox="1"/>
          <p:nvPr/>
        </p:nvSpPr>
        <p:spPr>
          <a:xfrm>
            <a:off x="1789611" y="2286000"/>
            <a:ext cx="1463040" cy="548640"/>
          </a:xfrm>
          <a:prstGeom prst="rect">
            <a:avLst/>
          </a:prstGeom>
          <a:noFill/>
          <a:ln/>
        </p:spPr>
        <p:txBody>
          <a:bodyPr wrap="square" lIns="0" tIns="0" rIns="0" bIns="0" rtlCol="0" anchor="t"/>
          <a:lstStyle/>
          <a:p>
            <a:pPr algn="ctr" indent="0" marL="0">
              <a:buNone/>
            </a:pPr>
            <a:r>
              <a:rPr lang="en-US" sz="1200" b="1" dirty="0">
                <a:solidFill>
                  <a:srgbClr val="15213A"/>
                </a:solidFill>
                <a:latin typeface="Calibri" pitchFamily="34" charset="0"/>
                <a:ea typeface="Calibri" pitchFamily="34" charset="-122"/>
                <a:cs typeface="Calibri" pitchFamily="34" charset="-120"/>
              </a:rPr>
              <a:t>What is ML?</a:t>
            </a:r>
            <a:endParaRPr lang="en-US" sz="1200" dirty="0"/>
          </a:p>
        </p:txBody>
      </p:sp>
      <p:sp>
        <p:nvSpPr>
          <p:cNvPr id="11" name="Shape 9"/>
          <p:cNvSpPr/>
          <p:nvPr/>
        </p:nvSpPr>
        <p:spPr>
          <a:xfrm>
            <a:off x="3688951" y="1572768"/>
            <a:ext cx="512064" cy="512064"/>
          </a:xfrm>
          <a:prstGeom prst="ellipse">
            <a:avLst/>
          </a:prstGeom>
          <a:solidFill>
            <a:srgbClr val="FFFFFF"/>
          </a:solidFill>
          <a:ln w="19050">
            <a:solidFill>
              <a:srgbClr val="15213A"/>
            </a:solidFill>
            <a:prstDash val="solid"/>
          </a:ln>
        </p:spPr>
        <p:txBody>
          <a:bodyPr/>
          <a:p/>
        </p:txBody>
      </p:sp>
      <p:sp>
        <p:nvSpPr>
          <p:cNvPr id="12" name="Text 10"/>
          <p:cNvSpPr txBox="1"/>
          <p:nvPr/>
        </p:nvSpPr>
        <p:spPr>
          <a:xfrm>
            <a:off x="3688951"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L9</a:t>
            </a:r>
            <a:endParaRPr lang="en-US" sz="1300" dirty="0"/>
          </a:p>
        </p:txBody>
      </p:sp>
      <p:sp>
        <p:nvSpPr>
          <p:cNvPr id="13" name="Text 11"/>
          <p:cNvSpPr txBox="1"/>
          <p:nvPr/>
        </p:nvSpPr>
        <p:spPr>
          <a:xfrm>
            <a:off x="3213463"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Regression</a:t>
            </a:r>
            <a:endParaRPr lang="en-US" sz="1200" dirty="0"/>
          </a:p>
        </p:txBody>
      </p:sp>
      <p:sp>
        <p:nvSpPr>
          <p:cNvPr id="14" name="Shape 12"/>
          <p:cNvSpPr/>
          <p:nvPr/>
        </p:nvSpPr>
        <p:spPr>
          <a:xfrm>
            <a:off x="5112802"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5112802"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L10</a:t>
            </a:r>
            <a:endParaRPr lang="en-US" sz="1300" dirty="0"/>
          </a:p>
        </p:txBody>
      </p:sp>
      <p:sp>
        <p:nvSpPr>
          <p:cNvPr id="16" name="Text 14"/>
          <p:cNvSpPr txBox="1"/>
          <p:nvPr/>
        </p:nvSpPr>
        <p:spPr>
          <a:xfrm>
            <a:off x="4637314"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Classification</a:t>
            </a:r>
            <a:endParaRPr lang="en-US" sz="1200" dirty="0"/>
          </a:p>
        </p:txBody>
      </p:sp>
      <p:sp>
        <p:nvSpPr>
          <p:cNvPr id="17" name="Shape 15"/>
          <p:cNvSpPr/>
          <p:nvPr/>
        </p:nvSpPr>
        <p:spPr>
          <a:xfrm>
            <a:off x="6536654"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6536654"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L11</a:t>
            </a:r>
            <a:endParaRPr lang="en-US" sz="1300" dirty="0"/>
          </a:p>
        </p:txBody>
      </p:sp>
      <p:sp>
        <p:nvSpPr>
          <p:cNvPr id="19" name="Text 17"/>
          <p:cNvSpPr txBox="1"/>
          <p:nvPr/>
        </p:nvSpPr>
        <p:spPr>
          <a:xfrm>
            <a:off x="6061166"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Evaluation</a:t>
            </a:r>
            <a:endParaRPr lang="en-US" sz="1200" dirty="0"/>
          </a:p>
        </p:txBody>
      </p:sp>
      <p:sp>
        <p:nvSpPr>
          <p:cNvPr id="20" name="Shape 18"/>
          <p:cNvSpPr/>
          <p:nvPr/>
        </p:nvSpPr>
        <p:spPr>
          <a:xfrm>
            <a:off x="7960505" y="1572768"/>
            <a:ext cx="512064" cy="512064"/>
          </a:xfrm>
          <a:prstGeom prst="ellipse">
            <a:avLst/>
          </a:prstGeom>
          <a:solidFill>
            <a:srgbClr val="FFFFFF"/>
          </a:solidFill>
          <a:ln w="19050">
            <a:solidFill>
              <a:srgbClr val="15213A"/>
            </a:solidFill>
            <a:prstDash val="solid"/>
          </a:ln>
        </p:spPr>
        <p:txBody>
          <a:bodyPr/>
          <a:p/>
        </p:txBody>
      </p:sp>
      <p:sp>
        <p:nvSpPr>
          <p:cNvPr id="21" name="Text 19"/>
          <p:cNvSpPr txBox="1"/>
          <p:nvPr/>
        </p:nvSpPr>
        <p:spPr>
          <a:xfrm>
            <a:off x="7960505"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L12</a:t>
            </a:r>
            <a:endParaRPr lang="en-US" sz="1300" dirty="0"/>
          </a:p>
        </p:txBody>
      </p:sp>
      <p:sp>
        <p:nvSpPr>
          <p:cNvPr id="22" name="Text 20"/>
          <p:cNvSpPr txBox="1"/>
          <p:nvPr/>
        </p:nvSpPr>
        <p:spPr>
          <a:xfrm>
            <a:off x="7485017"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Features</a:t>
            </a:r>
            <a:endParaRPr lang="en-US" sz="1200" dirty="0"/>
          </a:p>
        </p:txBody>
      </p:sp>
      <p:sp>
        <p:nvSpPr>
          <p:cNvPr id="23" name="Shape 21"/>
          <p:cNvSpPr/>
          <p:nvPr/>
        </p:nvSpPr>
        <p:spPr>
          <a:xfrm>
            <a:off x="9384357" y="1572768"/>
            <a:ext cx="512064" cy="512064"/>
          </a:xfrm>
          <a:prstGeom prst="ellipse">
            <a:avLst/>
          </a:prstGeom>
          <a:solidFill>
            <a:srgbClr val="FFFFFF"/>
          </a:solidFill>
          <a:ln w="19050">
            <a:solidFill>
              <a:srgbClr val="15213A"/>
            </a:solidFill>
            <a:prstDash val="solid"/>
          </a:ln>
        </p:spPr>
        <p:txBody>
          <a:bodyPr/>
          <a:p/>
        </p:txBody>
      </p:sp>
      <p:sp>
        <p:nvSpPr>
          <p:cNvPr id="24" name="Text 22"/>
          <p:cNvSpPr txBox="1"/>
          <p:nvPr/>
        </p:nvSpPr>
        <p:spPr>
          <a:xfrm>
            <a:off x="9384357"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L13</a:t>
            </a:r>
            <a:endParaRPr lang="en-US" sz="1300" dirty="0"/>
          </a:p>
        </p:txBody>
      </p:sp>
      <p:sp>
        <p:nvSpPr>
          <p:cNvPr id="25" name="Text 23"/>
          <p:cNvSpPr txBox="1"/>
          <p:nvPr/>
        </p:nvSpPr>
        <p:spPr>
          <a:xfrm>
            <a:off x="8908869"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Clustering</a:t>
            </a:r>
            <a:endParaRPr lang="en-US" sz="1200" dirty="0"/>
          </a:p>
        </p:txBody>
      </p:sp>
      <p:sp>
        <p:nvSpPr>
          <p:cNvPr id="26" name="Shape 24"/>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27" name="Text 25"/>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L14</a:t>
            </a:r>
            <a:endParaRPr lang="en-US" sz="1300" dirty="0"/>
          </a:p>
        </p:txBody>
      </p:sp>
      <p:sp>
        <p:nvSpPr>
          <p:cNvPr id="28" name="Text 26"/>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Responsible ML</a:t>
            </a:r>
            <a:endParaRPr lang="en-US" sz="1200" dirty="0"/>
          </a:p>
        </p:txBody>
      </p:sp>
      <p:sp>
        <p:nvSpPr>
          <p:cNvPr id="29" name="Shape 27"/>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30" name="Text 28"/>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31" name="Shape 29"/>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33" name="Text 31"/>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Explain machine learning as learning a function from examples</a:t>
            </a:r>
            <a:endParaRPr lang="en-US" sz="1600" dirty="0"/>
          </a:p>
        </p:txBody>
      </p:sp>
      <p:sp>
        <p:nvSpPr>
          <p:cNvPr id="34" name="Shape 32"/>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36" name="Text 34"/>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Tell supervised from unsupervised learning</a:t>
            </a:r>
            <a:endParaRPr lang="en-US" sz="1600" dirty="0"/>
          </a:p>
        </p:txBody>
      </p:sp>
      <p:sp>
        <p:nvSpPr>
          <p:cNvPr id="37" name="Shape 35"/>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38" name="Text 36"/>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9" name="Text 37"/>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Tell classification from regression</a:t>
            </a:r>
            <a:endParaRPr lang="en-US" sz="1600" dirty="0"/>
          </a:p>
        </p:txBody>
      </p:sp>
      <p:sp>
        <p:nvSpPr>
          <p:cNvPr id="40" name="Shape 38"/>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41" name="Text 39"/>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42" name="Text 40"/>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Use the fit / predict pattern with any scikit-learn model</a:t>
            </a:r>
            <a:endParaRPr lang="en-US" sz="1600" dirty="0"/>
          </a:p>
        </p:txBody>
      </p:sp>
      <p:sp>
        <p:nvSpPr>
          <p:cNvPr id="43" name="Shape 41"/>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44" name="Text 42"/>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5" name="Text 43"/>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Explain why we judge a model on data it has never seen</a:t>
            </a:r>
            <a:endParaRPr lang="en-US" sz="1600" dirty="0"/>
          </a:p>
        </p:txBody>
      </p:sp>
      <p:sp>
        <p:nvSpPr>
          <p:cNvPr id="46" name="Shape 4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7" name="Text 4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8" name="Shape 4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9" name="Text 4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50" name="Shape 4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1" name="Text 4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2" name="Shape 5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3" name="Text 5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19</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Machine learning in one sentence</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Examples in</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We give the computer many examples: inputs (features) and, often, the right answers (labels).</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Pattern learned</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An algorithm finds a rule, called a model, that maps inputs to answers.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New answers out</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model predicts answers for inputs it has never seen. That is the whole point.</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19</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Supervised or unsupervised?</a:t>
            </a:r>
            <a:endParaRPr lang="en-US" sz="3000" dirty="0"/>
          </a:p>
        </p:txBody>
      </p:sp>
      <p:sp>
        <p:nvSpPr>
          <p:cNvPr id="3" name="Shape 1"/>
          <p:cNvSpPr/>
          <p:nvPr/>
        </p:nvSpPr>
        <p:spPr>
          <a:xfrm>
            <a:off x="548640" y="1463040"/>
            <a:ext cx="5120640" cy="4480560"/>
          </a:xfrm>
          <a:prstGeom prst="roundRect">
            <a:avLst>
              <a:gd name="adj" fmla="val 2041"/>
            </a:avLst>
          </a:prstGeom>
          <a:solidFill>
            <a:srgbClr val="F3F5F9"/>
          </a:solidFill>
          <a:ln w="12700">
            <a:solidFill>
              <a:srgbClr val="F3F5F9"/>
            </a:solidFill>
            <a:prstDash val="solid"/>
          </a:ln>
        </p:spPr>
        <p:txBody>
          <a:bodyPr/>
          <a:p/>
        </p:txBody>
      </p:sp>
      <p:sp>
        <p:nvSpPr>
          <p:cNvPr id="4" name="Text 2"/>
          <p:cNvSpPr txBox="1"/>
          <p:nvPr/>
        </p:nvSpPr>
        <p:spPr>
          <a:xfrm>
            <a:off x="914400" y="1737360"/>
            <a:ext cx="4389120" cy="45720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Supervised (labels given)</a:t>
            </a:r>
            <a:endParaRPr lang="en-US" sz="2000" dirty="0"/>
          </a:p>
        </p:txBody>
      </p:sp>
      <p:sp>
        <p:nvSpPr>
          <p:cNvPr id="5" name="Shape 3"/>
          <p:cNvSpPr/>
          <p:nvPr/>
        </p:nvSpPr>
        <p:spPr>
          <a:xfrm>
            <a:off x="914400" y="2564892"/>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11887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Every example has the right answer</a:t>
            </a:r>
            <a:endParaRPr lang="en-US" sz="1800" dirty="0"/>
          </a:p>
        </p:txBody>
      </p:sp>
      <p:sp>
        <p:nvSpPr>
          <p:cNvPr id="7" name="Shape 5"/>
          <p:cNvSpPr/>
          <p:nvPr/>
        </p:nvSpPr>
        <p:spPr>
          <a:xfrm>
            <a:off x="914400" y="3083560"/>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1188720" y="2987548"/>
            <a:ext cx="411480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Goal: predict the answer for new inputs</a:t>
            </a:r>
            <a:endParaRPr lang="en-US" sz="1800" dirty="0"/>
          </a:p>
        </p:txBody>
      </p:sp>
      <p:sp>
        <p:nvSpPr>
          <p:cNvPr id="9" name="Shape 7"/>
          <p:cNvSpPr/>
          <p:nvPr/>
        </p:nvSpPr>
        <p:spPr>
          <a:xfrm>
            <a:off x="914400" y="3881120"/>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1188720" y="3785108"/>
            <a:ext cx="411480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Spam filter, price prediction, diagnosis</a:t>
            </a:r>
            <a:endParaRPr lang="en-US" sz="1800" dirty="0"/>
          </a:p>
        </p:txBody>
      </p:sp>
      <p:sp>
        <p:nvSpPr>
          <p:cNvPr id="11" name="Shape 9"/>
          <p:cNvSpPr/>
          <p:nvPr/>
        </p:nvSpPr>
        <p:spPr>
          <a:xfrm>
            <a:off x="914400" y="467868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1188720" y="458266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Lectures 9 to 12</a:t>
            </a:r>
            <a:endParaRPr lang="en-US" sz="1800" dirty="0"/>
          </a:p>
        </p:txBody>
      </p:sp>
      <p:sp>
        <p:nvSpPr>
          <p:cNvPr id="13" name="Shape 11"/>
          <p:cNvSpPr/>
          <p:nvPr/>
        </p:nvSpPr>
        <p:spPr>
          <a:xfrm>
            <a:off x="6492240" y="1463040"/>
            <a:ext cx="5120640" cy="4480560"/>
          </a:xfrm>
          <a:prstGeom prst="roundRect">
            <a:avLst>
              <a:gd name="adj" fmla="val 2041"/>
            </a:avLst>
          </a:prstGeom>
          <a:solidFill>
            <a:srgbClr val="E3EAF8"/>
          </a:solidFill>
          <a:ln w="12700">
            <a:solidFill>
              <a:srgbClr val="E3EAF8"/>
            </a:solidFill>
            <a:prstDash val="solid"/>
          </a:ln>
        </p:spPr>
        <p:txBody>
          <a:bodyPr/>
          <a:p/>
        </p:txBody>
      </p:sp>
      <p:sp>
        <p:nvSpPr>
          <p:cNvPr id="14" name="Text 12"/>
          <p:cNvSpPr txBox="1"/>
          <p:nvPr/>
        </p:nvSpPr>
        <p:spPr>
          <a:xfrm>
            <a:off x="6858000" y="1737360"/>
            <a:ext cx="4389120" cy="457200"/>
          </a:xfrm>
          <a:prstGeom prst="rect">
            <a:avLst/>
          </a:prstGeom>
          <a:noFill/>
          <a:ln/>
        </p:spPr>
        <p:txBody>
          <a:bodyPr wrap="square" lIns="0" tIns="0" rIns="0" bIns="0" rtlCol="0" anchor="ctr"/>
          <a:lstStyle/>
          <a:p>
            <a:pPr indent="0" marL="0">
              <a:buNone/>
            </a:pPr>
            <a:r>
              <a:rPr lang="en-US" sz="2000" b="1" dirty="0">
                <a:solidFill>
                  <a:srgbClr val="2459C4"/>
                </a:solidFill>
                <a:latin typeface="Arial" pitchFamily="34" charset="0"/>
                <a:ea typeface="Arial" pitchFamily="34" charset="-122"/>
                <a:cs typeface="Arial" pitchFamily="34" charset="-120"/>
              </a:rPr>
              <a:t>Unsupervised (no labels)</a:t>
            </a:r>
            <a:endParaRPr lang="en-US" sz="2000" dirty="0"/>
          </a:p>
        </p:txBody>
      </p:sp>
      <p:sp>
        <p:nvSpPr>
          <p:cNvPr id="15" name="Shape 13"/>
          <p:cNvSpPr/>
          <p:nvPr/>
        </p:nvSpPr>
        <p:spPr>
          <a:xfrm>
            <a:off x="6858000" y="2564892"/>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1323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Only inputs, no answers</a:t>
            </a:r>
            <a:endParaRPr lang="en-US" sz="1800" dirty="0"/>
          </a:p>
        </p:txBody>
      </p:sp>
      <p:sp>
        <p:nvSpPr>
          <p:cNvPr id="17" name="Shape 15"/>
          <p:cNvSpPr/>
          <p:nvPr/>
        </p:nvSpPr>
        <p:spPr>
          <a:xfrm>
            <a:off x="6858000" y="3083560"/>
            <a:ext cx="91440" cy="91440"/>
          </a:xfrm>
          <a:prstGeom prst="ellipse">
            <a:avLst/>
          </a:prstGeom>
          <a:solidFill>
            <a:srgbClr val="E07A1F"/>
          </a:solidFill>
          <a:ln w="12700">
            <a:solidFill>
              <a:srgbClr val="E07A1F"/>
            </a:solidFill>
            <a:prstDash val="solid"/>
          </a:ln>
        </p:spPr>
        <p:txBody>
          <a:bodyPr/>
          <a:p/>
        </p:txBody>
      </p:sp>
      <p:sp>
        <p:nvSpPr>
          <p:cNvPr id="18" name="Text 16"/>
          <p:cNvSpPr txBox="1"/>
          <p:nvPr/>
        </p:nvSpPr>
        <p:spPr>
          <a:xfrm>
            <a:off x="7132320" y="298754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Goal: find structure, such as groups</a:t>
            </a:r>
            <a:endParaRPr lang="en-US" sz="1800" dirty="0"/>
          </a:p>
        </p:txBody>
      </p:sp>
      <p:sp>
        <p:nvSpPr>
          <p:cNvPr id="19" name="Shape 17"/>
          <p:cNvSpPr/>
          <p:nvPr/>
        </p:nvSpPr>
        <p:spPr>
          <a:xfrm>
            <a:off x="6858000" y="3602228"/>
            <a:ext cx="91440" cy="91440"/>
          </a:xfrm>
          <a:prstGeom prst="ellipse">
            <a:avLst/>
          </a:prstGeom>
          <a:solidFill>
            <a:srgbClr val="E07A1F"/>
          </a:solidFill>
          <a:ln w="12700">
            <a:solidFill>
              <a:srgbClr val="E07A1F"/>
            </a:solidFill>
            <a:prstDash val="solid"/>
          </a:ln>
        </p:spPr>
        <p:txBody>
          <a:bodyPr/>
          <a:p/>
        </p:txBody>
      </p:sp>
      <p:sp>
        <p:nvSpPr>
          <p:cNvPr id="20" name="Text 18"/>
          <p:cNvSpPr txBox="1"/>
          <p:nvPr/>
        </p:nvSpPr>
        <p:spPr>
          <a:xfrm>
            <a:off x="7132320" y="3506216"/>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Customer segments, topic grouping</a:t>
            </a:r>
            <a:endParaRPr lang="en-US" sz="1800" dirty="0"/>
          </a:p>
        </p:txBody>
      </p:sp>
      <p:sp>
        <p:nvSpPr>
          <p:cNvPr id="21" name="Shape 19"/>
          <p:cNvSpPr/>
          <p:nvPr/>
        </p:nvSpPr>
        <p:spPr>
          <a:xfrm>
            <a:off x="6858000" y="4120896"/>
            <a:ext cx="91440" cy="91440"/>
          </a:xfrm>
          <a:prstGeom prst="ellipse">
            <a:avLst/>
          </a:prstGeom>
          <a:solidFill>
            <a:srgbClr val="E07A1F"/>
          </a:solidFill>
          <a:ln w="12700">
            <a:solidFill>
              <a:srgbClr val="E07A1F"/>
            </a:solidFill>
            <a:prstDash val="solid"/>
          </a:ln>
        </p:spPr>
        <p:txBody>
          <a:bodyPr/>
          <a:p/>
        </p:txBody>
      </p:sp>
      <p:sp>
        <p:nvSpPr>
          <p:cNvPr id="22" name="Text 20"/>
          <p:cNvSpPr txBox="1"/>
          <p:nvPr/>
        </p:nvSpPr>
        <p:spPr>
          <a:xfrm>
            <a:off x="7132320" y="4024884"/>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Lecture 13</a:t>
            </a:r>
            <a:endParaRPr lang="en-US" sz="18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19</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Classification or regression?</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Ask: is the answer a category or a number?</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3017520"/>
        </p:xfrm>
        <a:graphic>
          <a:graphicData uri="http://schemas.openxmlformats.org/drawingml/2006/table">
            <a:tbl>
              <a:tblPr/>
              <a:tblGrid>
                <a:gridCol w="4937760"/>
                <a:gridCol w="3291840"/>
                <a:gridCol w="2834640"/>
              </a:tblGrid>
              <a:tr h="50292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Question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Answer looks like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Type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Is this message spam?</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spam / ham</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Classification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What mark will this student get?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 number, e.g. 78.5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Regression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Which flower species is this?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one of 3 names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Classification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How many units will sell next week?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 number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Regression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0292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Will this loan be repaid?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yes / no</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Classification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19</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machine learning workflow</a:t>
            </a:r>
            <a:endParaRPr lang="en-US" sz="3000" dirty="0"/>
          </a:p>
        </p:txBody>
      </p:sp>
      <p:sp>
        <p:nvSpPr>
          <p:cNvPr id="3" name="anim_1_0"/>
          <p:cNvSpPr/>
          <p:nvPr/>
        </p:nvSpPr>
        <p:spPr>
          <a:xfrm>
            <a:off x="548640"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4" name="anim_1_1"/>
          <p:cNvSpPr/>
          <p:nvPr/>
        </p:nvSpPr>
        <p:spPr>
          <a:xfrm>
            <a:off x="954895" y="1965960"/>
            <a:ext cx="548640" cy="548640"/>
          </a:xfrm>
          <a:prstGeom prst="ellipse">
            <a:avLst/>
          </a:prstGeom>
          <a:solidFill>
            <a:srgbClr val="E07A1F"/>
          </a:solidFill>
          <a:ln w="12700">
            <a:solidFill>
              <a:srgbClr val="E07A1F"/>
            </a:solidFill>
            <a:prstDash val="solid"/>
          </a:ln>
        </p:spPr>
        <p:txBody>
          <a:bodyPr/>
          <a:p/>
        </p:txBody>
      </p:sp>
      <p:sp>
        <p:nvSpPr>
          <p:cNvPr id="5" name="anim_1_2"/>
          <p:cNvSpPr txBox="1"/>
          <p:nvPr/>
        </p:nvSpPr>
        <p:spPr>
          <a:xfrm>
            <a:off x="954895"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anim_1_3"/>
          <p:cNvSpPr txBox="1"/>
          <p:nvPr/>
        </p:nvSpPr>
        <p:spPr>
          <a:xfrm>
            <a:off x="621792"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Question</a:t>
            </a:r>
            <a:endParaRPr lang="en-US" sz="1700" dirty="0"/>
          </a:p>
        </p:txBody>
      </p:sp>
      <p:sp>
        <p:nvSpPr>
          <p:cNvPr id="7" name="anim_1_4"/>
          <p:cNvSpPr txBox="1"/>
          <p:nvPr/>
        </p:nvSpPr>
        <p:spPr>
          <a:xfrm>
            <a:off x="548640"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What will we predict?</a:t>
            </a:r>
            <a:endParaRPr lang="en-US" sz="1300" dirty="0"/>
          </a:p>
        </p:txBody>
      </p:sp>
      <p:sp>
        <p:nvSpPr>
          <p:cNvPr id="8" name="anim_1_5"/>
          <p:cNvSpPr/>
          <p:nvPr/>
        </p:nvSpPr>
        <p:spPr>
          <a:xfrm>
            <a:off x="1937222" y="2761488"/>
            <a:ext cx="201168" cy="237744"/>
          </a:xfrm>
          <a:prstGeom prst="rightArrow">
            <a:avLst/>
          </a:prstGeom>
          <a:solidFill>
            <a:srgbClr val="E07A1F"/>
          </a:solidFill>
          <a:ln w="12700">
            <a:solidFill>
              <a:srgbClr val="E07A1F"/>
            </a:solidFill>
            <a:prstDash val="solid"/>
          </a:ln>
        </p:spPr>
        <p:txBody>
          <a:bodyPr/>
          <a:p/>
        </p:txBody>
      </p:sp>
      <p:sp>
        <p:nvSpPr>
          <p:cNvPr id="9" name="anim_2_6"/>
          <p:cNvSpPr/>
          <p:nvPr/>
        </p:nvSpPr>
        <p:spPr>
          <a:xfrm>
            <a:off x="2165822"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10" name="anim_2_7"/>
          <p:cNvSpPr/>
          <p:nvPr/>
        </p:nvSpPr>
        <p:spPr>
          <a:xfrm>
            <a:off x="2572077" y="1965960"/>
            <a:ext cx="548640" cy="548640"/>
          </a:xfrm>
          <a:prstGeom prst="ellipse">
            <a:avLst/>
          </a:prstGeom>
          <a:solidFill>
            <a:srgbClr val="E07A1F"/>
          </a:solidFill>
          <a:ln w="12700">
            <a:solidFill>
              <a:srgbClr val="E07A1F"/>
            </a:solidFill>
            <a:prstDash val="solid"/>
          </a:ln>
        </p:spPr>
        <p:txBody>
          <a:bodyPr/>
          <a:p/>
        </p:txBody>
      </p:sp>
      <p:sp>
        <p:nvSpPr>
          <p:cNvPr id="11" name="anim_2_8"/>
          <p:cNvSpPr txBox="1"/>
          <p:nvPr/>
        </p:nvSpPr>
        <p:spPr>
          <a:xfrm>
            <a:off x="2572077"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2" name="anim_2_9"/>
          <p:cNvSpPr txBox="1"/>
          <p:nvPr/>
        </p:nvSpPr>
        <p:spPr>
          <a:xfrm>
            <a:off x="2238974"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Data</a:t>
            </a:r>
            <a:endParaRPr lang="en-US" sz="1700" dirty="0"/>
          </a:p>
        </p:txBody>
      </p:sp>
      <p:sp>
        <p:nvSpPr>
          <p:cNvPr id="13" name="anim_2_10"/>
          <p:cNvSpPr txBox="1"/>
          <p:nvPr/>
        </p:nvSpPr>
        <p:spPr>
          <a:xfrm>
            <a:off x="2165822"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Collect and clean</a:t>
            </a:r>
            <a:endParaRPr lang="en-US" sz="1300" dirty="0"/>
          </a:p>
        </p:txBody>
      </p:sp>
      <p:sp>
        <p:nvSpPr>
          <p:cNvPr id="14" name="anim_2_11"/>
          <p:cNvSpPr/>
          <p:nvPr/>
        </p:nvSpPr>
        <p:spPr>
          <a:xfrm>
            <a:off x="3554403" y="2761488"/>
            <a:ext cx="201168" cy="237744"/>
          </a:xfrm>
          <a:prstGeom prst="rightArrow">
            <a:avLst/>
          </a:prstGeom>
          <a:solidFill>
            <a:srgbClr val="E07A1F"/>
          </a:solidFill>
          <a:ln w="12700">
            <a:solidFill>
              <a:srgbClr val="E07A1F"/>
            </a:solidFill>
            <a:prstDash val="solid"/>
          </a:ln>
        </p:spPr>
        <p:txBody>
          <a:bodyPr/>
          <a:p/>
        </p:txBody>
      </p:sp>
      <p:sp>
        <p:nvSpPr>
          <p:cNvPr id="15" name="anim_3_12"/>
          <p:cNvSpPr/>
          <p:nvPr/>
        </p:nvSpPr>
        <p:spPr>
          <a:xfrm>
            <a:off x="3783003"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16" name="anim_3_13"/>
          <p:cNvSpPr/>
          <p:nvPr/>
        </p:nvSpPr>
        <p:spPr>
          <a:xfrm>
            <a:off x="4189258" y="1965960"/>
            <a:ext cx="548640" cy="548640"/>
          </a:xfrm>
          <a:prstGeom prst="ellipse">
            <a:avLst/>
          </a:prstGeom>
          <a:solidFill>
            <a:srgbClr val="E07A1F"/>
          </a:solidFill>
          <a:ln w="12700">
            <a:solidFill>
              <a:srgbClr val="E07A1F"/>
            </a:solidFill>
            <a:prstDash val="solid"/>
          </a:ln>
        </p:spPr>
        <p:txBody>
          <a:bodyPr/>
          <a:p/>
        </p:txBody>
      </p:sp>
      <p:sp>
        <p:nvSpPr>
          <p:cNvPr id="17" name="anim_3_14"/>
          <p:cNvSpPr txBox="1"/>
          <p:nvPr/>
        </p:nvSpPr>
        <p:spPr>
          <a:xfrm>
            <a:off x="4189258"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8" name="anim_3_15"/>
          <p:cNvSpPr txBox="1"/>
          <p:nvPr/>
        </p:nvSpPr>
        <p:spPr>
          <a:xfrm>
            <a:off x="3856155"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Features</a:t>
            </a:r>
            <a:endParaRPr lang="en-US" sz="1700" dirty="0"/>
          </a:p>
        </p:txBody>
      </p:sp>
      <p:sp>
        <p:nvSpPr>
          <p:cNvPr id="19" name="anim_3_16"/>
          <p:cNvSpPr txBox="1"/>
          <p:nvPr/>
        </p:nvSpPr>
        <p:spPr>
          <a:xfrm>
            <a:off x="3783003"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Choose and prepare inputs</a:t>
            </a:r>
            <a:endParaRPr lang="en-US" sz="1300" dirty="0"/>
          </a:p>
        </p:txBody>
      </p:sp>
      <p:sp>
        <p:nvSpPr>
          <p:cNvPr id="20" name="anim_3_17"/>
          <p:cNvSpPr/>
          <p:nvPr/>
        </p:nvSpPr>
        <p:spPr>
          <a:xfrm>
            <a:off x="5171585" y="2761488"/>
            <a:ext cx="201168" cy="237744"/>
          </a:xfrm>
          <a:prstGeom prst="rightArrow">
            <a:avLst/>
          </a:prstGeom>
          <a:solidFill>
            <a:srgbClr val="E07A1F"/>
          </a:solidFill>
          <a:ln w="12700">
            <a:solidFill>
              <a:srgbClr val="E07A1F"/>
            </a:solidFill>
            <a:prstDash val="solid"/>
          </a:ln>
        </p:spPr>
        <p:txBody>
          <a:bodyPr/>
          <a:p/>
        </p:txBody>
      </p:sp>
      <p:sp>
        <p:nvSpPr>
          <p:cNvPr id="21" name="anim_4_18"/>
          <p:cNvSpPr/>
          <p:nvPr/>
        </p:nvSpPr>
        <p:spPr>
          <a:xfrm>
            <a:off x="5400185"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22" name="anim_4_19"/>
          <p:cNvSpPr/>
          <p:nvPr/>
        </p:nvSpPr>
        <p:spPr>
          <a:xfrm>
            <a:off x="5806440" y="1965960"/>
            <a:ext cx="548640" cy="548640"/>
          </a:xfrm>
          <a:prstGeom prst="ellipse">
            <a:avLst/>
          </a:prstGeom>
          <a:solidFill>
            <a:srgbClr val="E07A1F"/>
          </a:solidFill>
          <a:ln w="12700">
            <a:solidFill>
              <a:srgbClr val="E07A1F"/>
            </a:solidFill>
            <a:prstDash val="solid"/>
          </a:ln>
        </p:spPr>
        <p:txBody>
          <a:bodyPr/>
          <a:p/>
        </p:txBody>
      </p:sp>
      <p:sp>
        <p:nvSpPr>
          <p:cNvPr id="23" name="anim_4_20"/>
          <p:cNvSpPr txBox="1"/>
          <p:nvPr/>
        </p:nvSpPr>
        <p:spPr>
          <a:xfrm>
            <a:off x="5806440"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4" name="anim_4_21"/>
          <p:cNvSpPr txBox="1"/>
          <p:nvPr/>
        </p:nvSpPr>
        <p:spPr>
          <a:xfrm>
            <a:off x="5473337"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Split</a:t>
            </a:r>
            <a:endParaRPr lang="en-US" sz="1700" dirty="0"/>
          </a:p>
        </p:txBody>
      </p:sp>
      <p:sp>
        <p:nvSpPr>
          <p:cNvPr id="25" name="anim_4_22"/>
          <p:cNvSpPr txBox="1"/>
          <p:nvPr/>
        </p:nvSpPr>
        <p:spPr>
          <a:xfrm>
            <a:off x="5400185"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Hide a test set</a:t>
            </a:r>
            <a:endParaRPr lang="en-US" sz="1300" dirty="0"/>
          </a:p>
        </p:txBody>
      </p:sp>
      <p:sp>
        <p:nvSpPr>
          <p:cNvPr id="26" name="anim_4_23"/>
          <p:cNvSpPr/>
          <p:nvPr/>
        </p:nvSpPr>
        <p:spPr>
          <a:xfrm>
            <a:off x="6788767" y="2761488"/>
            <a:ext cx="201168" cy="237744"/>
          </a:xfrm>
          <a:prstGeom prst="rightArrow">
            <a:avLst/>
          </a:prstGeom>
          <a:solidFill>
            <a:srgbClr val="E07A1F"/>
          </a:solidFill>
          <a:ln w="12700">
            <a:solidFill>
              <a:srgbClr val="E07A1F"/>
            </a:solidFill>
            <a:prstDash val="solid"/>
          </a:ln>
        </p:spPr>
        <p:txBody>
          <a:bodyPr/>
          <a:p/>
        </p:txBody>
      </p:sp>
      <p:sp>
        <p:nvSpPr>
          <p:cNvPr id="27" name="anim_5_24"/>
          <p:cNvSpPr/>
          <p:nvPr/>
        </p:nvSpPr>
        <p:spPr>
          <a:xfrm>
            <a:off x="7017367" y="1645920"/>
            <a:ext cx="1361150" cy="2468880"/>
          </a:xfrm>
          <a:prstGeom prst="roundRect">
            <a:avLst>
              <a:gd name="adj" fmla="val 6718"/>
            </a:avLst>
          </a:prstGeom>
          <a:solidFill>
            <a:srgbClr val="15213A"/>
          </a:solidFill>
          <a:ln w="12700">
            <a:solidFill>
              <a:srgbClr val="15213A"/>
            </a:solidFill>
            <a:prstDash val="solid"/>
          </a:ln>
        </p:spPr>
        <p:txBody>
          <a:bodyPr/>
          <a:p/>
        </p:txBody>
      </p:sp>
      <p:sp>
        <p:nvSpPr>
          <p:cNvPr id="28" name="anim_5_25"/>
          <p:cNvSpPr/>
          <p:nvPr/>
        </p:nvSpPr>
        <p:spPr>
          <a:xfrm>
            <a:off x="7423622" y="1965960"/>
            <a:ext cx="548640" cy="548640"/>
          </a:xfrm>
          <a:prstGeom prst="ellipse">
            <a:avLst/>
          </a:prstGeom>
          <a:solidFill>
            <a:srgbClr val="E07A1F"/>
          </a:solidFill>
          <a:ln w="12700">
            <a:solidFill>
              <a:srgbClr val="E07A1F"/>
            </a:solidFill>
            <a:prstDash val="solid"/>
          </a:ln>
        </p:spPr>
        <p:txBody>
          <a:bodyPr/>
          <a:p/>
        </p:txBody>
      </p:sp>
      <p:sp>
        <p:nvSpPr>
          <p:cNvPr id="29" name="anim_5_26"/>
          <p:cNvSpPr txBox="1"/>
          <p:nvPr/>
        </p:nvSpPr>
        <p:spPr>
          <a:xfrm>
            <a:off x="7423622"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5</a:t>
            </a:r>
            <a:endParaRPr lang="en-US" sz="1500" dirty="0"/>
          </a:p>
        </p:txBody>
      </p:sp>
      <p:sp>
        <p:nvSpPr>
          <p:cNvPr id="30" name="anim_5_27"/>
          <p:cNvSpPr txBox="1"/>
          <p:nvPr/>
        </p:nvSpPr>
        <p:spPr>
          <a:xfrm>
            <a:off x="7090519" y="2743200"/>
            <a:ext cx="1214846" cy="1097280"/>
          </a:xfrm>
          <a:prstGeom prst="rect">
            <a:avLst/>
          </a:prstGeom>
          <a:noFill/>
          <a:ln/>
        </p:spPr>
        <p:txBody>
          <a:bodyPr wrap="square" lIns="0" tIns="0" rIns="0" bIns="0" rtlCol="0" anchor="t"/>
          <a:lstStyle/>
          <a:p>
            <a:pPr algn="ctr" indent="0" marL="0">
              <a:buNone/>
            </a:pPr>
            <a:r>
              <a:rPr lang="en-US" sz="1700" b="1" dirty="0">
                <a:solidFill>
                  <a:srgbClr val="FFFFFF"/>
                </a:solidFill>
                <a:latin typeface="Arial" pitchFamily="34" charset="0"/>
                <a:ea typeface="Arial" pitchFamily="34" charset="-122"/>
                <a:cs typeface="Arial" pitchFamily="34" charset="-120"/>
              </a:rPr>
              <a:t>Train</a:t>
            </a:r>
            <a:endParaRPr lang="en-US" sz="1700" dirty="0"/>
          </a:p>
        </p:txBody>
      </p:sp>
      <p:sp>
        <p:nvSpPr>
          <p:cNvPr id="31" name="anim_5_28"/>
          <p:cNvSpPr txBox="1"/>
          <p:nvPr/>
        </p:nvSpPr>
        <p:spPr>
          <a:xfrm>
            <a:off x="7017367"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fit()</a:t>
            </a:r>
            <a:endParaRPr lang="en-US" sz="1300" dirty="0"/>
          </a:p>
        </p:txBody>
      </p:sp>
      <p:sp>
        <p:nvSpPr>
          <p:cNvPr id="32" name="anim_5_29"/>
          <p:cNvSpPr/>
          <p:nvPr/>
        </p:nvSpPr>
        <p:spPr>
          <a:xfrm>
            <a:off x="8405949" y="2761488"/>
            <a:ext cx="201168" cy="237744"/>
          </a:xfrm>
          <a:prstGeom prst="rightArrow">
            <a:avLst/>
          </a:prstGeom>
          <a:solidFill>
            <a:srgbClr val="E07A1F"/>
          </a:solidFill>
          <a:ln w="12700">
            <a:solidFill>
              <a:srgbClr val="E07A1F"/>
            </a:solidFill>
            <a:prstDash val="solid"/>
          </a:ln>
        </p:spPr>
        <p:txBody>
          <a:bodyPr/>
          <a:p/>
        </p:txBody>
      </p:sp>
      <p:sp>
        <p:nvSpPr>
          <p:cNvPr id="33" name="anim_6_30"/>
          <p:cNvSpPr/>
          <p:nvPr/>
        </p:nvSpPr>
        <p:spPr>
          <a:xfrm>
            <a:off x="8634549"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34" name="anim_6_31"/>
          <p:cNvSpPr/>
          <p:nvPr/>
        </p:nvSpPr>
        <p:spPr>
          <a:xfrm>
            <a:off x="9040803" y="1965960"/>
            <a:ext cx="548640" cy="548640"/>
          </a:xfrm>
          <a:prstGeom prst="ellipse">
            <a:avLst/>
          </a:prstGeom>
          <a:solidFill>
            <a:srgbClr val="E07A1F"/>
          </a:solidFill>
          <a:ln w="12700">
            <a:solidFill>
              <a:srgbClr val="E07A1F"/>
            </a:solidFill>
            <a:prstDash val="solid"/>
          </a:ln>
        </p:spPr>
        <p:txBody>
          <a:bodyPr/>
          <a:p/>
        </p:txBody>
      </p:sp>
      <p:sp>
        <p:nvSpPr>
          <p:cNvPr id="35" name="anim_6_32"/>
          <p:cNvSpPr txBox="1"/>
          <p:nvPr/>
        </p:nvSpPr>
        <p:spPr>
          <a:xfrm>
            <a:off x="9040803"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6</a:t>
            </a:r>
            <a:endParaRPr lang="en-US" sz="1500" dirty="0"/>
          </a:p>
        </p:txBody>
      </p:sp>
      <p:sp>
        <p:nvSpPr>
          <p:cNvPr id="36" name="anim_6_33"/>
          <p:cNvSpPr txBox="1"/>
          <p:nvPr/>
        </p:nvSpPr>
        <p:spPr>
          <a:xfrm>
            <a:off x="8707701"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Evaluate</a:t>
            </a:r>
            <a:endParaRPr lang="en-US" sz="1700" dirty="0"/>
          </a:p>
        </p:txBody>
      </p:sp>
      <p:sp>
        <p:nvSpPr>
          <p:cNvPr id="37" name="anim_6_34"/>
          <p:cNvSpPr txBox="1"/>
          <p:nvPr/>
        </p:nvSpPr>
        <p:spPr>
          <a:xfrm>
            <a:off x="8634549"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Honest test score</a:t>
            </a:r>
            <a:endParaRPr lang="en-US" sz="1300" dirty="0"/>
          </a:p>
        </p:txBody>
      </p:sp>
      <p:sp>
        <p:nvSpPr>
          <p:cNvPr id="38" name="anim_6_35"/>
          <p:cNvSpPr/>
          <p:nvPr/>
        </p:nvSpPr>
        <p:spPr>
          <a:xfrm>
            <a:off x="10023130" y="2761488"/>
            <a:ext cx="201168" cy="237744"/>
          </a:xfrm>
          <a:prstGeom prst="rightArrow">
            <a:avLst/>
          </a:prstGeom>
          <a:solidFill>
            <a:srgbClr val="E07A1F"/>
          </a:solidFill>
          <a:ln w="12700">
            <a:solidFill>
              <a:srgbClr val="E07A1F"/>
            </a:solidFill>
            <a:prstDash val="solid"/>
          </a:ln>
        </p:spPr>
        <p:txBody>
          <a:bodyPr/>
          <a:p/>
        </p:txBody>
      </p:sp>
      <p:sp>
        <p:nvSpPr>
          <p:cNvPr id="39" name="anim_7_36"/>
          <p:cNvSpPr/>
          <p:nvPr/>
        </p:nvSpPr>
        <p:spPr>
          <a:xfrm>
            <a:off x="10251730" y="1645920"/>
            <a:ext cx="1361150" cy="2468880"/>
          </a:xfrm>
          <a:prstGeom prst="roundRect">
            <a:avLst>
              <a:gd name="adj" fmla="val 6718"/>
            </a:avLst>
          </a:prstGeom>
          <a:solidFill>
            <a:srgbClr val="F3F5F9"/>
          </a:solidFill>
          <a:ln w="12700">
            <a:solidFill>
              <a:srgbClr val="F3F5F9"/>
            </a:solidFill>
            <a:prstDash val="solid"/>
          </a:ln>
        </p:spPr>
        <p:txBody>
          <a:bodyPr/>
          <a:p/>
        </p:txBody>
      </p:sp>
      <p:sp>
        <p:nvSpPr>
          <p:cNvPr id="40" name="anim_7_37"/>
          <p:cNvSpPr/>
          <p:nvPr/>
        </p:nvSpPr>
        <p:spPr>
          <a:xfrm>
            <a:off x="10657985" y="1965960"/>
            <a:ext cx="548640" cy="548640"/>
          </a:xfrm>
          <a:prstGeom prst="ellipse">
            <a:avLst/>
          </a:prstGeom>
          <a:solidFill>
            <a:srgbClr val="E07A1F"/>
          </a:solidFill>
          <a:ln w="12700">
            <a:solidFill>
              <a:srgbClr val="E07A1F"/>
            </a:solidFill>
            <a:prstDash val="solid"/>
          </a:ln>
        </p:spPr>
        <p:txBody>
          <a:bodyPr/>
          <a:p/>
        </p:txBody>
      </p:sp>
      <p:sp>
        <p:nvSpPr>
          <p:cNvPr id="41" name="anim_7_38"/>
          <p:cNvSpPr txBox="1"/>
          <p:nvPr/>
        </p:nvSpPr>
        <p:spPr>
          <a:xfrm>
            <a:off x="10657985"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7</a:t>
            </a:r>
            <a:endParaRPr lang="en-US" sz="1500" dirty="0"/>
          </a:p>
        </p:txBody>
      </p:sp>
      <p:sp>
        <p:nvSpPr>
          <p:cNvPr id="42" name="anim_7_39"/>
          <p:cNvSpPr txBox="1"/>
          <p:nvPr/>
        </p:nvSpPr>
        <p:spPr>
          <a:xfrm>
            <a:off x="10324882" y="2743200"/>
            <a:ext cx="121484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Use</a:t>
            </a:r>
            <a:endParaRPr lang="en-US" sz="1700" dirty="0"/>
          </a:p>
        </p:txBody>
      </p:sp>
      <p:sp>
        <p:nvSpPr>
          <p:cNvPr id="43" name="anim_7_40"/>
          <p:cNvSpPr txBox="1"/>
          <p:nvPr/>
        </p:nvSpPr>
        <p:spPr>
          <a:xfrm>
            <a:off x="10251730" y="4251960"/>
            <a:ext cx="136115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predict() on new data</a:t>
            </a:r>
            <a:endParaRPr lang="en-US" sz="1300" dirty="0"/>
          </a:p>
        </p:txBody>
      </p:sp>
      <p:sp>
        <p:nvSpPr>
          <p:cNvPr id="44" name="Text 42"/>
          <p:cNvSpPr txBox="1"/>
          <p:nvPr/>
        </p:nvSpPr>
        <p:spPr>
          <a:xfrm>
            <a:off x="548640" y="5257800"/>
            <a:ext cx="11064240" cy="731520"/>
          </a:xfrm>
          <a:prstGeom prst="rect">
            <a:avLst/>
          </a:prstGeom>
          <a:noFill/>
          <a:ln/>
        </p:spPr>
        <p:txBody>
          <a:bodyPr wrap="square" lIns="0" tIns="0" rIns="0" bIns="0" rtlCol="0" anchor="ctr"/>
          <a:lstStyle/>
          <a:p>
            <a:pPr indent="0" marL="0">
              <a:buNone/>
            </a:pPr>
            <a:r>
              <a:rPr lang="en-US" sz="1900" dirty="0">
                <a:solidFill>
                  <a:srgbClr val="15213A"/>
                </a:solidFill>
                <a:latin typeface="Calibri" pitchFamily="34" charset="0"/>
                <a:ea typeface="Calibri" pitchFamily="34" charset="-122"/>
                <a:cs typeface="Calibri" pitchFamily="34" charset="-120"/>
              </a:rPr>
              <a:t>The same workflow as Lecture 6, for any dataset. Most of the work is before training.</a:t>
            </a:r>
            <a:endParaRPr lang="en-US" sz="1900" dirty="0"/>
          </a:p>
        </p:txBody>
      </p:sp>
      <p:sp>
        <p:nvSpPr>
          <p:cNvPr id="45" name="Shape 4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6" name="Text 4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7" name="Shape 4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8" name="Text 4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49" name="Shape 4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0" name="Text 4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1" name="Shape 4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2" name="Text 5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19</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400"/>
                                        <p:tgtEl>
                                          <p:spTgt spid="2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4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par>
                                <p:cTn id="78" presetID="10" presetClass="entr" presetSubtype="0"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400"/>
                                        <p:tgtEl>
                                          <p:spTgt spid="26"/>
                                        </p:tgtEl>
                                      </p:cBhvr>
                                    </p:animEffect>
                                  </p:childTnLst>
                                </p:cTn>
                              </p:par>
                            </p:childTnLst>
                          </p:cTn>
                        </p:par>
                      </p:childTnLst>
                    </p:cTn>
                  </p:par>
                  <p:par>
                    <p:cTn id="101" fill="hold">
                      <p:stCondLst>
                        <p:cond delay="indefinite"/>
                      </p:stCondLst>
                      <p:childTnLst>
                        <p:par>
                          <p:cTn id="10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10" presetClass="entr" presetSubtype="0"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4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400"/>
                                        <p:tgtEl>
                                          <p:spTgt spid="31"/>
                                        </p:tgtEl>
                                      </p:cBhvr>
                                    </p:animEffect>
                                  </p:childTnLst>
                                </p:cTn>
                              </p:par>
                              <p:par>
                                <p:cTn id="98" presetID="10" presetClass="entr" presetSubtype="0" fill="hold"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400"/>
                                        <p:tgtEl>
                                          <p:spTgt spid="32"/>
                                        </p:tgtEl>
                                      </p:cBhvr>
                                    </p:animEffect>
                                  </p:childTnLst>
                                </p:cTn>
                              </p:par>
                            </p:childTnLst>
                          </p:cTn>
                        </p:par>
                      </p:childTnLst>
                    </p:cTn>
                  </p:par>
                  <p:par>
                    <p:cTn id="121" fill="hold">
                      <p:stCondLst>
                        <p:cond delay="indefinite"/>
                      </p:stCondLst>
                      <p:childTnLst>
                        <p:par>
                          <p:cTn id="12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400"/>
                                        <p:tgtEl>
                                          <p:spTgt spid="33"/>
                                        </p:tgtEl>
                                      </p:cBhvr>
                                    </p:animEffect>
                                  </p:childTnLst>
                                </p:cTn>
                              </p:par>
                              <p:par>
                                <p:cTn id="106" presetID="10" presetClass="entr" presetSubtype="0" fill="hold"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4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4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4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400"/>
                                        <p:tgtEl>
                                          <p:spTgt spid="37"/>
                                        </p:tgtEl>
                                      </p:cBhvr>
                                    </p:animEffect>
                                  </p:childTnLst>
                                </p:cTn>
                              </p:par>
                              <p:par>
                                <p:cTn id="118" presetID="10" presetClass="entr" presetSubtype="0"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400"/>
                                        <p:tgtEl>
                                          <p:spTgt spid="38"/>
                                        </p:tgtEl>
                                      </p:cBhvr>
                                    </p:animEffect>
                                  </p:childTnLst>
                                </p:cTn>
                              </p:par>
                            </p:childTnLst>
                          </p:cTn>
                        </p:par>
                      </p:childTnLst>
                    </p:cTn>
                  </p:par>
                  <p:par>
                    <p:cTn id="138" fill="hold">
                      <p:stCondLst>
                        <p:cond delay="indefinite"/>
                      </p:stCondLst>
                      <p:childTnLst>
                        <p:par>
                          <p:cTn id="139"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9"/>
                                        </p:tgtEl>
                                        <p:attrNameLst>
                                          <p:attrName>style.visibility</p:attrName>
                                        </p:attrNameLst>
                                      </p:cBhvr>
                                      <p:to>
                                        <p:strVal val="visible"/>
                                      </p:to>
                                    </p:set>
                                    <p:animEffect transition="in" filter="fade">
                                      <p:cBhvr>
                                        <p:cTn id="125" dur="400"/>
                                        <p:tgtEl>
                                          <p:spTgt spid="39"/>
                                        </p:tgtEl>
                                      </p:cBhvr>
                                    </p:animEffect>
                                  </p:childTnLst>
                                </p:cTn>
                              </p:par>
                              <p:par>
                                <p:cTn id="126" presetID="10" presetClass="entr" presetSubtype="0" fill="hold"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400"/>
                                        <p:tgtEl>
                                          <p:spTgt spid="4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400"/>
                                        <p:tgtEl>
                                          <p:spTgt spid="4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400"/>
                                        <p:tgtEl>
                                          <p:spTgt spid="4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3"/>
                                        </p:tgtEl>
                                        <p:attrNameLst>
                                          <p:attrName>style.visibility</p:attrName>
                                        </p:attrNameLst>
                                      </p:cBhvr>
                                      <p:to>
                                        <p:strVal val="visible"/>
                                      </p:to>
                                    </p:set>
                                    <p:animEffect transition="in" filter="fade">
                                      <p:cBhvr>
                                        <p:cTn id="137" dur="4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2" grpId="0" animBg="1"/>
      <p:bldP spid="13" grpId="0" animBg="1"/>
      <p:bldP spid="17" grpId="0" animBg="1"/>
      <p:bldP spid="18" grpId="0" animBg="1"/>
      <p:bldP spid="19" grpId="0" animBg="1"/>
      <p:bldP spid="23" grpId="0" animBg="1"/>
      <p:bldP spid="24" grpId="0" animBg="1"/>
      <p:bldP spid="25" grpId="0" animBg="1"/>
      <p:bldP spid="29" grpId="0" animBg="1"/>
      <p:bldP spid="30" grpId="0" animBg="1"/>
      <p:bldP spid="31" grpId="0" animBg="1"/>
      <p:bldP spid="35" grpId="0" animBg="1"/>
      <p:bldP spid="36" grpId="0" animBg="1"/>
      <p:bldP spid="37" grpId="0" animBg="1"/>
      <p:bldP spid="41" grpId="0" animBg="1"/>
      <p:bldP spid="42" grpId="0" animBg="1"/>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Meet a classic dataset: iris flowers</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150 flowers, 4 measurements each (in cm), 3 species. It ships with scikit-learn, so it works offline.</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2743200"/>
        </p:xfrm>
        <a:graphic>
          <a:graphicData uri="http://schemas.openxmlformats.org/drawingml/2006/table">
            <a:tbl>
              <a:tblPr/>
              <a:tblGrid>
                <a:gridCol w="2103120"/>
                <a:gridCol w="2103120"/>
                <a:gridCol w="2103120"/>
                <a:gridCol w="2103120"/>
                <a:gridCol w="2651760"/>
              </a:tblGrid>
              <a:tr h="45720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sepal length</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sepal width</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petal length</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petal width</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species (label)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5.1</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3.5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1.4</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0.2</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setosa</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7.0</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3.2</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4.7</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1.4</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versicolor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6.3</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3.3</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6.0</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2.5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virginica</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4.9</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3.0</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1.4</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0.2</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setosa</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6.4</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3.2</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4.5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1.5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versicolor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19</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Look first: can the classes be told apart?</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Two petal measurements already separate the species well. Machine learning finds such patterns automatically, in many dimensions.</a:t>
            </a:r>
            <a:endParaRPr lang="en-US" sz="1700" dirty="0"/>
          </a:p>
        </p:txBody>
      </p:sp>
      <p:sp>
        <p:nvSpPr>
          <p:cNvPr id="4" name="Shape 2"/>
          <p:cNvSpPr/>
          <p:nvPr/>
        </p:nvSpPr>
        <p:spPr>
          <a:xfrm>
            <a:off x="548640" y="1828800"/>
            <a:ext cx="5212080" cy="2985516"/>
          </a:xfrm>
          <a:prstGeom prst="roundRect">
            <a:avLst>
              <a:gd name="adj" fmla="val 2450"/>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937760" cy="2528316"/>
          </a:xfrm>
          <a:prstGeom prst="rect">
            <a:avLst/>
          </a:prstGeom>
          <a:noFill/>
          <a:ln/>
        </p:spPr>
        <p:txBody>
          <a:bodyPr wrap="none" lIns="0" tIns="0" rIns="0" bIns="0" rtlCol="0" anchor="t"/>
          <a:lstStyle/>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import matplotlib.pyplot as plt</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from sklearn.datasets import load_iris</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iris = load_iris(as_frame=True)</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X = iris.data</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y = iris.target</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for k, name in enumerate(iris.target_names):</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part = X[y == k]</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plt.scatter(part["petal length (cm)"],</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part["petal width (cm)"], label=name)</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plt.xlabel("petal length (cm)")</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plt.ylabel("petal width (cm)")</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plt.legend()</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plt.show()</a:t>
            </a:r>
            <a:endParaRPr lang="en-US" sz="1200" dirty="0"/>
          </a:p>
        </p:txBody>
      </p:sp>
      <p:pic>
        <p:nvPicPr>
          <p:cNvPr id="7" name="Image 0" descr="media/figs/fig007.png">    </p:cNvPr>
          <p:cNvPicPr>
            <a:picLocks noChangeAspect="1"/>
          </p:cNvPicPr>
          <p:nvPr/>
        </p:nvPicPr>
        <p:blipFill>
          <a:blip r:embed="rId1"/>
          <a:stretch>
            <a:fillRect/>
          </a:stretch>
        </p:blipFill>
        <p:spPr>
          <a:xfrm>
            <a:off x="6035040" y="1828800"/>
            <a:ext cx="5577840" cy="4245721"/>
          </a:xfrm>
          <a:prstGeom prst="rect">
            <a:avLst/>
          </a:prstGeom>
        </p:spPr>
      </p:pic>
      <p:sp>
        <p:nvSpPr>
          <p:cNvPr id="8"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0"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1"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12"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3"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4"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5"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19</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same pattern for every model</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Split first, with the same function as Lecture 6</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fit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learns from training data</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score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reports accuracy on test data</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Swap the model; the code stays the same</a:t>
            </a:r>
            <a:endParaRPr lang="en-US" sz="2000" dirty="0"/>
          </a:p>
        </p:txBody>
      </p:sp>
      <p:sp>
        <p:nvSpPr>
          <p:cNvPr id="11" name="Shape 9"/>
          <p:cNvSpPr/>
          <p:nvPr/>
        </p:nvSpPr>
        <p:spPr>
          <a:xfrm>
            <a:off x="5440680" y="1371600"/>
            <a:ext cx="6172200" cy="3172968"/>
          </a:xfrm>
          <a:prstGeom prst="roundRect">
            <a:avLst>
              <a:gd name="adj" fmla="val 2305"/>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715768"/>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sklearn.model_selection import train_test_split</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sklearn.neighbors import KNeighborsClassifier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sklearn.tree import DecisionTreeClassifier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from sklearn.naive_bayes import GaussianNB</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X_tr, X_te, y_tr, y_te = train_test_split(</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X, y, test_size=0.3, random_state=42, stratify=y)</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for model in [KNeighborsClassifier(),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DecisionTreeClassifier(random_state=0),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GaussianNB()]:</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model.fit(X_tr, y_tr)</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acc = model.score(X_te, y_te)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print(type(model).__name__, round(acc, 3))</a:t>
            </a:r>
            <a:endParaRPr lang="en-US" sz="1400" dirty="0"/>
          </a:p>
        </p:txBody>
      </p:sp>
      <p:sp>
        <p:nvSpPr>
          <p:cNvPr id="14" name="Shape 12"/>
          <p:cNvSpPr/>
          <p:nvPr/>
        </p:nvSpPr>
        <p:spPr>
          <a:xfrm>
            <a:off x="5440680" y="4773168"/>
            <a:ext cx="6172200" cy="1204722"/>
          </a:xfrm>
          <a:prstGeom prst="roundRect">
            <a:avLst>
              <a:gd name="adj" fmla="val 6072"/>
            </a:avLst>
          </a:prstGeom>
          <a:solidFill>
            <a:srgbClr val="EEF2F8"/>
          </a:solidFill>
          <a:ln w="9525">
            <a:solidFill>
              <a:srgbClr val="D5DBE6"/>
            </a:solidFill>
            <a:prstDash val="solid"/>
          </a:ln>
        </p:spPr>
        <p:txBody>
          <a:bodyPr/>
          <a:p/>
        </p:txBody>
      </p:sp>
      <p:sp>
        <p:nvSpPr>
          <p:cNvPr id="15" name="Text 13"/>
          <p:cNvSpPr txBox="1"/>
          <p:nvPr/>
        </p:nvSpPr>
        <p:spPr>
          <a:xfrm>
            <a:off x="5623560" y="4864608"/>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5120640"/>
            <a:ext cx="5897880" cy="747522"/>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KNeighborsClassifier 0.978</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DecisionTreeClassifier 0.978</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GaussianNB 0.911</a:t>
            </a:r>
            <a:endParaRPr lang="en-US" sz="14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100% on training data: a perfect model?</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673352"/>
          </a:xfrm>
          <a:prstGeom prst="roundRect">
            <a:avLst>
              <a:gd name="adj" fmla="val 4372"/>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216152"/>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one_nn = KNeighborsClassifier(n_neighbors=1)</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one_nn.fit(X_tr, y_tr)</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print(one_nn.score(X_tr, y_tr))</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print(round(one_nn.score(X_te, y_te), 3))</a:t>
            </a:r>
            <a:endParaRPr lang="en-US" sz="18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A 1-nearest-neighbour model scores 100% on its training data. What will it score on the test data?</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19</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100% on training data: a perfect model?</a:t>
            </a:r>
            <a:endParaRPr lang="en-US" sz="3000" dirty="0"/>
          </a:p>
        </p:txBody>
      </p:sp>
      <p:sp>
        <p:nvSpPr>
          <p:cNvPr id="3" name="Shape 1"/>
          <p:cNvSpPr/>
          <p:nvPr/>
        </p:nvSpPr>
        <p:spPr>
          <a:xfrm>
            <a:off x="548640" y="1371600"/>
            <a:ext cx="6400800" cy="1673352"/>
          </a:xfrm>
          <a:prstGeom prst="roundRect">
            <a:avLst>
              <a:gd name="adj" fmla="val 4372"/>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216152"/>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one_nn = KNeighborsClassifier(n_neighbors=1)</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one_nn.fit(X_tr, y_tr)</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print(one_nn.score(X_tr, y_tr))</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print(round(one_nn.score(X_te, y_te), 3))</a:t>
            </a:r>
            <a:endParaRPr lang="en-US" sz="1800" dirty="0"/>
          </a:p>
        </p:txBody>
      </p:sp>
      <p:sp>
        <p:nvSpPr>
          <p:cNvPr id="6" name="Shape 4"/>
          <p:cNvSpPr/>
          <p:nvPr/>
        </p:nvSpPr>
        <p:spPr>
          <a:xfrm>
            <a:off x="548640" y="3273552"/>
            <a:ext cx="6400800" cy="1110996"/>
          </a:xfrm>
          <a:prstGeom prst="roundRect">
            <a:avLst>
              <a:gd name="adj" fmla="val 6584"/>
            </a:avLst>
          </a:prstGeom>
          <a:solidFill>
            <a:srgbClr val="EEF2F8"/>
          </a:solidFill>
          <a:ln w="9525">
            <a:solidFill>
              <a:srgbClr val="D5DBE6"/>
            </a:solidFill>
            <a:prstDash val="solid"/>
          </a:ln>
        </p:spPr>
        <p:txBody>
          <a:bodyPr/>
          <a:p/>
        </p:txBody>
      </p:sp>
      <p:sp>
        <p:nvSpPr>
          <p:cNvPr id="7" name="Text 5"/>
          <p:cNvSpPr txBox="1"/>
          <p:nvPr/>
        </p:nvSpPr>
        <p:spPr>
          <a:xfrm>
            <a:off x="731520" y="336499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621024"/>
            <a:ext cx="6126480" cy="653796"/>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1.0</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0.933</a:t>
            </a:r>
            <a:endParaRPr lang="en-US" sz="18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On training data it just finds each flower itself</a:t>
            </a:r>
            <a:endParaRPr lang="en-US" sz="1800" dirty="0"/>
          </a:p>
        </p:txBody>
      </p:sp>
      <p:sp>
        <p:nvSpPr>
          <p:cNvPr id="11" name="Shape 9"/>
          <p:cNvSpPr/>
          <p:nvPr/>
        </p:nvSpPr>
        <p:spPr>
          <a:xfrm>
            <a:off x="7315200" y="2356612"/>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2260600"/>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That is memorising, not learning</a:t>
            </a:r>
            <a:endParaRPr lang="en-US" sz="1800" dirty="0"/>
          </a:p>
        </p:txBody>
      </p:sp>
      <p:sp>
        <p:nvSpPr>
          <p:cNvPr id="13" name="Shape 11"/>
          <p:cNvSpPr/>
          <p:nvPr/>
        </p:nvSpPr>
        <p:spPr>
          <a:xfrm>
            <a:off x="7315200" y="2875280"/>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779268"/>
            <a:ext cx="402336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Only the test score shows real skill</a:t>
            </a:r>
            <a:endParaRPr lang="en-US" sz="1800" dirty="0"/>
          </a:p>
        </p:txBody>
      </p:sp>
      <p:sp>
        <p:nvSpPr>
          <p:cNvPr id="15" name="Shape 13"/>
          <p:cNvSpPr/>
          <p:nvPr/>
        </p:nvSpPr>
        <p:spPr>
          <a:xfrm>
            <a:off x="7315200" y="3393948"/>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589520" y="3297936"/>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Never report training accuracy as your result</a:t>
            </a:r>
            <a:endParaRPr lang="en-US" sz="18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19</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Generalisation: the real goal</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Memorising</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Learning the exact exam questions. Perfect on those, lost on new ones.</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Generalising</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Understanding the patterns, so new questions can be answered too.</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How we check</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Keep a test set the model never sees, and judge it only there.</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19</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memorising vs generalising</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k = 1 wraps a border around every training point</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100% on training data, 74% on new points</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k = 15 is smoother: 87% on training data</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But 88% on new points: it generalises better</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Vocabulary for the rest of the course</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3657600"/>
        </p:xfrm>
        <a:graphic>
          <a:graphicData uri="http://schemas.openxmlformats.org/drawingml/2006/table">
            <a:tbl>
              <a:tblPr/>
              <a:tblGrid>
                <a:gridCol w="2743200"/>
                <a:gridCol w="8321040"/>
              </a:tblGrid>
              <a:tr h="45720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Word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Meaning</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Feature (X)</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An input column the model uses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Label / target (y)</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The answer we want to predict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Model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The learned rule that maps features to a label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Training (fit)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Learning the rule from examples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Prediction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The model's answer for a new example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Hyperparameter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 setting we choose, e.g. k in k-nearest neighbours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5720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Generalisation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Doing well on data the model has never seen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19</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8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Load the wine dataset: </a:t>
            </a:r>
            <a:pPr indent="0" marL="0">
              <a:buNone/>
            </a:pPr>
            <a:r>
              <a:rPr lang="en-US" sz="1800" dirty="0">
                <a:solidFill>
                  <a:srgbClr val="A4520C"/>
                </a:solidFill>
                <a:latin typeface="Courier New" pitchFamily="34" charset="0"/>
                <a:ea typeface="Courier New" pitchFamily="34" charset="-122"/>
                <a:cs typeface="Courier New" pitchFamily="34" charset="-120"/>
              </a:rPr>
              <a:t>from sklearn.datasets import load_wine</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Split it 70/30 with </a:t>
            </a:r>
            <a:pPr indent="0" marL="0">
              <a:buNone/>
            </a:pPr>
            <a:r>
              <a:rPr lang="en-US" sz="1800" dirty="0">
                <a:solidFill>
                  <a:srgbClr val="A4520C"/>
                </a:solidFill>
                <a:latin typeface="Courier New" pitchFamily="34" charset="0"/>
                <a:ea typeface="Courier New" pitchFamily="34" charset="-122"/>
                <a:cs typeface="Courier New" pitchFamily="34" charset="-120"/>
              </a:rPr>
              <a:t>stratify</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Score the same three models</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Which model wins? Is it the same as for iris?</a:t>
            </a:r>
            <a:endParaRPr lang="en-US" sz="1900" dirty="0"/>
          </a:p>
        </p:txBody>
      </p:sp>
      <p:sp>
        <p:nvSpPr>
          <p:cNvPr id="17" name="Shape 15"/>
          <p:cNvSpPr/>
          <p:nvPr/>
        </p:nvSpPr>
        <p:spPr>
          <a:xfrm>
            <a:off x="5852160" y="1463040"/>
            <a:ext cx="5760720" cy="1704594"/>
          </a:xfrm>
          <a:prstGeom prst="roundRect">
            <a:avLst>
              <a:gd name="adj" fmla="val 4291"/>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247394"/>
          </a:xfrm>
          <a:prstGeom prst="rect">
            <a:avLst/>
          </a:prstGeom>
          <a:noFill/>
          <a:ln/>
        </p:spPr>
        <p:txBody>
          <a:bodyPr wrap="none" lIns="0" tIns="0" rIns="0" bIns="0" rtlCol="0" anchor="t"/>
          <a:lstStyle/>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from sklearn.datasets import load_wine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wine = load_wine(as_frame=True)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X, y = wine.data, wine.target</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a:t>
            </a:r>
            <a:endParaRPr lang="en-US" sz="1850" dirty="0"/>
          </a:p>
        </p:txBody>
      </p:sp>
      <p:sp>
        <p:nvSpPr>
          <p:cNvPr id="20" name="Text 18"/>
          <p:cNvSpPr txBox="1"/>
          <p:nvPr/>
        </p:nvSpPr>
        <p:spPr>
          <a:xfrm>
            <a:off x="5852160" y="5897880"/>
            <a:ext cx="5760720" cy="274320"/>
          </a:xfrm>
          <a:prstGeom prst="rect">
            <a:avLst/>
          </a:prstGeom>
          <a:noFill/>
          <a:ln/>
        </p:spPr>
        <p:txBody>
          <a:bodyPr wrap="square" lIns="0" tIns="0" rIns="0" bIns="0" rtlCol="0" anchor="ctr"/>
          <a:lstStyle/>
          <a:p>
            <a:pPr indent="0" marL="0">
              <a:buNone/>
            </a:pPr>
            <a:r>
              <a:rPr lang="en-US" sz="1200" i="1" dirty="0">
                <a:solidFill>
                  <a:srgbClr val="5D6573"/>
                </a:solidFill>
                <a:latin typeface="Calibri" pitchFamily="34" charset="0"/>
                <a:ea typeface="Calibri" pitchFamily="34" charset="-122"/>
                <a:cs typeface="Calibri" pitchFamily="34" charset="-120"/>
              </a:rPr>
              <a:t>Starter code: replace the ... with your own code</a:t>
            </a:r>
            <a:endParaRPr lang="en-US" sz="12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19</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supervised</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Learn from labelled examples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unsupervised</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Find structure without labels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classification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Predict a category</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regression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Predict a number</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model.fit(X, y)</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Train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model.predict(X)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Answer for new rows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model.score(X, y)</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Accuracy (classifiers)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test set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Data the model never sees in training</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19</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8</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9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Classify the task</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6 prediction questions from daily life. Label each: classification or regression, supervised or unsupervised.</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Features and label</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For two of your questions, list 3 useful features and the label.</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Three models</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Repeat the 'same pattern' slide on load_breast_cancer. Report the three test accuracies.</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Train vs test</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For KNeighborsClassifier(n_neighbors=1) on breast cancer, print training and test accuracy. Explain the gap.</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Explain</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In 3 sentences: why do we judge a model only on data it has not seen?</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HW8_&lt;your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19</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8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19</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What is ML?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8: What is machine learning?</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19</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Sort the tasks</a:t>
            </a:r>
          </a:p>
          <a:p>
            <a:pPr>
              <a:spcAft>
                <a:spcPts val="200"/>
              </a:spcAft>
            </a:pPr>
            <a:r>
              <a:rPr sz="1500" b="0">
                <a:solidFill>
                  <a:srgbClr val="15213A"/>
                </a:solidFill>
                <a:latin typeface="Calibri"/>
              </a:rPr>
              <a:t>12 questions: supervised or not, category or number.</a:t>
            </a:r>
          </a:p>
          <a:p>
            <a:pPr>
              <a:spcBef>
                <a:spcPts val="500"/>
              </a:spcBef>
            </a:pPr>
            <a:r>
              <a:rPr sz="1800" b="1">
                <a:solidFill>
                  <a:srgbClr val="E07A1F"/>
                </a:solidFill>
                <a:latin typeface="Arial"/>
              </a:rPr>
              <a:t>2  </a:t>
            </a:r>
            <a:r>
              <a:rPr sz="1800" b="1">
                <a:solidFill>
                  <a:srgbClr val="15213A"/>
                </a:solidFill>
                <a:latin typeface="Arial"/>
              </a:rPr>
              <a:t>Be the model</a:t>
            </a:r>
          </a:p>
          <a:p>
            <a:pPr>
              <a:spcAft>
                <a:spcPts val="200"/>
              </a:spcAft>
            </a:pPr>
            <a:r>
              <a:rPr sz="1500" b="0">
                <a:solidFill>
                  <a:srgbClr val="15213A"/>
                </a:solidFill>
                <a:latin typeface="Calibri"/>
              </a:rPr>
              <a:t>Write a two-question rule for iris, then meet the tree's.</a:t>
            </a:r>
          </a:p>
          <a:p>
            <a:pPr>
              <a:spcBef>
                <a:spcPts val="500"/>
              </a:spcBef>
            </a:pPr>
            <a:r>
              <a:rPr sz="1800" b="1">
                <a:solidFill>
                  <a:srgbClr val="E07A1F"/>
                </a:solidFill>
                <a:latin typeface="Arial"/>
              </a:rPr>
              <a:t>3  </a:t>
            </a:r>
            <a:r>
              <a:rPr sz="1800" b="1">
                <a:solidFill>
                  <a:srgbClr val="15213A"/>
                </a:solidFill>
                <a:latin typeface="Arial"/>
              </a:rPr>
              <a:t>Same pattern, any model</a:t>
            </a:r>
          </a:p>
          <a:p>
            <a:pPr>
              <a:spcAft>
                <a:spcPts val="200"/>
              </a:spcAft>
            </a:pPr>
            <a:r>
              <a:rPr sz="1500" b="0">
                <a:solidFill>
                  <a:srgbClr val="15213A"/>
                </a:solidFill>
                <a:latin typeface="Calibri"/>
              </a:rPr>
              <a:t>fit / score on iris, wine, breast cancer; guess the winner.</a:t>
            </a:r>
          </a:p>
          <a:p>
            <a:pPr>
              <a:spcBef>
                <a:spcPts val="500"/>
              </a:spcBef>
            </a:pPr>
            <a:r>
              <a:rPr sz="1800" b="1">
                <a:solidFill>
                  <a:srgbClr val="E07A1F"/>
                </a:solidFill>
                <a:latin typeface="Arial"/>
              </a:rPr>
              <a:t>4  </a:t>
            </a:r>
            <a:r>
              <a:rPr sz="1800" b="1">
                <a:solidFill>
                  <a:srgbClr val="15213A"/>
                </a:solidFill>
                <a:latin typeface="Arial"/>
              </a:rPr>
              <a:t>Memorise or generalise</a:t>
            </a:r>
          </a:p>
          <a:p>
            <a:pPr>
              <a:spcAft>
                <a:spcPts val="200"/>
              </a:spcAft>
            </a:pPr>
            <a:r>
              <a:rPr sz="1500" b="0">
                <a:solidFill>
                  <a:srgbClr val="15213A"/>
                </a:solidFill>
                <a:latin typeface="Calibri"/>
              </a:rPr>
              <a:t>k-NN from k = 1 to 101: training vs new points.</a:t>
            </a:r>
          </a:p>
        </p:txBody>
      </p:sp>
      <p:pic>
        <p:nvPicPr>
          <p:cNvPr id="14" name="Picture 13" descr="08.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L8_What_is_ML_Lab.html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8: What is machine learning?</dc:title>
  <dc:subject>PptxGenJS Presentation</dc:subject>
  <dc:creator>Md Mahbub E Noor</dc:creator>
  <cp:lastModifiedBy>Md Mahbub E Noor</cp:lastModifiedBy>
  <cp:revision>1</cp:revision>
  <dcterms:created xsi:type="dcterms:W3CDTF">2026-10-07T07:38:30Z</dcterms:created>
  <dcterms:modified xsi:type="dcterms:W3CDTF">2026-10-07T07:38:30Z</dcterms:modified>
</cp:coreProperties>
</file>