
<file path=[Content_Types].xml><?xml version="1.0" encoding="utf-8"?>
<Types xmlns="http://schemas.openxmlformats.org/package/2006/content-types">
  <Default Extension="mp4" ContentType="video/mp4"/>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5" r:id="rId26"/>
    <p:sldId id="272" r:id="rId18"/>
    <p:sldId id="273" r:id="rId19"/>
    <p:sldId id="274" r:id="rId20"/>
  </p:sldIdLst>
  <p:notesMasterIdLst>
    <p:notesMasterId r:id="rId2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slide" Target="slides/slide2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to the machine learning part of the course. Before a model can learn from data, we must be able to see the data and summarise it with a few numbers. Today: averages, spread, correlation and charts. New notebook: Lecture7. Lab: make sure sms.tsv and students.csv are in your folder.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second half of the course: eight lectures plus practice classes, ending with your own machine learning project. Today is the foundation: models learn patterns, and charts and statistics are how we see patterns ourselves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Series is a single pandas column. Change one mark from 99 to a data-entry error of 300: the mean jumps by about 25 marks, the median does not move. That is why house prices and incomes are usually reported as medians.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classic small example: mean 5, variance 4, standard deviation 2. Ask students to compute each row before you reveal it. Note for the next slide: pandas divides by count minus 1 (the sample standard deviation), so it gives a slightly larger number, about 2.14. Both are correct; they answer slightly different questions.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describe is the first thing to run on any numeric column. Quartiles split the sorted data into four equal parts: 25 percent of values are below the 25% line, and so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real data from Lecture 5. Normal messages pile up at short lengths; spam clusters around 140 to 160 characters, close to the old SMS length limit. alpha makes the bars see-through so both groups are visible. A chart like this tells you instantly that length is a useful feature.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Pause after the first few marks and ask which bin the next one will fall into. The point: a histogram is just counting, done for 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Histograms are for numbers, bar charts for categories. This one shows the imbalance we met in Lecture 5: far more ham than spam. Imbalance will matter a lot when we evaluate models in Lecture 11.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scatter plot is the most important chart for machine learning: it shows the relationship a model will try to learn. The dots rise to the right, so more hours tend to go with higher marks. The number printed is the correlation, explained next.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invented datasets. Point out that r only measures straight-line patterns: a perfect U-shape can have r near 0. Always look at the scatter plot, not just the number.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invented datasets. Point out that r only measures straight-line patterns: a perfect U-shape can have r near 0. Always look at the scatter plot, not just the number.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Pause at a few points and ask the class to guess r before reading it. Students quickly learn to estimate correlation by eye.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one of the most important ideas in all of data science. A model that predicts well is not proof of cause. If students remember one sentence from today, make it this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Box plots compress a histogram into five numbers: minimum, first quartile, median, third quartile and maximum, with outliers drawn as dots. They are ideal for comparing groups side by side. The printed medians match the middle lines of the boxes.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students.csv is an invented dataset of 150 students that we use again in Lecture 12. Correlation ignores missing values automatically. Ask two pairs to show their scatter plots and say in words what they see.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error message is long; the important part is that mean only works on numbers. For categories, count instead.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lecture: what machine learning actually is, and the vocabulary we will use for the rest of the course.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Homework 7. Task 1 key: mean 7, squared gaps 16, 4, 0, 4, 16, sum 40, variance 8, standard deviation about 2.83. np.std uses division by count by default, unlike pandas.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Play at the end of class or leave for revision at home.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Open the Charts Lab (double-click; works offline). Start with the slide-4 table in tab 1, then drag the largest value. In Histogram, show 5, 15 and 80 bins on the SMS lengths, and point out that two plt.hist calls use different bins. In students.csv, hours and prior_gpa are almost uncorrelated (r about 0.04), yet hours differ strongly between passed and failed students in the box plot: a good discussion of what correlation does and does not measure.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video" Target="../media/media-7-1.mp4"/><Relationship Id="rId2" Type="http://schemas.microsoft.com/office/2007/relationships/media" Target="../media/media-7-1.mp4"/><Relationship Id="rId3" Type="http://schemas.openxmlformats.org/officeDocument/2006/relationships/image" Target="../media/image-7-3.png"/><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video" Target="../media/media-12-1.mp4"/><Relationship Id="rId2" Type="http://schemas.microsoft.com/office/2007/relationships/media" Target="../media/media-12-1.mp4"/><Relationship Id="rId3" Type="http://schemas.openxmlformats.org/officeDocument/2006/relationships/image" Target="../media/image-12-3.png"/><Relationship Id="rId4" Type="http://schemas.openxmlformats.org/officeDocument/2006/relationships/slideLayout" Target="../slideLayouts/slideLayout1.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video" Target="../media/media-19-1.mp4"/><Relationship Id="rId2" Type="http://schemas.microsoft.com/office/2007/relationships/media" Target="../media/media-19-1.mp4"/><Relationship Id="rId3" Type="http://schemas.openxmlformats.org/officeDocument/2006/relationships/image" Target="../media/image-19-3.png"/><Relationship Id="rId4" Type="http://schemas.openxmlformats.org/officeDocument/2006/relationships/slideLayout" Target="../slideLayouts/slideLayout1.xml"/><Relationship Id="rId5"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hyperlink" Target="Labs_open_in_browser/L7_Charts_Lab.html" TargetMode="Externa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5213A"/>
        </a:solidFill>
      </p:bgPr>
    </p:bg>
    <p:spTree>
      <p:nvGrpSpPr>
        <p:cNvPr id="1" name=""/>
        <p:cNvGrpSpPr/>
        <p:nvPr/>
      </p:nvGrpSpPr>
      <p:grpSpPr>
        <a:xfrm>
          <a:off x="0" y="0"/>
          <a:ext cx="0" cy="0"/>
          <a:chOff x="0" y="0"/>
          <a:chExt cx="0" cy="0"/>
        </a:xfrm>
      </p:grpSpPr>
      <p:sp>
        <p:nvSpPr>
          <p:cNvPr id="2" name="Text 0"/>
          <p:cNvSpPr txBox="1"/>
          <p:nvPr/>
        </p:nvSpPr>
        <p:spPr>
          <a:xfrm>
            <a:off x="731520" y="1188720"/>
            <a:ext cx="5486400" cy="365760"/>
          </a:xfrm>
          <a:prstGeom prst="rect">
            <a:avLst/>
          </a:prstGeom>
          <a:noFill/>
          <a:ln/>
        </p:spPr>
        <p:txBody>
          <a:bodyPr wrap="square" lIns="0" tIns="0" rIns="0" bIns="0" rtlCol="0" anchor="ctr"/>
          <a:lstStyle/>
          <a:p>
            <a:pPr indent="0" marL="0">
              <a:buNone/>
            </a:pPr>
            <a:r>
              <a:rPr lang="en-US" sz="1600" b="1" spc="300" kern="0" dirty="0">
                <a:solidFill>
                  <a:srgbClr val="E07A1F"/>
                </a:solidFill>
                <a:latin typeface="Arial" pitchFamily="34" charset="0"/>
                <a:ea typeface="Arial" pitchFamily="34" charset="-122"/>
                <a:cs typeface="Arial" pitchFamily="34" charset="-120"/>
              </a:rPr>
              <a:t>LECTURE 7</a:t>
            </a:r>
            <a:endParaRPr lang="en-US" sz="1600" dirty="0"/>
          </a:p>
        </p:txBody>
      </p:sp>
      <p:sp>
        <p:nvSpPr>
          <p:cNvPr id="3" name="Text 1"/>
          <p:cNvSpPr txBox="1"/>
          <p:nvPr/>
        </p:nvSpPr>
        <p:spPr>
          <a:xfrm>
            <a:off x="731520" y="1691640"/>
            <a:ext cx="6217920" cy="1737360"/>
          </a:xfrm>
          <a:prstGeom prst="rect">
            <a:avLst/>
          </a:prstGeom>
          <a:noFill/>
          <a:ln/>
        </p:spPr>
        <p:txBody>
          <a:bodyPr wrap="square" lIns="0" tIns="0" rIns="0" bIns="0" rtlCol="0" anchor="t"/>
          <a:lstStyle/>
          <a:p>
            <a:pPr indent="0" marL="0">
              <a:buNone/>
            </a:pPr>
            <a:r>
              <a:rPr lang="en-US" sz="4400" b="1" dirty="0">
                <a:solidFill>
                  <a:srgbClr val="FFFFFF"/>
                </a:solidFill>
                <a:latin typeface="Arial" pitchFamily="34" charset="0"/>
                <a:ea typeface="Arial" pitchFamily="34" charset="-122"/>
                <a:cs typeface="Arial" pitchFamily="34" charset="-120"/>
              </a:rPr>
              <a:t>Seeing data</a:t>
            </a:r>
            <a:endParaRPr lang="en-US" sz="4400" dirty="0"/>
          </a:p>
        </p:txBody>
      </p:sp>
      <p:sp>
        <p:nvSpPr>
          <p:cNvPr id="4" name="Text 2"/>
          <p:cNvSpPr txBox="1"/>
          <p:nvPr/>
        </p:nvSpPr>
        <p:spPr>
          <a:xfrm>
            <a:off x="731520" y="3520440"/>
            <a:ext cx="6035040" cy="914400"/>
          </a:xfrm>
          <a:prstGeom prst="rect">
            <a:avLst/>
          </a:prstGeom>
          <a:noFill/>
          <a:ln/>
        </p:spPr>
        <p:txBody>
          <a:bodyPr wrap="square" lIns="0" tIns="0" rIns="0" bIns="0" rtlCol="0" anchor="t"/>
          <a:lstStyle/>
          <a:p>
            <a:pPr indent="0" marL="0">
              <a:buNone/>
            </a:pPr>
            <a:r>
              <a:rPr lang="en-US" sz="2000" dirty="0">
                <a:solidFill>
                  <a:srgbClr val="D9DEE8"/>
                </a:solidFill>
                <a:latin typeface="Calibri" pitchFamily="34" charset="0"/>
                <a:ea typeface="Calibri" pitchFamily="34" charset="-122"/>
                <a:cs typeface="Calibri" pitchFamily="34" charset="-120"/>
              </a:rPr>
              <a:t>Charts and basic statistics: the foundation of machine learning</a:t>
            </a:r>
            <a:endParaRPr lang="en-US" sz="2000" dirty="0"/>
          </a:p>
        </p:txBody>
      </p:sp>
      <p:sp>
        <p:nvSpPr>
          <p:cNvPr id="5" name="Text 3"/>
          <p:cNvSpPr txBox="1"/>
          <p:nvPr/>
        </p:nvSpPr>
        <p:spPr>
          <a:xfrm>
            <a:off x="731520" y="5852160"/>
            <a:ext cx="7315200" cy="320040"/>
          </a:xfrm>
          <a:prstGeom prst="rect">
            <a:avLst/>
          </a:prstGeom>
          <a:noFill/>
          <a:ln/>
        </p:spPr>
        <p:txBody>
          <a:bodyPr wrap="square" lIns="0" tIns="0" rIns="0" bIns="0" rtlCol="0" anchor="ctr"/>
          <a:lstStyle/>
          <a:p>
            <a:pPr indent="0" marL="0">
              <a:buNone/>
            </a:pPr>
            <a:r>
              <a:rPr lang="en-US" sz="1300" dirty="0">
                <a:solidFill>
                  <a:srgbClr val="B9C1D0"/>
                </a:solidFill>
                <a:latin typeface="Calibri" pitchFamily="34" charset="0"/>
                <a:ea typeface="Calibri" pitchFamily="34" charset="-122"/>
                <a:cs typeface="Calibri" pitchFamily="34" charset="-120"/>
              </a:rPr>
              <a:t>Introduction to Data Science  ·  Md Mahbub E Noor  ·  University of Barishal</a:t>
            </a:r>
            <a:endParaRPr lang="en-US" sz="1300" dirty="0"/>
          </a:p>
        </p:txBody>
      </p:sp>
      <p:sp>
        <p:nvSpPr>
          <p:cNvPr id="6" name="Shape 4"/>
          <p:cNvSpPr/>
          <p:nvPr/>
        </p:nvSpPr>
        <p:spPr>
          <a:xfrm>
            <a:off x="7223760" y="2439162"/>
            <a:ext cx="4480560" cy="1522476"/>
          </a:xfrm>
          <a:prstGeom prst="roundRect">
            <a:avLst>
              <a:gd name="adj" fmla="val 6006"/>
            </a:avLst>
          </a:prstGeom>
          <a:solidFill>
            <a:srgbClr val="22335A"/>
          </a:solidFill>
          <a:ln w="12700">
            <a:solidFill>
              <a:srgbClr val="33477A"/>
            </a:solidFill>
            <a:prstDash val="solid"/>
          </a:ln>
        </p:spPr>
        <p:txBody>
          <a:bodyPr/>
          <a:p/>
        </p:txBody>
      </p:sp>
      <p:sp>
        <p:nvSpPr>
          <p:cNvPr id="7" name="Text 5"/>
          <p:cNvSpPr txBox="1"/>
          <p:nvPr/>
        </p:nvSpPr>
        <p:spPr>
          <a:xfrm>
            <a:off x="7452360" y="2603754"/>
            <a:ext cx="4023360" cy="274320"/>
          </a:xfrm>
          <a:prstGeom prst="rect">
            <a:avLst/>
          </a:prstGeom>
          <a:noFill/>
          <a:ln/>
        </p:spPr>
        <p:txBody>
          <a:bodyPr wrap="square" lIns="0" tIns="0" rIns="0" bIns="0" rtlCol="0" anchor="ctr"/>
          <a:lstStyle/>
          <a:p>
            <a:pPr indent="0" marL="0">
              <a:buNone/>
            </a:pPr>
            <a:r>
              <a:rPr lang="en-US" sz="1200" dirty="0">
                <a:solidFill>
                  <a:srgbClr val="8FA0C0"/>
                </a:solidFill>
                <a:latin typeface="Calibri" pitchFamily="34" charset="0"/>
                <a:ea typeface="Calibri" pitchFamily="34" charset="-122"/>
                <a:cs typeface="Calibri" pitchFamily="34" charset="-120"/>
              </a:rPr>
              <a:t>Today's key line of code</a:t>
            </a:r>
            <a:endParaRPr lang="en-US" sz="1200" dirty="0"/>
          </a:p>
        </p:txBody>
      </p:sp>
      <p:sp>
        <p:nvSpPr>
          <p:cNvPr id="8" name="Text 6"/>
          <p:cNvSpPr txBox="1"/>
          <p:nvPr/>
        </p:nvSpPr>
        <p:spPr>
          <a:xfrm>
            <a:off x="7452360" y="2987802"/>
            <a:ext cx="4206240" cy="653796"/>
          </a:xfrm>
          <a:prstGeom prst="rect">
            <a:avLst/>
          </a:prstGeom>
          <a:noFill/>
          <a:ln/>
        </p:spPr>
        <p:txBody>
          <a:bodyPr wrap="none" lIns="0" tIns="0" rIns="0" bIns="0" rtlCol="0" anchor="t"/>
          <a:lstStyle/>
          <a:p>
            <a:pPr indent="0" marL="0">
              <a:buNone/>
            </a:pPr>
            <a:r>
              <a:rPr lang="en-US" sz="1800" dirty="0">
                <a:solidFill>
                  <a:srgbClr val="E8ECF4"/>
                </a:solidFill>
                <a:latin typeface="Courier New" pitchFamily="34" charset="0"/>
                <a:ea typeface="Courier New" pitchFamily="34" charset="-122"/>
                <a:cs typeface="Courier New" pitchFamily="34" charset="-120"/>
              </a:rPr>
              <a:t>df["length"].hist()</a:t>
            </a:r>
            <a:endParaRPr lang="en-US" sz="1800" dirty="0"/>
          </a:p>
          <a:p>
            <a:pPr indent="0" marL="0">
              <a:buNone/>
            </a:pPr>
            <a:r>
              <a:rPr lang="en-US" sz="1800" dirty="0">
                <a:solidFill>
                  <a:srgbClr val="E8ECF4"/>
                </a:solidFill>
                <a:latin typeface="Courier New" pitchFamily="34" charset="0"/>
                <a:ea typeface="Courier New" pitchFamily="34" charset="-122"/>
                <a:cs typeface="Courier New" pitchFamily="34" charset="-120"/>
              </a:rPr>
              <a:t>df["length"].describe()</a:t>
            </a:r>
            <a:endParaRPr 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The road ahead: machine learning</a:t>
            </a:r>
            <a:endParaRPr lang="en-US" sz="3000" dirty="0"/>
          </a:p>
        </p:txBody>
      </p:sp>
      <p:sp>
        <p:nvSpPr>
          <p:cNvPr id="3" name="Shape 1"/>
          <p:cNvSpPr/>
          <p:nvPr/>
        </p:nvSpPr>
        <p:spPr>
          <a:xfrm>
            <a:off x="1097280" y="1828800"/>
            <a:ext cx="9966960" cy="0"/>
          </a:xfrm>
          <a:prstGeom prst="line">
            <a:avLst/>
          </a:prstGeom>
          <a:noFill/>
          <a:ln w="38100">
            <a:solidFill>
              <a:srgbClr val="D5DBE6"/>
            </a:solidFill>
            <a:prstDash val="solid"/>
          </a:ln>
        </p:spPr>
        <p:txBody>
          <a:bodyPr/>
          <a:p/>
        </p:txBody>
      </p:sp>
      <p:sp>
        <p:nvSpPr>
          <p:cNvPr id="4" name="Text 2"/>
          <p:cNvSpPr txBox="1"/>
          <p:nvPr/>
        </p:nvSpPr>
        <p:spPr>
          <a:xfrm>
            <a:off x="182880" y="1005840"/>
            <a:ext cx="1828800" cy="274320"/>
          </a:xfrm>
          <a:prstGeom prst="rect">
            <a:avLst/>
          </a:prstGeom>
          <a:noFill/>
          <a:ln/>
        </p:spPr>
        <p:txBody>
          <a:bodyPr wrap="square" lIns="0" tIns="0" rIns="0" bIns="0" rtlCol="0" anchor="ctr"/>
          <a:lstStyle/>
          <a:p>
            <a:pPr algn="ctr" indent="0" marL="0">
              <a:buNone/>
            </a:pPr>
            <a:r>
              <a:rPr lang="en-US" sz="1300" b="1" dirty="0">
                <a:solidFill>
                  <a:srgbClr val="A4520C"/>
                </a:solidFill>
                <a:latin typeface="Calibri" pitchFamily="34" charset="0"/>
                <a:ea typeface="Calibri" pitchFamily="34" charset="-122"/>
                <a:cs typeface="Calibri" pitchFamily="34" charset="-120"/>
              </a:rPr>
              <a:t>Today</a:t>
            </a:r>
            <a:endParaRPr lang="en-US" sz="1300" dirty="0"/>
          </a:p>
        </p:txBody>
      </p:sp>
      <p:sp>
        <p:nvSpPr>
          <p:cNvPr id="5" name="Shape 3"/>
          <p:cNvSpPr/>
          <p:nvPr/>
        </p:nvSpPr>
        <p:spPr>
          <a:xfrm>
            <a:off x="740664" y="1472184"/>
            <a:ext cx="713232" cy="713232"/>
          </a:xfrm>
          <a:prstGeom prst="ellipse">
            <a:avLst/>
          </a:prstGeom>
          <a:solidFill>
            <a:srgbClr val="E07A1F"/>
          </a:solidFill>
          <a:ln w="19050">
            <a:solidFill>
              <a:srgbClr val="E07A1F"/>
            </a:solidFill>
            <a:prstDash val="solid"/>
          </a:ln>
        </p:spPr>
        <p:txBody>
          <a:bodyPr/>
          <a:p/>
        </p:txBody>
      </p:sp>
      <p:sp>
        <p:nvSpPr>
          <p:cNvPr id="6" name="Text 4"/>
          <p:cNvSpPr txBox="1"/>
          <p:nvPr/>
        </p:nvSpPr>
        <p:spPr>
          <a:xfrm>
            <a:off x="740664" y="1472184"/>
            <a:ext cx="713232" cy="713232"/>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L7</a:t>
            </a:r>
            <a:endParaRPr lang="en-US" sz="1600" dirty="0"/>
          </a:p>
        </p:txBody>
      </p:sp>
      <p:sp>
        <p:nvSpPr>
          <p:cNvPr id="7" name="Text 5"/>
          <p:cNvSpPr txBox="1"/>
          <p:nvPr/>
        </p:nvSpPr>
        <p:spPr>
          <a:xfrm>
            <a:off x="365760" y="2286000"/>
            <a:ext cx="1463040" cy="548640"/>
          </a:xfrm>
          <a:prstGeom prst="rect">
            <a:avLst/>
          </a:prstGeom>
          <a:noFill/>
          <a:ln/>
        </p:spPr>
        <p:txBody>
          <a:bodyPr wrap="square" lIns="0" tIns="0" rIns="0" bIns="0" rtlCol="0" anchor="t"/>
          <a:lstStyle/>
          <a:p>
            <a:pPr algn="ctr" indent="0" marL="0">
              <a:buNone/>
            </a:pPr>
            <a:r>
              <a:rPr lang="en-US" sz="1200" b="1" dirty="0">
                <a:solidFill>
                  <a:srgbClr val="15213A"/>
                </a:solidFill>
                <a:latin typeface="Calibri" pitchFamily="34" charset="0"/>
                <a:ea typeface="Calibri" pitchFamily="34" charset="-122"/>
                <a:cs typeface="Calibri" pitchFamily="34" charset="-120"/>
              </a:rPr>
              <a:t>Charts and stats</a:t>
            </a:r>
            <a:endParaRPr lang="en-US" sz="1200" dirty="0"/>
          </a:p>
        </p:txBody>
      </p:sp>
      <p:sp>
        <p:nvSpPr>
          <p:cNvPr id="8" name="Shape 6"/>
          <p:cNvSpPr/>
          <p:nvPr/>
        </p:nvSpPr>
        <p:spPr>
          <a:xfrm>
            <a:off x="2265099" y="1572768"/>
            <a:ext cx="512064" cy="512064"/>
          </a:xfrm>
          <a:prstGeom prst="ellipse">
            <a:avLst/>
          </a:prstGeom>
          <a:solidFill>
            <a:srgbClr val="FFFFFF"/>
          </a:solidFill>
          <a:ln w="19050">
            <a:solidFill>
              <a:srgbClr val="15213A"/>
            </a:solidFill>
            <a:prstDash val="solid"/>
          </a:ln>
        </p:spPr>
        <p:txBody>
          <a:bodyPr/>
          <a:p/>
        </p:txBody>
      </p:sp>
      <p:sp>
        <p:nvSpPr>
          <p:cNvPr id="9" name="Text 7"/>
          <p:cNvSpPr txBox="1"/>
          <p:nvPr/>
        </p:nvSpPr>
        <p:spPr>
          <a:xfrm>
            <a:off x="2265099" y="1572768"/>
            <a:ext cx="512064" cy="512064"/>
          </a:xfrm>
          <a:prstGeom prst="rect">
            <a:avLst/>
          </a:prstGeom>
          <a:noFill/>
          <a:ln/>
        </p:spPr>
        <p:txBody>
          <a:bodyPr wrap="square" lIns="0" tIns="0" rIns="0" bIns="0" rtlCol="0" anchor="ctr"/>
          <a:lstStyle/>
          <a:p>
            <a:pPr algn="ctr" indent="0" marL="0">
              <a:buNone/>
            </a:pPr>
            <a:r>
              <a:rPr lang="en-US" sz="1300" b="1" dirty="0">
                <a:solidFill>
                  <a:srgbClr val="15213A"/>
                </a:solidFill>
                <a:latin typeface="Arial" pitchFamily="34" charset="0"/>
                <a:ea typeface="Arial" pitchFamily="34" charset="-122"/>
                <a:cs typeface="Arial" pitchFamily="34" charset="-120"/>
              </a:rPr>
              <a:t>L8</a:t>
            </a:r>
            <a:endParaRPr lang="en-US" sz="1300" dirty="0"/>
          </a:p>
        </p:txBody>
      </p:sp>
      <p:sp>
        <p:nvSpPr>
          <p:cNvPr id="10" name="Text 8"/>
          <p:cNvSpPr txBox="1"/>
          <p:nvPr/>
        </p:nvSpPr>
        <p:spPr>
          <a:xfrm>
            <a:off x="1789611" y="2286000"/>
            <a:ext cx="1463040" cy="548640"/>
          </a:xfrm>
          <a:prstGeom prst="rect">
            <a:avLst/>
          </a:prstGeom>
          <a:noFill/>
          <a:ln/>
        </p:spPr>
        <p:txBody>
          <a:bodyPr wrap="square" lIns="0" tIns="0" rIns="0" bIns="0" rtlCol="0" anchor="t"/>
          <a:lstStyle/>
          <a:p>
            <a:pPr algn="ctr" indent="0" marL="0">
              <a:buNone/>
            </a:pPr>
            <a:r>
              <a:rPr lang="en-US" sz="1200" dirty="0">
                <a:solidFill>
                  <a:srgbClr val="5D6573"/>
                </a:solidFill>
                <a:latin typeface="Calibri" pitchFamily="34" charset="0"/>
                <a:ea typeface="Calibri" pitchFamily="34" charset="-122"/>
                <a:cs typeface="Calibri" pitchFamily="34" charset="-120"/>
              </a:rPr>
              <a:t>What is ML?</a:t>
            </a:r>
            <a:endParaRPr lang="en-US" sz="1200" dirty="0"/>
          </a:p>
        </p:txBody>
      </p:sp>
      <p:sp>
        <p:nvSpPr>
          <p:cNvPr id="11" name="Shape 9"/>
          <p:cNvSpPr/>
          <p:nvPr/>
        </p:nvSpPr>
        <p:spPr>
          <a:xfrm>
            <a:off x="3688951" y="1572768"/>
            <a:ext cx="512064" cy="512064"/>
          </a:xfrm>
          <a:prstGeom prst="ellipse">
            <a:avLst/>
          </a:prstGeom>
          <a:solidFill>
            <a:srgbClr val="FFFFFF"/>
          </a:solidFill>
          <a:ln w="19050">
            <a:solidFill>
              <a:srgbClr val="15213A"/>
            </a:solidFill>
            <a:prstDash val="solid"/>
          </a:ln>
        </p:spPr>
        <p:txBody>
          <a:bodyPr/>
          <a:p/>
        </p:txBody>
      </p:sp>
      <p:sp>
        <p:nvSpPr>
          <p:cNvPr id="12" name="Text 10"/>
          <p:cNvSpPr txBox="1"/>
          <p:nvPr/>
        </p:nvSpPr>
        <p:spPr>
          <a:xfrm>
            <a:off x="3688951" y="1572768"/>
            <a:ext cx="512064" cy="512064"/>
          </a:xfrm>
          <a:prstGeom prst="rect">
            <a:avLst/>
          </a:prstGeom>
          <a:noFill/>
          <a:ln/>
        </p:spPr>
        <p:txBody>
          <a:bodyPr wrap="square" lIns="0" tIns="0" rIns="0" bIns="0" rtlCol="0" anchor="ctr"/>
          <a:lstStyle/>
          <a:p>
            <a:pPr algn="ctr" indent="0" marL="0">
              <a:buNone/>
            </a:pPr>
            <a:r>
              <a:rPr lang="en-US" sz="1300" b="1" dirty="0">
                <a:solidFill>
                  <a:srgbClr val="15213A"/>
                </a:solidFill>
                <a:latin typeface="Arial" pitchFamily="34" charset="0"/>
                <a:ea typeface="Arial" pitchFamily="34" charset="-122"/>
                <a:cs typeface="Arial" pitchFamily="34" charset="-120"/>
              </a:rPr>
              <a:t>L9</a:t>
            </a:r>
            <a:endParaRPr lang="en-US" sz="1300" dirty="0"/>
          </a:p>
        </p:txBody>
      </p:sp>
      <p:sp>
        <p:nvSpPr>
          <p:cNvPr id="13" name="Text 11"/>
          <p:cNvSpPr txBox="1"/>
          <p:nvPr/>
        </p:nvSpPr>
        <p:spPr>
          <a:xfrm>
            <a:off x="3213463" y="2286000"/>
            <a:ext cx="1463040" cy="548640"/>
          </a:xfrm>
          <a:prstGeom prst="rect">
            <a:avLst/>
          </a:prstGeom>
          <a:noFill/>
          <a:ln/>
        </p:spPr>
        <p:txBody>
          <a:bodyPr wrap="square" lIns="0" tIns="0" rIns="0" bIns="0" rtlCol="0" anchor="t"/>
          <a:lstStyle/>
          <a:p>
            <a:pPr algn="ctr" indent="0" marL="0">
              <a:buNone/>
            </a:pPr>
            <a:r>
              <a:rPr lang="en-US" sz="1200" dirty="0">
                <a:solidFill>
                  <a:srgbClr val="5D6573"/>
                </a:solidFill>
                <a:latin typeface="Calibri" pitchFamily="34" charset="0"/>
                <a:ea typeface="Calibri" pitchFamily="34" charset="-122"/>
                <a:cs typeface="Calibri" pitchFamily="34" charset="-120"/>
              </a:rPr>
              <a:t>Regression</a:t>
            </a:r>
            <a:endParaRPr lang="en-US" sz="1200" dirty="0"/>
          </a:p>
        </p:txBody>
      </p:sp>
      <p:sp>
        <p:nvSpPr>
          <p:cNvPr id="14" name="Shape 12"/>
          <p:cNvSpPr/>
          <p:nvPr/>
        </p:nvSpPr>
        <p:spPr>
          <a:xfrm>
            <a:off x="5112802" y="1572768"/>
            <a:ext cx="512064" cy="512064"/>
          </a:xfrm>
          <a:prstGeom prst="ellipse">
            <a:avLst/>
          </a:prstGeom>
          <a:solidFill>
            <a:srgbClr val="FFFFFF"/>
          </a:solidFill>
          <a:ln w="19050">
            <a:solidFill>
              <a:srgbClr val="15213A"/>
            </a:solidFill>
            <a:prstDash val="solid"/>
          </a:ln>
        </p:spPr>
        <p:txBody>
          <a:bodyPr/>
          <a:p/>
        </p:txBody>
      </p:sp>
      <p:sp>
        <p:nvSpPr>
          <p:cNvPr id="15" name="Text 13"/>
          <p:cNvSpPr txBox="1"/>
          <p:nvPr/>
        </p:nvSpPr>
        <p:spPr>
          <a:xfrm>
            <a:off x="5112802" y="1572768"/>
            <a:ext cx="512064" cy="512064"/>
          </a:xfrm>
          <a:prstGeom prst="rect">
            <a:avLst/>
          </a:prstGeom>
          <a:noFill/>
          <a:ln/>
        </p:spPr>
        <p:txBody>
          <a:bodyPr wrap="square" lIns="0" tIns="0" rIns="0" bIns="0" rtlCol="0" anchor="ctr"/>
          <a:lstStyle/>
          <a:p>
            <a:pPr algn="ctr" indent="0" marL="0">
              <a:buNone/>
            </a:pPr>
            <a:r>
              <a:rPr lang="en-US" sz="1300" b="1" dirty="0">
                <a:solidFill>
                  <a:srgbClr val="15213A"/>
                </a:solidFill>
                <a:latin typeface="Arial" pitchFamily="34" charset="0"/>
                <a:ea typeface="Arial" pitchFamily="34" charset="-122"/>
                <a:cs typeface="Arial" pitchFamily="34" charset="-120"/>
              </a:rPr>
              <a:t>L10</a:t>
            </a:r>
            <a:endParaRPr lang="en-US" sz="1300" dirty="0"/>
          </a:p>
        </p:txBody>
      </p:sp>
      <p:sp>
        <p:nvSpPr>
          <p:cNvPr id="16" name="Text 14"/>
          <p:cNvSpPr txBox="1"/>
          <p:nvPr/>
        </p:nvSpPr>
        <p:spPr>
          <a:xfrm>
            <a:off x="4637314" y="2286000"/>
            <a:ext cx="1463040" cy="548640"/>
          </a:xfrm>
          <a:prstGeom prst="rect">
            <a:avLst/>
          </a:prstGeom>
          <a:noFill/>
          <a:ln/>
        </p:spPr>
        <p:txBody>
          <a:bodyPr wrap="square" lIns="0" tIns="0" rIns="0" bIns="0" rtlCol="0" anchor="t"/>
          <a:lstStyle/>
          <a:p>
            <a:pPr algn="ctr" indent="0" marL="0">
              <a:buNone/>
            </a:pPr>
            <a:r>
              <a:rPr lang="en-US" sz="1200" dirty="0">
                <a:solidFill>
                  <a:srgbClr val="5D6573"/>
                </a:solidFill>
                <a:latin typeface="Calibri" pitchFamily="34" charset="0"/>
                <a:ea typeface="Calibri" pitchFamily="34" charset="-122"/>
                <a:cs typeface="Calibri" pitchFamily="34" charset="-120"/>
              </a:rPr>
              <a:t>Classification</a:t>
            </a:r>
            <a:endParaRPr lang="en-US" sz="1200" dirty="0"/>
          </a:p>
        </p:txBody>
      </p:sp>
      <p:sp>
        <p:nvSpPr>
          <p:cNvPr id="17" name="Shape 15"/>
          <p:cNvSpPr/>
          <p:nvPr/>
        </p:nvSpPr>
        <p:spPr>
          <a:xfrm>
            <a:off x="6536654" y="1572768"/>
            <a:ext cx="512064" cy="512064"/>
          </a:xfrm>
          <a:prstGeom prst="ellipse">
            <a:avLst/>
          </a:prstGeom>
          <a:solidFill>
            <a:srgbClr val="FFFFFF"/>
          </a:solidFill>
          <a:ln w="19050">
            <a:solidFill>
              <a:srgbClr val="15213A"/>
            </a:solidFill>
            <a:prstDash val="solid"/>
          </a:ln>
        </p:spPr>
        <p:txBody>
          <a:bodyPr/>
          <a:p/>
        </p:txBody>
      </p:sp>
      <p:sp>
        <p:nvSpPr>
          <p:cNvPr id="18" name="Text 16"/>
          <p:cNvSpPr txBox="1"/>
          <p:nvPr/>
        </p:nvSpPr>
        <p:spPr>
          <a:xfrm>
            <a:off x="6536654" y="1572768"/>
            <a:ext cx="512064" cy="512064"/>
          </a:xfrm>
          <a:prstGeom prst="rect">
            <a:avLst/>
          </a:prstGeom>
          <a:noFill/>
          <a:ln/>
        </p:spPr>
        <p:txBody>
          <a:bodyPr wrap="square" lIns="0" tIns="0" rIns="0" bIns="0" rtlCol="0" anchor="ctr"/>
          <a:lstStyle/>
          <a:p>
            <a:pPr algn="ctr" indent="0" marL="0">
              <a:buNone/>
            </a:pPr>
            <a:r>
              <a:rPr lang="en-US" sz="1300" b="1" dirty="0">
                <a:solidFill>
                  <a:srgbClr val="15213A"/>
                </a:solidFill>
                <a:latin typeface="Arial" pitchFamily="34" charset="0"/>
                <a:ea typeface="Arial" pitchFamily="34" charset="-122"/>
                <a:cs typeface="Arial" pitchFamily="34" charset="-120"/>
              </a:rPr>
              <a:t>L11</a:t>
            </a:r>
            <a:endParaRPr lang="en-US" sz="1300" dirty="0"/>
          </a:p>
        </p:txBody>
      </p:sp>
      <p:sp>
        <p:nvSpPr>
          <p:cNvPr id="19" name="Text 17"/>
          <p:cNvSpPr txBox="1"/>
          <p:nvPr/>
        </p:nvSpPr>
        <p:spPr>
          <a:xfrm>
            <a:off x="6061166" y="2286000"/>
            <a:ext cx="1463040" cy="548640"/>
          </a:xfrm>
          <a:prstGeom prst="rect">
            <a:avLst/>
          </a:prstGeom>
          <a:noFill/>
          <a:ln/>
        </p:spPr>
        <p:txBody>
          <a:bodyPr wrap="square" lIns="0" tIns="0" rIns="0" bIns="0" rtlCol="0" anchor="t"/>
          <a:lstStyle/>
          <a:p>
            <a:pPr algn="ctr" indent="0" marL="0">
              <a:buNone/>
            </a:pPr>
            <a:r>
              <a:rPr lang="en-US" sz="1200" dirty="0">
                <a:solidFill>
                  <a:srgbClr val="5D6573"/>
                </a:solidFill>
                <a:latin typeface="Calibri" pitchFamily="34" charset="0"/>
                <a:ea typeface="Calibri" pitchFamily="34" charset="-122"/>
                <a:cs typeface="Calibri" pitchFamily="34" charset="-120"/>
              </a:rPr>
              <a:t>Evaluation</a:t>
            </a:r>
            <a:endParaRPr lang="en-US" sz="1200" dirty="0"/>
          </a:p>
        </p:txBody>
      </p:sp>
      <p:sp>
        <p:nvSpPr>
          <p:cNvPr id="20" name="Shape 18"/>
          <p:cNvSpPr/>
          <p:nvPr/>
        </p:nvSpPr>
        <p:spPr>
          <a:xfrm>
            <a:off x="7960505" y="1572768"/>
            <a:ext cx="512064" cy="512064"/>
          </a:xfrm>
          <a:prstGeom prst="ellipse">
            <a:avLst/>
          </a:prstGeom>
          <a:solidFill>
            <a:srgbClr val="FFFFFF"/>
          </a:solidFill>
          <a:ln w="19050">
            <a:solidFill>
              <a:srgbClr val="15213A"/>
            </a:solidFill>
            <a:prstDash val="solid"/>
          </a:ln>
        </p:spPr>
        <p:txBody>
          <a:bodyPr/>
          <a:p/>
        </p:txBody>
      </p:sp>
      <p:sp>
        <p:nvSpPr>
          <p:cNvPr id="21" name="Text 19"/>
          <p:cNvSpPr txBox="1"/>
          <p:nvPr/>
        </p:nvSpPr>
        <p:spPr>
          <a:xfrm>
            <a:off x="7960505" y="1572768"/>
            <a:ext cx="512064" cy="512064"/>
          </a:xfrm>
          <a:prstGeom prst="rect">
            <a:avLst/>
          </a:prstGeom>
          <a:noFill/>
          <a:ln/>
        </p:spPr>
        <p:txBody>
          <a:bodyPr wrap="square" lIns="0" tIns="0" rIns="0" bIns="0" rtlCol="0" anchor="ctr"/>
          <a:lstStyle/>
          <a:p>
            <a:pPr algn="ctr" indent="0" marL="0">
              <a:buNone/>
            </a:pPr>
            <a:r>
              <a:rPr lang="en-US" sz="1300" b="1" dirty="0">
                <a:solidFill>
                  <a:srgbClr val="15213A"/>
                </a:solidFill>
                <a:latin typeface="Arial" pitchFamily="34" charset="0"/>
                <a:ea typeface="Arial" pitchFamily="34" charset="-122"/>
                <a:cs typeface="Arial" pitchFamily="34" charset="-120"/>
              </a:rPr>
              <a:t>L12</a:t>
            </a:r>
            <a:endParaRPr lang="en-US" sz="1300" dirty="0"/>
          </a:p>
        </p:txBody>
      </p:sp>
      <p:sp>
        <p:nvSpPr>
          <p:cNvPr id="22" name="Text 20"/>
          <p:cNvSpPr txBox="1"/>
          <p:nvPr/>
        </p:nvSpPr>
        <p:spPr>
          <a:xfrm>
            <a:off x="7485017" y="2286000"/>
            <a:ext cx="1463040" cy="548640"/>
          </a:xfrm>
          <a:prstGeom prst="rect">
            <a:avLst/>
          </a:prstGeom>
          <a:noFill/>
          <a:ln/>
        </p:spPr>
        <p:txBody>
          <a:bodyPr wrap="square" lIns="0" tIns="0" rIns="0" bIns="0" rtlCol="0" anchor="t"/>
          <a:lstStyle/>
          <a:p>
            <a:pPr algn="ctr" indent="0" marL="0">
              <a:buNone/>
            </a:pPr>
            <a:r>
              <a:rPr lang="en-US" sz="1200" dirty="0">
                <a:solidFill>
                  <a:srgbClr val="5D6573"/>
                </a:solidFill>
                <a:latin typeface="Calibri" pitchFamily="34" charset="0"/>
                <a:ea typeface="Calibri" pitchFamily="34" charset="-122"/>
                <a:cs typeface="Calibri" pitchFamily="34" charset="-120"/>
              </a:rPr>
              <a:t>Features</a:t>
            </a:r>
            <a:endParaRPr lang="en-US" sz="1200" dirty="0"/>
          </a:p>
        </p:txBody>
      </p:sp>
      <p:sp>
        <p:nvSpPr>
          <p:cNvPr id="23" name="Shape 21"/>
          <p:cNvSpPr/>
          <p:nvPr/>
        </p:nvSpPr>
        <p:spPr>
          <a:xfrm>
            <a:off x="9384357" y="1572768"/>
            <a:ext cx="512064" cy="512064"/>
          </a:xfrm>
          <a:prstGeom prst="ellipse">
            <a:avLst/>
          </a:prstGeom>
          <a:solidFill>
            <a:srgbClr val="FFFFFF"/>
          </a:solidFill>
          <a:ln w="19050">
            <a:solidFill>
              <a:srgbClr val="15213A"/>
            </a:solidFill>
            <a:prstDash val="solid"/>
          </a:ln>
        </p:spPr>
        <p:txBody>
          <a:bodyPr/>
          <a:p/>
        </p:txBody>
      </p:sp>
      <p:sp>
        <p:nvSpPr>
          <p:cNvPr id="24" name="Text 22"/>
          <p:cNvSpPr txBox="1"/>
          <p:nvPr/>
        </p:nvSpPr>
        <p:spPr>
          <a:xfrm>
            <a:off x="9384357" y="1572768"/>
            <a:ext cx="512064" cy="512064"/>
          </a:xfrm>
          <a:prstGeom prst="rect">
            <a:avLst/>
          </a:prstGeom>
          <a:noFill/>
          <a:ln/>
        </p:spPr>
        <p:txBody>
          <a:bodyPr wrap="square" lIns="0" tIns="0" rIns="0" bIns="0" rtlCol="0" anchor="ctr"/>
          <a:lstStyle/>
          <a:p>
            <a:pPr algn="ctr" indent="0" marL="0">
              <a:buNone/>
            </a:pPr>
            <a:r>
              <a:rPr lang="en-US" sz="1300" b="1" dirty="0">
                <a:solidFill>
                  <a:srgbClr val="15213A"/>
                </a:solidFill>
                <a:latin typeface="Arial" pitchFamily="34" charset="0"/>
                <a:ea typeface="Arial" pitchFamily="34" charset="-122"/>
                <a:cs typeface="Arial" pitchFamily="34" charset="-120"/>
              </a:rPr>
              <a:t>L13</a:t>
            </a:r>
            <a:endParaRPr lang="en-US" sz="1300" dirty="0"/>
          </a:p>
        </p:txBody>
      </p:sp>
      <p:sp>
        <p:nvSpPr>
          <p:cNvPr id="25" name="Text 23"/>
          <p:cNvSpPr txBox="1"/>
          <p:nvPr/>
        </p:nvSpPr>
        <p:spPr>
          <a:xfrm>
            <a:off x="8908869" y="2286000"/>
            <a:ext cx="1463040" cy="548640"/>
          </a:xfrm>
          <a:prstGeom prst="rect">
            <a:avLst/>
          </a:prstGeom>
          <a:noFill/>
          <a:ln/>
        </p:spPr>
        <p:txBody>
          <a:bodyPr wrap="square" lIns="0" tIns="0" rIns="0" bIns="0" rtlCol="0" anchor="t"/>
          <a:lstStyle/>
          <a:p>
            <a:pPr algn="ctr" indent="0" marL="0">
              <a:buNone/>
            </a:pPr>
            <a:r>
              <a:rPr lang="en-US" sz="1200" dirty="0">
                <a:solidFill>
                  <a:srgbClr val="5D6573"/>
                </a:solidFill>
                <a:latin typeface="Calibri" pitchFamily="34" charset="0"/>
                <a:ea typeface="Calibri" pitchFamily="34" charset="-122"/>
                <a:cs typeface="Calibri" pitchFamily="34" charset="-120"/>
              </a:rPr>
              <a:t>Clustering</a:t>
            </a:r>
            <a:endParaRPr lang="en-US" sz="1200" dirty="0"/>
          </a:p>
        </p:txBody>
      </p:sp>
      <p:sp>
        <p:nvSpPr>
          <p:cNvPr id="26" name="Shape 24"/>
          <p:cNvSpPr/>
          <p:nvPr/>
        </p:nvSpPr>
        <p:spPr>
          <a:xfrm>
            <a:off x="10808208" y="1572768"/>
            <a:ext cx="512064" cy="512064"/>
          </a:xfrm>
          <a:prstGeom prst="ellipse">
            <a:avLst/>
          </a:prstGeom>
          <a:solidFill>
            <a:srgbClr val="FFFFFF"/>
          </a:solidFill>
          <a:ln w="19050">
            <a:solidFill>
              <a:srgbClr val="15213A"/>
            </a:solidFill>
            <a:prstDash val="solid"/>
          </a:ln>
        </p:spPr>
        <p:txBody>
          <a:bodyPr/>
          <a:p/>
        </p:txBody>
      </p:sp>
      <p:sp>
        <p:nvSpPr>
          <p:cNvPr id="27" name="Text 25"/>
          <p:cNvSpPr txBox="1"/>
          <p:nvPr/>
        </p:nvSpPr>
        <p:spPr>
          <a:xfrm>
            <a:off x="10808208" y="1572768"/>
            <a:ext cx="512064" cy="512064"/>
          </a:xfrm>
          <a:prstGeom prst="rect">
            <a:avLst/>
          </a:prstGeom>
          <a:noFill/>
          <a:ln/>
        </p:spPr>
        <p:txBody>
          <a:bodyPr wrap="square" lIns="0" tIns="0" rIns="0" bIns="0" rtlCol="0" anchor="ctr"/>
          <a:lstStyle/>
          <a:p>
            <a:pPr algn="ctr" indent="0" marL="0">
              <a:buNone/>
            </a:pPr>
            <a:r>
              <a:rPr lang="en-US" sz="1300" b="1" dirty="0">
                <a:solidFill>
                  <a:srgbClr val="15213A"/>
                </a:solidFill>
                <a:latin typeface="Arial" pitchFamily="34" charset="0"/>
                <a:ea typeface="Arial" pitchFamily="34" charset="-122"/>
                <a:cs typeface="Arial" pitchFamily="34" charset="-120"/>
              </a:rPr>
              <a:t>L14</a:t>
            </a:r>
            <a:endParaRPr lang="en-US" sz="1300" dirty="0"/>
          </a:p>
        </p:txBody>
      </p:sp>
      <p:sp>
        <p:nvSpPr>
          <p:cNvPr id="28" name="Text 26"/>
          <p:cNvSpPr txBox="1"/>
          <p:nvPr/>
        </p:nvSpPr>
        <p:spPr>
          <a:xfrm>
            <a:off x="10332720" y="2286000"/>
            <a:ext cx="1463040" cy="548640"/>
          </a:xfrm>
          <a:prstGeom prst="rect">
            <a:avLst/>
          </a:prstGeom>
          <a:noFill/>
          <a:ln/>
        </p:spPr>
        <p:txBody>
          <a:bodyPr wrap="square" lIns="0" tIns="0" rIns="0" bIns="0" rtlCol="0" anchor="t"/>
          <a:lstStyle/>
          <a:p>
            <a:pPr algn="ctr" indent="0" marL="0">
              <a:buNone/>
            </a:pPr>
            <a:r>
              <a:rPr lang="en-US" sz="1200" dirty="0">
                <a:solidFill>
                  <a:srgbClr val="5D6573"/>
                </a:solidFill>
                <a:latin typeface="Calibri" pitchFamily="34" charset="0"/>
                <a:ea typeface="Calibri" pitchFamily="34" charset="-122"/>
                <a:cs typeface="Calibri" pitchFamily="34" charset="-120"/>
              </a:rPr>
              <a:t>Responsible ML</a:t>
            </a:r>
            <a:endParaRPr lang="en-US" sz="1200" dirty="0"/>
          </a:p>
        </p:txBody>
      </p:sp>
      <p:sp>
        <p:nvSpPr>
          <p:cNvPr id="29" name="Shape 27"/>
          <p:cNvSpPr/>
          <p:nvPr/>
        </p:nvSpPr>
        <p:spPr>
          <a:xfrm>
            <a:off x="548640" y="3017520"/>
            <a:ext cx="11064240" cy="3108960"/>
          </a:xfrm>
          <a:prstGeom prst="roundRect">
            <a:avLst>
              <a:gd name="adj" fmla="val 2941"/>
            </a:avLst>
          </a:prstGeom>
          <a:solidFill>
            <a:srgbClr val="F3F5F9"/>
          </a:solidFill>
          <a:ln w="12700">
            <a:solidFill>
              <a:srgbClr val="F3F5F9"/>
            </a:solidFill>
            <a:prstDash val="solid"/>
          </a:ln>
        </p:spPr>
        <p:txBody>
          <a:bodyPr/>
          <a:p/>
        </p:txBody>
      </p:sp>
      <p:sp>
        <p:nvSpPr>
          <p:cNvPr id="30" name="Text 28"/>
          <p:cNvSpPr txBox="1"/>
          <p:nvPr/>
        </p:nvSpPr>
        <p:spPr>
          <a:xfrm>
            <a:off x="914400" y="3246120"/>
            <a:ext cx="5486400" cy="365760"/>
          </a:xfrm>
          <a:prstGeom prst="rect">
            <a:avLst/>
          </a:prstGeom>
          <a:noFill/>
          <a:ln/>
        </p:spPr>
        <p:txBody>
          <a:bodyPr wrap="square" lIns="0" tIns="0" rIns="0" bIns="0" rtlCol="0" anchor="ctr"/>
          <a:lstStyle/>
          <a:p>
            <a:pPr indent="0" marL="0">
              <a:buNone/>
            </a:pPr>
            <a:r>
              <a:rPr lang="en-US" sz="1800" b="1" dirty="0">
                <a:solidFill>
                  <a:srgbClr val="15213A"/>
                </a:solidFill>
                <a:latin typeface="Arial" pitchFamily="34" charset="0"/>
                <a:ea typeface="Arial" pitchFamily="34" charset="-122"/>
                <a:cs typeface="Arial" pitchFamily="34" charset="-120"/>
              </a:rPr>
              <a:t>Today you will</a:t>
            </a:r>
            <a:endParaRPr lang="en-US" sz="1800" dirty="0"/>
          </a:p>
        </p:txBody>
      </p:sp>
      <p:sp>
        <p:nvSpPr>
          <p:cNvPr id="31" name="Shape 29"/>
          <p:cNvSpPr/>
          <p:nvPr/>
        </p:nvSpPr>
        <p:spPr>
          <a:xfrm>
            <a:off x="914400" y="3794760"/>
            <a:ext cx="310896" cy="310896"/>
          </a:xfrm>
          <a:prstGeom prst="ellipse">
            <a:avLst/>
          </a:prstGeom>
          <a:solidFill>
            <a:srgbClr val="E07A1F"/>
          </a:solidFill>
          <a:ln w="12700">
            <a:solidFill>
              <a:srgbClr val="E07A1F"/>
            </a:solidFill>
            <a:prstDash val="solid"/>
          </a:ln>
        </p:spPr>
        <p:txBody>
          <a:bodyPr/>
          <a:p/>
        </p:txBody>
      </p:sp>
      <p:sp>
        <p:nvSpPr>
          <p:cNvPr id="32" name="Text 30"/>
          <p:cNvSpPr txBox="1"/>
          <p:nvPr/>
        </p:nvSpPr>
        <p:spPr>
          <a:xfrm>
            <a:off x="914400" y="37947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1</a:t>
            </a:r>
            <a:endParaRPr lang="en-US" sz="1100" dirty="0"/>
          </a:p>
        </p:txBody>
      </p:sp>
      <p:sp>
        <p:nvSpPr>
          <p:cNvPr id="33" name="Text 31"/>
          <p:cNvSpPr txBox="1"/>
          <p:nvPr/>
        </p:nvSpPr>
        <p:spPr>
          <a:xfrm>
            <a:off x="1371600" y="37673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Summarise a column with mean, median and spread</a:t>
            </a:r>
            <a:endParaRPr lang="en-US" sz="1600" dirty="0"/>
          </a:p>
        </p:txBody>
      </p:sp>
      <p:sp>
        <p:nvSpPr>
          <p:cNvPr id="34" name="Shape 32"/>
          <p:cNvSpPr/>
          <p:nvPr/>
        </p:nvSpPr>
        <p:spPr>
          <a:xfrm>
            <a:off x="914400" y="4251960"/>
            <a:ext cx="310896" cy="310896"/>
          </a:xfrm>
          <a:prstGeom prst="ellipse">
            <a:avLst/>
          </a:prstGeom>
          <a:solidFill>
            <a:srgbClr val="E07A1F"/>
          </a:solidFill>
          <a:ln w="12700">
            <a:solidFill>
              <a:srgbClr val="E07A1F"/>
            </a:solidFill>
            <a:prstDash val="solid"/>
          </a:ln>
        </p:spPr>
        <p:txBody>
          <a:bodyPr/>
          <a:p/>
        </p:txBody>
      </p:sp>
      <p:sp>
        <p:nvSpPr>
          <p:cNvPr id="35" name="Text 33"/>
          <p:cNvSpPr txBox="1"/>
          <p:nvPr/>
        </p:nvSpPr>
        <p:spPr>
          <a:xfrm>
            <a:off x="914400" y="42519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2</a:t>
            </a:r>
            <a:endParaRPr lang="en-US" sz="1100" dirty="0"/>
          </a:p>
        </p:txBody>
      </p:sp>
      <p:sp>
        <p:nvSpPr>
          <p:cNvPr id="36" name="Text 34"/>
          <p:cNvSpPr txBox="1"/>
          <p:nvPr/>
        </p:nvSpPr>
        <p:spPr>
          <a:xfrm>
            <a:off x="1371600" y="42245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Calculate a mean and standard deviation by hand</a:t>
            </a:r>
            <a:endParaRPr lang="en-US" sz="1600" dirty="0"/>
          </a:p>
        </p:txBody>
      </p:sp>
      <p:sp>
        <p:nvSpPr>
          <p:cNvPr id="37" name="Shape 35"/>
          <p:cNvSpPr/>
          <p:nvPr/>
        </p:nvSpPr>
        <p:spPr>
          <a:xfrm>
            <a:off x="914400" y="4709160"/>
            <a:ext cx="310896" cy="310896"/>
          </a:xfrm>
          <a:prstGeom prst="ellipse">
            <a:avLst/>
          </a:prstGeom>
          <a:solidFill>
            <a:srgbClr val="E07A1F"/>
          </a:solidFill>
          <a:ln w="12700">
            <a:solidFill>
              <a:srgbClr val="E07A1F"/>
            </a:solidFill>
            <a:prstDash val="solid"/>
          </a:ln>
        </p:spPr>
        <p:txBody>
          <a:bodyPr/>
          <a:p/>
        </p:txBody>
      </p:sp>
      <p:sp>
        <p:nvSpPr>
          <p:cNvPr id="38" name="Text 36"/>
          <p:cNvSpPr txBox="1"/>
          <p:nvPr/>
        </p:nvSpPr>
        <p:spPr>
          <a:xfrm>
            <a:off x="914400" y="47091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3</a:t>
            </a:r>
            <a:endParaRPr lang="en-US" sz="1100" dirty="0"/>
          </a:p>
        </p:txBody>
      </p:sp>
      <p:sp>
        <p:nvSpPr>
          <p:cNvPr id="39" name="Text 37"/>
          <p:cNvSpPr txBox="1"/>
          <p:nvPr/>
        </p:nvSpPr>
        <p:spPr>
          <a:xfrm>
            <a:off x="1371600" y="46817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Draw histograms, bar charts, scatter plots and box plots</a:t>
            </a:r>
            <a:endParaRPr lang="en-US" sz="1600" dirty="0"/>
          </a:p>
        </p:txBody>
      </p:sp>
      <p:sp>
        <p:nvSpPr>
          <p:cNvPr id="40" name="Shape 38"/>
          <p:cNvSpPr/>
          <p:nvPr/>
        </p:nvSpPr>
        <p:spPr>
          <a:xfrm>
            <a:off x="914400" y="5166360"/>
            <a:ext cx="310896" cy="310896"/>
          </a:xfrm>
          <a:prstGeom prst="ellipse">
            <a:avLst/>
          </a:prstGeom>
          <a:solidFill>
            <a:srgbClr val="E07A1F"/>
          </a:solidFill>
          <a:ln w="12700">
            <a:solidFill>
              <a:srgbClr val="E07A1F"/>
            </a:solidFill>
            <a:prstDash val="solid"/>
          </a:ln>
        </p:spPr>
        <p:txBody>
          <a:bodyPr/>
          <a:p/>
        </p:txBody>
      </p:sp>
      <p:sp>
        <p:nvSpPr>
          <p:cNvPr id="41" name="Text 39"/>
          <p:cNvSpPr txBox="1"/>
          <p:nvPr/>
        </p:nvSpPr>
        <p:spPr>
          <a:xfrm>
            <a:off x="914400" y="51663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4</a:t>
            </a:r>
            <a:endParaRPr lang="en-US" sz="1100" dirty="0"/>
          </a:p>
        </p:txBody>
      </p:sp>
      <p:sp>
        <p:nvSpPr>
          <p:cNvPr id="42" name="Text 40"/>
          <p:cNvSpPr txBox="1"/>
          <p:nvPr/>
        </p:nvSpPr>
        <p:spPr>
          <a:xfrm>
            <a:off x="1371600" y="51389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Measure how two columns move together with correlation</a:t>
            </a:r>
            <a:endParaRPr lang="en-US" sz="1600" dirty="0"/>
          </a:p>
        </p:txBody>
      </p:sp>
      <p:sp>
        <p:nvSpPr>
          <p:cNvPr id="43" name="Shape 41"/>
          <p:cNvSpPr/>
          <p:nvPr/>
        </p:nvSpPr>
        <p:spPr>
          <a:xfrm>
            <a:off x="914400" y="5623560"/>
            <a:ext cx="310896" cy="310896"/>
          </a:xfrm>
          <a:prstGeom prst="ellipse">
            <a:avLst/>
          </a:prstGeom>
          <a:solidFill>
            <a:srgbClr val="E07A1F"/>
          </a:solidFill>
          <a:ln w="12700">
            <a:solidFill>
              <a:srgbClr val="E07A1F"/>
            </a:solidFill>
            <a:prstDash val="solid"/>
          </a:ln>
        </p:spPr>
        <p:txBody>
          <a:bodyPr/>
          <a:p/>
        </p:txBody>
      </p:sp>
      <p:sp>
        <p:nvSpPr>
          <p:cNvPr id="44" name="Text 42"/>
          <p:cNvSpPr txBox="1"/>
          <p:nvPr/>
        </p:nvSpPr>
        <p:spPr>
          <a:xfrm>
            <a:off x="914400" y="56235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5</a:t>
            </a:r>
            <a:endParaRPr lang="en-US" sz="1100" dirty="0"/>
          </a:p>
        </p:txBody>
      </p:sp>
      <p:sp>
        <p:nvSpPr>
          <p:cNvPr id="45" name="Text 43"/>
          <p:cNvSpPr txBox="1"/>
          <p:nvPr/>
        </p:nvSpPr>
        <p:spPr>
          <a:xfrm>
            <a:off x="1371600" y="55961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Know why correlation is not causation</a:t>
            </a:r>
            <a:endParaRPr lang="en-US" sz="1600" dirty="0"/>
          </a:p>
        </p:txBody>
      </p:sp>
      <p:sp>
        <p:nvSpPr>
          <p:cNvPr id="46" name="Shape 44"/>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47" name="Text 45"/>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48" name="Shape 46"/>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49" name="Text 47"/>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7: Seeing data</a:t>
            </a:r>
            <a:endParaRPr lang="en-US" sz="1100" dirty="0"/>
          </a:p>
        </p:txBody>
      </p:sp>
      <p:sp>
        <p:nvSpPr>
          <p:cNvPr id="50" name="Shape 48"/>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51" name="Text 49"/>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52" name="Shape 50"/>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53" name="Text 51"/>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 / 20</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Mean and median: two kinds of average</a:t>
            </a:r>
            <a:endParaRPr lang="en-US" sz="3000" dirty="0"/>
          </a:p>
        </p:txBody>
      </p:sp>
      <p:sp>
        <p:nvSpPr>
          <p:cNvPr id="3" name="Shape 1"/>
          <p:cNvSpPr/>
          <p:nvPr/>
        </p:nvSpPr>
        <p:spPr>
          <a:xfrm>
            <a:off x="548640" y="1569720"/>
            <a:ext cx="91440" cy="91440"/>
          </a:xfrm>
          <a:prstGeom prst="ellipse">
            <a:avLst/>
          </a:prstGeom>
          <a:solidFill>
            <a:srgbClr val="E07A1F"/>
          </a:solidFill>
          <a:ln w="12700">
            <a:solidFill>
              <a:srgbClr val="E07A1F"/>
            </a:solidFill>
            <a:prstDash val="solid"/>
          </a:ln>
        </p:spPr>
        <p:txBody>
          <a:bodyPr/>
          <a:p/>
        </p:txBody>
      </p:sp>
      <p:sp>
        <p:nvSpPr>
          <p:cNvPr id="4" name="Text 2"/>
          <p:cNvSpPr txBox="1"/>
          <p:nvPr/>
        </p:nvSpPr>
        <p:spPr>
          <a:xfrm>
            <a:off x="822960" y="1463040"/>
            <a:ext cx="4297680" cy="65633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mean()</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adds everything and divides by the count</a:t>
            </a:r>
            <a:endParaRPr lang="en-US" sz="2000" dirty="0"/>
          </a:p>
        </p:txBody>
      </p:sp>
      <p:sp>
        <p:nvSpPr>
          <p:cNvPr id="5" name="Shape 3"/>
          <p:cNvSpPr/>
          <p:nvPr/>
        </p:nvSpPr>
        <p:spPr>
          <a:xfrm>
            <a:off x="548640" y="2480056"/>
            <a:ext cx="91440" cy="91440"/>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822960" y="2373376"/>
            <a:ext cx="4297680" cy="65633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median()</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is the middle value after sorting</a:t>
            </a:r>
            <a:endParaRPr lang="en-US" sz="2000" dirty="0"/>
          </a:p>
        </p:txBody>
      </p:sp>
      <p:sp>
        <p:nvSpPr>
          <p:cNvPr id="7" name="Shape 5"/>
          <p:cNvSpPr/>
          <p:nvPr/>
        </p:nvSpPr>
        <p:spPr>
          <a:xfrm>
            <a:off x="548640" y="3390392"/>
            <a:ext cx="91440" cy="91440"/>
          </a:xfrm>
          <a:prstGeom prst="ellipse">
            <a:avLst/>
          </a:prstGeom>
          <a:solidFill>
            <a:srgbClr val="E07A1F"/>
          </a:solidFill>
          <a:ln w="12700">
            <a:solidFill>
              <a:srgbClr val="E07A1F"/>
            </a:solidFill>
            <a:prstDash val="solid"/>
          </a:ln>
        </p:spPr>
        <p:txBody>
          <a:bodyPr/>
          <a:p/>
        </p:txBody>
      </p:sp>
      <p:sp>
        <p:nvSpPr>
          <p:cNvPr id="8" name="Text 6"/>
          <p:cNvSpPr txBox="1"/>
          <p:nvPr/>
        </p:nvSpPr>
        <p:spPr>
          <a:xfrm>
            <a:off x="822960" y="3283712"/>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One extreme value pulls the mean, not the median</a:t>
            </a:r>
            <a:endParaRPr lang="en-US" sz="2000" dirty="0"/>
          </a:p>
        </p:txBody>
      </p:sp>
      <p:sp>
        <p:nvSpPr>
          <p:cNvPr id="9" name="Shape 7"/>
          <p:cNvSpPr/>
          <p:nvPr/>
        </p:nvSpPr>
        <p:spPr>
          <a:xfrm>
            <a:off x="548640" y="4300728"/>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822960" y="4194048"/>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Real data often has extremes: report both</a:t>
            </a:r>
            <a:endParaRPr lang="en-US" sz="2000" dirty="0"/>
          </a:p>
        </p:txBody>
      </p:sp>
      <p:sp>
        <p:nvSpPr>
          <p:cNvPr id="11" name="Shape 9"/>
          <p:cNvSpPr/>
          <p:nvPr/>
        </p:nvSpPr>
        <p:spPr>
          <a:xfrm>
            <a:off x="5440680" y="1371600"/>
            <a:ext cx="6172200" cy="2079498"/>
          </a:xfrm>
          <a:prstGeom prst="roundRect">
            <a:avLst>
              <a:gd name="adj" fmla="val 3518"/>
            </a:avLst>
          </a:prstGeom>
          <a:solidFill>
            <a:srgbClr val="1B2742"/>
          </a:solidFill>
          <a:ln w="9525">
            <a:solidFill>
              <a:srgbClr val="1B2742"/>
            </a:solidFill>
            <a:prstDash val="solid"/>
          </a:ln>
        </p:spPr>
        <p:txBody>
          <a:bodyPr/>
          <a:p/>
        </p:txBody>
      </p:sp>
      <p:sp>
        <p:nvSpPr>
          <p:cNvPr id="12" name="Text 10"/>
          <p:cNvSpPr txBox="1"/>
          <p:nvPr/>
        </p:nvSpPr>
        <p:spPr>
          <a:xfrm>
            <a:off x="562356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13" name="Text 11"/>
          <p:cNvSpPr txBox="1"/>
          <p:nvPr/>
        </p:nvSpPr>
        <p:spPr>
          <a:xfrm>
            <a:off x="5623560" y="1719072"/>
            <a:ext cx="5897880" cy="1622298"/>
          </a:xfrm>
          <a:prstGeom prst="rect">
            <a:avLst/>
          </a:prstGeom>
          <a:noFill/>
          <a:ln/>
        </p:spPr>
        <p:txBody>
          <a:bodyPr wrap="none" lIns="0" tIns="0" rIns="0" bIns="0" rtlCol="0" anchor="t"/>
          <a:lstStyle/>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import pandas as pd</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marks = pd.Series([55, 62, 68, 70, 71, 74, 78, 99])</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print(marks.mean())</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print(marks.median())</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marks2 = pd.Series([55, 62, 68, 70, 71, 74, 78, 300])</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print(marks2.mean())</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print(marks2.median())</a:t>
            </a:r>
            <a:endParaRPr lang="en-US" sz="1400" dirty="0"/>
          </a:p>
        </p:txBody>
      </p:sp>
      <p:sp>
        <p:nvSpPr>
          <p:cNvPr id="14" name="Shape 12"/>
          <p:cNvSpPr/>
          <p:nvPr/>
        </p:nvSpPr>
        <p:spPr>
          <a:xfrm>
            <a:off x="5440680" y="3679698"/>
            <a:ext cx="6172200" cy="1423416"/>
          </a:xfrm>
          <a:prstGeom prst="roundRect">
            <a:avLst>
              <a:gd name="adj" fmla="val 5139"/>
            </a:avLst>
          </a:prstGeom>
          <a:solidFill>
            <a:srgbClr val="EEF2F8"/>
          </a:solidFill>
          <a:ln w="9525">
            <a:solidFill>
              <a:srgbClr val="D5DBE6"/>
            </a:solidFill>
            <a:prstDash val="solid"/>
          </a:ln>
        </p:spPr>
        <p:txBody>
          <a:bodyPr/>
          <a:p/>
        </p:txBody>
      </p:sp>
      <p:sp>
        <p:nvSpPr>
          <p:cNvPr id="15" name="Text 13"/>
          <p:cNvSpPr txBox="1"/>
          <p:nvPr/>
        </p:nvSpPr>
        <p:spPr>
          <a:xfrm>
            <a:off x="5623560" y="3771138"/>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16" name="Text 14"/>
          <p:cNvSpPr txBox="1"/>
          <p:nvPr/>
        </p:nvSpPr>
        <p:spPr>
          <a:xfrm>
            <a:off x="5623560" y="4027170"/>
            <a:ext cx="5897880" cy="966216"/>
          </a:xfrm>
          <a:prstGeom prst="rect">
            <a:avLst/>
          </a:prstGeom>
          <a:noFill/>
          <a:ln/>
        </p:spPr>
        <p:txBody>
          <a:bodyPr wrap="none" lIns="0" tIns="0" rIns="0" bIns="0" rtlCol="0" anchor="t"/>
          <a:lstStyle/>
          <a:p>
            <a:pPr indent="0" marL="0">
              <a:lnSpc>
                <a:spcPct val="98000"/>
              </a:lnSpc>
              <a:buNone/>
            </a:pPr>
            <a:r>
              <a:rPr lang="en-US" sz="1400" dirty="0">
                <a:solidFill>
                  <a:srgbClr val="15213A"/>
                </a:solidFill>
                <a:latin typeface="Courier New" pitchFamily="34" charset="0"/>
                <a:ea typeface="Courier New" pitchFamily="34" charset="-122"/>
                <a:cs typeface="Courier New" pitchFamily="34" charset="-120"/>
              </a:rPr>
              <a:t>72.125</a:t>
            </a:r>
            <a:endParaRPr lang="en-US" sz="1400" dirty="0"/>
          </a:p>
          <a:p>
            <a:pPr indent="0" marL="0">
              <a:lnSpc>
                <a:spcPct val="98000"/>
              </a:lnSpc>
              <a:buNone/>
            </a:pPr>
            <a:r>
              <a:rPr lang="en-US" sz="1400" dirty="0">
                <a:solidFill>
                  <a:srgbClr val="15213A"/>
                </a:solidFill>
                <a:latin typeface="Courier New" pitchFamily="34" charset="0"/>
                <a:ea typeface="Courier New" pitchFamily="34" charset="-122"/>
                <a:cs typeface="Courier New" pitchFamily="34" charset="-120"/>
              </a:rPr>
              <a:t>70.5</a:t>
            </a:r>
            <a:endParaRPr lang="en-US" sz="1400" dirty="0"/>
          </a:p>
          <a:p>
            <a:pPr indent="0" marL="0">
              <a:lnSpc>
                <a:spcPct val="98000"/>
              </a:lnSpc>
              <a:buNone/>
            </a:pPr>
            <a:r>
              <a:rPr lang="en-US" sz="1400" dirty="0">
                <a:solidFill>
                  <a:srgbClr val="15213A"/>
                </a:solidFill>
                <a:latin typeface="Courier New" pitchFamily="34" charset="0"/>
                <a:ea typeface="Courier New" pitchFamily="34" charset="-122"/>
                <a:cs typeface="Courier New" pitchFamily="34" charset="-120"/>
              </a:rPr>
              <a:t>97.25</a:t>
            </a:r>
            <a:endParaRPr lang="en-US" sz="1400" dirty="0"/>
          </a:p>
          <a:p>
            <a:pPr indent="0" marL="0">
              <a:lnSpc>
                <a:spcPct val="98000"/>
              </a:lnSpc>
              <a:buNone/>
            </a:pPr>
            <a:r>
              <a:rPr lang="en-US" sz="1400" dirty="0">
                <a:solidFill>
                  <a:srgbClr val="15213A"/>
                </a:solidFill>
                <a:latin typeface="Courier New" pitchFamily="34" charset="0"/>
                <a:ea typeface="Courier New" pitchFamily="34" charset="-122"/>
                <a:cs typeface="Courier New" pitchFamily="34" charset="-120"/>
              </a:rPr>
              <a:t>70.5</a:t>
            </a:r>
            <a:endParaRPr lang="en-US" sz="1400" dirty="0"/>
          </a:p>
        </p:txBody>
      </p:sp>
      <p:sp>
        <p:nvSpPr>
          <p:cNvPr id="17" name="Shape 1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8" name="Text 1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9" name="Shape 1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0" name="Text 1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7: Seeing data</a:t>
            </a:r>
            <a:endParaRPr lang="en-US" sz="1100" dirty="0"/>
          </a:p>
        </p:txBody>
      </p:sp>
      <p:sp>
        <p:nvSpPr>
          <p:cNvPr id="21" name="Shape 1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3" name="Shape 2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4" name="Text 2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3 / 20</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By hand: mean and standard deviation</a:t>
            </a:r>
            <a:endParaRPr lang="en-US" sz="3000" dirty="0"/>
          </a:p>
        </p:txBody>
      </p:sp>
      <p:sp>
        <p:nvSpPr>
          <p:cNvPr id="3" name="Text 1"/>
          <p:cNvSpPr txBox="1"/>
          <p:nvPr/>
        </p:nvSpPr>
        <p:spPr>
          <a:xfrm>
            <a:off x="548640" y="1143000"/>
            <a:ext cx="11064240" cy="54864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Standard deviation measures how far values typically are from the mean. Fill each column, then add up the last one.</a:t>
            </a:r>
            <a:endParaRPr lang="en-US" sz="1700" dirty="0"/>
          </a:p>
        </p:txBody>
      </p:sp>
      <p:sp>
        <p:nvSpPr>
          <p:cNvPr id="4" name="Shape 2"/>
          <p:cNvSpPr/>
          <p:nvPr/>
        </p:nvSpPr>
        <p:spPr>
          <a:xfrm>
            <a:off x="548640" y="1828800"/>
            <a:ext cx="4572000" cy="1603057"/>
          </a:xfrm>
          <a:prstGeom prst="roundRect">
            <a:avLst>
              <a:gd name="adj" fmla="val 4563"/>
            </a:avLst>
          </a:prstGeom>
          <a:solidFill>
            <a:srgbClr val="1B2742"/>
          </a:solidFill>
          <a:ln w="9525">
            <a:solidFill>
              <a:srgbClr val="1B2742"/>
            </a:solidFill>
            <a:prstDash val="solid"/>
          </a:ln>
        </p:spPr>
        <p:txBody>
          <a:bodyPr/>
          <a:p/>
        </p:txBody>
      </p:sp>
      <p:sp>
        <p:nvSpPr>
          <p:cNvPr id="5" name="Text 3"/>
          <p:cNvSpPr txBox="1"/>
          <p:nvPr/>
        </p:nvSpPr>
        <p:spPr>
          <a:xfrm>
            <a:off x="731520" y="19202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6" name="Text 4"/>
          <p:cNvSpPr txBox="1"/>
          <p:nvPr/>
        </p:nvSpPr>
        <p:spPr>
          <a:xfrm>
            <a:off x="731520" y="2176272"/>
            <a:ext cx="4297680" cy="1145858"/>
          </a:xfrm>
          <a:prstGeom prst="rect">
            <a:avLst/>
          </a:prstGeom>
          <a:noFill/>
          <a:ln/>
        </p:spPr>
        <p:txBody>
          <a:bodyPr wrap="none" lIns="0" tIns="0" rIns="0" bIns="0" rtlCol="0" anchor="t"/>
          <a:lstStyle/>
          <a:p>
            <a:pPr indent="0" marL="0">
              <a:lnSpc>
                <a:spcPct val="98000"/>
              </a:lnSpc>
              <a:buNone/>
            </a:pPr>
            <a:r>
              <a:rPr lang="en-US" sz="1350" dirty="0">
                <a:solidFill>
                  <a:srgbClr val="E8ECF4"/>
                </a:solidFill>
                <a:latin typeface="Courier New" pitchFamily="34" charset="0"/>
                <a:ea typeface="Courier New" pitchFamily="34" charset="-122"/>
                <a:cs typeface="Courier New" pitchFamily="34" charset="-120"/>
              </a:rPr>
              <a:t>values = [2, 4, 4, 4, 5, 5, 7, 9]</a:t>
            </a:r>
            <a:endParaRPr lang="en-US" sz="1350" dirty="0"/>
          </a:p>
          <a:p>
            <a:pPr indent="0" marL="0">
              <a:lnSpc>
                <a:spcPct val="98000"/>
              </a:lnSpc>
              <a:buNone/>
            </a:pPr>
            <a:r>
              <a:rPr lang="en-US" sz="1350" dirty="0">
                <a:solidFill>
                  <a:srgbClr val="E8ECF4"/>
                </a:solidFill>
                <a:latin typeface="Courier New" pitchFamily="34" charset="0"/>
                <a:ea typeface="Courier New" pitchFamily="34" charset="-122"/>
                <a:cs typeface="Courier New" pitchFamily="34" charset="-120"/>
              </a:rPr>
              <a:t># mean = sum / count = 40 / 8 = 5</a:t>
            </a:r>
            <a:endParaRPr lang="en-US" sz="1350" dirty="0"/>
          </a:p>
          <a:p>
            <a:pPr indent="0" marL="0">
              <a:lnSpc>
                <a:spcPct val="98000"/>
              </a:lnSpc>
              <a:buNone/>
            </a:pPr>
            <a:r>
              <a:rPr lang="en-US" sz="1350" dirty="0">
                <a:solidFill>
                  <a:srgbClr val="E8ECF4"/>
                </a:solidFill>
                <a:latin typeface="Courier New" pitchFamily="34" charset="0"/>
                <a:ea typeface="Courier New" pitchFamily="34" charset="-122"/>
                <a:cs typeface="Courier New" pitchFamily="34" charset="-120"/>
              </a:rPr>
              <a:t># variance = sum of squared gaps / count</a:t>
            </a:r>
            <a:endParaRPr lang="en-US" sz="1350" dirty="0"/>
          </a:p>
          <a:p>
            <a:pPr indent="0" marL="0">
              <a:lnSpc>
                <a:spcPct val="98000"/>
              </a:lnSpc>
              <a:buNone/>
            </a:pPr>
            <a:r>
              <a:rPr lang="en-US" sz="1350" dirty="0">
                <a:solidFill>
                  <a:srgbClr val="E8ECF4"/>
                </a:solidFill>
                <a:latin typeface="Courier New" pitchFamily="34" charset="0"/>
                <a:ea typeface="Courier New" pitchFamily="34" charset="-122"/>
                <a:cs typeface="Courier New" pitchFamily="34" charset="-120"/>
              </a:rPr>
              <a:t>#          = 32 / 8 = 4</a:t>
            </a:r>
            <a:endParaRPr lang="en-US" sz="1350" dirty="0"/>
          </a:p>
          <a:p>
            <a:pPr indent="0" marL="0">
              <a:lnSpc>
                <a:spcPct val="98000"/>
              </a:lnSpc>
              <a:buNone/>
            </a:pPr>
            <a:r>
              <a:rPr lang="en-US" sz="1350" dirty="0">
                <a:solidFill>
                  <a:srgbClr val="E8ECF4"/>
                </a:solidFill>
                <a:latin typeface="Courier New" pitchFamily="34" charset="0"/>
                <a:ea typeface="Courier New" pitchFamily="34" charset="-122"/>
                <a:cs typeface="Courier New" pitchFamily="34" charset="-120"/>
              </a:rPr>
              <a:t># standard deviation = square root = 2</a:t>
            </a:r>
            <a:endParaRPr lang="en-US" sz="1350" dirty="0"/>
          </a:p>
        </p:txBody>
      </p:sp>
      <p:sp>
        <p:nvSpPr>
          <p:cNvPr id="7" name="Text 5"/>
          <p:cNvSpPr txBox="1"/>
          <p:nvPr/>
        </p:nvSpPr>
        <p:spPr>
          <a:xfrm>
            <a:off x="5440680" y="1828800"/>
            <a:ext cx="2057400"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value</a:t>
            </a:r>
            <a:endParaRPr lang="en-US" sz="1300" dirty="0"/>
          </a:p>
        </p:txBody>
      </p:sp>
      <p:sp>
        <p:nvSpPr>
          <p:cNvPr id="8" name="Text 6"/>
          <p:cNvSpPr txBox="1"/>
          <p:nvPr/>
        </p:nvSpPr>
        <p:spPr>
          <a:xfrm>
            <a:off x="7498080" y="1828800"/>
            <a:ext cx="2057400"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value - mean</a:t>
            </a:r>
            <a:endParaRPr lang="en-US" sz="1300" dirty="0"/>
          </a:p>
        </p:txBody>
      </p:sp>
      <p:sp>
        <p:nvSpPr>
          <p:cNvPr id="9" name="Text 7"/>
          <p:cNvSpPr txBox="1"/>
          <p:nvPr/>
        </p:nvSpPr>
        <p:spPr>
          <a:xfrm>
            <a:off x="9555480" y="1828800"/>
            <a:ext cx="2057400"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(value - mean)²</a:t>
            </a:r>
            <a:endParaRPr lang="en-US" sz="1300" dirty="0"/>
          </a:p>
        </p:txBody>
      </p:sp>
      <p:sp>
        <p:nvSpPr>
          <p:cNvPr id="10" name="anim_1_0"/>
          <p:cNvSpPr txBox="1"/>
          <p:nvPr/>
        </p:nvSpPr>
        <p:spPr>
          <a:xfrm>
            <a:off x="5440680" y="2212848"/>
            <a:ext cx="2057400" cy="43688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300" dirty="0">
                <a:solidFill>
                  <a:srgbClr val="15213A"/>
                </a:solidFill>
                <a:latin typeface="Courier New" pitchFamily="34" charset="0"/>
                <a:ea typeface="Courier New" pitchFamily="34" charset="-122"/>
                <a:cs typeface="Courier New" pitchFamily="34" charset="-120"/>
              </a:rPr>
              <a:t>2</a:t>
            </a:r>
            <a:endParaRPr lang="en-US" sz="1300" dirty="0"/>
          </a:p>
        </p:txBody>
      </p:sp>
      <p:sp>
        <p:nvSpPr>
          <p:cNvPr id="11" name="anim_1_1"/>
          <p:cNvSpPr txBox="1"/>
          <p:nvPr/>
        </p:nvSpPr>
        <p:spPr>
          <a:xfrm>
            <a:off x="7498080" y="2212848"/>
            <a:ext cx="2057400" cy="43688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300" dirty="0">
                <a:solidFill>
                  <a:srgbClr val="15213A"/>
                </a:solidFill>
                <a:latin typeface="Courier New" pitchFamily="34" charset="0"/>
                <a:ea typeface="Courier New" pitchFamily="34" charset="-122"/>
                <a:cs typeface="Courier New" pitchFamily="34" charset="-120"/>
              </a:rPr>
              <a:t>-3</a:t>
            </a:r>
            <a:endParaRPr lang="en-US" sz="1300" dirty="0"/>
          </a:p>
        </p:txBody>
      </p:sp>
      <p:sp>
        <p:nvSpPr>
          <p:cNvPr id="12" name="anim_1_2"/>
          <p:cNvSpPr txBox="1"/>
          <p:nvPr/>
        </p:nvSpPr>
        <p:spPr>
          <a:xfrm>
            <a:off x="9555480" y="2212848"/>
            <a:ext cx="2057400" cy="43688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300" b="1" dirty="0">
                <a:solidFill>
                  <a:srgbClr val="15213A"/>
                </a:solidFill>
                <a:latin typeface="Courier New" pitchFamily="34" charset="0"/>
                <a:ea typeface="Courier New" pitchFamily="34" charset="-122"/>
                <a:cs typeface="Courier New" pitchFamily="34" charset="-120"/>
              </a:rPr>
              <a:t>9</a:t>
            </a:r>
            <a:endParaRPr lang="en-US" sz="1300" dirty="0"/>
          </a:p>
        </p:txBody>
      </p:sp>
      <p:sp>
        <p:nvSpPr>
          <p:cNvPr id="13" name="anim_2_3"/>
          <p:cNvSpPr txBox="1"/>
          <p:nvPr/>
        </p:nvSpPr>
        <p:spPr>
          <a:xfrm>
            <a:off x="5440680" y="2649728"/>
            <a:ext cx="2057400" cy="43688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300" dirty="0">
                <a:solidFill>
                  <a:srgbClr val="15213A"/>
                </a:solidFill>
                <a:latin typeface="Courier New" pitchFamily="34" charset="0"/>
                <a:ea typeface="Courier New" pitchFamily="34" charset="-122"/>
                <a:cs typeface="Courier New" pitchFamily="34" charset="-120"/>
              </a:rPr>
              <a:t>4</a:t>
            </a:r>
            <a:endParaRPr lang="en-US" sz="1300" dirty="0"/>
          </a:p>
        </p:txBody>
      </p:sp>
      <p:sp>
        <p:nvSpPr>
          <p:cNvPr id="14" name="anim_2_4"/>
          <p:cNvSpPr txBox="1"/>
          <p:nvPr/>
        </p:nvSpPr>
        <p:spPr>
          <a:xfrm>
            <a:off x="7498080" y="2649728"/>
            <a:ext cx="2057400" cy="43688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300" dirty="0">
                <a:solidFill>
                  <a:srgbClr val="15213A"/>
                </a:solidFill>
                <a:latin typeface="Courier New" pitchFamily="34" charset="0"/>
                <a:ea typeface="Courier New" pitchFamily="34" charset="-122"/>
                <a:cs typeface="Courier New" pitchFamily="34" charset="-120"/>
              </a:rPr>
              <a:t>-1</a:t>
            </a:r>
            <a:endParaRPr lang="en-US" sz="1300" dirty="0"/>
          </a:p>
        </p:txBody>
      </p:sp>
      <p:sp>
        <p:nvSpPr>
          <p:cNvPr id="15" name="anim_2_5"/>
          <p:cNvSpPr txBox="1"/>
          <p:nvPr/>
        </p:nvSpPr>
        <p:spPr>
          <a:xfrm>
            <a:off x="9555480" y="2649728"/>
            <a:ext cx="2057400" cy="43688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300" b="1" dirty="0">
                <a:solidFill>
                  <a:srgbClr val="15213A"/>
                </a:solidFill>
                <a:latin typeface="Courier New" pitchFamily="34" charset="0"/>
                <a:ea typeface="Courier New" pitchFamily="34" charset="-122"/>
                <a:cs typeface="Courier New" pitchFamily="34" charset="-120"/>
              </a:rPr>
              <a:t>1</a:t>
            </a:r>
            <a:endParaRPr lang="en-US" sz="1300" dirty="0"/>
          </a:p>
        </p:txBody>
      </p:sp>
      <p:sp>
        <p:nvSpPr>
          <p:cNvPr id="16" name="anim_3_6"/>
          <p:cNvSpPr txBox="1"/>
          <p:nvPr/>
        </p:nvSpPr>
        <p:spPr>
          <a:xfrm>
            <a:off x="5440680" y="3086608"/>
            <a:ext cx="2057400" cy="43688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300" dirty="0">
                <a:solidFill>
                  <a:srgbClr val="15213A"/>
                </a:solidFill>
                <a:latin typeface="Courier New" pitchFamily="34" charset="0"/>
                <a:ea typeface="Courier New" pitchFamily="34" charset="-122"/>
                <a:cs typeface="Courier New" pitchFamily="34" charset="-120"/>
              </a:rPr>
              <a:t>4</a:t>
            </a:r>
            <a:endParaRPr lang="en-US" sz="1300" dirty="0"/>
          </a:p>
        </p:txBody>
      </p:sp>
      <p:sp>
        <p:nvSpPr>
          <p:cNvPr id="17" name="anim_3_7"/>
          <p:cNvSpPr txBox="1"/>
          <p:nvPr/>
        </p:nvSpPr>
        <p:spPr>
          <a:xfrm>
            <a:off x="7498080" y="3086608"/>
            <a:ext cx="2057400" cy="43688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300" dirty="0">
                <a:solidFill>
                  <a:srgbClr val="15213A"/>
                </a:solidFill>
                <a:latin typeface="Courier New" pitchFamily="34" charset="0"/>
                <a:ea typeface="Courier New" pitchFamily="34" charset="-122"/>
                <a:cs typeface="Courier New" pitchFamily="34" charset="-120"/>
              </a:rPr>
              <a:t>-1</a:t>
            </a:r>
            <a:endParaRPr lang="en-US" sz="1300" dirty="0"/>
          </a:p>
        </p:txBody>
      </p:sp>
      <p:sp>
        <p:nvSpPr>
          <p:cNvPr id="18" name="anim_3_8"/>
          <p:cNvSpPr txBox="1"/>
          <p:nvPr/>
        </p:nvSpPr>
        <p:spPr>
          <a:xfrm>
            <a:off x="9555480" y="3086608"/>
            <a:ext cx="2057400" cy="43688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300" b="1" dirty="0">
                <a:solidFill>
                  <a:srgbClr val="15213A"/>
                </a:solidFill>
                <a:latin typeface="Courier New" pitchFamily="34" charset="0"/>
                <a:ea typeface="Courier New" pitchFamily="34" charset="-122"/>
                <a:cs typeface="Courier New" pitchFamily="34" charset="-120"/>
              </a:rPr>
              <a:t>1</a:t>
            </a:r>
            <a:endParaRPr lang="en-US" sz="1300" dirty="0"/>
          </a:p>
        </p:txBody>
      </p:sp>
      <p:sp>
        <p:nvSpPr>
          <p:cNvPr id="19" name="anim_4_9"/>
          <p:cNvSpPr txBox="1"/>
          <p:nvPr/>
        </p:nvSpPr>
        <p:spPr>
          <a:xfrm>
            <a:off x="5440680" y="3523488"/>
            <a:ext cx="2057400" cy="43688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300" dirty="0">
                <a:solidFill>
                  <a:srgbClr val="15213A"/>
                </a:solidFill>
                <a:latin typeface="Courier New" pitchFamily="34" charset="0"/>
                <a:ea typeface="Courier New" pitchFamily="34" charset="-122"/>
                <a:cs typeface="Courier New" pitchFamily="34" charset="-120"/>
              </a:rPr>
              <a:t>4</a:t>
            </a:r>
            <a:endParaRPr lang="en-US" sz="1300" dirty="0"/>
          </a:p>
        </p:txBody>
      </p:sp>
      <p:sp>
        <p:nvSpPr>
          <p:cNvPr id="20" name="anim_4_10"/>
          <p:cNvSpPr txBox="1"/>
          <p:nvPr/>
        </p:nvSpPr>
        <p:spPr>
          <a:xfrm>
            <a:off x="7498080" y="3523488"/>
            <a:ext cx="2057400" cy="43688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300" dirty="0">
                <a:solidFill>
                  <a:srgbClr val="15213A"/>
                </a:solidFill>
                <a:latin typeface="Courier New" pitchFamily="34" charset="0"/>
                <a:ea typeface="Courier New" pitchFamily="34" charset="-122"/>
                <a:cs typeface="Courier New" pitchFamily="34" charset="-120"/>
              </a:rPr>
              <a:t>-1</a:t>
            </a:r>
            <a:endParaRPr lang="en-US" sz="1300" dirty="0"/>
          </a:p>
        </p:txBody>
      </p:sp>
      <p:sp>
        <p:nvSpPr>
          <p:cNvPr id="21" name="anim_4_11"/>
          <p:cNvSpPr txBox="1"/>
          <p:nvPr/>
        </p:nvSpPr>
        <p:spPr>
          <a:xfrm>
            <a:off x="9555480" y="3523488"/>
            <a:ext cx="2057400" cy="43688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300" b="1" dirty="0">
                <a:solidFill>
                  <a:srgbClr val="15213A"/>
                </a:solidFill>
                <a:latin typeface="Courier New" pitchFamily="34" charset="0"/>
                <a:ea typeface="Courier New" pitchFamily="34" charset="-122"/>
                <a:cs typeface="Courier New" pitchFamily="34" charset="-120"/>
              </a:rPr>
              <a:t>1</a:t>
            </a:r>
            <a:endParaRPr lang="en-US" sz="1300" dirty="0"/>
          </a:p>
        </p:txBody>
      </p:sp>
      <p:sp>
        <p:nvSpPr>
          <p:cNvPr id="22" name="anim_5_12"/>
          <p:cNvSpPr txBox="1"/>
          <p:nvPr/>
        </p:nvSpPr>
        <p:spPr>
          <a:xfrm>
            <a:off x="5440680" y="3960368"/>
            <a:ext cx="2057400" cy="43688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300" dirty="0">
                <a:solidFill>
                  <a:srgbClr val="15213A"/>
                </a:solidFill>
                <a:latin typeface="Courier New" pitchFamily="34" charset="0"/>
                <a:ea typeface="Courier New" pitchFamily="34" charset="-122"/>
                <a:cs typeface="Courier New" pitchFamily="34" charset="-120"/>
              </a:rPr>
              <a:t>5</a:t>
            </a:r>
            <a:endParaRPr lang="en-US" sz="1300" dirty="0"/>
          </a:p>
        </p:txBody>
      </p:sp>
      <p:sp>
        <p:nvSpPr>
          <p:cNvPr id="23" name="anim_5_13"/>
          <p:cNvSpPr txBox="1"/>
          <p:nvPr/>
        </p:nvSpPr>
        <p:spPr>
          <a:xfrm>
            <a:off x="7498080" y="3960368"/>
            <a:ext cx="2057400" cy="43688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300" dirty="0">
                <a:solidFill>
                  <a:srgbClr val="15213A"/>
                </a:solidFill>
                <a:latin typeface="Courier New" pitchFamily="34" charset="0"/>
                <a:ea typeface="Courier New" pitchFamily="34" charset="-122"/>
                <a:cs typeface="Courier New" pitchFamily="34" charset="-120"/>
              </a:rPr>
              <a:t>0</a:t>
            </a:r>
            <a:endParaRPr lang="en-US" sz="1300" dirty="0"/>
          </a:p>
        </p:txBody>
      </p:sp>
      <p:sp>
        <p:nvSpPr>
          <p:cNvPr id="24" name="anim_5_14"/>
          <p:cNvSpPr txBox="1"/>
          <p:nvPr/>
        </p:nvSpPr>
        <p:spPr>
          <a:xfrm>
            <a:off x="9555480" y="3960368"/>
            <a:ext cx="2057400" cy="43688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300" b="1" dirty="0">
                <a:solidFill>
                  <a:srgbClr val="15213A"/>
                </a:solidFill>
                <a:latin typeface="Courier New" pitchFamily="34" charset="0"/>
                <a:ea typeface="Courier New" pitchFamily="34" charset="-122"/>
                <a:cs typeface="Courier New" pitchFamily="34" charset="-120"/>
              </a:rPr>
              <a:t>0</a:t>
            </a:r>
            <a:endParaRPr lang="en-US" sz="1300" dirty="0"/>
          </a:p>
        </p:txBody>
      </p:sp>
      <p:sp>
        <p:nvSpPr>
          <p:cNvPr id="25" name="anim_6_15"/>
          <p:cNvSpPr txBox="1"/>
          <p:nvPr/>
        </p:nvSpPr>
        <p:spPr>
          <a:xfrm>
            <a:off x="5440680" y="4397248"/>
            <a:ext cx="2057400" cy="43688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300" dirty="0">
                <a:solidFill>
                  <a:srgbClr val="15213A"/>
                </a:solidFill>
                <a:latin typeface="Courier New" pitchFamily="34" charset="0"/>
                <a:ea typeface="Courier New" pitchFamily="34" charset="-122"/>
                <a:cs typeface="Courier New" pitchFamily="34" charset="-120"/>
              </a:rPr>
              <a:t>5</a:t>
            </a:r>
            <a:endParaRPr lang="en-US" sz="1300" dirty="0"/>
          </a:p>
        </p:txBody>
      </p:sp>
      <p:sp>
        <p:nvSpPr>
          <p:cNvPr id="26" name="anim_6_16"/>
          <p:cNvSpPr txBox="1"/>
          <p:nvPr/>
        </p:nvSpPr>
        <p:spPr>
          <a:xfrm>
            <a:off x="7498080" y="4397248"/>
            <a:ext cx="2057400" cy="43688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300" dirty="0">
                <a:solidFill>
                  <a:srgbClr val="15213A"/>
                </a:solidFill>
                <a:latin typeface="Courier New" pitchFamily="34" charset="0"/>
                <a:ea typeface="Courier New" pitchFamily="34" charset="-122"/>
                <a:cs typeface="Courier New" pitchFamily="34" charset="-120"/>
              </a:rPr>
              <a:t>0</a:t>
            </a:r>
            <a:endParaRPr lang="en-US" sz="1300" dirty="0"/>
          </a:p>
        </p:txBody>
      </p:sp>
      <p:sp>
        <p:nvSpPr>
          <p:cNvPr id="27" name="anim_6_17"/>
          <p:cNvSpPr txBox="1"/>
          <p:nvPr/>
        </p:nvSpPr>
        <p:spPr>
          <a:xfrm>
            <a:off x="9555480" y="4397248"/>
            <a:ext cx="2057400" cy="43688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300" b="1" dirty="0">
                <a:solidFill>
                  <a:srgbClr val="15213A"/>
                </a:solidFill>
                <a:latin typeface="Courier New" pitchFamily="34" charset="0"/>
                <a:ea typeface="Courier New" pitchFamily="34" charset="-122"/>
                <a:cs typeface="Courier New" pitchFamily="34" charset="-120"/>
              </a:rPr>
              <a:t>0</a:t>
            </a:r>
            <a:endParaRPr lang="en-US" sz="1300" dirty="0"/>
          </a:p>
        </p:txBody>
      </p:sp>
      <p:sp>
        <p:nvSpPr>
          <p:cNvPr id="28" name="anim_7_18"/>
          <p:cNvSpPr txBox="1"/>
          <p:nvPr/>
        </p:nvSpPr>
        <p:spPr>
          <a:xfrm>
            <a:off x="5440680" y="4834128"/>
            <a:ext cx="2057400" cy="43688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300" dirty="0">
                <a:solidFill>
                  <a:srgbClr val="15213A"/>
                </a:solidFill>
                <a:latin typeface="Courier New" pitchFamily="34" charset="0"/>
                <a:ea typeface="Courier New" pitchFamily="34" charset="-122"/>
                <a:cs typeface="Courier New" pitchFamily="34" charset="-120"/>
              </a:rPr>
              <a:t>7</a:t>
            </a:r>
            <a:endParaRPr lang="en-US" sz="1300" dirty="0"/>
          </a:p>
        </p:txBody>
      </p:sp>
      <p:sp>
        <p:nvSpPr>
          <p:cNvPr id="29" name="anim_7_19"/>
          <p:cNvSpPr txBox="1"/>
          <p:nvPr/>
        </p:nvSpPr>
        <p:spPr>
          <a:xfrm>
            <a:off x="7498080" y="4834128"/>
            <a:ext cx="2057400" cy="43688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300" dirty="0">
                <a:solidFill>
                  <a:srgbClr val="15213A"/>
                </a:solidFill>
                <a:latin typeface="Courier New" pitchFamily="34" charset="0"/>
                <a:ea typeface="Courier New" pitchFamily="34" charset="-122"/>
                <a:cs typeface="Courier New" pitchFamily="34" charset="-120"/>
              </a:rPr>
              <a:t>2</a:t>
            </a:r>
            <a:endParaRPr lang="en-US" sz="1300" dirty="0"/>
          </a:p>
        </p:txBody>
      </p:sp>
      <p:sp>
        <p:nvSpPr>
          <p:cNvPr id="30" name="anim_7_20"/>
          <p:cNvSpPr txBox="1"/>
          <p:nvPr/>
        </p:nvSpPr>
        <p:spPr>
          <a:xfrm>
            <a:off x="9555480" y="4834128"/>
            <a:ext cx="2057400" cy="43688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300" b="1" dirty="0">
                <a:solidFill>
                  <a:srgbClr val="15213A"/>
                </a:solidFill>
                <a:latin typeface="Courier New" pitchFamily="34" charset="0"/>
                <a:ea typeface="Courier New" pitchFamily="34" charset="-122"/>
                <a:cs typeface="Courier New" pitchFamily="34" charset="-120"/>
              </a:rPr>
              <a:t>4</a:t>
            </a:r>
            <a:endParaRPr lang="en-US" sz="1300" dirty="0"/>
          </a:p>
        </p:txBody>
      </p:sp>
      <p:sp>
        <p:nvSpPr>
          <p:cNvPr id="31" name="anim_8_21"/>
          <p:cNvSpPr txBox="1"/>
          <p:nvPr/>
        </p:nvSpPr>
        <p:spPr>
          <a:xfrm>
            <a:off x="5440680" y="5271008"/>
            <a:ext cx="2057400" cy="43688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300" dirty="0">
                <a:solidFill>
                  <a:srgbClr val="15213A"/>
                </a:solidFill>
                <a:latin typeface="Courier New" pitchFamily="34" charset="0"/>
                <a:ea typeface="Courier New" pitchFamily="34" charset="-122"/>
                <a:cs typeface="Courier New" pitchFamily="34" charset="-120"/>
              </a:rPr>
              <a:t>9</a:t>
            </a:r>
            <a:endParaRPr lang="en-US" sz="1300" dirty="0"/>
          </a:p>
        </p:txBody>
      </p:sp>
      <p:sp>
        <p:nvSpPr>
          <p:cNvPr id="32" name="anim_8_22"/>
          <p:cNvSpPr txBox="1"/>
          <p:nvPr/>
        </p:nvSpPr>
        <p:spPr>
          <a:xfrm>
            <a:off x="7498080" y="5271008"/>
            <a:ext cx="2057400" cy="43688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300" dirty="0">
                <a:solidFill>
                  <a:srgbClr val="15213A"/>
                </a:solidFill>
                <a:latin typeface="Courier New" pitchFamily="34" charset="0"/>
                <a:ea typeface="Courier New" pitchFamily="34" charset="-122"/>
                <a:cs typeface="Courier New" pitchFamily="34" charset="-120"/>
              </a:rPr>
              <a:t>4</a:t>
            </a:r>
            <a:endParaRPr lang="en-US" sz="1300" dirty="0"/>
          </a:p>
        </p:txBody>
      </p:sp>
      <p:sp>
        <p:nvSpPr>
          <p:cNvPr id="33" name="anim_8_23"/>
          <p:cNvSpPr txBox="1"/>
          <p:nvPr/>
        </p:nvSpPr>
        <p:spPr>
          <a:xfrm>
            <a:off x="9555480" y="5271008"/>
            <a:ext cx="2057400" cy="43688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300" b="1" dirty="0">
                <a:solidFill>
                  <a:srgbClr val="15213A"/>
                </a:solidFill>
                <a:latin typeface="Courier New" pitchFamily="34" charset="0"/>
                <a:ea typeface="Courier New" pitchFamily="34" charset="-122"/>
                <a:cs typeface="Courier New" pitchFamily="34" charset="-120"/>
              </a:rPr>
              <a:t>16</a:t>
            </a:r>
            <a:endParaRPr lang="en-US" sz="1300" dirty="0"/>
          </a:p>
        </p:txBody>
      </p:sp>
      <p:sp>
        <p:nvSpPr>
          <p:cNvPr id="34" name="anim_9_24"/>
          <p:cNvSpPr txBox="1"/>
          <p:nvPr/>
        </p:nvSpPr>
        <p:spPr>
          <a:xfrm>
            <a:off x="5440680" y="5707888"/>
            <a:ext cx="2057400" cy="43688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300" dirty="0">
                <a:solidFill>
                  <a:srgbClr val="15213A"/>
                </a:solidFill>
                <a:latin typeface="Courier New" pitchFamily="34" charset="0"/>
                <a:ea typeface="Courier New" pitchFamily="34" charset="-122"/>
                <a:cs typeface="Courier New" pitchFamily="34" charset="-120"/>
              </a:rPr>
              <a:t>sum = 40</a:t>
            </a:r>
            <a:endParaRPr lang="en-US" sz="1300" dirty="0"/>
          </a:p>
        </p:txBody>
      </p:sp>
      <p:sp>
        <p:nvSpPr>
          <p:cNvPr id="35" name="anim_9_25"/>
          <p:cNvSpPr txBox="1"/>
          <p:nvPr/>
        </p:nvSpPr>
        <p:spPr>
          <a:xfrm>
            <a:off x="7498080" y="5707888"/>
            <a:ext cx="2057400" cy="43688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endParaRPr lang="en-US" sz="1300" dirty="0"/>
          </a:p>
        </p:txBody>
      </p:sp>
      <p:sp>
        <p:nvSpPr>
          <p:cNvPr id="36" name="anim_9_26"/>
          <p:cNvSpPr txBox="1"/>
          <p:nvPr/>
        </p:nvSpPr>
        <p:spPr>
          <a:xfrm>
            <a:off x="9555480" y="5707888"/>
            <a:ext cx="2057400" cy="43688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300" b="1" dirty="0">
                <a:solidFill>
                  <a:srgbClr val="15213A"/>
                </a:solidFill>
                <a:latin typeface="Courier New" pitchFamily="34" charset="0"/>
                <a:ea typeface="Courier New" pitchFamily="34" charset="-122"/>
                <a:cs typeface="Courier New" pitchFamily="34" charset="-120"/>
              </a:rPr>
              <a:t>sum = 32</a:t>
            </a:r>
            <a:endParaRPr lang="en-US" sz="1300" dirty="0"/>
          </a:p>
        </p:txBody>
      </p:sp>
      <p:sp>
        <p:nvSpPr>
          <p:cNvPr id="37" name="Text 35"/>
          <p:cNvSpPr txBox="1"/>
          <p:nvPr/>
        </p:nvSpPr>
        <p:spPr>
          <a:xfrm>
            <a:off x="5440680" y="6236208"/>
            <a:ext cx="6172200" cy="274320"/>
          </a:xfrm>
          <a:prstGeom prst="rect">
            <a:avLst/>
          </a:prstGeom>
          <a:noFill/>
          <a:ln/>
        </p:spPr>
        <p:txBody>
          <a:bodyPr wrap="square" lIns="0" tIns="0" rIns="0" bIns="0" rtlCol="0" anchor="ctr"/>
          <a:lstStyle/>
          <a:p>
            <a:pPr indent="0" marL="0">
              <a:buNone/>
            </a:pPr>
            <a:r>
              <a:rPr lang="en-US" sz="1100" i="1" dirty="0">
                <a:solidFill>
                  <a:srgbClr val="5D6573"/>
                </a:solidFill>
                <a:latin typeface="Calibri" pitchFamily="34" charset="0"/>
                <a:ea typeface="Calibri" pitchFamily="34" charset="-122"/>
                <a:cs typeface="Calibri" pitchFamily="34" charset="-120"/>
              </a:rPr>
              <a:t>Click to reveal the next row. Predict it first!</a:t>
            </a:r>
            <a:endParaRPr lang="en-US" sz="1100" dirty="0"/>
          </a:p>
        </p:txBody>
      </p:sp>
      <p:sp>
        <p:nvSpPr>
          <p:cNvPr id="38" name="Shape 36"/>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39" name="Text 37"/>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40" name="Shape 38"/>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41" name="Text 39"/>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7: Seeing data</a:t>
            </a:r>
            <a:endParaRPr lang="en-US" sz="1100" dirty="0"/>
          </a:p>
        </p:txBody>
      </p:sp>
      <p:sp>
        <p:nvSpPr>
          <p:cNvPr id="42" name="Shape 40"/>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43" name="Text 41"/>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44" name="Shape 42"/>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45" name="Text 43"/>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4 / 20</a:t>
            </a:r>
            <a:endParaRPr lang="en-US" sz="1100" dirty="0"/>
          </a:p>
        </p:txBody>
      </p:sp>
    </p:spTree>
  </p:cSld>
  <p:clrMapOvr>
    <a:masterClrMapping/>
  </p:clrMapOvr>
  <p:timing>
    <p:tnLst>
      <p:par>
        <p:cTn id="1" dur="indefinite" restart="never" nodeType="tmRoot">
          <p:childTnLst>
            <p:seq concurrent="1" nextAc="seek">
              <p:cTn id="2" dur="indefinite" nodeType="mainSeq">
                <p:childTnLst>
                  <p:par>
                    <p:cTn id="12" fill="hold">
                      <p:stCondLst>
                        <p:cond delay="indefinite"/>
                      </p:stCondLst>
                      <p:childTnLst>
                        <p:par>
                          <p:cTn id="13"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10"/>
                                        </p:tgtEl>
                                        <p:attrNameLst>
                                          <p:attrName>style.visibility</p:attrName>
                                        </p:attrNameLst>
                                      </p:cBhvr>
                                      <p:to>
                                        <p:strVal val="visible"/>
                                      </p:to>
                                    </p:set>
                                    <p:animEffect transition="in" filter="fade">
                                      <p:cBhvr>
                                        <p:cTn id="5" dur="400"/>
                                        <p:tgtEl>
                                          <p:spTgt spid="10"/>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11"/>
                                        </p:tgtEl>
                                        <p:attrNameLst>
                                          <p:attrName>style.visibility</p:attrName>
                                        </p:attrNameLst>
                                      </p:cBhvr>
                                      <p:to>
                                        <p:strVal val="visible"/>
                                      </p:to>
                                    </p:set>
                                    <p:animEffect transition="in" filter="fade">
                                      <p:cBhvr>
                                        <p:cTn id="8" dur="400"/>
                                        <p:tgtEl>
                                          <p:spTgt spid="11"/>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400"/>
                                        <p:tgtEl>
                                          <p:spTgt spid="12"/>
                                        </p:tgtEl>
                                      </p:cBhvr>
                                    </p:animEffect>
                                  </p:childTnLst>
                                </p:cTn>
                              </p:par>
                            </p:childTnLst>
                          </p:cTn>
                        </p:par>
                      </p:childTnLst>
                    </p:cTn>
                  </p:par>
                  <p:par>
                    <p:cTn id="23" fill="hold">
                      <p:stCondLst>
                        <p:cond delay="indefinite"/>
                      </p:stCondLst>
                      <p:childTnLst>
                        <p:par>
                          <p:cTn id="24"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400"/>
                                        <p:tgtEl>
                                          <p:spTgt spid="1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400"/>
                                        <p:tgtEl>
                                          <p:spTgt spid="1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400"/>
                                        <p:tgtEl>
                                          <p:spTgt spid="15"/>
                                        </p:tgtEl>
                                      </p:cBhvr>
                                    </p:animEffect>
                                  </p:childTnLst>
                                </p:cTn>
                              </p:par>
                            </p:childTnLst>
                          </p:cTn>
                        </p:par>
                      </p:childTnLst>
                    </p:cTn>
                  </p:par>
                  <p:par>
                    <p:cTn id="34" fill="hold">
                      <p:stCondLst>
                        <p:cond delay="indefinite"/>
                      </p:stCondLst>
                      <p:childTnLst>
                        <p:par>
                          <p:cTn id="35"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400"/>
                                        <p:tgtEl>
                                          <p:spTgt spid="16"/>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400"/>
                                        <p:tgtEl>
                                          <p:spTgt spid="17"/>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400"/>
                                        <p:tgtEl>
                                          <p:spTgt spid="18"/>
                                        </p:tgtEl>
                                      </p:cBhvr>
                                    </p:animEffect>
                                  </p:childTnLst>
                                </p:cTn>
                              </p:par>
                            </p:childTnLst>
                          </p:cTn>
                        </p:par>
                      </p:childTnLst>
                    </p:cTn>
                  </p:par>
                  <p:par>
                    <p:cTn id="45" fill="hold">
                      <p:stCondLst>
                        <p:cond delay="indefinite"/>
                      </p:stCondLst>
                      <p:childTnLst>
                        <p:par>
                          <p:cTn id="46"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400"/>
                                        <p:tgtEl>
                                          <p:spTgt spid="19"/>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400"/>
                                        <p:tgtEl>
                                          <p:spTgt spid="20"/>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fade">
                                      <p:cBhvr>
                                        <p:cTn id="44" dur="400"/>
                                        <p:tgtEl>
                                          <p:spTgt spid="21"/>
                                        </p:tgtEl>
                                      </p:cBhvr>
                                    </p:animEffect>
                                  </p:childTnLst>
                                </p:cTn>
                              </p:par>
                            </p:childTnLst>
                          </p:cTn>
                        </p:par>
                      </p:childTnLst>
                    </p:cTn>
                  </p:par>
                  <p:par>
                    <p:cTn id="56" fill="hold">
                      <p:stCondLst>
                        <p:cond delay="indefinite"/>
                      </p:stCondLst>
                      <p:childTnLst>
                        <p:par>
                          <p:cTn id="57"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400"/>
                                        <p:tgtEl>
                                          <p:spTgt spid="22"/>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4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400"/>
                                        <p:tgtEl>
                                          <p:spTgt spid="24"/>
                                        </p:tgtEl>
                                      </p:cBhvr>
                                    </p:animEffect>
                                  </p:childTnLst>
                                </p:cTn>
                              </p:par>
                            </p:childTnLst>
                          </p:cTn>
                        </p:par>
                      </p:childTnLst>
                    </p:cTn>
                  </p:par>
                  <p:par>
                    <p:cTn id="67" fill="hold">
                      <p:stCondLst>
                        <p:cond delay="indefinite"/>
                      </p:stCondLst>
                      <p:childTnLst>
                        <p:par>
                          <p:cTn id="68"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25"/>
                                        </p:tgtEl>
                                        <p:attrNameLst>
                                          <p:attrName>style.visibility</p:attrName>
                                        </p:attrNameLst>
                                      </p:cBhvr>
                                      <p:to>
                                        <p:strVal val="visible"/>
                                      </p:to>
                                    </p:set>
                                    <p:animEffect transition="in" filter="fade">
                                      <p:cBhvr>
                                        <p:cTn id="60" dur="400"/>
                                        <p:tgtEl>
                                          <p:spTgt spid="25"/>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fade">
                                      <p:cBhvr>
                                        <p:cTn id="63" dur="400"/>
                                        <p:tgtEl>
                                          <p:spTgt spid="26"/>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fade">
                                      <p:cBhvr>
                                        <p:cTn id="66" dur="400"/>
                                        <p:tgtEl>
                                          <p:spTgt spid="27"/>
                                        </p:tgtEl>
                                      </p:cBhvr>
                                    </p:animEffect>
                                  </p:childTnLst>
                                </p:cTn>
                              </p:par>
                            </p:childTnLst>
                          </p:cTn>
                        </p:par>
                      </p:childTnLst>
                    </p:cTn>
                  </p:par>
                  <p:par>
                    <p:cTn id="78" fill="hold">
                      <p:stCondLst>
                        <p:cond delay="indefinite"/>
                      </p:stCondLst>
                      <p:childTnLst>
                        <p:par>
                          <p:cTn id="79"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fade">
                                      <p:cBhvr>
                                        <p:cTn id="71" dur="400"/>
                                        <p:tgtEl>
                                          <p:spTgt spid="28"/>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29"/>
                                        </p:tgtEl>
                                        <p:attrNameLst>
                                          <p:attrName>style.visibility</p:attrName>
                                        </p:attrNameLst>
                                      </p:cBhvr>
                                      <p:to>
                                        <p:strVal val="visible"/>
                                      </p:to>
                                    </p:set>
                                    <p:animEffect transition="in" filter="fade">
                                      <p:cBhvr>
                                        <p:cTn id="74" dur="400"/>
                                        <p:tgtEl>
                                          <p:spTgt spid="29"/>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30"/>
                                        </p:tgtEl>
                                        <p:attrNameLst>
                                          <p:attrName>style.visibility</p:attrName>
                                        </p:attrNameLst>
                                      </p:cBhvr>
                                      <p:to>
                                        <p:strVal val="visible"/>
                                      </p:to>
                                    </p:set>
                                    <p:animEffect transition="in" filter="fade">
                                      <p:cBhvr>
                                        <p:cTn id="77" dur="400"/>
                                        <p:tgtEl>
                                          <p:spTgt spid="30"/>
                                        </p:tgtEl>
                                      </p:cBhvr>
                                    </p:animEffect>
                                  </p:childTnLst>
                                </p:cTn>
                              </p:par>
                            </p:childTnLst>
                          </p:cTn>
                        </p:par>
                      </p:childTnLst>
                    </p:cTn>
                  </p:par>
                  <p:par>
                    <p:cTn id="89" fill="hold">
                      <p:stCondLst>
                        <p:cond delay="indefinite"/>
                      </p:stCondLst>
                      <p:childTnLst>
                        <p:par>
                          <p:cTn id="90"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31"/>
                                        </p:tgtEl>
                                        <p:attrNameLst>
                                          <p:attrName>style.visibility</p:attrName>
                                        </p:attrNameLst>
                                      </p:cBhvr>
                                      <p:to>
                                        <p:strVal val="visible"/>
                                      </p:to>
                                    </p:set>
                                    <p:animEffect transition="in" filter="fade">
                                      <p:cBhvr>
                                        <p:cTn id="82" dur="400"/>
                                        <p:tgtEl>
                                          <p:spTgt spid="31"/>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32"/>
                                        </p:tgtEl>
                                        <p:attrNameLst>
                                          <p:attrName>style.visibility</p:attrName>
                                        </p:attrNameLst>
                                      </p:cBhvr>
                                      <p:to>
                                        <p:strVal val="visible"/>
                                      </p:to>
                                    </p:set>
                                    <p:animEffect transition="in" filter="fade">
                                      <p:cBhvr>
                                        <p:cTn id="85" dur="400"/>
                                        <p:tgtEl>
                                          <p:spTgt spid="32"/>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33"/>
                                        </p:tgtEl>
                                        <p:attrNameLst>
                                          <p:attrName>style.visibility</p:attrName>
                                        </p:attrNameLst>
                                      </p:cBhvr>
                                      <p:to>
                                        <p:strVal val="visible"/>
                                      </p:to>
                                    </p:set>
                                    <p:animEffect transition="in" filter="fade">
                                      <p:cBhvr>
                                        <p:cTn id="88" dur="400"/>
                                        <p:tgtEl>
                                          <p:spTgt spid="33"/>
                                        </p:tgtEl>
                                      </p:cBhvr>
                                    </p:animEffect>
                                  </p:childTnLst>
                                </p:cTn>
                              </p:par>
                            </p:childTnLst>
                          </p:cTn>
                        </p:par>
                      </p:childTnLst>
                    </p:cTn>
                  </p:par>
                  <p:par>
                    <p:cTn id="100" fill="hold">
                      <p:stCondLst>
                        <p:cond delay="indefinite"/>
                      </p:stCondLst>
                      <p:childTnLst>
                        <p:par>
                          <p:cTn id="101" fill="hold">
                            <p:stCondLst>
                              <p:cond delay="0"/>
                            </p:stCondLst>
                            <p:childTnLst>
                              <p:par>
                                <p:cTn id="91" presetID="10" presetClass="entr" presetSubtype="0" fill="hold" grpId="0" nodeType="clickEffect">
                                  <p:stCondLst>
                                    <p:cond delay="0"/>
                                  </p:stCondLst>
                                  <p:childTnLst>
                                    <p:set>
                                      <p:cBhvr>
                                        <p:cTn id="92" dur="1" fill="hold">
                                          <p:stCondLst>
                                            <p:cond delay="0"/>
                                          </p:stCondLst>
                                        </p:cTn>
                                        <p:tgtEl>
                                          <p:spTgt spid="34"/>
                                        </p:tgtEl>
                                        <p:attrNameLst>
                                          <p:attrName>style.visibility</p:attrName>
                                        </p:attrNameLst>
                                      </p:cBhvr>
                                      <p:to>
                                        <p:strVal val="visible"/>
                                      </p:to>
                                    </p:set>
                                    <p:animEffect transition="in" filter="fade">
                                      <p:cBhvr>
                                        <p:cTn id="93" dur="400"/>
                                        <p:tgtEl>
                                          <p:spTgt spid="34"/>
                                        </p:tgtEl>
                                      </p:cBhvr>
                                    </p:animEffect>
                                  </p:childTnLst>
                                </p:cTn>
                              </p:par>
                              <p:par>
                                <p:cTn id="94" presetID="10" presetClass="entr" presetSubtype="0" fill="hold" nodeType="withEffect">
                                  <p:stCondLst>
                                    <p:cond delay="0"/>
                                  </p:stCondLst>
                                  <p:childTnLst>
                                    <p:set>
                                      <p:cBhvr>
                                        <p:cTn id="95" dur="1" fill="hold">
                                          <p:stCondLst>
                                            <p:cond delay="0"/>
                                          </p:stCondLst>
                                        </p:cTn>
                                        <p:tgtEl>
                                          <p:spTgt spid="35"/>
                                        </p:tgtEl>
                                        <p:attrNameLst>
                                          <p:attrName>style.visibility</p:attrName>
                                        </p:attrNameLst>
                                      </p:cBhvr>
                                      <p:to>
                                        <p:strVal val="visible"/>
                                      </p:to>
                                    </p:set>
                                    <p:animEffect transition="in" filter="fade">
                                      <p:cBhvr>
                                        <p:cTn id="96" dur="400"/>
                                        <p:tgtEl>
                                          <p:spTgt spid="35"/>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36"/>
                                        </p:tgtEl>
                                        <p:attrNameLst>
                                          <p:attrName>style.visibility</p:attrName>
                                        </p:attrNameLst>
                                      </p:cBhvr>
                                      <p:to>
                                        <p:strVal val="visible"/>
                                      </p:to>
                                    </p:set>
                                    <p:animEffect transition="in" filter="fade">
                                      <p:cBhvr>
                                        <p:cTn id="99" dur="4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describe(): the whole summary at once</a:t>
            </a:r>
            <a:endParaRPr lang="en-US" sz="3000" dirty="0"/>
          </a:p>
        </p:txBody>
      </p:sp>
      <p:sp>
        <p:nvSpPr>
          <p:cNvPr id="3" name="Shape 1"/>
          <p:cNvSpPr/>
          <p:nvPr/>
        </p:nvSpPr>
        <p:spPr>
          <a:xfrm>
            <a:off x="548640" y="1569720"/>
            <a:ext cx="91440" cy="91440"/>
          </a:xfrm>
          <a:prstGeom prst="ellipse">
            <a:avLst/>
          </a:prstGeom>
          <a:solidFill>
            <a:srgbClr val="E07A1F"/>
          </a:solidFill>
          <a:ln w="12700">
            <a:solidFill>
              <a:srgbClr val="E07A1F"/>
            </a:solidFill>
            <a:prstDash val="solid"/>
          </a:ln>
        </p:spPr>
        <p:txBody>
          <a:bodyPr/>
          <a:p/>
        </p:txBody>
      </p:sp>
      <p:sp>
        <p:nvSpPr>
          <p:cNvPr id="4" name="Text 2"/>
          <p:cNvSpPr txBox="1"/>
          <p:nvPr/>
        </p:nvSpPr>
        <p:spPr>
          <a:xfrm>
            <a:off x="822960" y="1463040"/>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count, mean, standard deviation (std)</a:t>
            </a:r>
            <a:endParaRPr lang="en-US" sz="2000" dirty="0"/>
          </a:p>
        </p:txBody>
      </p:sp>
      <p:sp>
        <p:nvSpPr>
          <p:cNvPr id="5" name="Shape 3"/>
          <p:cNvSpPr/>
          <p:nvPr/>
        </p:nvSpPr>
        <p:spPr>
          <a:xfrm>
            <a:off x="548640" y="2480056"/>
            <a:ext cx="91440" cy="91440"/>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822960" y="2373376"/>
            <a:ext cx="4297680" cy="34645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min and max: the range</a:t>
            </a:r>
            <a:endParaRPr lang="en-US" sz="2000" dirty="0"/>
          </a:p>
        </p:txBody>
      </p:sp>
      <p:sp>
        <p:nvSpPr>
          <p:cNvPr id="7" name="Shape 5"/>
          <p:cNvSpPr/>
          <p:nvPr/>
        </p:nvSpPr>
        <p:spPr>
          <a:xfrm>
            <a:off x="548640" y="3080512"/>
            <a:ext cx="91440" cy="91440"/>
          </a:xfrm>
          <a:prstGeom prst="ellipse">
            <a:avLst/>
          </a:prstGeom>
          <a:solidFill>
            <a:srgbClr val="E07A1F"/>
          </a:solidFill>
          <a:ln w="12700">
            <a:solidFill>
              <a:srgbClr val="E07A1F"/>
            </a:solidFill>
            <a:prstDash val="solid"/>
          </a:ln>
        </p:spPr>
        <p:txBody>
          <a:bodyPr/>
          <a:p/>
        </p:txBody>
      </p:sp>
      <p:sp>
        <p:nvSpPr>
          <p:cNvPr id="8" name="Text 6"/>
          <p:cNvSpPr txBox="1"/>
          <p:nvPr/>
        </p:nvSpPr>
        <p:spPr>
          <a:xfrm>
            <a:off x="822960" y="2973832"/>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25%, 50%, 75%: quartiles (50% = median)</a:t>
            </a:r>
            <a:endParaRPr lang="en-US" sz="2000" dirty="0"/>
          </a:p>
        </p:txBody>
      </p:sp>
      <p:sp>
        <p:nvSpPr>
          <p:cNvPr id="9" name="Shape 7"/>
          <p:cNvSpPr/>
          <p:nvPr/>
        </p:nvSpPr>
        <p:spPr>
          <a:xfrm>
            <a:off x="548640" y="3990848"/>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822960" y="3884168"/>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pandas </a:t>
            </a:r>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std()</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divides by count - 1, so 2.14, not 2</a:t>
            </a:r>
            <a:endParaRPr lang="en-US" sz="2000" dirty="0"/>
          </a:p>
        </p:txBody>
      </p:sp>
      <p:sp>
        <p:nvSpPr>
          <p:cNvPr id="11" name="Shape 9"/>
          <p:cNvSpPr/>
          <p:nvPr/>
        </p:nvSpPr>
        <p:spPr>
          <a:xfrm>
            <a:off x="5440680" y="1371600"/>
            <a:ext cx="6172200" cy="1345311"/>
          </a:xfrm>
          <a:prstGeom prst="roundRect">
            <a:avLst>
              <a:gd name="adj" fmla="val 5438"/>
            </a:avLst>
          </a:prstGeom>
          <a:solidFill>
            <a:srgbClr val="1B2742"/>
          </a:solidFill>
          <a:ln w="9525">
            <a:solidFill>
              <a:srgbClr val="1B2742"/>
            </a:solidFill>
            <a:prstDash val="solid"/>
          </a:ln>
        </p:spPr>
        <p:txBody>
          <a:bodyPr/>
          <a:p/>
        </p:txBody>
      </p:sp>
      <p:sp>
        <p:nvSpPr>
          <p:cNvPr id="12" name="Text 10"/>
          <p:cNvSpPr txBox="1"/>
          <p:nvPr/>
        </p:nvSpPr>
        <p:spPr>
          <a:xfrm>
            <a:off x="562356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13" name="Text 11"/>
          <p:cNvSpPr txBox="1"/>
          <p:nvPr/>
        </p:nvSpPr>
        <p:spPr>
          <a:xfrm>
            <a:off x="5623560" y="1719072"/>
            <a:ext cx="5897880" cy="888111"/>
          </a:xfrm>
          <a:prstGeom prst="rect">
            <a:avLst/>
          </a:prstGeom>
          <a:noFill/>
          <a:ln/>
        </p:spPr>
        <p:txBody>
          <a:bodyPr wrap="none" lIns="0" tIns="0" rIns="0" bIns="0" rtlCol="0" anchor="t"/>
          <a:lstStyle/>
          <a:p>
            <a:pPr indent="0" marL="0">
              <a:lnSpc>
                <a:spcPct val="98000"/>
              </a:lnSpc>
              <a:buNone/>
            </a:pPr>
            <a:r>
              <a:rPr lang="en-US" sz="1700" dirty="0">
                <a:solidFill>
                  <a:srgbClr val="E8ECF4"/>
                </a:solidFill>
                <a:latin typeface="Courier New" pitchFamily="34" charset="0"/>
                <a:ea typeface="Courier New" pitchFamily="34" charset="-122"/>
                <a:cs typeface="Courier New" pitchFamily="34" charset="-120"/>
              </a:rPr>
              <a:t>values = pd.Series([2, 4, 4, 4, 5, 5, 7, 9])</a:t>
            </a:r>
            <a:endParaRPr lang="en-US" sz="1700" dirty="0"/>
          </a:p>
          <a:p>
            <a:pPr indent="0" marL="0">
              <a:lnSpc>
                <a:spcPct val="98000"/>
              </a:lnSpc>
              <a:buNone/>
            </a:pPr>
            <a:r>
              <a:rPr lang="en-US" sz="1700" dirty="0">
                <a:solidFill>
                  <a:srgbClr val="E8ECF4"/>
                </a:solidFill>
                <a:latin typeface="Courier New" pitchFamily="34" charset="0"/>
                <a:ea typeface="Courier New" pitchFamily="34" charset="-122"/>
                <a:cs typeface="Courier New" pitchFamily="34" charset="-120"/>
              </a:rPr>
              <a:t>print(values.std().round(2))</a:t>
            </a:r>
            <a:endParaRPr lang="en-US" sz="1700" dirty="0"/>
          </a:p>
          <a:p>
            <a:pPr indent="0" marL="0">
              <a:lnSpc>
                <a:spcPct val="98000"/>
              </a:lnSpc>
              <a:buNone/>
            </a:pPr>
            <a:r>
              <a:rPr lang="en-US" sz="1700" dirty="0">
                <a:solidFill>
                  <a:srgbClr val="E8ECF4"/>
                </a:solidFill>
                <a:latin typeface="Courier New" pitchFamily="34" charset="0"/>
                <a:ea typeface="Courier New" pitchFamily="34" charset="-122"/>
                <a:cs typeface="Courier New" pitchFamily="34" charset="-120"/>
              </a:rPr>
              <a:t>print(values.describe().round(2))</a:t>
            </a:r>
            <a:endParaRPr lang="en-US" sz="1700" dirty="0"/>
          </a:p>
        </p:txBody>
      </p:sp>
      <p:sp>
        <p:nvSpPr>
          <p:cNvPr id="14" name="Shape 12"/>
          <p:cNvSpPr/>
          <p:nvPr/>
        </p:nvSpPr>
        <p:spPr>
          <a:xfrm>
            <a:off x="5440680" y="2945511"/>
            <a:ext cx="6172200" cy="3204210"/>
          </a:xfrm>
          <a:prstGeom prst="roundRect">
            <a:avLst>
              <a:gd name="adj" fmla="val 2283"/>
            </a:avLst>
          </a:prstGeom>
          <a:solidFill>
            <a:srgbClr val="EEF2F8"/>
          </a:solidFill>
          <a:ln w="9525">
            <a:solidFill>
              <a:srgbClr val="D5DBE6"/>
            </a:solidFill>
            <a:prstDash val="solid"/>
          </a:ln>
        </p:spPr>
        <p:txBody>
          <a:bodyPr/>
          <a:p/>
        </p:txBody>
      </p:sp>
      <p:sp>
        <p:nvSpPr>
          <p:cNvPr id="15" name="Text 13"/>
          <p:cNvSpPr txBox="1"/>
          <p:nvPr/>
        </p:nvSpPr>
        <p:spPr>
          <a:xfrm>
            <a:off x="5623560" y="3036951"/>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16" name="Text 14"/>
          <p:cNvSpPr txBox="1"/>
          <p:nvPr/>
        </p:nvSpPr>
        <p:spPr>
          <a:xfrm>
            <a:off x="5623560" y="3292983"/>
            <a:ext cx="5897880" cy="2747010"/>
          </a:xfrm>
          <a:prstGeom prst="rect">
            <a:avLst/>
          </a:prstGeom>
          <a:noFill/>
          <a:ln/>
        </p:spPr>
        <p:txBody>
          <a:bodyPr wrap="none" lIns="0" tIns="0" rIns="0" bIns="0" rtlCol="0" anchor="t"/>
          <a:lstStyle/>
          <a:p>
            <a:pPr indent="0" marL="0">
              <a:lnSpc>
                <a:spcPct val="98000"/>
              </a:lnSpc>
              <a:buNone/>
            </a:pPr>
            <a:r>
              <a:rPr lang="en-US" sz="1700" dirty="0">
                <a:solidFill>
                  <a:srgbClr val="15213A"/>
                </a:solidFill>
                <a:latin typeface="Courier New" pitchFamily="34" charset="0"/>
                <a:ea typeface="Courier New" pitchFamily="34" charset="-122"/>
                <a:cs typeface="Courier New" pitchFamily="34" charset="-120"/>
              </a:rPr>
              <a:t>2.14</a:t>
            </a:r>
            <a:endParaRPr lang="en-US" sz="1700" dirty="0"/>
          </a:p>
          <a:p>
            <a:pPr indent="0" marL="0">
              <a:lnSpc>
                <a:spcPct val="98000"/>
              </a:lnSpc>
              <a:buNone/>
            </a:pPr>
            <a:r>
              <a:rPr lang="en-US" sz="1700" dirty="0">
                <a:solidFill>
                  <a:srgbClr val="15213A"/>
                </a:solidFill>
                <a:latin typeface="Courier New" pitchFamily="34" charset="0"/>
                <a:ea typeface="Courier New" pitchFamily="34" charset="-122"/>
                <a:cs typeface="Courier New" pitchFamily="34" charset="-120"/>
              </a:rPr>
              <a:t>count    8.00</a:t>
            </a:r>
            <a:endParaRPr lang="en-US" sz="1700" dirty="0"/>
          </a:p>
          <a:p>
            <a:pPr indent="0" marL="0">
              <a:lnSpc>
                <a:spcPct val="98000"/>
              </a:lnSpc>
              <a:buNone/>
            </a:pPr>
            <a:r>
              <a:rPr lang="en-US" sz="1700" dirty="0">
                <a:solidFill>
                  <a:srgbClr val="15213A"/>
                </a:solidFill>
                <a:latin typeface="Courier New" pitchFamily="34" charset="0"/>
                <a:ea typeface="Courier New" pitchFamily="34" charset="-122"/>
                <a:cs typeface="Courier New" pitchFamily="34" charset="-120"/>
              </a:rPr>
              <a:t>mean     5.00</a:t>
            </a:r>
            <a:endParaRPr lang="en-US" sz="1700" dirty="0"/>
          </a:p>
          <a:p>
            <a:pPr indent="0" marL="0">
              <a:lnSpc>
                <a:spcPct val="98000"/>
              </a:lnSpc>
              <a:buNone/>
            </a:pPr>
            <a:r>
              <a:rPr lang="en-US" sz="1700" dirty="0">
                <a:solidFill>
                  <a:srgbClr val="15213A"/>
                </a:solidFill>
                <a:latin typeface="Courier New" pitchFamily="34" charset="0"/>
                <a:ea typeface="Courier New" pitchFamily="34" charset="-122"/>
                <a:cs typeface="Courier New" pitchFamily="34" charset="-120"/>
              </a:rPr>
              <a:t>std      2.14</a:t>
            </a:r>
            <a:endParaRPr lang="en-US" sz="1700" dirty="0"/>
          </a:p>
          <a:p>
            <a:pPr indent="0" marL="0">
              <a:lnSpc>
                <a:spcPct val="98000"/>
              </a:lnSpc>
              <a:buNone/>
            </a:pPr>
            <a:r>
              <a:rPr lang="en-US" sz="1700" dirty="0">
                <a:solidFill>
                  <a:srgbClr val="15213A"/>
                </a:solidFill>
                <a:latin typeface="Courier New" pitchFamily="34" charset="0"/>
                <a:ea typeface="Courier New" pitchFamily="34" charset="-122"/>
                <a:cs typeface="Courier New" pitchFamily="34" charset="-120"/>
              </a:rPr>
              <a:t>min      2.00</a:t>
            </a:r>
            <a:endParaRPr lang="en-US" sz="1700" dirty="0"/>
          </a:p>
          <a:p>
            <a:pPr indent="0" marL="0">
              <a:lnSpc>
                <a:spcPct val="98000"/>
              </a:lnSpc>
              <a:buNone/>
            </a:pPr>
            <a:r>
              <a:rPr lang="en-US" sz="1700" dirty="0">
                <a:solidFill>
                  <a:srgbClr val="15213A"/>
                </a:solidFill>
                <a:latin typeface="Courier New" pitchFamily="34" charset="0"/>
                <a:ea typeface="Courier New" pitchFamily="34" charset="-122"/>
                <a:cs typeface="Courier New" pitchFamily="34" charset="-120"/>
              </a:rPr>
              <a:t>25%      4.00</a:t>
            </a:r>
            <a:endParaRPr lang="en-US" sz="1700" dirty="0"/>
          </a:p>
          <a:p>
            <a:pPr indent="0" marL="0">
              <a:lnSpc>
                <a:spcPct val="98000"/>
              </a:lnSpc>
              <a:buNone/>
            </a:pPr>
            <a:r>
              <a:rPr lang="en-US" sz="1700" dirty="0">
                <a:solidFill>
                  <a:srgbClr val="15213A"/>
                </a:solidFill>
                <a:latin typeface="Courier New" pitchFamily="34" charset="0"/>
                <a:ea typeface="Courier New" pitchFamily="34" charset="-122"/>
                <a:cs typeface="Courier New" pitchFamily="34" charset="-120"/>
              </a:rPr>
              <a:t>50%      4.50</a:t>
            </a:r>
            <a:endParaRPr lang="en-US" sz="1700" dirty="0"/>
          </a:p>
          <a:p>
            <a:pPr indent="0" marL="0">
              <a:lnSpc>
                <a:spcPct val="98000"/>
              </a:lnSpc>
              <a:buNone/>
            </a:pPr>
            <a:r>
              <a:rPr lang="en-US" sz="1700" dirty="0">
                <a:solidFill>
                  <a:srgbClr val="15213A"/>
                </a:solidFill>
                <a:latin typeface="Courier New" pitchFamily="34" charset="0"/>
                <a:ea typeface="Courier New" pitchFamily="34" charset="-122"/>
                <a:cs typeface="Courier New" pitchFamily="34" charset="-120"/>
              </a:rPr>
              <a:t>75%      5.50</a:t>
            </a:r>
            <a:endParaRPr lang="en-US" sz="1700" dirty="0"/>
          </a:p>
          <a:p>
            <a:pPr indent="0" marL="0">
              <a:lnSpc>
                <a:spcPct val="98000"/>
              </a:lnSpc>
              <a:buNone/>
            </a:pPr>
            <a:r>
              <a:rPr lang="en-US" sz="1700" dirty="0">
                <a:solidFill>
                  <a:srgbClr val="15213A"/>
                </a:solidFill>
                <a:latin typeface="Courier New" pitchFamily="34" charset="0"/>
                <a:ea typeface="Courier New" pitchFamily="34" charset="-122"/>
                <a:cs typeface="Courier New" pitchFamily="34" charset="-120"/>
              </a:rPr>
              <a:t>max      9.00</a:t>
            </a:r>
            <a:endParaRPr lang="en-US" sz="1700" dirty="0"/>
          </a:p>
          <a:p>
            <a:pPr indent="0" marL="0">
              <a:lnSpc>
                <a:spcPct val="98000"/>
              </a:lnSpc>
              <a:buNone/>
            </a:pPr>
            <a:r>
              <a:rPr lang="en-US" sz="1700" dirty="0">
                <a:solidFill>
                  <a:srgbClr val="15213A"/>
                </a:solidFill>
                <a:latin typeface="Courier New" pitchFamily="34" charset="0"/>
                <a:ea typeface="Courier New" pitchFamily="34" charset="-122"/>
                <a:cs typeface="Courier New" pitchFamily="34" charset="-120"/>
              </a:rPr>
              <a:t>dtype: float64</a:t>
            </a:r>
            <a:endParaRPr lang="en-US" sz="1700" dirty="0"/>
          </a:p>
        </p:txBody>
      </p:sp>
      <p:sp>
        <p:nvSpPr>
          <p:cNvPr id="17" name="Shape 1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8" name="Text 1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9" name="Shape 1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0" name="Text 1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7: Seeing data</a:t>
            </a:r>
            <a:endParaRPr lang="en-US" sz="1100" dirty="0"/>
          </a:p>
        </p:txBody>
      </p:sp>
      <p:sp>
        <p:nvSpPr>
          <p:cNvPr id="21" name="Shape 1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3" name="Shape 2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4" name="Text 2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5 / 20</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Histogram: the shape of one column</a:t>
            </a:r>
            <a:endParaRPr lang="en-US" sz="3000" dirty="0"/>
          </a:p>
        </p:txBody>
      </p:sp>
      <p:sp>
        <p:nvSpPr>
          <p:cNvPr id="3" name="Text 1"/>
          <p:cNvSpPr txBox="1"/>
          <p:nvPr/>
        </p:nvSpPr>
        <p:spPr>
          <a:xfrm>
            <a:off x="548640" y="1188720"/>
            <a:ext cx="11064240" cy="54864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A histogram groups values into bins and counts each bin. Spam and normal messages have very different length shapes.</a:t>
            </a:r>
            <a:endParaRPr lang="en-US" sz="1700" dirty="0"/>
          </a:p>
        </p:txBody>
      </p:sp>
      <p:sp>
        <p:nvSpPr>
          <p:cNvPr id="4" name="Shape 2"/>
          <p:cNvSpPr/>
          <p:nvPr/>
        </p:nvSpPr>
        <p:spPr>
          <a:xfrm>
            <a:off x="548640" y="1828800"/>
            <a:ext cx="5212080" cy="2891790"/>
          </a:xfrm>
          <a:prstGeom prst="roundRect">
            <a:avLst>
              <a:gd name="adj" fmla="val 2530"/>
            </a:avLst>
          </a:prstGeom>
          <a:solidFill>
            <a:srgbClr val="1B2742"/>
          </a:solidFill>
          <a:ln w="9525">
            <a:solidFill>
              <a:srgbClr val="1B2742"/>
            </a:solidFill>
            <a:prstDash val="solid"/>
          </a:ln>
        </p:spPr>
        <p:txBody>
          <a:bodyPr/>
          <a:p/>
        </p:txBody>
      </p:sp>
      <p:sp>
        <p:nvSpPr>
          <p:cNvPr id="5" name="Text 3"/>
          <p:cNvSpPr txBox="1"/>
          <p:nvPr/>
        </p:nvSpPr>
        <p:spPr>
          <a:xfrm>
            <a:off x="731520" y="19202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6" name="Text 4"/>
          <p:cNvSpPr txBox="1"/>
          <p:nvPr/>
        </p:nvSpPr>
        <p:spPr>
          <a:xfrm>
            <a:off x="731520" y="2176272"/>
            <a:ext cx="4937760" cy="2434590"/>
          </a:xfrm>
          <a:prstGeom prst="rect">
            <a:avLst/>
          </a:prstGeom>
          <a:noFill/>
          <a:ln/>
        </p:spPr>
        <p:txBody>
          <a:bodyPr wrap="none" lIns="0" tIns="0" rIns="0" bIns="0" rtlCol="0" anchor="t"/>
          <a:lstStyle/>
          <a:p>
            <a:pPr indent="0" marL="0">
              <a:lnSpc>
                <a:spcPct val="98000"/>
              </a:lnSpc>
              <a:buNone/>
            </a:pPr>
            <a:r>
              <a:rPr lang="en-US" sz="1250" dirty="0">
                <a:solidFill>
                  <a:srgbClr val="E8ECF4"/>
                </a:solidFill>
                <a:latin typeface="Courier New" pitchFamily="34" charset="0"/>
                <a:ea typeface="Courier New" pitchFamily="34" charset="-122"/>
                <a:cs typeface="Courier New" pitchFamily="34" charset="-120"/>
              </a:rPr>
              <a:t>import matplotlib.pyplot as plt</a:t>
            </a:r>
            <a:endParaRPr lang="en-US" sz="1250" dirty="0"/>
          </a:p>
          <a:p>
            <a:pPr indent="0" marL="0">
              <a:lnSpc>
                <a:spcPct val="98000"/>
              </a:lnSpc>
              <a:buNone/>
            </a:pPr>
            <a:r>
              <a:rPr lang="en-US" sz="1250" dirty="0">
                <a:solidFill>
                  <a:srgbClr val="E8ECF4"/>
                </a:solidFill>
                <a:latin typeface="Courier New" pitchFamily="34" charset="0"/>
                <a:ea typeface="Courier New" pitchFamily="34" charset="-122"/>
                <a:cs typeface="Courier New" pitchFamily="34" charset="-120"/>
              </a:rPr>
              <a:t>df = pd.read_csv("sms.tsv", sep="\t", header=None,</a:t>
            </a:r>
            <a:endParaRPr lang="en-US" sz="1250" dirty="0"/>
          </a:p>
          <a:p>
            <a:pPr indent="0" marL="0">
              <a:lnSpc>
                <a:spcPct val="98000"/>
              </a:lnSpc>
              <a:buNone/>
            </a:pPr>
            <a:r>
              <a:rPr lang="en-US" sz="1250" dirty="0">
                <a:solidFill>
                  <a:srgbClr val="E8ECF4"/>
                </a:solidFill>
                <a:latin typeface="Courier New" pitchFamily="34" charset="0"/>
                <a:ea typeface="Courier New" pitchFamily="34" charset="-122"/>
                <a:cs typeface="Courier New" pitchFamily="34" charset="-120"/>
              </a:rPr>
              <a:t>                 names=["label", "message"])</a:t>
            </a:r>
            <a:endParaRPr lang="en-US" sz="1250" dirty="0"/>
          </a:p>
          <a:p>
            <a:pPr indent="0" marL="0">
              <a:lnSpc>
                <a:spcPct val="98000"/>
              </a:lnSpc>
              <a:buNone/>
            </a:pPr>
            <a:r>
              <a:rPr lang="en-US" sz="1250" dirty="0">
                <a:solidFill>
                  <a:srgbClr val="E8ECF4"/>
                </a:solidFill>
                <a:latin typeface="Courier New" pitchFamily="34" charset="0"/>
                <a:ea typeface="Courier New" pitchFamily="34" charset="-122"/>
                <a:cs typeface="Courier New" pitchFamily="34" charset="-120"/>
              </a:rPr>
              <a:t>df["length"] = df["message"].str.len()</a:t>
            </a:r>
            <a:endParaRPr lang="en-US" sz="1250" dirty="0"/>
          </a:p>
          <a:p>
            <a:pPr indent="0" marL="0">
              <a:lnSpc>
                <a:spcPct val="98000"/>
              </a:lnSpc>
              <a:buNone/>
            </a:pPr>
            <a:r>
              <a:rPr lang="en-US" sz="1250" dirty="0">
                <a:solidFill>
                  <a:srgbClr val="E8ECF4"/>
                </a:solidFill>
                <a:latin typeface="Courier New" pitchFamily="34" charset="0"/>
                <a:ea typeface="Courier New" pitchFamily="34" charset="-122"/>
                <a:cs typeface="Courier New" pitchFamily="34" charset="-120"/>
              </a:rPr>
              <a:t>ham = df[df["label"] == "ham"]["length"]</a:t>
            </a:r>
            <a:endParaRPr lang="en-US" sz="1250" dirty="0"/>
          </a:p>
          <a:p>
            <a:pPr indent="0" marL="0">
              <a:lnSpc>
                <a:spcPct val="98000"/>
              </a:lnSpc>
              <a:buNone/>
            </a:pPr>
            <a:r>
              <a:rPr lang="en-US" sz="1250" dirty="0">
                <a:solidFill>
                  <a:srgbClr val="E8ECF4"/>
                </a:solidFill>
                <a:latin typeface="Courier New" pitchFamily="34" charset="0"/>
                <a:ea typeface="Courier New" pitchFamily="34" charset="-122"/>
                <a:cs typeface="Courier New" pitchFamily="34" charset="-120"/>
              </a:rPr>
              <a:t>spam = df[df["label"] == "spam"]["length"]</a:t>
            </a:r>
            <a:endParaRPr lang="en-US" sz="1250" dirty="0"/>
          </a:p>
          <a:p>
            <a:pPr indent="0" marL="0">
              <a:lnSpc>
                <a:spcPct val="98000"/>
              </a:lnSpc>
              <a:buNone/>
            </a:pPr>
            <a:r>
              <a:rPr lang="en-US" sz="1250" dirty="0">
                <a:solidFill>
                  <a:srgbClr val="E8ECF4"/>
                </a:solidFill>
                <a:latin typeface="Courier New" pitchFamily="34" charset="0"/>
                <a:ea typeface="Courier New" pitchFamily="34" charset="-122"/>
                <a:cs typeface="Courier New" pitchFamily="34" charset="-120"/>
              </a:rPr>
              <a:t>plt.hist(ham, bins=40, alpha=0.6, label="ham")</a:t>
            </a:r>
            <a:endParaRPr lang="en-US" sz="1250" dirty="0"/>
          </a:p>
          <a:p>
            <a:pPr indent="0" marL="0">
              <a:lnSpc>
                <a:spcPct val="98000"/>
              </a:lnSpc>
              <a:buNone/>
            </a:pPr>
            <a:r>
              <a:rPr lang="en-US" sz="1250" dirty="0">
                <a:solidFill>
                  <a:srgbClr val="E8ECF4"/>
                </a:solidFill>
                <a:latin typeface="Courier New" pitchFamily="34" charset="0"/>
                <a:ea typeface="Courier New" pitchFamily="34" charset="-122"/>
                <a:cs typeface="Courier New" pitchFamily="34" charset="-120"/>
              </a:rPr>
              <a:t>plt.hist(spam, bins=40, alpha=0.6, label="spam")</a:t>
            </a:r>
            <a:endParaRPr lang="en-US" sz="1250" dirty="0"/>
          </a:p>
          <a:p>
            <a:pPr indent="0" marL="0">
              <a:lnSpc>
                <a:spcPct val="98000"/>
              </a:lnSpc>
              <a:buNone/>
            </a:pPr>
            <a:r>
              <a:rPr lang="en-US" sz="1250" dirty="0">
                <a:solidFill>
                  <a:srgbClr val="E8ECF4"/>
                </a:solidFill>
                <a:latin typeface="Courier New" pitchFamily="34" charset="0"/>
                <a:ea typeface="Courier New" pitchFamily="34" charset="-122"/>
                <a:cs typeface="Courier New" pitchFamily="34" charset="-120"/>
              </a:rPr>
              <a:t>plt.xlabel("message length (characters)")</a:t>
            </a:r>
            <a:endParaRPr lang="en-US" sz="1250" dirty="0"/>
          </a:p>
          <a:p>
            <a:pPr indent="0" marL="0">
              <a:lnSpc>
                <a:spcPct val="98000"/>
              </a:lnSpc>
              <a:buNone/>
            </a:pPr>
            <a:r>
              <a:rPr lang="en-US" sz="1250" dirty="0">
                <a:solidFill>
                  <a:srgbClr val="E8ECF4"/>
                </a:solidFill>
                <a:latin typeface="Courier New" pitchFamily="34" charset="0"/>
                <a:ea typeface="Courier New" pitchFamily="34" charset="-122"/>
                <a:cs typeface="Courier New" pitchFamily="34" charset="-120"/>
              </a:rPr>
              <a:t>plt.ylabel("number of messages")</a:t>
            </a:r>
            <a:endParaRPr lang="en-US" sz="1250" dirty="0"/>
          </a:p>
          <a:p>
            <a:pPr indent="0" marL="0">
              <a:lnSpc>
                <a:spcPct val="98000"/>
              </a:lnSpc>
              <a:buNone/>
            </a:pPr>
            <a:r>
              <a:rPr lang="en-US" sz="1250" dirty="0">
                <a:solidFill>
                  <a:srgbClr val="E8ECF4"/>
                </a:solidFill>
                <a:latin typeface="Courier New" pitchFamily="34" charset="0"/>
                <a:ea typeface="Courier New" pitchFamily="34" charset="-122"/>
                <a:cs typeface="Courier New" pitchFamily="34" charset="-120"/>
              </a:rPr>
              <a:t>plt.legend()</a:t>
            </a:r>
            <a:endParaRPr lang="en-US" sz="1250" dirty="0"/>
          </a:p>
          <a:p>
            <a:pPr indent="0" marL="0">
              <a:lnSpc>
                <a:spcPct val="98000"/>
              </a:lnSpc>
              <a:buNone/>
            </a:pPr>
            <a:r>
              <a:rPr lang="en-US" sz="1250" dirty="0">
                <a:solidFill>
                  <a:srgbClr val="E8ECF4"/>
                </a:solidFill>
                <a:latin typeface="Courier New" pitchFamily="34" charset="0"/>
                <a:ea typeface="Courier New" pitchFamily="34" charset="-122"/>
                <a:cs typeface="Courier New" pitchFamily="34" charset="-120"/>
              </a:rPr>
              <a:t>plt.show()</a:t>
            </a:r>
            <a:endParaRPr lang="en-US" sz="1250" dirty="0"/>
          </a:p>
        </p:txBody>
      </p:sp>
      <p:pic>
        <p:nvPicPr>
          <p:cNvPr id="7" name="Image 0" descr="media/figs/fig001.png">    </p:cNvPr>
          <p:cNvPicPr>
            <a:picLocks noChangeAspect="1"/>
          </p:cNvPicPr>
          <p:nvPr/>
        </p:nvPicPr>
        <p:blipFill>
          <a:blip r:embed="rId1"/>
          <a:stretch>
            <a:fillRect/>
          </a:stretch>
        </p:blipFill>
        <p:spPr>
          <a:xfrm>
            <a:off x="6035040" y="1828800"/>
            <a:ext cx="5577840" cy="4148118"/>
          </a:xfrm>
          <a:prstGeom prst="rect">
            <a:avLst/>
          </a:prstGeom>
        </p:spPr>
      </p:pic>
      <p:sp>
        <p:nvSpPr>
          <p:cNvPr id="8" name="Shape 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9" name="Text 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0" name="Shape 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1" name="Text 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7: Seeing data</a:t>
            </a:r>
            <a:endParaRPr lang="en-US" sz="1100" dirty="0"/>
          </a:p>
        </p:txBody>
      </p:sp>
      <p:sp>
        <p:nvSpPr>
          <p:cNvPr id="12" name="Shape 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3" name="Text 1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4" name="Shape 1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5" name="Text 1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6 / 20</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Watch it: how a histogram is built</a:t>
            </a:r>
            <a:endParaRPr lang="en-US" sz="3000" dirty="0"/>
          </a:p>
        </p:txBody>
      </p:sp>
      <p:sp>
        <p:nvSpPr>
          <p:cNvPr id="3" name="Text 1"/>
          <p:cNvSpPr txBox="1"/>
          <p:nvPr/>
        </p:nvSpPr>
        <p:spPr>
          <a:xfrm>
            <a:off x="548640" y="1325880"/>
            <a:ext cx="3291840" cy="320040"/>
          </a:xfrm>
          <a:prstGeom prst="rect">
            <a:avLst/>
          </a:prstGeom>
          <a:noFill/>
          <a:ln/>
        </p:spPr>
        <p:txBody>
          <a:bodyPr wrap="square" lIns="0" tIns="0" rIns="0" bIns="0" rtlCol="0" anchor="ctr"/>
          <a:lstStyle/>
          <a:p>
            <a:pPr indent="0" marL="0">
              <a:buNone/>
            </a:pPr>
            <a:r>
              <a:rPr lang="en-US" sz="1300" b="1" spc="100" kern="0" dirty="0">
                <a:solidFill>
                  <a:srgbClr val="A4520C"/>
                </a:solidFill>
                <a:latin typeface="Arial" pitchFamily="34" charset="0"/>
                <a:ea typeface="Arial" pitchFamily="34" charset="-122"/>
                <a:cs typeface="Arial" pitchFamily="34" charset="-120"/>
              </a:rPr>
              <a:t>WATCH FOR</a:t>
            </a:r>
            <a:endParaRPr lang="en-US" sz="1300" dirty="0"/>
          </a:p>
        </p:txBody>
      </p:sp>
      <p:sp>
        <p:nvSpPr>
          <p:cNvPr id="4" name="Shape 2"/>
          <p:cNvSpPr/>
          <p:nvPr/>
        </p:nvSpPr>
        <p:spPr>
          <a:xfrm>
            <a:off x="548640" y="1873758"/>
            <a:ext cx="91440" cy="91440"/>
          </a:xfrm>
          <a:prstGeom prst="ellipse">
            <a:avLst/>
          </a:prstGeom>
          <a:solidFill>
            <a:srgbClr val="E07A1F"/>
          </a:solidFill>
          <a:ln w="12700">
            <a:solidFill>
              <a:srgbClr val="E07A1F"/>
            </a:solidFill>
            <a:prstDash val="solid"/>
          </a:ln>
        </p:spPr>
        <p:txBody>
          <a:bodyPr/>
          <a:p/>
        </p:txBody>
      </p:sp>
      <p:sp>
        <p:nvSpPr>
          <p:cNvPr id="5" name="Text 3"/>
          <p:cNvSpPr txBox="1"/>
          <p:nvPr/>
        </p:nvSpPr>
        <p:spPr>
          <a:xfrm>
            <a:off x="822960" y="1783080"/>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Each mark drops into the bin covering its value</a:t>
            </a:r>
            <a:endParaRPr lang="en-US" sz="1700" dirty="0"/>
          </a:p>
        </p:txBody>
      </p:sp>
      <p:sp>
        <p:nvSpPr>
          <p:cNvPr id="6" name="Shape 4"/>
          <p:cNvSpPr/>
          <p:nvPr/>
        </p:nvSpPr>
        <p:spPr>
          <a:xfrm>
            <a:off x="548640" y="2614930"/>
            <a:ext cx="91440" cy="91440"/>
          </a:xfrm>
          <a:prstGeom prst="ellipse">
            <a:avLst/>
          </a:prstGeom>
          <a:solidFill>
            <a:srgbClr val="E07A1F"/>
          </a:solidFill>
          <a:ln w="12700">
            <a:solidFill>
              <a:srgbClr val="E07A1F"/>
            </a:solidFill>
            <a:prstDash val="solid"/>
          </a:ln>
        </p:spPr>
        <p:txBody>
          <a:bodyPr/>
          <a:p/>
        </p:txBody>
      </p:sp>
      <p:sp>
        <p:nvSpPr>
          <p:cNvPr id="7" name="Text 5"/>
          <p:cNvSpPr txBox="1"/>
          <p:nvPr/>
        </p:nvSpPr>
        <p:spPr>
          <a:xfrm>
            <a:off x="822960" y="2524252"/>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Bar height = how many values in that bin</a:t>
            </a:r>
            <a:endParaRPr lang="en-US" sz="1700" dirty="0"/>
          </a:p>
        </p:txBody>
      </p:sp>
      <p:sp>
        <p:nvSpPr>
          <p:cNvPr id="8" name="Shape 6"/>
          <p:cNvSpPr/>
          <p:nvPr/>
        </p:nvSpPr>
        <p:spPr>
          <a:xfrm>
            <a:off x="548640" y="3356102"/>
            <a:ext cx="91440" cy="91440"/>
          </a:xfrm>
          <a:prstGeom prst="ellipse">
            <a:avLst/>
          </a:prstGeom>
          <a:solidFill>
            <a:srgbClr val="E07A1F"/>
          </a:solidFill>
          <a:ln w="12700">
            <a:solidFill>
              <a:srgbClr val="E07A1F"/>
            </a:solidFill>
            <a:prstDash val="solid"/>
          </a:ln>
        </p:spPr>
        <p:txBody>
          <a:bodyPr/>
          <a:p/>
        </p:txBody>
      </p:sp>
      <p:sp>
        <p:nvSpPr>
          <p:cNvPr id="9" name="Text 7"/>
          <p:cNvSpPr txBox="1"/>
          <p:nvPr/>
        </p:nvSpPr>
        <p:spPr>
          <a:xfrm>
            <a:off x="822960" y="3265424"/>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The shape appears as values accumulate</a:t>
            </a:r>
            <a:endParaRPr lang="en-US" sz="1700" dirty="0"/>
          </a:p>
        </p:txBody>
      </p:sp>
      <p:sp>
        <p:nvSpPr>
          <p:cNvPr id="10" name="Shape 8"/>
          <p:cNvSpPr/>
          <p:nvPr/>
        </p:nvSpPr>
        <p:spPr>
          <a:xfrm>
            <a:off x="548640" y="4097274"/>
            <a:ext cx="91440" cy="91440"/>
          </a:xfrm>
          <a:prstGeom prst="ellipse">
            <a:avLst/>
          </a:prstGeom>
          <a:solidFill>
            <a:srgbClr val="E07A1F"/>
          </a:solidFill>
          <a:ln w="12700">
            <a:solidFill>
              <a:srgbClr val="E07A1F"/>
            </a:solidFill>
            <a:prstDash val="solid"/>
          </a:ln>
        </p:spPr>
        <p:txBody>
          <a:bodyPr/>
          <a:p/>
        </p:txBody>
      </p:sp>
      <p:sp>
        <p:nvSpPr>
          <p:cNvPr id="11" name="Text 9"/>
          <p:cNvSpPr txBox="1"/>
          <p:nvPr/>
        </p:nvSpPr>
        <p:spPr>
          <a:xfrm>
            <a:off x="822960" y="4006596"/>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plt.hist does all of this in one line</a:t>
            </a:r>
            <a:endParaRPr lang="en-US" sz="1700" dirty="0"/>
          </a:p>
        </p:txBody>
      </p:sp>
      <p:pic>
        <p:nvPicPr>
          <p:cNvPr id="12" name="video_main">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4251960" y="1280160"/>
            <a:ext cx="7360920" cy="4142232"/>
          </a:xfrm>
          <a:prstGeom prst="rect">
            <a:avLst/>
          </a:prstGeom>
        </p:spPr>
      </p:pic>
      <p:sp>
        <p:nvSpPr>
          <p:cNvPr id="13" name="Text 10"/>
          <p:cNvSpPr txBox="1"/>
          <p:nvPr/>
        </p:nvSpPr>
        <p:spPr>
          <a:xfrm>
            <a:off x="4251960" y="5532120"/>
            <a:ext cx="7360920" cy="320040"/>
          </a:xfrm>
          <a:prstGeom prst="rect">
            <a:avLst/>
          </a:prstGeom>
          <a:noFill/>
          <a:ln/>
        </p:spPr>
        <p:txBody>
          <a:bodyPr wrap="square" lIns="0" tIns="0" rIns="0" bIns="0" rtlCol="0" anchor="ctr"/>
          <a:lstStyle/>
          <a:p>
            <a:pPr algn="ctr" indent="0" marL="0">
              <a:buNone/>
            </a:pPr>
            <a:r>
              <a:rPr lang="en-US" sz="1200" i="1" dirty="0">
                <a:solidFill>
                  <a:srgbClr val="5D6573"/>
                </a:solidFill>
                <a:latin typeface="Calibri" pitchFamily="34" charset="0"/>
                <a:ea typeface="Calibri" pitchFamily="34" charset="-122"/>
                <a:cs typeface="Calibri" pitchFamily="34" charset="-120"/>
              </a:rPr>
              <a:t>Click the video to play, click again to pause. Silent: talk the class through it.</a:t>
            </a:r>
            <a:endParaRPr lang="en-US" sz="1200" dirty="0"/>
          </a:p>
        </p:txBody>
      </p:sp>
      <p:sp>
        <p:nvSpPr>
          <p:cNvPr id="14" name="Shape 11"/>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5" name="Text 1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6" name="Shape 13"/>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7" name="Text 1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7: Seeing data</a:t>
            </a:r>
            <a:endParaRPr lang="en-US" sz="1100" dirty="0"/>
          </a:p>
        </p:txBody>
      </p:sp>
      <p:sp>
        <p:nvSpPr>
          <p:cNvPr id="18" name="Shape 15"/>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9" name="Text 1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0" name="Shape 17"/>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1" name="Text 1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7 / 20</a:t>
            </a:r>
            <a:endParaRPr lang="en-US" sz="110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2"/>
                                        </p:tgtEl>
                                      </p:cBhvr>
                                    </p:cmd>
                                  </p:childTnLst>
                                </p:cTn>
                              </p:par>
                            </p:childTnLst>
                          </p:cTn>
                        </p:par>
                      </p:childTnLst>
                    </p:cTn>
                  </p:par>
                </p:childTnLst>
              </p:cTn>
              <p:nextCondLst>
                <p:cond evt="onNext" delay="0">
                  <p:tgtEl>
                    <p:sldTgt/>
                  </p:tgtEl>
                </p:cond>
              </p:nextCondLst>
            </p:seq>
            <p:video>
              <p:cMediaNode vol="80000">
                <p:cTn id="7" fill="hold" display="0">
                  <p:stCondLst>
                    <p:cond delay="indefinite"/>
                  </p:stCondLst>
                </p:cTn>
                <p:tgtEl>
                  <p:spTgt spid="12"/>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Bar chart: counts per category</a:t>
            </a:r>
            <a:endParaRPr lang="en-US" sz="3000" dirty="0"/>
          </a:p>
        </p:txBody>
      </p:sp>
      <p:sp>
        <p:nvSpPr>
          <p:cNvPr id="3" name="Text 1"/>
          <p:cNvSpPr txBox="1"/>
          <p:nvPr/>
        </p:nvSpPr>
        <p:spPr>
          <a:xfrm>
            <a:off x="548640" y="1188720"/>
            <a:ext cx="11064240" cy="54864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Use a bar chart to compare counts of categories. Always label the axes.</a:t>
            </a:r>
            <a:endParaRPr lang="en-US" sz="1700" dirty="0"/>
          </a:p>
        </p:txBody>
      </p:sp>
      <p:sp>
        <p:nvSpPr>
          <p:cNvPr id="4" name="Shape 2"/>
          <p:cNvSpPr/>
          <p:nvPr/>
        </p:nvSpPr>
        <p:spPr>
          <a:xfrm>
            <a:off x="548640" y="1828800"/>
            <a:ext cx="5212080" cy="1860804"/>
          </a:xfrm>
          <a:prstGeom prst="roundRect">
            <a:avLst>
              <a:gd name="adj" fmla="val 3931"/>
            </a:avLst>
          </a:prstGeom>
          <a:solidFill>
            <a:srgbClr val="1B2742"/>
          </a:solidFill>
          <a:ln w="9525">
            <a:solidFill>
              <a:srgbClr val="1B2742"/>
            </a:solidFill>
            <a:prstDash val="solid"/>
          </a:ln>
        </p:spPr>
        <p:txBody>
          <a:bodyPr/>
          <a:p/>
        </p:txBody>
      </p:sp>
      <p:sp>
        <p:nvSpPr>
          <p:cNvPr id="5" name="Text 3"/>
          <p:cNvSpPr txBox="1"/>
          <p:nvPr/>
        </p:nvSpPr>
        <p:spPr>
          <a:xfrm>
            <a:off x="731520" y="19202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6" name="Text 4"/>
          <p:cNvSpPr txBox="1"/>
          <p:nvPr/>
        </p:nvSpPr>
        <p:spPr>
          <a:xfrm>
            <a:off x="731520" y="2176272"/>
            <a:ext cx="4937760" cy="1403604"/>
          </a:xfrm>
          <a:prstGeom prst="rect">
            <a:avLst/>
          </a:prstGeom>
          <a:noFill/>
          <a:ln/>
        </p:spPr>
        <p:txBody>
          <a:bodyPr wrap="none" lIns="0" tIns="0" rIns="0" bIns="0" rtlCol="0" anchor="t"/>
          <a:lstStyle/>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counts = df["label"].value_counts()</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plt.bar(counts.index, counts.values,</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        color=["tab:blue", "tab:orange"])</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plt.ylabel("number of messages")</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plt.title("Class imbalance in the SMS data")</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plt.show()</a:t>
            </a:r>
            <a:endParaRPr lang="en-US" sz="1400" dirty="0"/>
          </a:p>
        </p:txBody>
      </p:sp>
      <p:pic>
        <p:nvPicPr>
          <p:cNvPr id="7" name="Image 0" descr="media/figs/fig002.png">    </p:cNvPr>
          <p:cNvPicPr>
            <a:picLocks noChangeAspect="1"/>
          </p:cNvPicPr>
          <p:nvPr/>
        </p:nvPicPr>
        <p:blipFill>
          <a:blip r:embed="rId1"/>
          <a:stretch>
            <a:fillRect/>
          </a:stretch>
        </p:blipFill>
        <p:spPr>
          <a:xfrm>
            <a:off x="6035040" y="1828800"/>
            <a:ext cx="5577840" cy="4172147"/>
          </a:xfrm>
          <a:prstGeom prst="rect">
            <a:avLst/>
          </a:prstGeom>
        </p:spPr>
      </p:pic>
      <p:sp>
        <p:nvSpPr>
          <p:cNvPr id="8" name="Shape 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9" name="Text 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0" name="Shape 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1" name="Text 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7: Seeing data</a:t>
            </a:r>
            <a:endParaRPr lang="en-US" sz="1100" dirty="0"/>
          </a:p>
        </p:txBody>
      </p:sp>
      <p:sp>
        <p:nvSpPr>
          <p:cNvPr id="12" name="Shape 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3" name="Text 1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4" name="Shape 1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5" name="Text 1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8 / 20</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Scatter plot: two columns at once</a:t>
            </a:r>
            <a:endParaRPr lang="en-US" sz="3000" dirty="0"/>
          </a:p>
        </p:txBody>
      </p:sp>
      <p:sp>
        <p:nvSpPr>
          <p:cNvPr id="3" name="Text 1"/>
          <p:cNvSpPr txBox="1"/>
          <p:nvPr/>
        </p:nvSpPr>
        <p:spPr>
          <a:xfrm>
            <a:off x="548640" y="1188720"/>
            <a:ext cx="11064240" cy="54864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Each dot is one student. The pattern shows how marks change with hours studied (a small invented example).</a:t>
            </a:r>
            <a:endParaRPr lang="en-US" sz="1700" dirty="0"/>
          </a:p>
        </p:txBody>
      </p:sp>
      <p:sp>
        <p:nvSpPr>
          <p:cNvPr id="4" name="Shape 2"/>
          <p:cNvSpPr/>
          <p:nvPr/>
        </p:nvSpPr>
        <p:spPr>
          <a:xfrm>
            <a:off x="548640" y="1828800"/>
            <a:ext cx="5212080" cy="2360676"/>
          </a:xfrm>
          <a:prstGeom prst="roundRect">
            <a:avLst>
              <a:gd name="adj" fmla="val 3099"/>
            </a:avLst>
          </a:prstGeom>
          <a:solidFill>
            <a:srgbClr val="1B2742"/>
          </a:solidFill>
          <a:ln w="9525">
            <a:solidFill>
              <a:srgbClr val="1B2742"/>
            </a:solidFill>
            <a:prstDash val="solid"/>
          </a:ln>
        </p:spPr>
        <p:txBody>
          <a:bodyPr/>
          <a:p/>
        </p:txBody>
      </p:sp>
      <p:sp>
        <p:nvSpPr>
          <p:cNvPr id="5" name="Text 3"/>
          <p:cNvSpPr txBox="1"/>
          <p:nvPr/>
        </p:nvSpPr>
        <p:spPr>
          <a:xfrm>
            <a:off x="731520" y="19202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6" name="Text 4"/>
          <p:cNvSpPr txBox="1"/>
          <p:nvPr/>
        </p:nvSpPr>
        <p:spPr>
          <a:xfrm>
            <a:off x="731520" y="2176272"/>
            <a:ext cx="4937760" cy="1903476"/>
          </a:xfrm>
          <a:prstGeom prst="rect">
            <a:avLst/>
          </a:prstGeom>
          <a:noFill/>
          <a:ln/>
        </p:spPr>
        <p:txBody>
          <a:bodyPr wrap="none" lIns="0" tIns="0" rIns="0" bIns="0" rtlCol="0" anchor="t"/>
          <a:lstStyle/>
          <a:p>
            <a:pPr indent="0" marL="0">
              <a:lnSpc>
                <a:spcPct val="98000"/>
              </a:lnSpc>
              <a:buNone/>
            </a:pPr>
            <a:r>
              <a:rPr lang="en-US" sz="1450" dirty="0">
                <a:solidFill>
                  <a:srgbClr val="E8ECF4"/>
                </a:solidFill>
                <a:latin typeface="Courier New" pitchFamily="34" charset="0"/>
                <a:ea typeface="Courier New" pitchFamily="34" charset="-122"/>
                <a:cs typeface="Courier New" pitchFamily="34" charset="-120"/>
              </a:rPr>
              <a:t>hours = [1, 2, 3, 4, 5, 6, 7, 8]</a:t>
            </a:r>
            <a:endParaRPr lang="en-US" sz="1450" dirty="0"/>
          </a:p>
          <a:p>
            <a:pPr indent="0" marL="0">
              <a:lnSpc>
                <a:spcPct val="98000"/>
              </a:lnSpc>
              <a:buNone/>
            </a:pPr>
            <a:r>
              <a:rPr lang="en-US" sz="1450" dirty="0">
                <a:solidFill>
                  <a:srgbClr val="E8ECF4"/>
                </a:solidFill>
                <a:latin typeface="Courier New" pitchFamily="34" charset="0"/>
                <a:ea typeface="Courier New" pitchFamily="34" charset="-122"/>
                <a:cs typeface="Courier New" pitchFamily="34" charset="-120"/>
              </a:rPr>
              <a:t>marks = [42, 48, 55, 60, 58, 70, 75, 81]</a:t>
            </a:r>
            <a:endParaRPr lang="en-US" sz="1450" dirty="0"/>
          </a:p>
          <a:p>
            <a:pPr indent="0" marL="0">
              <a:lnSpc>
                <a:spcPct val="98000"/>
              </a:lnSpc>
              <a:buNone/>
            </a:pPr>
            <a:r>
              <a:rPr lang="en-US" sz="1450" dirty="0">
                <a:solidFill>
                  <a:srgbClr val="E8ECF4"/>
                </a:solidFill>
                <a:latin typeface="Courier New" pitchFamily="34" charset="0"/>
                <a:ea typeface="Courier New" pitchFamily="34" charset="-122"/>
                <a:cs typeface="Courier New" pitchFamily="34" charset="-120"/>
              </a:rPr>
              <a:t>plt.scatter(hours, marks)</a:t>
            </a:r>
            <a:endParaRPr lang="en-US" sz="1450" dirty="0"/>
          </a:p>
          <a:p>
            <a:pPr indent="0" marL="0">
              <a:lnSpc>
                <a:spcPct val="98000"/>
              </a:lnSpc>
              <a:buNone/>
            </a:pPr>
            <a:r>
              <a:rPr lang="en-US" sz="1450" dirty="0">
                <a:solidFill>
                  <a:srgbClr val="E8ECF4"/>
                </a:solidFill>
                <a:latin typeface="Courier New" pitchFamily="34" charset="0"/>
                <a:ea typeface="Courier New" pitchFamily="34" charset="-122"/>
                <a:cs typeface="Courier New" pitchFamily="34" charset="-120"/>
              </a:rPr>
              <a:t>plt.xlabel("hours studied per week")</a:t>
            </a:r>
            <a:endParaRPr lang="en-US" sz="1450" dirty="0"/>
          </a:p>
          <a:p>
            <a:pPr indent="0" marL="0">
              <a:lnSpc>
                <a:spcPct val="98000"/>
              </a:lnSpc>
              <a:buNone/>
            </a:pPr>
            <a:r>
              <a:rPr lang="en-US" sz="1450" dirty="0">
                <a:solidFill>
                  <a:srgbClr val="E8ECF4"/>
                </a:solidFill>
                <a:latin typeface="Courier New" pitchFamily="34" charset="0"/>
                <a:ea typeface="Courier New" pitchFamily="34" charset="-122"/>
                <a:cs typeface="Courier New" pitchFamily="34" charset="-120"/>
              </a:rPr>
              <a:t>plt.ylabel("exam marks")</a:t>
            </a:r>
            <a:endParaRPr lang="en-US" sz="1450" dirty="0"/>
          </a:p>
          <a:p>
            <a:pPr indent="0" marL="0">
              <a:lnSpc>
                <a:spcPct val="98000"/>
              </a:lnSpc>
              <a:buNone/>
            </a:pPr>
            <a:r>
              <a:rPr lang="en-US" sz="1450" dirty="0">
                <a:solidFill>
                  <a:srgbClr val="E8ECF4"/>
                </a:solidFill>
                <a:latin typeface="Courier New" pitchFamily="34" charset="0"/>
                <a:ea typeface="Courier New" pitchFamily="34" charset="-122"/>
                <a:cs typeface="Courier New" pitchFamily="34" charset="-120"/>
              </a:rPr>
              <a:t>plt.show()</a:t>
            </a:r>
            <a:endParaRPr lang="en-US" sz="1450" dirty="0"/>
          </a:p>
          <a:p>
            <a:pPr indent="0" marL="0">
              <a:lnSpc>
                <a:spcPct val="98000"/>
              </a:lnSpc>
              <a:buNone/>
            </a:pPr>
            <a:r>
              <a:rPr lang="en-US" sz="1450" dirty="0">
                <a:solidFill>
                  <a:srgbClr val="E8ECF4"/>
                </a:solidFill>
                <a:latin typeface="Courier New" pitchFamily="34" charset="0"/>
                <a:ea typeface="Courier New" pitchFamily="34" charset="-122"/>
                <a:cs typeface="Courier New" pitchFamily="34" charset="-120"/>
              </a:rPr>
              <a:t>r = pd.Series(hours).corr(pd.Series(marks))</a:t>
            </a:r>
            <a:endParaRPr lang="en-US" sz="1450" dirty="0"/>
          </a:p>
          <a:p>
            <a:pPr indent="0" marL="0">
              <a:lnSpc>
                <a:spcPct val="98000"/>
              </a:lnSpc>
              <a:buNone/>
            </a:pPr>
            <a:r>
              <a:rPr lang="en-US" sz="1450" dirty="0">
                <a:solidFill>
                  <a:srgbClr val="E8ECF4"/>
                </a:solidFill>
                <a:latin typeface="Courier New" pitchFamily="34" charset="0"/>
                <a:ea typeface="Courier New" pitchFamily="34" charset="-122"/>
                <a:cs typeface="Courier New" pitchFamily="34" charset="-120"/>
              </a:rPr>
              <a:t>print(round(r, 3))</a:t>
            </a:r>
            <a:endParaRPr lang="en-US" sz="1450" dirty="0"/>
          </a:p>
        </p:txBody>
      </p:sp>
      <p:sp>
        <p:nvSpPr>
          <p:cNvPr id="7" name="Shape 5"/>
          <p:cNvSpPr/>
          <p:nvPr/>
        </p:nvSpPr>
        <p:spPr>
          <a:xfrm>
            <a:off x="548640" y="4418076"/>
            <a:ext cx="5212080" cy="775145"/>
          </a:xfrm>
          <a:prstGeom prst="roundRect">
            <a:avLst>
              <a:gd name="adj" fmla="val 9437"/>
            </a:avLst>
          </a:prstGeom>
          <a:solidFill>
            <a:srgbClr val="EEF2F8"/>
          </a:solidFill>
          <a:ln w="9525">
            <a:solidFill>
              <a:srgbClr val="D5DBE6"/>
            </a:solidFill>
            <a:prstDash val="solid"/>
          </a:ln>
        </p:spPr>
        <p:txBody>
          <a:bodyPr/>
          <a:p/>
        </p:txBody>
      </p:sp>
      <p:sp>
        <p:nvSpPr>
          <p:cNvPr id="8" name="Text 6"/>
          <p:cNvSpPr txBox="1"/>
          <p:nvPr/>
        </p:nvSpPr>
        <p:spPr>
          <a:xfrm>
            <a:off x="731520" y="4509516"/>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9" name="Text 7"/>
          <p:cNvSpPr txBox="1"/>
          <p:nvPr/>
        </p:nvSpPr>
        <p:spPr>
          <a:xfrm>
            <a:off x="731520" y="4765548"/>
            <a:ext cx="4937760" cy="317945"/>
          </a:xfrm>
          <a:prstGeom prst="rect">
            <a:avLst/>
          </a:prstGeom>
          <a:noFill/>
          <a:ln/>
        </p:spPr>
        <p:txBody>
          <a:bodyPr wrap="none" lIns="0" tIns="0" rIns="0" bIns="0" rtlCol="0" anchor="t"/>
          <a:lstStyle/>
          <a:p>
            <a:pPr indent="0" marL="0">
              <a:lnSpc>
                <a:spcPct val="98000"/>
              </a:lnSpc>
              <a:buNone/>
            </a:pPr>
            <a:r>
              <a:rPr lang="en-US" sz="1450" dirty="0">
                <a:solidFill>
                  <a:srgbClr val="15213A"/>
                </a:solidFill>
                <a:latin typeface="Courier New" pitchFamily="34" charset="0"/>
                <a:ea typeface="Courier New" pitchFamily="34" charset="-122"/>
                <a:cs typeface="Courier New" pitchFamily="34" charset="-120"/>
              </a:rPr>
              <a:t>0.983</a:t>
            </a:r>
            <a:endParaRPr lang="en-US" sz="1450" dirty="0"/>
          </a:p>
        </p:txBody>
      </p:sp>
      <p:pic>
        <p:nvPicPr>
          <p:cNvPr id="10" name="Image 0" descr="media/figs/fig003.png">    </p:cNvPr>
          <p:cNvPicPr>
            <a:picLocks noChangeAspect="1"/>
          </p:cNvPicPr>
          <p:nvPr/>
        </p:nvPicPr>
        <p:blipFill>
          <a:blip r:embed="rId1"/>
          <a:stretch>
            <a:fillRect/>
          </a:stretch>
        </p:blipFill>
        <p:spPr>
          <a:xfrm>
            <a:off x="6035040" y="1828800"/>
            <a:ext cx="5577840" cy="4280976"/>
          </a:xfrm>
          <a:prstGeom prst="rect">
            <a:avLst/>
          </a:prstGeom>
        </p:spPr>
      </p:pic>
      <p:sp>
        <p:nvSpPr>
          <p:cNvPr id="11" name="Shape 8"/>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2" name="Text 9"/>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3" name="Shape 10"/>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4" name="Text 11"/>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7: Seeing data</a:t>
            </a:r>
            <a:endParaRPr lang="en-US" sz="1100" dirty="0"/>
          </a:p>
        </p:txBody>
      </p:sp>
      <p:sp>
        <p:nvSpPr>
          <p:cNvPr id="15" name="Shape 12"/>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6" name="Text 13"/>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7" name="Shape 14"/>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8" name="Text 15"/>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9 / 20</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Correlation: how strongly two columns move together</a:t>
            </a:r>
            <a:endParaRPr lang="en-US" sz="3000" dirty="0"/>
          </a:p>
        </p:txBody>
      </p:sp>
      <p:sp>
        <p:nvSpPr>
          <p:cNvPr id="3" name="Text 1"/>
          <p:cNvSpPr txBox="1"/>
          <p:nvPr/>
        </p:nvSpPr>
        <p:spPr>
          <a:xfrm>
            <a:off x="548640" y="1188720"/>
            <a:ext cx="11064240" cy="54864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Correlation r runs from -1 to +1. Close to +1: rise together. Close to -1: one rises as the other falls. Near 0: no straight-line pattern.</a:t>
            </a:r>
            <a:endParaRPr lang="en-US" sz="1700" dirty="0"/>
          </a:p>
        </p:txBody>
      </p:sp>
      <p:sp>
        <p:nvSpPr>
          <p:cNvPr id="4" name="Shape 2"/>
          <p:cNvSpPr/>
          <p:nvPr/>
        </p:nvSpPr>
        <p:spPr>
          <a:xfrm>
            <a:off x="548640" y="1828800"/>
            <a:ext cx="11064240" cy="3922776"/>
          </a:xfrm>
          <a:prstGeom prst="roundRect">
            <a:avLst>
              <a:gd name="adj" fmla="val 1865"/>
            </a:avLst>
          </a:prstGeom>
          <a:solidFill>
            <a:srgbClr val="1B2742"/>
          </a:solidFill>
          <a:ln w="9525">
            <a:solidFill>
              <a:srgbClr val="1B2742"/>
            </a:solidFill>
            <a:prstDash val="solid"/>
          </a:ln>
        </p:spPr>
        <p:txBody>
          <a:bodyPr/>
          <a:p/>
        </p:txBody>
      </p:sp>
      <p:sp>
        <p:nvSpPr>
          <p:cNvPr id="5" name="Text 3"/>
          <p:cNvSpPr txBox="1"/>
          <p:nvPr/>
        </p:nvSpPr>
        <p:spPr>
          <a:xfrm>
            <a:off x="731520" y="19202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6" name="Text 4"/>
          <p:cNvSpPr txBox="1"/>
          <p:nvPr/>
        </p:nvSpPr>
        <p:spPr>
          <a:xfrm>
            <a:off x="731520" y="2176272"/>
            <a:ext cx="10789920" cy="3465576"/>
          </a:xfrm>
          <a:prstGeom prst="rect">
            <a:avLst/>
          </a:prstGeom>
          <a:noFill/>
          <a:ln/>
        </p:spPr>
        <p:txBody>
          <a:bodyPr wrap="none" lIns="0" tIns="0" rIns="0" bIns="0" rtlCol="0" anchor="t"/>
          <a:lstStyle/>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import numpy as np</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rng = np.random.default_rng(0)</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x = rng.uniform(0, 10, 60)</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ys = {"positive": 2 * x + rng.normal(0, 2, 60),</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      "none": rng.normal(10, 4, 60),</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      "negative": -2 * x + rng.normal(0, 2, 60)}</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fig, axes = plt.subplots(1, 3, figsize=(10, 3))</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for ax, (name, y) in zip(axes, ys.items()):</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    r = np.corrcoef(x, y)[0, 1]</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    ax.scatter(x, y, s=12)</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    ax.set_title(f"{name}: r = {r:.2f}")</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plt.show()</a:t>
            </a:r>
            <a:endParaRPr lang="en-US" sz="1800" dirty="0"/>
          </a:p>
        </p:txBody>
      </p:sp>
      <p:sp>
        <p:nvSpPr>
          <p:cNvPr id="7" name="Shape 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8" name="Text 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9" name="Shape 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0" name="Text 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7: Seeing data</a:t>
            </a:r>
            <a:endParaRPr lang="en-US" sz="1100" dirty="0"/>
          </a:p>
        </p:txBody>
      </p:sp>
      <p:sp>
        <p:nvSpPr>
          <p:cNvPr id="11" name="Shape 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2" name="Text 1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3" name="Shape 1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4" name="Text 1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10 / 20</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Correlation: how strongly two columns move together: the result</a:t>
            </a:r>
            <a:endParaRPr lang="en-US" sz="3000" dirty="0"/>
          </a:p>
        </p:txBody>
      </p:sp>
      <p:pic>
        <p:nvPicPr>
          <p:cNvPr id="3" name="Image 0" descr="media/figs/fig004.png">    </p:cNvPr>
          <p:cNvPicPr>
            <a:picLocks noChangeAspect="1"/>
          </p:cNvPicPr>
          <p:nvPr/>
        </p:nvPicPr>
        <p:blipFill>
          <a:blip r:embed="rId1"/>
          <a:stretch>
            <a:fillRect/>
          </a:stretch>
        </p:blipFill>
        <p:spPr>
          <a:xfrm>
            <a:off x="548640" y="1780282"/>
            <a:ext cx="11064240" cy="3937515"/>
          </a:xfrm>
          <a:prstGeom prst="rect">
            <a:avLst/>
          </a:prstGeom>
        </p:spPr>
      </p:pic>
      <p:sp>
        <p:nvSpPr>
          <p:cNvPr id="4" name="Shape 1"/>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5" name="Text 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6" name="Shape 3"/>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7" name="Text 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7: Seeing data</a:t>
            </a:r>
            <a:endParaRPr lang="en-US" sz="1100" dirty="0"/>
          </a:p>
        </p:txBody>
      </p:sp>
      <p:sp>
        <p:nvSpPr>
          <p:cNvPr id="8" name="Shape 5"/>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9" name="Text 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0" name="Shape 7"/>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1" name="Text 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11 / 20</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Watch it: correlation as the points tighten</a:t>
            </a:r>
            <a:endParaRPr lang="en-US" sz="3000" dirty="0"/>
          </a:p>
        </p:txBody>
      </p:sp>
      <p:sp>
        <p:nvSpPr>
          <p:cNvPr id="3" name="Text 1"/>
          <p:cNvSpPr txBox="1"/>
          <p:nvPr/>
        </p:nvSpPr>
        <p:spPr>
          <a:xfrm>
            <a:off x="548640" y="1325880"/>
            <a:ext cx="3291840" cy="320040"/>
          </a:xfrm>
          <a:prstGeom prst="rect">
            <a:avLst/>
          </a:prstGeom>
          <a:noFill/>
          <a:ln/>
        </p:spPr>
        <p:txBody>
          <a:bodyPr wrap="square" lIns="0" tIns="0" rIns="0" bIns="0" rtlCol="0" anchor="ctr"/>
          <a:lstStyle/>
          <a:p>
            <a:pPr indent="0" marL="0">
              <a:buNone/>
            </a:pPr>
            <a:r>
              <a:rPr lang="en-US" sz="1300" b="1" spc="100" kern="0" dirty="0">
                <a:solidFill>
                  <a:srgbClr val="A4520C"/>
                </a:solidFill>
                <a:latin typeface="Arial" pitchFamily="34" charset="0"/>
                <a:ea typeface="Arial" pitchFamily="34" charset="-122"/>
                <a:cs typeface="Arial" pitchFamily="34" charset="-120"/>
              </a:rPr>
              <a:t>WATCH FOR</a:t>
            </a:r>
            <a:endParaRPr lang="en-US" sz="1300" dirty="0"/>
          </a:p>
        </p:txBody>
      </p:sp>
      <p:sp>
        <p:nvSpPr>
          <p:cNvPr id="4" name="Shape 2"/>
          <p:cNvSpPr/>
          <p:nvPr/>
        </p:nvSpPr>
        <p:spPr>
          <a:xfrm>
            <a:off x="548640" y="1873758"/>
            <a:ext cx="91440" cy="91440"/>
          </a:xfrm>
          <a:prstGeom prst="ellipse">
            <a:avLst/>
          </a:prstGeom>
          <a:solidFill>
            <a:srgbClr val="E07A1F"/>
          </a:solidFill>
          <a:ln w="12700">
            <a:solidFill>
              <a:srgbClr val="E07A1F"/>
            </a:solidFill>
            <a:prstDash val="solid"/>
          </a:ln>
        </p:spPr>
        <p:txBody>
          <a:bodyPr/>
          <a:p/>
        </p:txBody>
      </p:sp>
      <p:sp>
        <p:nvSpPr>
          <p:cNvPr id="5" name="Text 3"/>
          <p:cNvSpPr txBox="1"/>
          <p:nvPr/>
        </p:nvSpPr>
        <p:spPr>
          <a:xfrm>
            <a:off x="822960" y="1783080"/>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Same points, less and less noise</a:t>
            </a:r>
            <a:endParaRPr lang="en-US" sz="1700" dirty="0"/>
          </a:p>
        </p:txBody>
      </p:sp>
      <p:sp>
        <p:nvSpPr>
          <p:cNvPr id="6" name="Shape 4"/>
          <p:cNvSpPr/>
          <p:nvPr/>
        </p:nvSpPr>
        <p:spPr>
          <a:xfrm>
            <a:off x="548640" y="2614930"/>
            <a:ext cx="91440" cy="91440"/>
          </a:xfrm>
          <a:prstGeom prst="ellipse">
            <a:avLst/>
          </a:prstGeom>
          <a:solidFill>
            <a:srgbClr val="E07A1F"/>
          </a:solidFill>
          <a:ln w="12700">
            <a:solidFill>
              <a:srgbClr val="E07A1F"/>
            </a:solidFill>
            <a:prstDash val="solid"/>
          </a:ln>
        </p:spPr>
        <p:txBody>
          <a:bodyPr/>
          <a:p/>
        </p:txBody>
      </p:sp>
      <p:sp>
        <p:nvSpPr>
          <p:cNvPr id="7" name="Text 5"/>
          <p:cNvSpPr txBox="1"/>
          <p:nvPr/>
        </p:nvSpPr>
        <p:spPr>
          <a:xfrm>
            <a:off x="822960" y="2524252"/>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r climbs towards +1 as the line tightens</a:t>
            </a:r>
            <a:endParaRPr lang="en-US" sz="1700" dirty="0"/>
          </a:p>
        </p:txBody>
      </p:sp>
      <p:sp>
        <p:nvSpPr>
          <p:cNvPr id="8" name="Shape 6"/>
          <p:cNvSpPr/>
          <p:nvPr/>
        </p:nvSpPr>
        <p:spPr>
          <a:xfrm>
            <a:off x="548640" y="3356102"/>
            <a:ext cx="91440" cy="91440"/>
          </a:xfrm>
          <a:prstGeom prst="ellipse">
            <a:avLst/>
          </a:prstGeom>
          <a:solidFill>
            <a:srgbClr val="E07A1F"/>
          </a:solidFill>
          <a:ln w="12700">
            <a:solidFill>
              <a:srgbClr val="E07A1F"/>
            </a:solidFill>
            <a:prstDash val="solid"/>
          </a:ln>
        </p:spPr>
        <p:txBody>
          <a:bodyPr/>
          <a:p/>
        </p:txBody>
      </p:sp>
      <p:sp>
        <p:nvSpPr>
          <p:cNvPr id="9" name="Text 7"/>
          <p:cNvSpPr txBox="1"/>
          <p:nvPr/>
        </p:nvSpPr>
        <p:spPr>
          <a:xfrm>
            <a:off x="822960" y="3265424"/>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Tilting the slope down makes r negative</a:t>
            </a:r>
            <a:endParaRPr lang="en-US" sz="1700" dirty="0"/>
          </a:p>
        </p:txBody>
      </p:sp>
      <p:sp>
        <p:nvSpPr>
          <p:cNvPr id="10" name="Shape 8"/>
          <p:cNvSpPr/>
          <p:nvPr/>
        </p:nvSpPr>
        <p:spPr>
          <a:xfrm>
            <a:off x="548640" y="4097274"/>
            <a:ext cx="91440" cy="91440"/>
          </a:xfrm>
          <a:prstGeom prst="ellipse">
            <a:avLst/>
          </a:prstGeom>
          <a:solidFill>
            <a:srgbClr val="E07A1F"/>
          </a:solidFill>
          <a:ln w="12700">
            <a:solidFill>
              <a:srgbClr val="E07A1F"/>
            </a:solidFill>
            <a:prstDash val="solid"/>
          </a:ln>
        </p:spPr>
        <p:txBody>
          <a:bodyPr/>
          <a:p/>
        </p:txBody>
      </p:sp>
      <p:sp>
        <p:nvSpPr>
          <p:cNvPr id="11" name="Text 9"/>
          <p:cNvSpPr txBox="1"/>
          <p:nvPr/>
        </p:nvSpPr>
        <p:spPr>
          <a:xfrm>
            <a:off x="822960" y="4006596"/>
            <a:ext cx="3108960" cy="299974"/>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Adding noise again weakens it</a:t>
            </a:r>
            <a:endParaRPr lang="en-US" sz="1700" dirty="0"/>
          </a:p>
        </p:txBody>
      </p:sp>
      <p:pic>
        <p:nvPicPr>
          <p:cNvPr id="12" name="video_main">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4251960" y="1280160"/>
            <a:ext cx="7360920" cy="4142232"/>
          </a:xfrm>
          <a:prstGeom prst="rect">
            <a:avLst/>
          </a:prstGeom>
        </p:spPr>
      </p:pic>
      <p:sp>
        <p:nvSpPr>
          <p:cNvPr id="13" name="Text 10"/>
          <p:cNvSpPr txBox="1"/>
          <p:nvPr/>
        </p:nvSpPr>
        <p:spPr>
          <a:xfrm>
            <a:off x="4251960" y="5532120"/>
            <a:ext cx="7360920" cy="320040"/>
          </a:xfrm>
          <a:prstGeom prst="rect">
            <a:avLst/>
          </a:prstGeom>
          <a:noFill/>
          <a:ln/>
        </p:spPr>
        <p:txBody>
          <a:bodyPr wrap="square" lIns="0" tIns="0" rIns="0" bIns="0" rtlCol="0" anchor="ctr"/>
          <a:lstStyle/>
          <a:p>
            <a:pPr algn="ctr" indent="0" marL="0">
              <a:buNone/>
            </a:pPr>
            <a:r>
              <a:rPr lang="en-US" sz="1200" i="1" dirty="0">
                <a:solidFill>
                  <a:srgbClr val="5D6573"/>
                </a:solidFill>
                <a:latin typeface="Calibri" pitchFamily="34" charset="0"/>
                <a:ea typeface="Calibri" pitchFamily="34" charset="-122"/>
                <a:cs typeface="Calibri" pitchFamily="34" charset="-120"/>
              </a:rPr>
              <a:t>Click the video to play, click again to pause. Silent: talk the class through it.</a:t>
            </a:r>
            <a:endParaRPr lang="en-US" sz="1200" dirty="0"/>
          </a:p>
        </p:txBody>
      </p:sp>
      <p:sp>
        <p:nvSpPr>
          <p:cNvPr id="14" name="Shape 11"/>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5" name="Text 1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6" name="Shape 13"/>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7" name="Text 1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7: Seeing data</a:t>
            </a:r>
            <a:endParaRPr lang="en-US" sz="1100" dirty="0"/>
          </a:p>
        </p:txBody>
      </p:sp>
      <p:sp>
        <p:nvSpPr>
          <p:cNvPr id="18" name="Shape 15"/>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9" name="Text 1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0" name="Shape 17"/>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1" name="Text 1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12 / 20</a:t>
            </a:r>
            <a:endParaRPr lang="en-US" sz="110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2"/>
                                        </p:tgtEl>
                                      </p:cBhvr>
                                    </p:cmd>
                                  </p:childTnLst>
                                </p:cTn>
                              </p:par>
                            </p:childTnLst>
                          </p:cTn>
                        </p:par>
                      </p:childTnLst>
                    </p:cTn>
                  </p:par>
                </p:childTnLst>
              </p:cTn>
              <p:nextCondLst>
                <p:cond evt="onNext" delay="0">
                  <p:tgtEl>
                    <p:sldTgt/>
                  </p:tgtEl>
                </p:cond>
              </p:nextCondLst>
            </p:seq>
            <p:video>
              <p:cMediaNode vol="80000">
                <p:cTn id="7" fill="hold" display="0">
                  <p:stCondLst>
                    <p:cond delay="indefinite"/>
                  </p:stCondLst>
                </p:cTn>
                <p:tgtEl>
                  <p:spTgt spid="12"/>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Correlation is not causation</a:t>
            </a:r>
            <a:endParaRPr lang="en-US" sz="3000" dirty="0"/>
          </a:p>
        </p:txBody>
      </p:sp>
      <p:sp>
        <p:nvSpPr>
          <p:cNvPr id="3" name="Shape 1"/>
          <p:cNvSpPr/>
          <p:nvPr/>
        </p:nvSpPr>
        <p:spPr>
          <a:xfrm>
            <a:off x="548640" y="1463040"/>
            <a:ext cx="3474720" cy="3291840"/>
          </a:xfrm>
          <a:prstGeom prst="roundRect">
            <a:avLst>
              <a:gd name="adj" fmla="val 2778"/>
            </a:avLst>
          </a:prstGeom>
          <a:solidFill>
            <a:srgbClr val="F3F5F9"/>
          </a:solidFill>
          <a:ln w="12700">
            <a:solidFill>
              <a:srgbClr val="F3F5F9"/>
            </a:solidFill>
            <a:prstDash val="solid"/>
          </a:ln>
        </p:spPr>
        <p:txBody>
          <a:bodyPr/>
          <a:p/>
        </p:txBody>
      </p:sp>
      <p:sp>
        <p:nvSpPr>
          <p:cNvPr id="4" name="Shape 2"/>
          <p:cNvSpPr/>
          <p:nvPr/>
        </p:nvSpPr>
        <p:spPr>
          <a:xfrm>
            <a:off x="822960" y="1737360"/>
            <a:ext cx="457200" cy="457200"/>
          </a:xfrm>
          <a:prstGeom prst="ellipse">
            <a:avLst/>
          </a:prstGeom>
          <a:solidFill>
            <a:srgbClr val="E07A1F"/>
          </a:solidFill>
          <a:ln w="12700">
            <a:solidFill>
              <a:srgbClr val="E07A1F"/>
            </a:solidFill>
            <a:prstDash val="solid"/>
          </a:ln>
        </p:spPr>
        <p:txBody>
          <a:bodyPr/>
          <a:p/>
        </p:txBody>
      </p:sp>
      <p:sp>
        <p:nvSpPr>
          <p:cNvPr id="5" name="Text 3"/>
          <p:cNvSpPr txBox="1"/>
          <p:nvPr/>
        </p:nvSpPr>
        <p:spPr>
          <a:xfrm>
            <a:off x="82296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1</a:t>
            </a:r>
            <a:endParaRPr lang="en-US" sz="1500" dirty="0"/>
          </a:p>
        </p:txBody>
      </p:sp>
      <p:sp>
        <p:nvSpPr>
          <p:cNvPr id="6" name="Text 4"/>
          <p:cNvSpPr txBox="1"/>
          <p:nvPr/>
        </p:nvSpPr>
        <p:spPr>
          <a:xfrm>
            <a:off x="822960" y="2331720"/>
            <a:ext cx="2926080" cy="704088"/>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Ice cream and drowning</a:t>
            </a:r>
            <a:endParaRPr lang="en-US" sz="2100" dirty="0"/>
          </a:p>
        </p:txBody>
      </p:sp>
      <p:sp>
        <p:nvSpPr>
          <p:cNvPr id="7" name="Text 5"/>
          <p:cNvSpPr txBox="1"/>
          <p:nvPr/>
        </p:nvSpPr>
        <p:spPr>
          <a:xfrm>
            <a:off x="822960" y="3127248"/>
            <a:ext cx="2926080" cy="1444752"/>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Both rise in hot weather. Ice cream does not cause drowning; heat drives both.</a:t>
            </a:r>
            <a:endParaRPr lang="en-US" sz="1700" dirty="0"/>
          </a:p>
        </p:txBody>
      </p:sp>
      <p:sp>
        <p:nvSpPr>
          <p:cNvPr id="8" name="Shape 6"/>
          <p:cNvSpPr/>
          <p:nvPr/>
        </p:nvSpPr>
        <p:spPr>
          <a:xfrm>
            <a:off x="4343400" y="1463040"/>
            <a:ext cx="3474720" cy="3291840"/>
          </a:xfrm>
          <a:prstGeom prst="roundRect">
            <a:avLst>
              <a:gd name="adj" fmla="val 2778"/>
            </a:avLst>
          </a:prstGeom>
          <a:solidFill>
            <a:srgbClr val="F3F5F9"/>
          </a:solidFill>
          <a:ln w="12700">
            <a:solidFill>
              <a:srgbClr val="F3F5F9"/>
            </a:solidFill>
            <a:prstDash val="solid"/>
          </a:ln>
        </p:spPr>
        <p:txBody>
          <a:bodyPr/>
          <a:p/>
        </p:txBody>
      </p:sp>
      <p:sp>
        <p:nvSpPr>
          <p:cNvPr id="9" name="Shape 7"/>
          <p:cNvSpPr/>
          <p:nvPr/>
        </p:nvSpPr>
        <p:spPr>
          <a:xfrm>
            <a:off x="4617720" y="1737360"/>
            <a:ext cx="457200" cy="45720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461772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2</a:t>
            </a:r>
            <a:endParaRPr lang="en-US" sz="1500" dirty="0"/>
          </a:p>
        </p:txBody>
      </p:sp>
      <p:sp>
        <p:nvSpPr>
          <p:cNvPr id="11" name="Text 9"/>
          <p:cNvSpPr txBox="1"/>
          <p:nvPr/>
        </p:nvSpPr>
        <p:spPr>
          <a:xfrm>
            <a:off x="4617720" y="2331720"/>
            <a:ext cx="292608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Hidden third factor</a:t>
            </a:r>
            <a:endParaRPr lang="en-US" sz="2100" dirty="0"/>
          </a:p>
        </p:txBody>
      </p:sp>
      <p:sp>
        <p:nvSpPr>
          <p:cNvPr id="12" name="Text 10"/>
          <p:cNvSpPr txBox="1"/>
          <p:nvPr/>
        </p:nvSpPr>
        <p:spPr>
          <a:xfrm>
            <a:off x="4617720" y="2798064"/>
            <a:ext cx="2926080" cy="177393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A correlation can come from something you did not measure. Ask: what else could explain it?</a:t>
            </a:r>
            <a:endParaRPr lang="en-US" sz="1700" dirty="0"/>
          </a:p>
        </p:txBody>
      </p:sp>
      <p:sp>
        <p:nvSpPr>
          <p:cNvPr id="13" name="Shape 11"/>
          <p:cNvSpPr/>
          <p:nvPr/>
        </p:nvSpPr>
        <p:spPr>
          <a:xfrm>
            <a:off x="8138160" y="1463040"/>
            <a:ext cx="3474720" cy="3291840"/>
          </a:xfrm>
          <a:prstGeom prst="roundRect">
            <a:avLst>
              <a:gd name="adj" fmla="val 2778"/>
            </a:avLst>
          </a:prstGeom>
          <a:solidFill>
            <a:srgbClr val="F3F5F9"/>
          </a:solidFill>
          <a:ln w="12700">
            <a:solidFill>
              <a:srgbClr val="F3F5F9"/>
            </a:solidFill>
            <a:prstDash val="solid"/>
          </a:ln>
        </p:spPr>
        <p:txBody>
          <a:bodyPr/>
          <a:p/>
        </p:txBody>
      </p:sp>
      <p:sp>
        <p:nvSpPr>
          <p:cNvPr id="14" name="Shape 12"/>
          <p:cNvSpPr/>
          <p:nvPr/>
        </p:nvSpPr>
        <p:spPr>
          <a:xfrm>
            <a:off x="8412480" y="1737360"/>
            <a:ext cx="457200" cy="457200"/>
          </a:xfrm>
          <a:prstGeom prst="ellipse">
            <a:avLst/>
          </a:prstGeom>
          <a:solidFill>
            <a:srgbClr val="E07A1F"/>
          </a:solidFill>
          <a:ln w="12700">
            <a:solidFill>
              <a:srgbClr val="E07A1F"/>
            </a:solidFill>
            <a:prstDash val="solid"/>
          </a:ln>
        </p:spPr>
        <p:txBody>
          <a:bodyPr/>
          <a:p/>
        </p:txBody>
      </p:sp>
      <p:sp>
        <p:nvSpPr>
          <p:cNvPr id="15" name="Text 13"/>
          <p:cNvSpPr txBox="1"/>
          <p:nvPr/>
        </p:nvSpPr>
        <p:spPr>
          <a:xfrm>
            <a:off x="841248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3</a:t>
            </a:r>
            <a:endParaRPr lang="en-US" sz="1500" dirty="0"/>
          </a:p>
        </p:txBody>
      </p:sp>
      <p:sp>
        <p:nvSpPr>
          <p:cNvPr id="16" name="Text 14"/>
          <p:cNvSpPr txBox="1"/>
          <p:nvPr/>
        </p:nvSpPr>
        <p:spPr>
          <a:xfrm>
            <a:off x="8412480" y="2331720"/>
            <a:ext cx="292608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Why it matters for ML</a:t>
            </a:r>
            <a:endParaRPr lang="en-US" sz="2100" dirty="0"/>
          </a:p>
        </p:txBody>
      </p:sp>
      <p:sp>
        <p:nvSpPr>
          <p:cNvPr id="17" name="Text 15"/>
          <p:cNvSpPr txBox="1"/>
          <p:nvPr/>
        </p:nvSpPr>
        <p:spPr>
          <a:xfrm>
            <a:off x="8412480" y="2798064"/>
            <a:ext cx="2926080" cy="177393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Models use correlations to predict. Prediction is useful, but it does not prove one thing causes another.</a:t>
            </a:r>
            <a:endParaRPr lang="en-US" sz="1700" dirty="0"/>
          </a:p>
        </p:txBody>
      </p:sp>
      <p:sp>
        <p:nvSpPr>
          <p:cNvPr id="18" name="Shape 16"/>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9" name="Text 17"/>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20" name="Shape 18"/>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1" name="Text 19"/>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7: Seeing data</a:t>
            </a:r>
            <a:endParaRPr lang="en-US" sz="1100" dirty="0"/>
          </a:p>
        </p:txBody>
      </p:sp>
      <p:sp>
        <p:nvSpPr>
          <p:cNvPr id="22" name="Shape 20"/>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3" name="Text 21"/>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4" name="Shape 22"/>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5" name="Text 23"/>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13 / 20</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Box plot: spread and outliers at a glance</a:t>
            </a:r>
            <a:endParaRPr lang="en-US" sz="3000" dirty="0"/>
          </a:p>
        </p:txBody>
      </p:sp>
      <p:sp>
        <p:nvSpPr>
          <p:cNvPr id="3" name="Text 1"/>
          <p:cNvSpPr txBox="1"/>
          <p:nvPr/>
        </p:nvSpPr>
        <p:spPr>
          <a:xfrm>
            <a:off x="548640" y="1188720"/>
            <a:ext cx="11064240" cy="54864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The box holds the middle 50% of values, the line is the median, and dots are unusual values (outliers).</a:t>
            </a:r>
            <a:endParaRPr lang="en-US" sz="1700" dirty="0"/>
          </a:p>
        </p:txBody>
      </p:sp>
      <p:sp>
        <p:nvSpPr>
          <p:cNvPr id="4" name="Shape 2"/>
          <p:cNvSpPr/>
          <p:nvPr/>
        </p:nvSpPr>
        <p:spPr>
          <a:xfrm>
            <a:off x="548640" y="1828800"/>
            <a:ext cx="5212080" cy="1360932"/>
          </a:xfrm>
          <a:prstGeom prst="roundRect">
            <a:avLst>
              <a:gd name="adj" fmla="val 5375"/>
            </a:avLst>
          </a:prstGeom>
          <a:solidFill>
            <a:srgbClr val="1B2742"/>
          </a:solidFill>
          <a:ln w="9525">
            <a:solidFill>
              <a:srgbClr val="1B2742"/>
            </a:solidFill>
            <a:prstDash val="solid"/>
          </a:ln>
        </p:spPr>
        <p:txBody>
          <a:bodyPr/>
          <a:p/>
        </p:txBody>
      </p:sp>
      <p:sp>
        <p:nvSpPr>
          <p:cNvPr id="5" name="Text 3"/>
          <p:cNvSpPr txBox="1"/>
          <p:nvPr/>
        </p:nvSpPr>
        <p:spPr>
          <a:xfrm>
            <a:off x="731520" y="19202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6" name="Text 4"/>
          <p:cNvSpPr txBox="1"/>
          <p:nvPr/>
        </p:nvSpPr>
        <p:spPr>
          <a:xfrm>
            <a:off x="731520" y="2176272"/>
            <a:ext cx="4937760" cy="903732"/>
          </a:xfrm>
          <a:prstGeom prst="rect">
            <a:avLst/>
          </a:prstGeom>
          <a:noFill/>
          <a:ln/>
        </p:spPr>
        <p:txBody>
          <a:bodyPr wrap="none" lIns="0" tIns="0" rIns="0" bIns="0" rtlCol="0" anchor="t"/>
          <a:lstStyle/>
          <a:p>
            <a:pPr indent="0" marL="0">
              <a:lnSpc>
                <a:spcPct val="98000"/>
              </a:lnSpc>
              <a:buNone/>
            </a:pPr>
            <a:r>
              <a:rPr lang="en-US" sz="1300" dirty="0">
                <a:solidFill>
                  <a:srgbClr val="E8ECF4"/>
                </a:solidFill>
                <a:latin typeface="Courier New" pitchFamily="34" charset="0"/>
                <a:ea typeface="Courier New" pitchFamily="34" charset="-122"/>
                <a:cs typeface="Courier New" pitchFamily="34" charset="-120"/>
              </a:rPr>
              <a:t>plt.boxplot([ham, spam], labels=["ham", "spam"])</a:t>
            </a:r>
            <a:endParaRPr lang="en-US" sz="1300" dirty="0"/>
          </a:p>
          <a:p>
            <a:pPr indent="0" marL="0">
              <a:lnSpc>
                <a:spcPct val="98000"/>
              </a:lnSpc>
              <a:buNone/>
            </a:pPr>
            <a:r>
              <a:rPr lang="en-US" sz="1300" dirty="0">
                <a:solidFill>
                  <a:srgbClr val="E8ECF4"/>
                </a:solidFill>
                <a:latin typeface="Courier New" pitchFamily="34" charset="0"/>
                <a:ea typeface="Courier New" pitchFamily="34" charset="-122"/>
                <a:cs typeface="Courier New" pitchFamily="34" charset="-120"/>
              </a:rPr>
              <a:t>plt.ylabel("message length (characters)")</a:t>
            </a:r>
            <a:endParaRPr lang="en-US" sz="1300" dirty="0"/>
          </a:p>
          <a:p>
            <a:pPr indent="0" marL="0">
              <a:lnSpc>
                <a:spcPct val="98000"/>
              </a:lnSpc>
              <a:buNone/>
            </a:pPr>
            <a:r>
              <a:rPr lang="en-US" sz="1300" dirty="0">
                <a:solidFill>
                  <a:srgbClr val="E8ECF4"/>
                </a:solidFill>
                <a:latin typeface="Courier New" pitchFamily="34" charset="0"/>
                <a:ea typeface="Courier New" pitchFamily="34" charset="-122"/>
                <a:cs typeface="Courier New" pitchFamily="34" charset="-120"/>
              </a:rPr>
              <a:t>plt.show()</a:t>
            </a:r>
            <a:endParaRPr lang="en-US" sz="1300" dirty="0"/>
          </a:p>
          <a:p>
            <a:pPr indent="0" marL="0">
              <a:lnSpc>
                <a:spcPct val="98000"/>
              </a:lnSpc>
              <a:buNone/>
            </a:pPr>
            <a:r>
              <a:rPr lang="en-US" sz="1300" dirty="0">
                <a:solidFill>
                  <a:srgbClr val="E8ECF4"/>
                </a:solidFill>
                <a:latin typeface="Courier New" pitchFamily="34" charset="0"/>
                <a:ea typeface="Courier New" pitchFamily="34" charset="-122"/>
                <a:cs typeface="Courier New" pitchFamily="34" charset="-120"/>
              </a:rPr>
              <a:t>print(ham.median(), spam.median())</a:t>
            </a:r>
            <a:endParaRPr lang="en-US" sz="1300" dirty="0"/>
          </a:p>
        </p:txBody>
      </p:sp>
      <p:sp>
        <p:nvSpPr>
          <p:cNvPr id="7" name="Shape 5"/>
          <p:cNvSpPr/>
          <p:nvPr/>
        </p:nvSpPr>
        <p:spPr>
          <a:xfrm>
            <a:off x="548640" y="3418332"/>
            <a:ext cx="5212080" cy="751713"/>
          </a:xfrm>
          <a:prstGeom prst="roundRect">
            <a:avLst>
              <a:gd name="adj" fmla="val 9731"/>
            </a:avLst>
          </a:prstGeom>
          <a:solidFill>
            <a:srgbClr val="EEF2F8"/>
          </a:solidFill>
          <a:ln w="9525">
            <a:solidFill>
              <a:srgbClr val="D5DBE6"/>
            </a:solidFill>
            <a:prstDash val="solid"/>
          </a:ln>
        </p:spPr>
        <p:txBody>
          <a:bodyPr/>
          <a:p/>
        </p:txBody>
      </p:sp>
      <p:sp>
        <p:nvSpPr>
          <p:cNvPr id="8" name="Text 6"/>
          <p:cNvSpPr txBox="1"/>
          <p:nvPr/>
        </p:nvSpPr>
        <p:spPr>
          <a:xfrm>
            <a:off x="731520" y="3509772"/>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9" name="Text 7"/>
          <p:cNvSpPr txBox="1"/>
          <p:nvPr/>
        </p:nvSpPr>
        <p:spPr>
          <a:xfrm>
            <a:off x="731520" y="3765804"/>
            <a:ext cx="4937760" cy="294513"/>
          </a:xfrm>
          <a:prstGeom prst="rect">
            <a:avLst/>
          </a:prstGeom>
          <a:noFill/>
          <a:ln/>
        </p:spPr>
        <p:txBody>
          <a:bodyPr wrap="none" lIns="0" tIns="0" rIns="0" bIns="0" rtlCol="0" anchor="t"/>
          <a:lstStyle/>
          <a:p>
            <a:pPr indent="0" marL="0">
              <a:lnSpc>
                <a:spcPct val="98000"/>
              </a:lnSpc>
              <a:buNone/>
            </a:pPr>
            <a:r>
              <a:rPr lang="en-US" sz="1300" dirty="0">
                <a:solidFill>
                  <a:srgbClr val="15213A"/>
                </a:solidFill>
                <a:latin typeface="Courier New" pitchFamily="34" charset="0"/>
                <a:ea typeface="Courier New" pitchFamily="34" charset="-122"/>
                <a:cs typeface="Courier New" pitchFamily="34" charset="-120"/>
              </a:rPr>
              <a:t>52.0 149.0</a:t>
            </a:r>
            <a:endParaRPr lang="en-US" sz="1300" dirty="0"/>
          </a:p>
        </p:txBody>
      </p:sp>
      <p:pic>
        <p:nvPicPr>
          <p:cNvPr id="10" name="Image 0" descr="media/figs/fig005.png">    </p:cNvPr>
          <p:cNvPicPr>
            <a:picLocks noChangeAspect="1"/>
          </p:cNvPicPr>
          <p:nvPr/>
        </p:nvPicPr>
        <p:blipFill>
          <a:blip r:embed="rId1"/>
          <a:stretch>
            <a:fillRect/>
          </a:stretch>
        </p:blipFill>
        <p:spPr>
          <a:xfrm>
            <a:off x="6035040" y="1828800"/>
            <a:ext cx="5577840" cy="4026992"/>
          </a:xfrm>
          <a:prstGeom prst="rect">
            <a:avLst/>
          </a:prstGeom>
        </p:spPr>
      </p:pic>
      <p:sp>
        <p:nvSpPr>
          <p:cNvPr id="11" name="Shape 8"/>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2" name="Text 9"/>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3" name="Shape 10"/>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4" name="Text 11"/>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7: Seeing data</a:t>
            </a:r>
            <a:endParaRPr lang="en-US" sz="1100" dirty="0"/>
          </a:p>
        </p:txBody>
      </p:sp>
      <p:sp>
        <p:nvSpPr>
          <p:cNvPr id="15" name="Shape 12"/>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6" name="Text 13"/>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7" name="Shape 14"/>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8" name="Text 15"/>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14 / 20</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DF0E3"/>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Your turn</a:t>
            </a:r>
            <a:endParaRPr lang="en-US" sz="3000" dirty="0"/>
          </a:p>
        </p:txBody>
      </p:sp>
      <p:sp>
        <p:nvSpPr>
          <p:cNvPr id="3" name="Shape 1"/>
          <p:cNvSpPr/>
          <p:nvPr/>
        </p:nvSpPr>
        <p:spPr>
          <a:xfrm>
            <a:off x="2743200" y="429768"/>
            <a:ext cx="1463040" cy="457200"/>
          </a:xfrm>
          <a:prstGeom prst="roundRect">
            <a:avLst>
              <a:gd name="adj" fmla="val 50000"/>
            </a:avLst>
          </a:prstGeom>
          <a:solidFill>
            <a:srgbClr val="E07A1F"/>
          </a:solidFill>
          <a:ln w="12700">
            <a:solidFill>
              <a:srgbClr val="E07A1F"/>
            </a:solidFill>
            <a:prstDash val="solid"/>
          </a:ln>
        </p:spPr>
        <p:txBody>
          <a:bodyPr/>
          <a:p/>
        </p:txBody>
      </p:sp>
      <p:sp>
        <p:nvSpPr>
          <p:cNvPr id="4" name="Text 2"/>
          <p:cNvSpPr txBox="1"/>
          <p:nvPr/>
        </p:nvSpPr>
        <p:spPr>
          <a:xfrm>
            <a:off x="2743200" y="429768"/>
            <a:ext cx="1463040" cy="457200"/>
          </a:xfrm>
          <a:prstGeom prst="rect">
            <a:avLst/>
          </a:prstGeom>
          <a:noFill/>
          <a:ln/>
        </p:spPr>
        <p:txBody>
          <a:bodyPr wrap="square" lIns="0" tIns="0" rIns="0" bIns="0" rtlCol="0" anchor="ctr"/>
          <a:lstStyle/>
          <a:p>
            <a:pPr algn="ctr" indent="0" marL="0">
              <a:buNone/>
            </a:pPr>
            <a:r>
              <a:rPr lang="en-US" sz="1400" b="1" dirty="0">
                <a:solidFill>
                  <a:srgbClr val="15213A"/>
                </a:solidFill>
                <a:latin typeface="Arial" pitchFamily="34" charset="0"/>
                <a:ea typeface="Arial" pitchFamily="34" charset="-122"/>
                <a:cs typeface="Arial" pitchFamily="34" charset="-120"/>
              </a:rPr>
              <a:t>10 minutes</a:t>
            </a:r>
            <a:endParaRPr lang="en-US" sz="1400" dirty="0"/>
          </a:p>
        </p:txBody>
      </p:sp>
      <p:sp>
        <p:nvSpPr>
          <p:cNvPr id="5" name="Shape 3"/>
          <p:cNvSpPr/>
          <p:nvPr/>
        </p:nvSpPr>
        <p:spPr>
          <a:xfrm>
            <a:off x="548640" y="1508760"/>
            <a:ext cx="411480" cy="411480"/>
          </a:xfrm>
          <a:prstGeom prst="ellipse">
            <a:avLst/>
          </a:prstGeom>
          <a:solidFill>
            <a:srgbClr val="15213A"/>
          </a:solidFill>
          <a:ln w="12700">
            <a:solidFill>
              <a:srgbClr val="15213A"/>
            </a:solidFill>
            <a:prstDash val="solid"/>
          </a:ln>
        </p:spPr>
        <p:txBody>
          <a:bodyPr/>
          <a:p/>
        </p:txBody>
      </p:sp>
      <p:sp>
        <p:nvSpPr>
          <p:cNvPr id="6" name="Text 4"/>
          <p:cNvSpPr txBox="1"/>
          <p:nvPr/>
        </p:nvSpPr>
        <p:spPr>
          <a:xfrm>
            <a:off x="548640" y="1508760"/>
            <a:ext cx="41148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1</a:t>
            </a:r>
            <a:endParaRPr lang="en-US" sz="1300" dirty="0"/>
          </a:p>
        </p:txBody>
      </p:sp>
      <p:sp>
        <p:nvSpPr>
          <p:cNvPr id="7" name="Text 5"/>
          <p:cNvSpPr txBox="1"/>
          <p:nvPr/>
        </p:nvSpPr>
        <p:spPr>
          <a:xfrm>
            <a:off x="1143000" y="1463040"/>
            <a:ext cx="4389120" cy="914400"/>
          </a:xfrm>
          <a:prstGeom prst="rect">
            <a:avLst/>
          </a:prstGeom>
          <a:noFill/>
          <a:ln/>
        </p:spPr>
        <p:txBody>
          <a:bodyPr wrap="square" lIns="0" tIns="0" rIns="0" bIns="0" rtlCol="0" anchor="t"/>
          <a:lstStyle/>
          <a:p>
            <a:pPr indent="0" marL="0">
              <a:buNone/>
            </a:pPr>
            <a:r>
              <a:rPr lang="en-US" sz="1900" dirty="0">
                <a:solidFill>
                  <a:srgbClr val="15213A"/>
                </a:solidFill>
                <a:latin typeface="Calibri" pitchFamily="34" charset="0"/>
                <a:ea typeface="Calibri" pitchFamily="34" charset="-122"/>
                <a:cs typeface="Calibri" pitchFamily="34" charset="-120"/>
              </a:rPr>
              <a:t>Load students.csv with </a:t>
            </a:r>
            <a:pPr indent="0" marL="0">
              <a:buNone/>
            </a:pPr>
            <a:r>
              <a:rPr lang="en-US" sz="1800" dirty="0">
                <a:solidFill>
                  <a:srgbClr val="A4520C"/>
                </a:solidFill>
                <a:latin typeface="Courier New" pitchFamily="34" charset="0"/>
                <a:ea typeface="Courier New" pitchFamily="34" charset="-122"/>
                <a:cs typeface="Courier New" pitchFamily="34" charset="-120"/>
              </a:rPr>
              <a:t>pd.read_csv</a:t>
            </a:r>
            <a:endParaRPr lang="en-US" sz="1900" dirty="0"/>
          </a:p>
        </p:txBody>
      </p:sp>
      <p:sp>
        <p:nvSpPr>
          <p:cNvPr id="8" name="Shape 6"/>
          <p:cNvSpPr/>
          <p:nvPr/>
        </p:nvSpPr>
        <p:spPr>
          <a:xfrm>
            <a:off x="548640" y="2532888"/>
            <a:ext cx="411480" cy="411480"/>
          </a:xfrm>
          <a:prstGeom prst="ellipse">
            <a:avLst/>
          </a:prstGeom>
          <a:solidFill>
            <a:srgbClr val="15213A"/>
          </a:solidFill>
          <a:ln w="12700">
            <a:solidFill>
              <a:srgbClr val="15213A"/>
            </a:solidFill>
            <a:prstDash val="solid"/>
          </a:ln>
        </p:spPr>
        <p:txBody>
          <a:bodyPr/>
          <a:p/>
        </p:txBody>
      </p:sp>
      <p:sp>
        <p:nvSpPr>
          <p:cNvPr id="9" name="Text 7"/>
          <p:cNvSpPr txBox="1"/>
          <p:nvPr/>
        </p:nvSpPr>
        <p:spPr>
          <a:xfrm>
            <a:off x="548640" y="2532888"/>
            <a:ext cx="41148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2</a:t>
            </a:r>
            <a:endParaRPr lang="en-US" sz="1300" dirty="0"/>
          </a:p>
        </p:txBody>
      </p:sp>
      <p:sp>
        <p:nvSpPr>
          <p:cNvPr id="10" name="Text 8"/>
          <p:cNvSpPr txBox="1"/>
          <p:nvPr/>
        </p:nvSpPr>
        <p:spPr>
          <a:xfrm>
            <a:off x="1143000" y="2487168"/>
            <a:ext cx="4389120" cy="914400"/>
          </a:xfrm>
          <a:prstGeom prst="rect">
            <a:avLst/>
          </a:prstGeom>
          <a:noFill/>
          <a:ln/>
        </p:spPr>
        <p:txBody>
          <a:bodyPr wrap="square" lIns="0" tIns="0" rIns="0" bIns="0" rtlCol="0" anchor="t"/>
          <a:lstStyle/>
          <a:p>
            <a:pPr indent="0" marL="0">
              <a:buNone/>
            </a:pPr>
            <a:r>
              <a:rPr lang="en-US" sz="1900" dirty="0">
                <a:solidFill>
                  <a:srgbClr val="15213A"/>
                </a:solidFill>
                <a:latin typeface="Calibri" pitchFamily="34" charset="0"/>
                <a:ea typeface="Calibri" pitchFamily="34" charset="-122"/>
                <a:cs typeface="Calibri" pitchFamily="34" charset="-120"/>
              </a:rPr>
              <a:t>Print </a:t>
            </a:r>
            <a:pPr indent="0" marL="0">
              <a:buNone/>
            </a:pPr>
            <a:r>
              <a:rPr lang="en-US" sz="1800" dirty="0">
                <a:solidFill>
                  <a:srgbClr val="A4520C"/>
                </a:solidFill>
                <a:latin typeface="Courier New" pitchFamily="34" charset="0"/>
                <a:ea typeface="Courier New" pitchFamily="34" charset="-122"/>
                <a:cs typeface="Courier New" pitchFamily="34" charset="-120"/>
              </a:rPr>
              <a:t>describe()</a:t>
            </a:r>
            <a:pPr indent="0" marL="0">
              <a:buNone/>
            </a:pPr>
            <a:r>
              <a:rPr lang="en-US" sz="1900" dirty="0">
                <a:solidFill>
                  <a:srgbClr val="15213A"/>
                </a:solidFill>
                <a:latin typeface="Calibri" pitchFamily="34" charset="0"/>
                <a:ea typeface="Calibri" pitchFamily="34" charset="-122"/>
                <a:cs typeface="Calibri" pitchFamily="34" charset="-120"/>
              </a:rPr>
              <a:t> for the hours column</a:t>
            </a:r>
            <a:endParaRPr lang="en-US" sz="1900" dirty="0"/>
          </a:p>
        </p:txBody>
      </p:sp>
      <p:sp>
        <p:nvSpPr>
          <p:cNvPr id="11" name="Shape 9"/>
          <p:cNvSpPr/>
          <p:nvPr/>
        </p:nvSpPr>
        <p:spPr>
          <a:xfrm>
            <a:off x="548640" y="3557016"/>
            <a:ext cx="411480" cy="411480"/>
          </a:xfrm>
          <a:prstGeom prst="ellipse">
            <a:avLst/>
          </a:prstGeom>
          <a:solidFill>
            <a:srgbClr val="15213A"/>
          </a:solidFill>
          <a:ln w="12700">
            <a:solidFill>
              <a:srgbClr val="15213A"/>
            </a:solidFill>
            <a:prstDash val="solid"/>
          </a:ln>
        </p:spPr>
        <p:txBody>
          <a:bodyPr/>
          <a:p/>
        </p:txBody>
      </p:sp>
      <p:sp>
        <p:nvSpPr>
          <p:cNvPr id="12" name="Text 10"/>
          <p:cNvSpPr txBox="1"/>
          <p:nvPr/>
        </p:nvSpPr>
        <p:spPr>
          <a:xfrm>
            <a:off x="548640" y="3557016"/>
            <a:ext cx="41148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3</a:t>
            </a:r>
            <a:endParaRPr lang="en-US" sz="1300" dirty="0"/>
          </a:p>
        </p:txBody>
      </p:sp>
      <p:sp>
        <p:nvSpPr>
          <p:cNvPr id="13" name="Text 11"/>
          <p:cNvSpPr txBox="1"/>
          <p:nvPr/>
        </p:nvSpPr>
        <p:spPr>
          <a:xfrm>
            <a:off x="1143000" y="3511296"/>
            <a:ext cx="4389120" cy="914400"/>
          </a:xfrm>
          <a:prstGeom prst="rect">
            <a:avLst/>
          </a:prstGeom>
          <a:noFill/>
          <a:ln/>
        </p:spPr>
        <p:txBody>
          <a:bodyPr wrap="square" lIns="0" tIns="0" rIns="0" bIns="0" rtlCol="0" anchor="t"/>
          <a:lstStyle/>
          <a:p>
            <a:pPr indent="0" marL="0">
              <a:buNone/>
            </a:pPr>
            <a:r>
              <a:rPr lang="en-US" sz="1900" dirty="0">
                <a:solidFill>
                  <a:srgbClr val="15213A"/>
                </a:solidFill>
                <a:latin typeface="Calibri" pitchFamily="34" charset="0"/>
                <a:ea typeface="Calibri" pitchFamily="34" charset="-122"/>
                <a:cs typeface="Calibri" pitchFamily="34" charset="-120"/>
              </a:rPr>
              <a:t>Draw a histogram of attendance</a:t>
            </a:r>
            <a:endParaRPr lang="en-US" sz="1900" dirty="0"/>
          </a:p>
        </p:txBody>
      </p:sp>
      <p:sp>
        <p:nvSpPr>
          <p:cNvPr id="14" name="Shape 12"/>
          <p:cNvSpPr/>
          <p:nvPr/>
        </p:nvSpPr>
        <p:spPr>
          <a:xfrm>
            <a:off x="548640" y="4581144"/>
            <a:ext cx="411480" cy="411480"/>
          </a:xfrm>
          <a:prstGeom prst="ellipse">
            <a:avLst/>
          </a:prstGeom>
          <a:solidFill>
            <a:srgbClr val="15213A"/>
          </a:solidFill>
          <a:ln w="12700">
            <a:solidFill>
              <a:srgbClr val="15213A"/>
            </a:solidFill>
            <a:prstDash val="solid"/>
          </a:ln>
        </p:spPr>
        <p:txBody>
          <a:bodyPr/>
          <a:p/>
        </p:txBody>
      </p:sp>
      <p:sp>
        <p:nvSpPr>
          <p:cNvPr id="15" name="Text 13"/>
          <p:cNvSpPr txBox="1"/>
          <p:nvPr/>
        </p:nvSpPr>
        <p:spPr>
          <a:xfrm>
            <a:off x="548640" y="4581144"/>
            <a:ext cx="41148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4</a:t>
            </a:r>
            <a:endParaRPr lang="en-US" sz="1300" dirty="0"/>
          </a:p>
        </p:txBody>
      </p:sp>
      <p:sp>
        <p:nvSpPr>
          <p:cNvPr id="16" name="Text 14"/>
          <p:cNvSpPr txBox="1"/>
          <p:nvPr/>
        </p:nvSpPr>
        <p:spPr>
          <a:xfrm>
            <a:off x="1143000" y="4535424"/>
            <a:ext cx="4389120" cy="914400"/>
          </a:xfrm>
          <a:prstGeom prst="rect">
            <a:avLst/>
          </a:prstGeom>
          <a:noFill/>
          <a:ln/>
        </p:spPr>
        <p:txBody>
          <a:bodyPr wrap="square" lIns="0" tIns="0" rIns="0" bIns="0" rtlCol="0" anchor="t"/>
          <a:lstStyle/>
          <a:p>
            <a:pPr indent="0" marL="0">
              <a:buNone/>
            </a:pPr>
            <a:r>
              <a:rPr lang="en-US" sz="1900" dirty="0">
                <a:solidFill>
                  <a:srgbClr val="15213A"/>
                </a:solidFill>
                <a:latin typeface="Calibri" pitchFamily="34" charset="0"/>
                <a:ea typeface="Calibri" pitchFamily="34" charset="-122"/>
                <a:cs typeface="Calibri" pitchFamily="34" charset="-120"/>
              </a:rPr>
              <a:t>Draw a scatter plot of hours against prior_gpa and print the correlation</a:t>
            </a:r>
            <a:endParaRPr lang="en-US" sz="1900" dirty="0"/>
          </a:p>
        </p:txBody>
      </p:sp>
      <p:sp>
        <p:nvSpPr>
          <p:cNvPr id="17" name="Shape 15"/>
          <p:cNvSpPr/>
          <p:nvPr/>
        </p:nvSpPr>
        <p:spPr>
          <a:xfrm>
            <a:off x="5852160" y="1463040"/>
            <a:ext cx="5760720" cy="2110740"/>
          </a:xfrm>
          <a:prstGeom prst="roundRect">
            <a:avLst>
              <a:gd name="adj" fmla="val 3466"/>
            </a:avLst>
          </a:prstGeom>
          <a:solidFill>
            <a:srgbClr val="1B2742"/>
          </a:solidFill>
          <a:ln w="9525">
            <a:solidFill>
              <a:srgbClr val="1B2742"/>
            </a:solidFill>
            <a:prstDash val="solid"/>
          </a:ln>
        </p:spPr>
        <p:txBody>
          <a:bodyPr/>
          <a:p/>
        </p:txBody>
      </p:sp>
      <p:sp>
        <p:nvSpPr>
          <p:cNvPr id="18" name="Text 16"/>
          <p:cNvSpPr txBox="1"/>
          <p:nvPr/>
        </p:nvSpPr>
        <p:spPr>
          <a:xfrm>
            <a:off x="6035040" y="155448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19" name="Text 17"/>
          <p:cNvSpPr txBox="1"/>
          <p:nvPr/>
        </p:nvSpPr>
        <p:spPr>
          <a:xfrm>
            <a:off x="6035040" y="1810512"/>
            <a:ext cx="5486400" cy="1653540"/>
          </a:xfrm>
          <a:prstGeom prst="rect">
            <a:avLst/>
          </a:prstGeom>
          <a:noFill/>
          <a:ln/>
        </p:spPr>
        <p:txBody>
          <a:bodyPr wrap="none" lIns="0" tIns="0" rIns="0" bIns="0" rtlCol="0" anchor="t"/>
          <a:lstStyle/>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st = pd.read_csv("students.csv")</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print(st["hours"].describe())</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plt.hist(st["attendance"], bins=15)</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plt.show()</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a:t>
            </a:r>
            <a:endParaRPr lang="en-US" sz="2000" dirty="0"/>
          </a:p>
        </p:txBody>
      </p:sp>
      <p:sp>
        <p:nvSpPr>
          <p:cNvPr id="20" name="Text 18"/>
          <p:cNvSpPr txBox="1"/>
          <p:nvPr/>
        </p:nvSpPr>
        <p:spPr>
          <a:xfrm>
            <a:off x="5852160" y="5897880"/>
            <a:ext cx="5760720" cy="274320"/>
          </a:xfrm>
          <a:prstGeom prst="rect">
            <a:avLst/>
          </a:prstGeom>
          <a:noFill/>
          <a:ln/>
        </p:spPr>
        <p:txBody>
          <a:bodyPr wrap="square" lIns="0" tIns="0" rIns="0" bIns="0" rtlCol="0" anchor="ctr"/>
          <a:lstStyle/>
          <a:p>
            <a:pPr indent="0" marL="0">
              <a:buNone/>
            </a:pPr>
            <a:r>
              <a:rPr lang="en-US" sz="1200" i="1" dirty="0">
                <a:solidFill>
                  <a:srgbClr val="5D6573"/>
                </a:solidFill>
                <a:latin typeface="Calibri" pitchFamily="34" charset="0"/>
                <a:ea typeface="Calibri" pitchFamily="34" charset="-122"/>
                <a:cs typeface="Calibri" pitchFamily="34" charset="-120"/>
              </a:rPr>
              <a:t>Starter code: replace the ... with your own code</a:t>
            </a:r>
            <a:endParaRPr lang="en-US" sz="1200" dirty="0"/>
          </a:p>
        </p:txBody>
      </p:sp>
      <p:sp>
        <p:nvSpPr>
          <p:cNvPr id="21" name="Shape 19"/>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23" name="Shape 21"/>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4" name="Text 22"/>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7: Seeing data</a:t>
            </a:r>
            <a:endParaRPr lang="en-US" sz="1100" dirty="0"/>
          </a:p>
        </p:txBody>
      </p:sp>
      <p:sp>
        <p:nvSpPr>
          <p:cNvPr id="25" name="Shape 23"/>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6" name="Text 24"/>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7" name="Shape 25"/>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8" name="Text 26"/>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15 / 20</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Common mistakes with charts and statistics</a:t>
            </a:r>
            <a:endParaRPr lang="en-US" sz="3000" dirty="0"/>
          </a:p>
        </p:txBody>
      </p:sp>
      <p:sp>
        <p:nvSpPr>
          <p:cNvPr id="3" name="Text 1"/>
          <p:cNvSpPr txBox="1"/>
          <p:nvPr/>
        </p:nvSpPr>
        <p:spPr>
          <a:xfrm>
            <a:off x="548640" y="1143000"/>
            <a:ext cx="11064240" cy="411480"/>
          </a:xfrm>
          <a:prstGeom prst="rect">
            <a:avLst/>
          </a:prstGeom>
          <a:noFill/>
          <a:ln/>
        </p:spPr>
        <p:txBody>
          <a:bodyPr wrap="square" lIns="0" tIns="0" rIns="0" bIns="0" rtlCol="0" anchor="ctr"/>
          <a:lstStyle/>
          <a:p>
            <a:pPr indent="0" marL="0">
              <a:buNone/>
            </a:pPr>
            <a:r>
              <a:rPr lang="en-US" sz="1700" dirty="0">
                <a:solidFill>
                  <a:srgbClr val="15213A"/>
                </a:solidFill>
                <a:latin typeface="Calibri" pitchFamily="34" charset="0"/>
                <a:ea typeface="Calibri" pitchFamily="34" charset="-122"/>
                <a:cs typeface="Calibri" pitchFamily="34" charset="-120"/>
              </a:rPr>
              <a:t>Read the last line of an error first. It names the problem.</a:t>
            </a:r>
            <a:endParaRPr lang="en-US" sz="17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548640" y="1737360"/>
          <a:ext cx="11064240" cy="2775305"/>
        </p:xfrm>
        <a:graphic>
          <a:graphicData uri="http://schemas.openxmlformats.org/drawingml/2006/table">
            <a:tbl>
              <a:tblPr/>
              <a:tblGrid>
                <a:gridCol w="3566160"/>
                <a:gridCol w="3931920"/>
                <a:gridCol w="3566160"/>
              </a:tblGrid>
              <a:tr h="471627">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What you typed</a:t>
                      </a:r>
                      <a:endParaRPr lang="en-US" sz="16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What Python says</a:t>
                      </a:r>
                      <a:endParaRPr lang="en-US" sz="16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What it means</a:t>
                      </a:r>
                      <a:endParaRPr lang="en-US" sz="16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r>
              <a:tr h="767892">
                <a:tc>
                  <a:txBody>
                    <a:bodyPr/>
                    <a:lstStyle/>
                    <a:p>
                      <a:pPr indent="0" marL="0">
                        <a:buNone/>
                      </a:pPr>
                      <a:r>
                        <a:rPr lang="en-US" sz="1500" dirty="0">
                          <a:solidFill>
                            <a:srgbClr val="15213A"/>
                          </a:solidFill>
                          <a:latin typeface="Courier New" pitchFamily="34" charset="0"/>
                          <a:ea typeface="Courier New" pitchFamily="34" charset="-122"/>
                          <a:cs typeface="Courier New" pitchFamily="34" charset="-120"/>
                        </a:rPr>
                        <a:t>plt.scatter([1, 2, 3], [4, 5])</a:t>
                      </a:r>
                      <a:endParaRPr lang="en-US" sz="150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350" dirty="0">
                          <a:solidFill>
                            <a:srgbClr val="B4432A"/>
                          </a:solidFill>
                          <a:latin typeface="Courier New" pitchFamily="34" charset="0"/>
                          <a:ea typeface="Courier New" pitchFamily="34" charset="-122"/>
                          <a:cs typeface="Courier New" pitchFamily="34" charset="-120"/>
                        </a:rPr>
                        <a:t>ValueError: x and y must be the same size</a:t>
                      </a:r>
                      <a:endParaRPr lang="en-US" sz="135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x and y must have the same number of values.</a:t>
                      </a:r>
                      <a:endParaRPr lang="en-US" sz="17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67892">
                <a:tc>
                  <a:txBody>
                    <a:bodyPr/>
                    <a:lstStyle/>
                    <a:p>
                      <a:pPr indent="0" marL="0">
                        <a:buNone/>
                      </a:pPr>
                      <a:r>
                        <a:rPr lang="en-US" sz="1500" dirty="0">
                          <a:solidFill>
                            <a:srgbClr val="15213A"/>
                          </a:solidFill>
                          <a:latin typeface="Courier New" pitchFamily="34" charset="0"/>
                          <a:ea typeface="Courier New" pitchFamily="34" charset="-122"/>
                          <a:cs typeface="Courier New" pitchFamily="34" charset="-120"/>
                        </a:rPr>
                        <a:t>print(df["label"].mean())</a:t>
                      </a:r>
                      <a:endParaRPr lang="en-US" sz="150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350" dirty="0">
                          <a:solidFill>
                            <a:srgbClr val="B4432A"/>
                          </a:solidFill>
                          <a:latin typeface="Courier New" pitchFamily="34" charset="0"/>
                          <a:ea typeface="Courier New" pitchFamily="34" charset="-122"/>
                          <a:cs typeface="Courier New" pitchFamily="34" charset="-120"/>
                        </a:rPr>
                        <a:t>TypeError: Cannot perform reduction 'mean' with string dtype</a:t>
                      </a:r>
                      <a:endParaRPr lang="en-US" sz="135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You cannot average text. Use value_counts() for categories.</a:t>
                      </a:r>
                      <a:endParaRPr lang="en-US" sz="17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67892">
                <a:tc>
                  <a:txBody>
                    <a:bodyPr/>
                    <a:lstStyle/>
                    <a:p>
                      <a:pPr indent="0" marL="0">
                        <a:buNone/>
                      </a:pPr>
                      <a:r>
                        <a:rPr lang="en-US" sz="1500" dirty="0">
                          <a:solidFill>
                            <a:srgbClr val="15213A"/>
                          </a:solidFill>
                          <a:latin typeface="Courier New" pitchFamily="34" charset="0"/>
                          <a:ea typeface="Courier New" pitchFamily="34" charset="-122"/>
                          <a:cs typeface="Courier New" pitchFamily="34" charset="-120"/>
                        </a:rPr>
                        <a:t>plt.hist(df["lenght"])</a:t>
                      </a:r>
                      <a:endParaRPr lang="en-US" sz="150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350" dirty="0">
                          <a:solidFill>
                            <a:srgbClr val="B4432A"/>
                          </a:solidFill>
                          <a:latin typeface="Courier New" pitchFamily="34" charset="0"/>
                          <a:ea typeface="Courier New" pitchFamily="34" charset="-122"/>
                          <a:cs typeface="Courier New" pitchFamily="34" charset="-120"/>
                        </a:rPr>
                        <a:t>KeyError: 'lenght'</a:t>
                      </a:r>
                      <a:endParaRPr lang="en-US" sz="135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Typo in the column name. Check df.columns.</a:t>
                      </a:r>
                      <a:endParaRPr lang="en-US" sz="17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bl>
          </a:graphicData>
        </a:graphic>
      </p:graphicFrame>
      <p:sp>
        <p:nvSpPr>
          <p:cNvPr id="5" name="Shape 2"/>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6" name="Text 3"/>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7" name="Shape 4"/>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8" name="Text 5"/>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7: Seeing data</a:t>
            </a:r>
            <a:endParaRPr lang="en-US" sz="1100" dirty="0"/>
          </a:p>
        </p:txBody>
      </p:sp>
      <p:sp>
        <p:nvSpPr>
          <p:cNvPr id="9" name="Shape 6"/>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0" name="Text 7"/>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1" name="Shape 8"/>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2" name="Text 9"/>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16 / 20</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Today's toolkit</a:t>
            </a:r>
            <a:endParaRPr lang="en-US" sz="30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417320"/>
          <a:ext cx="5394959" cy="2926080"/>
        </p:xfrm>
        <a:graphic>
          <a:graphicData uri="http://schemas.openxmlformats.org/drawingml/2006/table">
            <a:tbl>
              <a:tblPr/>
              <a:tblGrid>
                <a:gridCol w="3108960"/>
                <a:gridCol w="2286000"/>
              </a:tblGrid>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s.mean(), s.median()</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Two kinds of average</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s.std()</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Typical distance from the mean</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s.describe()</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Full numeric summary</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plt.hist(x, bins=)</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Shape of one number column</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bl>
          </a:graphicData>
        </a:graphic>
      </p:graphicFrame>
      <p:graphicFrame>
        <p:nvGraphicFramePr>
          <p:cNvPr id="4" name="Table 1"/>
          <p:cNvGraphicFramePr>
            <a:graphicFrameLocks noGrp="1"/>
          </p:cNvGraphicFramePr>
          <p:nvPr>
            <p:extLst>
              <p:ext uri="{D42A27DB-BD31-4B8C-83A1-F6EECF244321}">
                <p14:modId xmlns:p14="http://schemas.microsoft.com/office/powerpoint/2010/main" val="1579011935"/>
              </p:ext>
            </p:extLst>
          </p:nvPr>
        </p:nvGraphicFramePr>
        <p:xfrm>
          <a:off x="6217920" y="1417320"/>
          <a:ext cx="5394959" cy="2926080"/>
        </p:xfrm>
        <a:graphic>
          <a:graphicData uri="http://schemas.openxmlformats.org/drawingml/2006/table">
            <a:tbl>
              <a:tblPr/>
              <a:tblGrid>
                <a:gridCol w="3108960"/>
                <a:gridCol w="2286000"/>
              </a:tblGrid>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plt.bar(names, counts)</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Compare categories</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plt.scatter(x, y)</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Relationship of two columns</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a.corr(b)</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Strength of a straight-line pattern</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plt.boxplot([a, b])</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Compare spread of groups</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bl>
          </a:graphicData>
        </a:graphic>
      </p:graphicFrame>
      <p:sp>
        <p:nvSpPr>
          <p:cNvPr id="5" name="Shape 1"/>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6" name="Text 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7" name="Shape 3"/>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8" name="Text 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7: Seeing data</a:t>
            </a:r>
            <a:endParaRPr lang="en-US" sz="1100" dirty="0"/>
          </a:p>
        </p:txBody>
      </p:sp>
      <p:sp>
        <p:nvSpPr>
          <p:cNvPr id="9" name="Shape 5"/>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0" name="Text 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1" name="Shape 7"/>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2" name="Text 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18 / 20</a:t>
            </a:r>
            <a:endParaRPr lang="en-US" sz="1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Homework 7</a:t>
            </a:r>
            <a:endParaRPr lang="en-US" sz="3000" dirty="0"/>
          </a:p>
        </p:txBody>
      </p:sp>
      <p:sp>
        <p:nvSpPr>
          <p:cNvPr id="3" name="Text 1"/>
          <p:cNvSpPr txBox="1"/>
          <p:nvPr/>
        </p:nvSpPr>
        <p:spPr>
          <a:xfrm>
            <a:off x="548640" y="1005840"/>
            <a:ext cx="7315200" cy="365760"/>
          </a:xfrm>
          <a:prstGeom prst="rect">
            <a:avLst/>
          </a:prstGeom>
          <a:noFill/>
          <a:ln/>
        </p:spPr>
        <p:txBody>
          <a:bodyPr wrap="square" lIns="0" tIns="0" rIns="0" bIns="0" rtlCol="0" anchor="ctr"/>
          <a:lstStyle/>
          <a:p>
            <a:pPr indent="0" marL="0">
              <a:buNone/>
            </a:pPr>
            <a:r>
              <a:rPr lang="en-US" sz="1600" b="1" dirty="0">
                <a:solidFill>
                  <a:srgbClr val="A4520C"/>
                </a:solidFill>
                <a:latin typeface="Calibri" pitchFamily="34" charset="0"/>
                <a:ea typeface="Calibri" pitchFamily="34" charset="-122"/>
                <a:cs typeface="Calibri" pitchFamily="34" charset="-120"/>
              </a:rPr>
              <a:t>Due before Lecture 8  ·  [date]</a:t>
            </a:r>
            <a:endParaRPr lang="en-US" sz="1600" dirty="0"/>
          </a:p>
        </p:txBody>
      </p:sp>
      <p:sp>
        <p:nvSpPr>
          <p:cNvPr id="4" name="Shape 2"/>
          <p:cNvSpPr/>
          <p:nvPr/>
        </p:nvSpPr>
        <p:spPr>
          <a:xfrm>
            <a:off x="548640" y="155448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5" name="Shape 3"/>
          <p:cNvSpPr/>
          <p:nvPr/>
        </p:nvSpPr>
        <p:spPr>
          <a:xfrm>
            <a:off x="731520" y="1737360"/>
            <a:ext cx="384048" cy="384048"/>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731520" y="173736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1</a:t>
            </a:r>
            <a:endParaRPr lang="en-US" sz="1300" dirty="0"/>
          </a:p>
        </p:txBody>
      </p:sp>
      <p:sp>
        <p:nvSpPr>
          <p:cNvPr id="7" name="Text 5"/>
          <p:cNvSpPr txBox="1"/>
          <p:nvPr/>
        </p:nvSpPr>
        <p:spPr>
          <a:xfrm>
            <a:off x="1234440" y="173736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By hand</a:t>
            </a:r>
            <a:endParaRPr lang="en-US" sz="1500" dirty="0"/>
          </a:p>
        </p:txBody>
      </p:sp>
      <p:sp>
        <p:nvSpPr>
          <p:cNvPr id="8" name="Text 6"/>
          <p:cNvSpPr txBox="1"/>
          <p:nvPr/>
        </p:nvSpPr>
        <p:spPr>
          <a:xfrm>
            <a:off x="731520" y="224028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Compute the mean and standard deviation (divide by count) of 3, 5, 7, 9, 11 in a table like today's. Check with numpy: np.std(values).</a:t>
            </a:r>
            <a:endParaRPr lang="en-US" sz="1400" dirty="0"/>
          </a:p>
        </p:txBody>
      </p:sp>
      <p:sp>
        <p:nvSpPr>
          <p:cNvPr id="9" name="Shape 7"/>
          <p:cNvSpPr/>
          <p:nvPr/>
        </p:nvSpPr>
        <p:spPr>
          <a:xfrm>
            <a:off x="4328160" y="155448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10" name="Shape 8"/>
          <p:cNvSpPr/>
          <p:nvPr/>
        </p:nvSpPr>
        <p:spPr>
          <a:xfrm>
            <a:off x="4511040" y="1737360"/>
            <a:ext cx="384048" cy="384048"/>
          </a:xfrm>
          <a:prstGeom prst="ellipse">
            <a:avLst/>
          </a:prstGeom>
          <a:solidFill>
            <a:srgbClr val="E07A1F"/>
          </a:solidFill>
          <a:ln w="12700">
            <a:solidFill>
              <a:srgbClr val="E07A1F"/>
            </a:solidFill>
            <a:prstDash val="solid"/>
          </a:ln>
        </p:spPr>
        <p:txBody>
          <a:bodyPr/>
          <a:p/>
        </p:txBody>
      </p:sp>
      <p:sp>
        <p:nvSpPr>
          <p:cNvPr id="11" name="Text 9"/>
          <p:cNvSpPr txBox="1"/>
          <p:nvPr/>
        </p:nvSpPr>
        <p:spPr>
          <a:xfrm>
            <a:off x="4511040" y="173736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2</a:t>
            </a:r>
            <a:endParaRPr lang="en-US" sz="1300" dirty="0"/>
          </a:p>
        </p:txBody>
      </p:sp>
      <p:sp>
        <p:nvSpPr>
          <p:cNvPr id="12" name="Text 10"/>
          <p:cNvSpPr txBox="1"/>
          <p:nvPr/>
        </p:nvSpPr>
        <p:spPr>
          <a:xfrm>
            <a:off x="5013960" y="173736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Median vs mean</a:t>
            </a:r>
            <a:endParaRPr lang="en-US" sz="1500" dirty="0"/>
          </a:p>
        </p:txBody>
      </p:sp>
      <p:sp>
        <p:nvSpPr>
          <p:cNvPr id="13" name="Text 11"/>
          <p:cNvSpPr txBox="1"/>
          <p:nvPr/>
        </p:nvSpPr>
        <p:spPr>
          <a:xfrm>
            <a:off x="4511040" y="224028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Make a list of 7 prices, then replace the largest with a value 10 times bigger. Print mean and median before and after. Explain.</a:t>
            </a:r>
            <a:endParaRPr lang="en-US" sz="1400" dirty="0"/>
          </a:p>
        </p:txBody>
      </p:sp>
      <p:sp>
        <p:nvSpPr>
          <p:cNvPr id="14" name="Shape 12"/>
          <p:cNvSpPr/>
          <p:nvPr/>
        </p:nvSpPr>
        <p:spPr>
          <a:xfrm>
            <a:off x="8107680" y="155448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15" name="Shape 13"/>
          <p:cNvSpPr/>
          <p:nvPr/>
        </p:nvSpPr>
        <p:spPr>
          <a:xfrm>
            <a:off x="8290560" y="1737360"/>
            <a:ext cx="384048" cy="384048"/>
          </a:xfrm>
          <a:prstGeom prst="ellipse">
            <a:avLst/>
          </a:prstGeom>
          <a:solidFill>
            <a:srgbClr val="E07A1F"/>
          </a:solidFill>
          <a:ln w="12700">
            <a:solidFill>
              <a:srgbClr val="E07A1F"/>
            </a:solidFill>
            <a:prstDash val="solid"/>
          </a:ln>
        </p:spPr>
        <p:txBody>
          <a:bodyPr/>
          <a:p/>
        </p:txBody>
      </p:sp>
      <p:sp>
        <p:nvSpPr>
          <p:cNvPr id="16" name="Text 14"/>
          <p:cNvSpPr txBox="1"/>
          <p:nvPr/>
        </p:nvSpPr>
        <p:spPr>
          <a:xfrm>
            <a:off x="8290560" y="173736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3</a:t>
            </a:r>
            <a:endParaRPr lang="en-US" sz="1300" dirty="0"/>
          </a:p>
        </p:txBody>
      </p:sp>
      <p:sp>
        <p:nvSpPr>
          <p:cNvPr id="17" name="Text 15"/>
          <p:cNvSpPr txBox="1"/>
          <p:nvPr/>
        </p:nvSpPr>
        <p:spPr>
          <a:xfrm>
            <a:off x="8793480" y="173736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Four charts</a:t>
            </a:r>
            <a:endParaRPr lang="en-US" sz="1500" dirty="0"/>
          </a:p>
        </p:txBody>
      </p:sp>
      <p:sp>
        <p:nvSpPr>
          <p:cNvPr id="18" name="Text 16"/>
          <p:cNvSpPr txBox="1"/>
          <p:nvPr/>
        </p:nvSpPr>
        <p:spPr>
          <a:xfrm>
            <a:off x="8290560" y="224028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From students.csv: a histogram, a bar chart of dept counts, a scatter plot and a box plot of hours by passed. Label every axis.</a:t>
            </a:r>
            <a:endParaRPr lang="en-US" sz="1400" dirty="0"/>
          </a:p>
        </p:txBody>
      </p:sp>
      <p:sp>
        <p:nvSpPr>
          <p:cNvPr id="19" name="Shape 17"/>
          <p:cNvSpPr/>
          <p:nvPr/>
        </p:nvSpPr>
        <p:spPr>
          <a:xfrm>
            <a:off x="548640" y="368046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20" name="Shape 18"/>
          <p:cNvSpPr/>
          <p:nvPr/>
        </p:nvSpPr>
        <p:spPr>
          <a:xfrm>
            <a:off x="731520" y="3863340"/>
            <a:ext cx="384048" cy="384048"/>
          </a:xfrm>
          <a:prstGeom prst="ellipse">
            <a:avLst/>
          </a:prstGeom>
          <a:solidFill>
            <a:srgbClr val="E07A1F"/>
          </a:solidFill>
          <a:ln w="12700">
            <a:solidFill>
              <a:srgbClr val="E07A1F"/>
            </a:solidFill>
            <a:prstDash val="solid"/>
          </a:ln>
        </p:spPr>
        <p:txBody>
          <a:bodyPr/>
          <a:p/>
        </p:txBody>
      </p:sp>
      <p:sp>
        <p:nvSpPr>
          <p:cNvPr id="21" name="Text 19"/>
          <p:cNvSpPr txBox="1"/>
          <p:nvPr/>
        </p:nvSpPr>
        <p:spPr>
          <a:xfrm>
            <a:off x="731520" y="386334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4</a:t>
            </a:r>
            <a:endParaRPr lang="en-US" sz="1300" dirty="0"/>
          </a:p>
        </p:txBody>
      </p:sp>
      <p:sp>
        <p:nvSpPr>
          <p:cNvPr id="22" name="Text 20"/>
          <p:cNvSpPr txBox="1"/>
          <p:nvPr/>
        </p:nvSpPr>
        <p:spPr>
          <a:xfrm>
            <a:off x="1234440" y="386334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Correlation table</a:t>
            </a:r>
            <a:endParaRPr lang="en-US" sz="1500" dirty="0"/>
          </a:p>
        </p:txBody>
      </p:sp>
      <p:sp>
        <p:nvSpPr>
          <p:cNvPr id="23" name="Text 21"/>
          <p:cNvSpPr txBox="1"/>
          <p:nvPr/>
        </p:nvSpPr>
        <p:spPr>
          <a:xfrm>
            <a:off x="731520" y="436626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Print st[["hours", "attendance", "prior_gpa"]].corr(). Which pair is most correlated?</a:t>
            </a:r>
            <a:endParaRPr lang="en-US" sz="1400" dirty="0"/>
          </a:p>
        </p:txBody>
      </p:sp>
      <p:sp>
        <p:nvSpPr>
          <p:cNvPr id="24" name="Shape 22"/>
          <p:cNvSpPr/>
          <p:nvPr/>
        </p:nvSpPr>
        <p:spPr>
          <a:xfrm>
            <a:off x="4328160" y="368046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25" name="Shape 23"/>
          <p:cNvSpPr/>
          <p:nvPr/>
        </p:nvSpPr>
        <p:spPr>
          <a:xfrm>
            <a:off x="4511040" y="3863340"/>
            <a:ext cx="384048" cy="384048"/>
          </a:xfrm>
          <a:prstGeom prst="ellipse">
            <a:avLst/>
          </a:prstGeom>
          <a:solidFill>
            <a:srgbClr val="E07A1F"/>
          </a:solidFill>
          <a:ln w="12700">
            <a:solidFill>
              <a:srgbClr val="E07A1F"/>
            </a:solidFill>
            <a:prstDash val="solid"/>
          </a:ln>
        </p:spPr>
        <p:txBody>
          <a:bodyPr/>
          <a:p/>
        </p:txBody>
      </p:sp>
      <p:sp>
        <p:nvSpPr>
          <p:cNvPr id="26" name="Text 24"/>
          <p:cNvSpPr txBox="1"/>
          <p:nvPr/>
        </p:nvSpPr>
        <p:spPr>
          <a:xfrm>
            <a:off x="4511040" y="386334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5</a:t>
            </a:r>
            <a:endParaRPr lang="en-US" sz="1300" dirty="0"/>
          </a:p>
        </p:txBody>
      </p:sp>
      <p:sp>
        <p:nvSpPr>
          <p:cNvPr id="27" name="Text 25"/>
          <p:cNvSpPr txBox="1"/>
          <p:nvPr/>
        </p:nvSpPr>
        <p:spPr>
          <a:xfrm>
            <a:off x="5013960" y="386334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Causation</a:t>
            </a:r>
            <a:endParaRPr lang="en-US" sz="1500" dirty="0"/>
          </a:p>
        </p:txBody>
      </p:sp>
      <p:sp>
        <p:nvSpPr>
          <p:cNvPr id="28" name="Text 26"/>
          <p:cNvSpPr txBox="1"/>
          <p:nvPr/>
        </p:nvSpPr>
        <p:spPr>
          <a:xfrm>
            <a:off x="4511040" y="436626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Write one example of two things that are correlated but where one does not cause the other.</a:t>
            </a:r>
            <a:endParaRPr lang="en-US" sz="1400" dirty="0"/>
          </a:p>
        </p:txBody>
      </p:sp>
      <p:sp>
        <p:nvSpPr>
          <p:cNvPr id="29" name="Shape 27"/>
          <p:cNvSpPr/>
          <p:nvPr/>
        </p:nvSpPr>
        <p:spPr>
          <a:xfrm>
            <a:off x="548640" y="5669280"/>
            <a:ext cx="11064240" cy="548640"/>
          </a:xfrm>
          <a:prstGeom prst="roundRect">
            <a:avLst>
              <a:gd name="adj" fmla="val 13333"/>
            </a:avLst>
          </a:prstGeom>
          <a:solidFill>
            <a:srgbClr val="15213A"/>
          </a:solidFill>
          <a:ln w="12700">
            <a:solidFill>
              <a:srgbClr val="15213A"/>
            </a:solidFill>
            <a:prstDash val="solid"/>
          </a:ln>
        </p:spPr>
        <p:txBody>
          <a:bodyPr/>
          <a:p/>
        </p:txBody>
      </p:sp>
      <p:sp>
        <p:nvSpPr>
          <p:cNvPr id="30" name="Text 28"/>
          <p:cNvSpPr txBox="1"/>
          <p:nvPr/>
        </p:nvSpPr>
        <p:spPr>
          <a:xfrm>
            <a:off x="777240" y="5669280"/>
            <a:ext cx="10698480" cy="54864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Submit on [LMS / Google Classroom]: your notebook file HW7_&lt;your ID&gt;.ipynb, or a Colab link set to “Anyone with the link can view”.</a:t>
            </a:r>
            <a:endParaRPr lang="en-US" sz="1400" dirty="0"/>
          </a:p>
        </p:txBody>
      </p:sp>
      <p:sp>
        <p:nvSpPr>
          <p:cNvPr id="31" name="Shape 29"/>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32" name="Text 30"/>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33" name="Shape 31"/>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34" name="Text 32"/>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7: Seeing data</a:t>
            </a:r>
            <a:endParaRPr lang="en-US" sz="1100" dirty="0"/>
          </a:p>
        </p:txBody>
      </p:sp>
      <p:sp>
        <p:nvSpPr>
          <p:cNvPr id="35" name="Shape 33"/>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36" name="Text 34"/>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37" name="Shape 35"/>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38" name="Text 36"/>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19 / 20</a:t>
            </a:r>
            <a:endParaRPr lang="en-US" sz="11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15213A"/>
        </a:solidFill>
      </p:bgPr>
    </p:bg>
    <p:spTree>
      <p:nvGrpSpPr>
        <p:cNvPr id="1" name=""/>
        <p:cNvGrpSpPr/>
        <p:nvPr/>
      </p:nvGrpSpPr>
      <p:grpSpPr>
        <a:xfrm>
          <a:off x="0" y="0"/>
          <a:ext cx="0" cy="0"/>
          <a:chOff x="0" y="0"/>
          <a:chExt cx="0" cy="0"/>
        </a:xfrm>
      </p:grpSpPr>
      <p:sp>
        <p:nvSpPr>
          <p:cNvPr id="2" name="Text 0"/>
          <p:cNvSpPr txBox="1"/>
          <p:nvPr/>
        </p:nvSpPr>
        <p:spPr>
          <a:xfrm>
            <a:off x="548640" y="320040"/>
            <a:ext cx="11064240" cy="640080"/>
          </a:xfrm>
          <a:prstGeom prst="rect">
            <a:avLst/>
          </a:prstGeom>
          <a:noFill/>
          <a:ln/>
        </p:spPr>
        <p:txBody>
          <a:bodyPr wrap="square" lIns="0" tIns="0" rIns="0" bIns="0" rtlCol="0" anchor="ctr"/>
          <a:lstStyle/>
          <a:p>
            <a:pPr indent="0" marL="0">
              <a:buNone/>
            </a:pPr>
            <a:r>
              <a:rPr lang="en-US" sz="2800" b="1" dirty="0">
                <a:solidFill>
                  <a:srgbClr val="FFFFFF"/>
                </a:solidFill>
                <a:latin typeface="Arial" pitchFamily="34" charset="0"/>
                <a:ea typeface="Arial" pitchFamily="34" charset="-122"/>
                <a:cs typeface="Arial" pitchFamily="34" charset="-120"/>
              </a:rPr>
              <a:t>Recap: Lecture 7 in 90 seconds</a:t>
            </a:r>
            <a:endParaRPr lang="en-US" sz="2800" dirty="0"/>
          </a:p>
        </p:txBody>
      </p:sp>
      <p:sp>
        <p:nvSpPr>
          <p:cNvPr id="3" name="Shape 1"/>
          <p:cNvSpPr/>
          <p:nvPr/>
        </p:nvSpPr>
        <p:spPr>
          <a:xfrm>
            <a:off x="1627632" y="1051560"/>
            <a:ext cx="8933688" cy="5065776"/>
          </a:xfrm>
          <a:prstGeom prst="rect">
            <a:avLst/>
          </a:prstGeom>
          <a:solidFill>
            <a:srgbClr val="3B4D75"/>
          </a:solidFill>
          <a:ln w="12700">
            <a:solidFill>
              <a:srgbClr val="5B6A8A"/>
            </a:solidFill>
            <a:prstDash val="solid"/>
          </a:ln>
        </p:spPr>
        <p:txBody>
          <a:bodyPr/>
          <a:p/>
        </p:txBody>
      </p:sp>
      <p:pic>
        <p:nvPicPr>
          <p:cNvPr id="4" name="video_main">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1673352" y="1097280"/>
            <a:ext cx="8842248" cy="4974336"/>
          </a:xfrm>
          <a:prstGeom prst="rect">
            <a:avLst/>
          </a:prstGeom>
        </p:spPr>
      </p:pic>
      <p:sp>
        <p:nvSpPr>
          <p:cNvPr id="5" name="Text 2"/>
          <p:cNvSpPr txBox="1"/>
          <p:nvPr/>
        </p:nvSpPr>
        <p:spPr>
          <a:xfrm>
            <a:off x="1673352" y="6163056"/>
            <a:ext cx="8842248" cy="274320"/>
          </a:xfrm>
          <a:prstGeom prst="rect">
            <a:avLst/>
          </a:prstGeom>
          <a:noFill/>
          <a:ln/>
        </p:spPr>
        <p:txBody>
          <a:bodyPr wrap="square" lIns="0" tIns="0" rIns="0" bIns="0" rtlCol="0" anchor="ctr"/>
          <a:lstStyle/>
          <a:p>
            <a:pPr algn="ctr" indent="0" marL="0">
              <a:buNone/>
            </a:pPr>
            <a:r>
              <a:rPr lang="en-US" sz="1200" i="1" dirty="0">
                <a:solidFill>
                  <a:srgbClr val="B9C1D0"/>
                </a:solidFill>
                <a:latin typeface="Calibri" pitchFamily="34" charset="0"/>
                <a:ea typeface="Calibri" pitchFamily="34" charset="-122"/>
                <a:cs typeface="Calibri" pitchFamily="34" charset="-120"/>
              </a:rPr>
              <a:t>Click to play or pause. Watch it again at home to revise.</a:t>
            </a:r>
            <a:endParaRPr lang="en-US" sz="1200" dirty="0"/>
          </a:p>
        </p:txBody>
      </p:sp>
      <p:sp>
        <p:nvSpPr>
          <p:cNvPr id="6" name="Shape 3"/>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7" name="Text 4"/>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8" name="Shape 5"/>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9" name="Text 6"/>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7: Seeing data</a:t>
            </a:r>
            <a:endParaRPr lang="en-US" sz="1100" dirty="0"/>
          </a:p>
        </p:txBody>
      </p:sp>
      <p:sp>
        <p:nvSpPr>
          <p:cNvPr id="10" name="Shape 7"/>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1" name="Text 8"/>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2" name="Shape 9"/>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3" name="Text 10"/>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20 / 20</a:t>
            </a:r>
            <a:endParaRPr lang="en-US" sz="110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FFFFF"/>
        </a:solidFill>
      </p:bgPr>
    </p:bg>
    <p:spTree>
      <p:nvGrpSpPr>
        <p:cNvPr id="1" name=""/>
        <p:cNvGrpSpPr/>
        <p:nvPr/>
      </p:nvGrpSpPr>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Interactive lab: Charts Lab</a:t>
            </a:r>
            <a:endParaRPr lang="en-US" sz="3000" dirty="0"/>
          </a:p>
        </p:txBody>
      </p:sp>
      <p:sp>
        <p:nvSpPr>
          <p:cNvPr id="5" name="Shape 1"/>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6" name="Text 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7" name="Shape 3"/>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8" name="Text 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7: Seeing data</a:t>
            </a:r>
            <a:endParaRPr lang="en-US" sz="1100" dirty="0"/>
          </a:p>
        </p:txBody>
      </p:sp>
      <p:sp>
        <p:nvSpPr>
          <p:cNvPr id="9" name="Shape 5"/>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0" name="Text 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1" name="Shape 7"/>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2" name="Text 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17 / 20</a:t>
            </a:r>
            <a:endParaRPr lang="en-US" sz="1100" dirty="0"/>
          </a:p>
        </p:txBody>
      </p:sp>
      <p:sp>
        <p:nvSpPr>
          <p:cNvPr id="13" name="TextBox 12"/>
          <p:cNvSpPr txBox="1"/>
          <p:nvPr/>
        </p:nvSpPr>
        <p:spPr>
          <a:xfrm>
            <a:off x="548640" y="1325880"/>
            <a:ext cx="4846320" cy="3840480"/>
          </a:xfrm>
          <a:prstGeom prst="rect">
            <a:avLst/>
          </a:prstGeom>
          <a:noFill/>
        </p:spPr>
        <p:txBody>
          <a:bodyPr wrap="square" lIns="0" rIns="0" tIns="0" bIns="0">
            <a:spAutoFit/>
          </a:bodyPr>
          <a:lstStyle/>
          <a:p>
            <a:pPr>
              <a:spcAft>
                <a:spcPts val="800"/>
              </a:spcAft>
            </a:pPr>
            <a:r>
              <a:rPr sz="1600" b="1">
                <a:solidFill>
                  <a:srgbClr val="5D6573"/>
                </a:solidFill>
                <a:latin typeface="Calibri"/>
              </a:rPr>
              <a:t>In the lab you can</a:t>
            </a:r>
          </a:p>
          <a:p>
            <a:pPr>
              <a:spcBef>
                <a:spcPts val="500"/>
              </a:spcBef>
            </a:pPr>
            <a:r>
              <a:rPr sz="1800" b="1">
                <a:solidFill>
                  <a:srgbClr val="E07A1F"/>
                </a:solidFill>
                <a:latin typeface="Arial"/>
              </a:rPr>
              <a:t>1  </a:t>
            </a:r>
            <a:r>
              <a:rPr sz="1800" b="1">
                <a:solidFill>
                  <a:srgbClr val="15213A"/>
                </a:solidFill>
                <a:latin typeface="Arial"/>
              </a:rPr>
              <a:t>Mean, median, spread</a:t>
            </a:r>
          </a:p>
          <a:p>
            <a:pPr>
              <a:spcAft>
                <a:spcPts val="200"/>
              </a:spcAft>
            </a:pPr>
            <a:r>
              <a:rPr sz="1500" b="0">
                <a:solidFill>
                  <a:srgbClr val="15213A"/>
                </a:solidFill>
                <a:latin typeface="Calibri"/>
              </a:rPr>
              <a:t>Drag one value away and watch the mean move, not the median.</a:t>
            </a:r>
          </a:p>
          <a:p>
            <a:pPr>
              <a:spcBef>
                <a:spcPts val="500"/>
              </a:spcBef>
            </a:pPr>
            <a:r>
              <a:rPr sz="1800" b="1">
                <a:solidFill>
                  <a:srgbClr val="E07A1F"/>
                </a:solidFill>
                <a:latin typeface="Arial"/>
              </a:rPr>
              <a:t>2  </a:t>
            </a:r>
            <a:r>
              <a:rPr sz="1800" b="1">
                <a:solidFill>
                  <a:srgbClr val="15213A"/>
                </a:solidFill>
                <a:latin typeface="Arial"/>
              </a:rPr>
              <a:t>Histogram</a:t>
            </a:r>
          </a:p>
          <a:p>
            <a:pPr>
              <a:spcAft>
                <a:spcPts val="200"/>
              </a:spcAft>
            </a:pPr>
            <a:r>
              <a:rPr sz="1500" b="0">
                <a:solidFill>
                  <a:srgbClr val="15213A"/>
                </a:solidFill>
                <a:latin typeface="Calibri"/>
              </a:rPr>
              <a:t>Change the bins and see the shape change.</a:t>
            </a:r>
          </a:p>
          <a:p>
            <a:pPr>
              <a:spcBef>
                <a:spcPts val="500"/>
              </a:spcBef>
            </a:pPr>
            <a:r>
              <a:rPr sz="1800" b="1">
                <a:solidFill>
                  <a:srgbClr val="E07A1F"/>
                </a:solidFill>
                <a:latin typeface="Arial"/>
              </a:rPr>
              <a:t>3  </a:t>
            </a:r>
            <a:r>
              <a:rPr sz="1800" b="1">
                <a:solidFill>
                  <a:srgbClr val="15213A"/>
                </a:solidFill>
                <a:latin typeface="Arial"/>
              </a:rPr>
              <a:t>Scatter and correlation</a:t>
            </a:r>
          </a:p>
          <a:p>
            <a:pPr>
              <a:spcAft>
                <a:spcPts val="200"/>
              </a:spcAft>
            </a:pPr>
            <a:r>
              <a:rPr sz="1500" b="0">
                <a:solidFill>
                  <a:srgbClr val="15213A"/>
                </a:solidFill>
                <a:latin typeface="Calibri"/>
              </a:rPr>
              <a:t>Build point clouds, read students.csv, guess r.</a:t>
            </a:r>
          </a:p>
          <a:p>
            <a:pPr>
              <a:spcBef>
                <a:spcPts val="500"/>
              </a:spcBef>
            </a:pPr>
            <a:r>
              <a:rPr sz="1800" b="1">
                <a:solidFill>
                  <a:srgbClr val="E07A1F"/>
                </a:solidFill>
                <a:latin typeface="Arial"/>
              </a:rPr>
              <a:t>4  </a:t>
            </a:r>
            <a:r>
              <a:rPr sz="1800" b="1">
                <a:solidFill>
                  <a:srgbClr val="15213A"/>
                </a:solidFill>
                <a:latin typeface="Arial"/>
              </a:rPr>
              <a:t>Box plot</a:t>
            </a:r>
          </a:p>
          <a:p>
            <a:pPr>
              <a:spcAft>
                <a:spcPts val="200"/>
              </a:spcAft>
            </a:pPr>
            <a:r>
              <a:rPr sz="1500" b="0">
                <a:solidFill>
                  <a:srgbClr val="15213A"/>
                </a:solidFill>
                <a:latin typeface="Calibri"/>
              </a:rPr>
              <a:t>Quartiles, whiskers and outliers, compared by group.</a:t>
            </a:r>
          </a:p>
        </p:txBody>
      </p:sp>
      <p:pic>
        <p:nvPicPr>
          <p:cNvPr id="14" name="Picture 13" descr="07.png">
            <a:hlinkClick r:id="rId3"/>
          </p:cNvPr>
          <p:cNvPicPr>
            <a:picLocks noChangeAspect="1"/>
          </p:cNvPicPr>
          <p:nvPr/>
        </p:nvPicPr>
        <p:blipFill>
          <a:blip r:embed="rId2"/>
          <a:stretch>
            <a:fillRect/>
          </a:stretch>
        </p:blipFill>
        <p:spPr>
          <a:xfrm>
            <a:off x="5715000" y="1325880"/>
            <a:ext cx="5897880" cy="3454102"/>
          </a:xfrm>
          <a:prstGeom prst="rect">
            <a:avLst/>
          </a:prstGeom>
          <a:ln w="12700">
            <a:solidFill>
              <a:srgbClr val="D5DBE6"/>
            </a:solidFill>
          </a:ln>
        </p:spPr>
      </p:pic>
      <p:sp>
        <p:nvSpPr>
          <p:cNvPr id="15" name="Rounded Rectangle 14">
            <a:hlinkClick r:id="rId3"/>
          </p:cNvPr>
          <p:cNvSpPr/>
          <p:nvPr/>
        </p:nvSpPr>
        <p:spPr>
          <a:xfrm>
            <a:off x="548640" y="5212080"/>
            <a:ext cx="2834640" cy="566928"/>
          </a:xfrm>
          <a:prstGeom prst="roundRect">
            <a:avLst/>
          </a:prstGeom>
          <a:solidFill>
            <a:srgbClr val="E07A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000" b="1">
                <a:solidFill>
                  <a:srgbClr val="15213A"/>
                </a:solidFill>
                <a:latin typeface="Arial"/>
              </a:rPr>
              <a:t>Open the lab  ►</a:t>
            </a:r>
          </a:p>
        </p:txBody>
      </p:sp>
      <p:sp>
        <p:nvSpPr>
          <p:cNvPr id="16" name="TextBox 15"/>
          <p:cNvSpPr txBox="1"/>
          <p:nvPr/>
        </p:nvSpPr>
        <p:spPr>
          <a:xfrm>
            <a:off x="3566160" y="5175504"/>
            <a:ext cx="2057400" cy="685800"/>
          </a:xfrm>
          <a:prstGeom prst="rect">
            <a:avLst/>
          </a:prstGeom>
          <a:noFill/>
        </p:spPr>
        <p:txBody>
          <a:bodyPr wrap="square" lIns="0" rIns="0" tIns="0" bIns="0">
            <a:spAutoFit/>
          </a:bodyPr>
          <a:lstStyle/>
          <a:p>
            <a:r>
              <a:rPr sz="1200" b="1">
                <a:solidFill>
                  <a:srgbClr val="5D6573"/>
                </a:solidFill>
                <a:latin typeface="Calibri"/>
              </a:rPr>
              <a:t>Works offline in any browser</a:t>
            </a:r>
          </a:p>
          <a:p>
            <a:r>
              <a:rPr sz="1000" b="0">
                <a:solidFill>
                  <a:srgbClr val="5D6573"/>
                </a:solidFill>
                <a:latin typeface="Courier New"/>
              </a:rPr>
              <a:t>Labs_open_in_browser/</a:t>
            </a:r>
          </a:p>
          <a:p>
            <a:r>
              <a:rPr sz="1000" b="0">
                <a:solidFill>
                  <a:srgbClr val="5D6573"/>
                </a:solidFill>
                <a:latin typeface="Courier New"/>
              </a:rPr>
              <a:t>L7_Charts_Lab.html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7: Seeing data</dc:title>
  <dc:subject>PptxGenJS Presentation</dc:subject>
  <dc:creator>Md Mahbub E Noor</dc:creator>
  <cp:lastModifiedBy>Md Mahbub E Noor</cp:lastModifiedBy>
  <cp:revision>1</cp:revision>
  <dcterms:created xsi:type="dcterms:W3CDTF">2026-10-07T07:38:30Z</dcterms:created>
  <dcterms:modified xsi:type="dcterms:W3CDTF">2026-10-07T07:38:30Z</dcterms:modified>
</cp:coreProperties>
</file>