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6" r:id="rId27"/>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lecture we have been building towards since the very first day. Today, in about forty lines of Python, you will train a real machine learning model on real messages, test it honestly, and try it on messages you write yourself. Every step uses something you already learned: variables, lists, counting words, pandas. New notebook: Lecture6. Let's go slowly and do every step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finish line. Look how the pieces connect: loading and cleaning is Lecture 5; turning words into numbers is the count_words function from Lecture 4, done at scale; the model itself is the one from the Lecture 1 demo. Today we add the most important new idea in machine learning: never grade a model on the questions it studied.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plan for today, seven steps. Each one gets its own slide and its own cell in your notebook. I strongly suggest putting a text cell with the step name above each code cell; your notebook becomes your own tutorial. This same seven-step shape works for almost any classification problem, not only spam: diagnosing plant disease from photos, classifying emotions in speech, detecting fraud. Learn the shape once, reuse it forever.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one is familiar. Load, drop duplicates, done. Then two new names that you will see in every machine learning tutorial in the world. Capital X is the input: what the model looks at, here the message text. Small y is the answer we want it to learn to predict, here the label. Machine learning is learning a function from X to 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idea of the day. If I give you the exam questions to study, a perfect score proves nothing. Same for models. So we hide 20 percent of the messages, 1,034 of them, and never let the model see them during training. Only at the end do we test on them. stratify makes sure both parts have about 13 percent spam; without it, by bad luck the test set could have too few spam messages. random_state fixes the shuffle so all of us get identical results today. sklearn is scikit-learn, the standard machine learning library in Python; it is already installed in Colab.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code, the idea. A model cannot read. It needs numbers. So we build a table: one row for each message, one column for each word in the vocabulary, and each cell says how many times that word appears in that message. 'Win a free prize, win now' has win twice. This is exactly count_words from Lecture 4, done for every message and arranged as a table. It is called a bag of words, because word order is thrown away, like emptying the words into a bag. Question for the class: what information do we lose? [Word order: 'not free' and 'free' look alike.]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CountVectorizer builds that table for us. It also lowercases everything and strips punctuation, solving the 'prize,' problem from Lecture 4. Crucial detail: fit_transform on the training messages means learn the vocabulary AND count. On the test set we only call transform: count using the vocabulary we already learned. Words that appear only in the test set are ignored, just as they would be for a brand-new message in real life. The result: 4,135 rows and 7,680 word columns.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tiny example makes fit and transform concrete. fit on two training messages learns seven words, in alphabetical order. Notice 'a' is missing: CountVectorizer ignores single-character tokens by default. Then transform turns a new message into counts over exactly those seven columns: free 1, class 1, and 'tomorrow' is simply not there, because it never appeared in training. That is why the test set must go through transform, never fit: its columns must match what the model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moment. Two lines. MultinomialNB is Naive Bayes, the same kind of model you played with in the Lecture 1 demo. fit means learn from the examples. What does it actually learn? For each word, how common it is in spam and how common in ham, turned into probabilities. That is our spam_score from Lecture 4, done properly, with fair proportions instead of raw counts, which solves the imbalance problem from Homework 4. It runs in a fraction of a second. The hard work was all in the preparation.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ask the model to label the 1,034 test messages it never studied. To see what happened, we build a small table with the start of each message, the true label and the prediction, and look at six random rows. Five are right. One spam, 'Ever thought about living a...', was predicted as ham: it sounds like a normal friendly message at the start. Checking a few rows by eye is a great habit, but we need a number for all of them. That is step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Accuracy is the share of test messages labeled correctly: about 98 percent. Impressive? Remember Lecture 5: always answering ham already scores about 87 percent on this test set. So the honest way to report it is: the model cuts the error rate from about 13 percent to about 2 percent. Always compare with a simple baseline. Any result reported without a baseline should make you suspicious, including in research papers.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Accuracy hides which kind of mistake is made. A confusion matrix shows it. Rows are the truth, columns are the prediction. Top left: normal messages correctly let through. Bottom right: spam correctly caught. The two other cells are the mistakes. Top right: normal messages wrongly sent to spam, called false positives. Bottom left: spam that slipped through, false negatives. Discussion question: which mistake is worse? [Missing a spam is annoying; losing a message from your bank, doctor or employer to the spam folder can be serious.] Real filters are tuned with that cost in mind. Our model misses about 1 in 10 spam messages, which accuracy alone hid.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dots are illustrative (one dot stands for many messages); the confusion matrix and accuracy numbers are our real results. Pause on each matrix cell and ask the class which kind of mistake is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 part. Any new message must go through the same transform, so it becomes a row with the same 7,680 word columns. The prize message is caught with essentially 100 percent confidence. The library message is correctly normal. But look at the third: a parcel delivery scam, very common today, is labeled ham. Why? Remember the dataset card: messages from around 2011. Parcel scams were not common in that data, so the model never learned their words. A model knows only the world its data came from. This is the most important lesson of the series. Invite students to call out messages to test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 learning should not be a black box to you. This code asks the model which words push hardest towards spam. You do not need to understand every line yet; the idea is: for each word, compare its probability in spam with its probability in ham, then show the ten biggest differences. Compare with the clues you wrote down in Lecture 5. 150p is 150 pence, a UK premium-rate price, and the numbers 500 and 1000 come from prize offers. Nobody typed these rules. And notice again how local they are: this list would look different for spam in Bangladesh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data scientists state their limits before anyone asks. One: the data is old and from other countries; for a filter in Bangladesh today, we would need local, recent, labeled messages, including Bangla and Banglish text. Two: one test split of about a thousand messages; with a different random_state the accuracy moves a little. More careful methods like cross-validation come later in the course. Three: bag of words ignores order and context. Four: the costs of errors are not equal. None of this makes the model bad. It makes it honest. Honest limits are what make results trustworthy.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entire project in one cell. Compare it with Lecture 2, when print Hello was new. In five lectures you have gone from zero to a complete, real machine learning pipeline: load, clean, split, vectorize, train, predict, evaluate. Please take a moment to appreciate that. Everything else in this course, and in much of machine learning, is a variation on this shape with better data, better features, or better 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mistakes almost everyone makes once. First, passing raw text to predict: the model only understands the count table, so text must go through vec.transform. Second, and more serious: fitting a new vectorizer on the test set. The columns no longer match what the model learned, so Python complains about the number of features. The deeper rule behind it: the test set must be treated as if it arrives in the future. You may not learn anything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homework is a mini-project; give students two weeks if you can. Task 5 is the heart of it: testing on local, current messages usually gives a noticeably worse result than 98 percent, especially for Bangla or Banglish text. That gap is the real lesson about data and the world it comes from. Remind students to remove names, phone numbers and any private content before using real messages. For task 3, stop words removes very common words like 'the' and 'you'; results may barely change or even get slightly worse, and that is a perfectly good finding to report. Grade on clarity of explanation and honesty, not on accuracy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Spam Model Lab (double-click; works offline). The model is trained in the browser and gives exactly scikit-learn's numbers: 98.2% and [[898, 5], [14, 117]] for random_state=42. Click the false-positive cell and read the five messages together. Then move the threshold to show the trade-off between missed spam and lost real messages. In Try your own, students try to fool the model (homework part 4).</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video" Target="../media/media-13-1.mp4"/><Relationship Id="rId2" Type="http://schemas.microsoft.com/office/2007/relationships/media" Target="../media/media-13-1.mp4"/><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video" Target="../media/media-20-1.mp4"/><Relationship Id="rId2" Type="http://schemas.microsoft.com/office/2007/relationships/media" Target="../media/media-20-1.mp4"/><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6_Spam_Model_Lab.html" TargetMode="Externa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6</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Build a real spam detector</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From 5,169 messages to a working model, step by step</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78215"/>
            <a:ext cx="4480560" cy="1444371"/>
          </a:xfrm>
          <a:prstGeom prst="roundRect">
            <a:avLst>
              <a:gd name="adj" fmla="val 6331"/>
            </a:avLst>
          </a:prstGeom>
          <a:solidFill>
            <a:srgbClr val="22335A"/>
          </a:solidFill>
          <a:ln w="12700">
            <a:solidFill>
              <a:srgbClr val="33477A"/>
            </a:solidFill>
            <a:prstDash val="solid"/>
          </a:ln>
        </p:spPr>
        <p:txBody>
          <a:bodyPr/>
          <a:p/>
        </p:txBody>
      </p:sp>
      <p:sp>
        <p:nvSpPr>
          <p:cNvPr id="7" name="Text 5"/>
          <p:cNvSpPr txBox="1"/>
          <p:nvPr/>
        </p:nvSpPr>
        <p:spPr>
          <a:xfrm>
            <a:off x="7452360" y="2642807"/>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026855"/>
            <a:ext cx="4206240" cy="575691"/>
          </a:xfrm>
          <a:prstGeom prst="rect">
            <a:avLst/>
          </a:prstGeom>
          <a:noFill/>
          <a:ln/>
        </p:spPr>
        <p:txBody>
          <a:bodyPr wrap="none" lIns="0" tIns="0" rIns="0" bIns="0" rtlCol="0" anchor="t"/>
          <a:lstStyle/>
          <a:p>
            <a:pPr indent="0" marL="0">
              <a:buNone/>
            </a:pPr>
            <a:r>
              <a:rPr lang="en-US" sz="1550" dirty="0">
                <a:solidFill>
                  <a:srgbClr val="E8ECF4"/>
                </a:solidFill>
                <a:latin typeface="Courier New" pitchFamily="34" charset="0"/>
                <a:ea typeface="Courier New" pitchFamily="34" charset="-122"/>
                <a:cs typeface="Courier New" pitchFamily="34" charset="-120"/>
              </a:rPr>
              <a:t>model = MultinomialNB()</a:t>
            </a:r>
            <a:endParaRPr lang="en-US" sz="1550" dirty="0"/>
          </a:p>
          <a:p>
            <a:pPr indent="0" marL="0">
              <a:buNone/>
            </a:pPr>
            <a:r>
              <a:rPr lang="en-US" sz="1550" dirty="0">
                <a:solidFill>
                  <a:srgbClr val="E8ECF4"/>
                </a:solidFill>
                <a:latin typeface="Courier New" pitchFamily="34" charset="0"/>
                <a:ea typeface="Courier New" pitchFamily="34" charset="-122"/>
                <a:cs typeface="Courier New" pitchFamily="34" charset="-120"/>
              </a:rPr>
              <a:t>model.fit(X_train_counts, y_train)</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on the road to a spam detector</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L2</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Python basics</a:t>
            </a:r>
            <a:endParaRPr lang="en-US" sz="1400" dirty="0"/>
          </a:p>
        </p:txBody>
      </p:sp>
      <p:sp>
        <p:nvSpPr>
          <p:cNvPr id="7" name="Shape 5"/>
          <p:cNvSpPr/>
          <p:nvPr/>
        </p:nvSpPr>
        <p:spPr>
          <a:xfrm>
            <a:off x="3332988"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L3</a:t>
            </a:r>
            <a:endParaRPr lang="en-US" sz="1300" dirty="0"/>
          </a:p>
        </p:txBody>
      </p:sp>
      <p:sp>
        <p:nvSpPr>
          <p:cNvPr id="9" name="Text 7"/>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0" name="Shape 8"/>
          <p:cNvSpPr/>
          <p:nvPr/>
        </p:nvSpPr>
        <p:spPr>
          <a:xfrm>
            <a:off x="5824728" y="1572768"/>
            <a:ext cx="512064" cy="512064"/>
          </a:xfrm>
          <a:prstGeom prst="ellipse">
            <a:avLst/>
          </a:prstGeom>
          <a:solidFill>
            <a:srgbClr val="1F8A7A"/>
          </a:solidFill>
          <a:ln w="19050">
            <a:solidFill>
              <a:srgbClr val="1F8A7A"/>
            </a:solidFill>
            <a:prstDash val="solid"/>
          </a:ln>
        </p:spPr>
        <p:txBody>
          <a:bodyPr/>
          <a:p/>
        </p:txBody>
      </p:sp>
      <p:sp>
        <p:nvSpPr>
          <p:cNvPr id="11" name="Text 9"/>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L4</a:t>
            </a:r>
            <a:endParaRPr lang="en-US" sz="1300" dirty="0"/>
          </a:p>
        </p:txBody>
      </p:sp>
      <p:sp>
        <p:nvSpPr>
          <p:cNvPr id="12" name="Text 10"/>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3" name="Shape 11"/>
          <p:cNvSpPr/>
          <p:nvPr/>
        </p:nvSpPr>
        <p:spPr>
          <a:xfrm>
            <a:off x="8316468" y="1572768"/>
            <a:ext cx="512064" cy="512064"/>
          </a:xfrm>
          <a:prstGeom prst="ellipse">
            <a:avLst/>
          </a:prstGeom>
          <a:solidFill>
            <a:srgbClr val="1F8A7A"/>
          </a:solidFill>
          <a:ln w="19050">
            <a:solidFill>
              <a:srgbClr val="1F8A7A"/>
            </a:solidFill>
            <a:prstDash val="solid"/>
          </a:ln>
        </p:spPr>
        <p:txBody>
          <a:bodyPr/>
          <a:p/>
        </p:txBody>
      </p:sp>
      <p:sp>
        <p:nvSpPr>
          <p:cNvPr id="14" name="Text 12"/>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L5</a:t>
            </a:r>
            <a:endParaRPr lang="en-US" sz="1300" dirty="0"/>
          </a:p>
        </p:txBody>
      </p:sp>
      <p:sp>
        <p:nvSpPr>
          <p:cNvPr id="15" name="Text 13"/>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6" name="Text 14"/>
          <p:cNvSpPr txBox="1"/>
          <p:nvPr/>
        </p:nvSpPr>
        <p:spPr>
          <a:xfrm>
            <a:off x="1014984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17" name="Shape 15"/>
          <p:cNvSpPr/>
          <p:nvPr/>
        </p:nvSpPr>
        <p:spPr>
          <a:xfrm>
            <a:off x="10707624" y="1472184"/>
            <a:ext cx="713232" cy="713232"/>
          </a:xfrm>
          <a:prstGeom prst="ellipse">
            <a:avLst/>
          </a:prstGeom>
          <a:solidFill>
            <a:srgbClr val="E07A1F"/>
          </a:solidFill>
          <a:ln w="19050">
            <a:solidFill>
              <a:srgbClr val="E07A1F"/>
            </a:solidFill>
            <a:prstDash val="solid"/>
          </a:ln>
        </p:spPr>
        <p:txBody>
          <a:bodyPr/>
          <a:p/>
        </p:txBody>
      </p:sp>
      <p:sp>
        <p:nvSpPr>
          <p:cNvPr id="18" name="Text 16"/>
          <p:cNvSpPr txBox="1"/>
          <p:nvPr/>
        </p:nvSpPr>
        <p:spPr>
          <a:xfrm>
            <a:off x="1070762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L6</a:t>
            </a:r>
            <a:endParaRPr lang="en-US" sz="16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Load and clean the data (Lecture 5)</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Split into training and test sets</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Turn words into numbers</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Train a Naive Bayes model</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Predict, evaluate honestly, and try your own messages</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21</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Seven steps from raw text to predictions</a:t>
            </a:r>
            <a:endParaRPr lang="en-US" sz="3000" dirty="0"/>
          </a:p>
        </p:txBody>
      </p:sp>
      <p:sp>
        <p:nvSpPr>
          <p:cNvPr id="3" name="anim_1_0"/>
          <p:cNvSpPr/>
          <p:nvPr/>
        </p:nvSpPr>
        <p:spPr>
          <a:xfrm>
            <a:off x="548640"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4" name="anim_1_1"/>
          <p:cNvSpPr/>
          <p:nvPr/>
        </p:nvSpPr>
        <p:spPr>
          <a:xfrm>
            <a:off x="954895" y="1965960"/>
            <a:ext cx="548640" cy="548640"/>
          </a:xfrm>
          <a:prstGeom prst="ellipse">
            <a:avLst/>
          </a:prstGeom>
          <a:solidFill>
            <a:srgbClr val="E07A1F"/>
          </a:solidFill>
          <a:ln w="12700">
            <a:solidFill>
              <a:srgbClr val="E07A1F"/>
            </a:solidFill>
            <a:prstDash val="solid"/>
          </a:ln>
        </p:spPr>
        <p:txBody>
          <a:bodyPr/>
          <a:p/>
        </p:txBody>
      </p:sp>
      <p:sp>
        <p:nvSpPr>
          <p:cNvPr id="5" name="anim_1_2"/>
          <p:cNvSpPr txBox="1"/>
          <p:nvPr/>
        </p:nvSpPr>
        <p:spPr>
          <a:xfrm>
            <a:off x="954895"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anim_1_3"/>
          <p:cNvSpPr txBox="1"/>
          <p:nvPr/>
        </p:nvSpPr>
        <p:spPr>
          <a:xfrm>
            <a:off x="621792"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Load and clean</a:t>
            </a:r>
            <a:endParaRPr lang="en-US" sz="1700" dirty="0"/>
          </a:p>
        </p:txBody>
      </p:sp>
      <p:sp>
        <p:nvSpPr>
          <p:cNvPr id="7" name="anim_1_4"/>
          <p:cNvSpPr txBox="1"/>
          <p:nvPr/>
        </p:nvSpPr>
        <p:spPr>
          <a:xfrm>
            <a:off x="548640"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pandas, Lecture 5</a:t>
            </a:r>
            <a:endParaRPr lang="en-US" sz="1300" dirty="0"/>
          </a:p>
        </p:txBody>
      </p:sp>
      <p:sp>
        <p:nvSpPr>
          <p:cNvPr id="8" name="anim_1_5"/>
          <p:cNvSpPr/>
          <p:nvPr/>
        </p:nvSpPr>
        <p:spPr>
          <a:xfrm>
            <a:off x="1937222" y="2761488"/>
            <a:ext cx="201168" cy="237744"/>
          </a:xfrm>
          <a:prstGeom prst="rightArrow">
            <a:avLst/>
          </a:prstGeom>
          <a:solidFill>
            <a:srgbClr val="E07A1F"/>
          </a:solidFill>
          <a:ln w="12700">
            <a:solidFill>
              <a:srgbClr val="E07A1F"/>
            </a:solidFill>
            <a:prstDash val="solid"/>
          </a:ln>
        </p:spPr>
        <p:txBody>
          <a:bodyPr/>
          <a:p/>
        </p:txBody>
      </p:sp>
      <p:sp>
        <p:nvSpPr>
          <p:cNvPr id="9" name="anim_2_6"/>
          <p:cNvSpPr/>
          <p:nvPr/>
        </p:nvSpPr>
        <p:spPr>
          <a:xfrm>
            <a:off x="2165822"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10" name="anim_2_7"/>
          <p:cNvSpPr/>
          <p:nvPr/>
        </p:nvSpPr>
        <p:spPr>
          <a:xfrm>
            <a:off x="2572077" y="1965960"/>
            <a:ext cx="548640" cy="548640"/>
          </a:xfrm>
          <a:prstGeom prst="ellipse">
            <a:avLst/>
          </a:prstGeom>
          <a:solidFill>
            <a:srgbClr val="E07A1F"/>
          </a:solidFill>
          <a:ln w="12700">
            <a:solidFill>
              <a:srgbClr val="E07A1F"/>
            </a:solidFill>
            <a:prstDash val="solid"/>
          </a:ln>
        </p:spPr>
        <p:txBody>
          <a:bodyPr/>
          <a:p/>
        </p:txBody>
      </p:sp>
      <p:sp>
        <p:nvSpPr>
          <p:cNvPr id="11" name="anim_2_8"/>
          <p:cNvSpPr txBox="1"/>
          <p:nvPr/>
        </p:nvSpPr>
        <p:spPr>
          <a:xfrm>
            <a:off x="2572077"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2" name="anim_2_9"/>
          <p:cNvSpPr txBox="1"/>
          <p:nvPr/>
        </p:nvSpPr>
        <p:spPr>
          <a:xfrm>
            <a:off x="2238974"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Split</a:t>
            </a:r>
            <a:endParaRPr lang="en-US" sz="1700" dirty="0"/>
          </a:p>
        </p:txBody>
      </p:sp>
      <p:sp>
        <p:nvSpPr>
          <p:cNvPr id="13" name="anim_2_10"/>
          <p:cNvSpPr txBox="1"/>
          <p:nvPr/>
        </p:nvSpPr>
        <p:spPr>
          <a:xfrm>
            <a:off x="2165822"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new today</a:t>
            </a:r>
            <a:endParaRPr lang="en-US" sz="1300" dirty="0"/>
          </a:p>
        </p:txBody>
      </p:sp>
      <p:sp>
        <p:nvSpPr>
          <p:cNvPr id="14" name="anim_2_11"/>
          <p:cNvSpPr/>
          <p:nvPr/>
        </p:nvSpPr>
        <p:spPr>
          <a:xfrm>
            <a:off x="3554403" y="2761488"/>
            <a:ext cx="201168" cy="237744"/>
          </a:xfrm>
          <a:prstGeom prst="rightArrow">
            <a:avLst/>
          </a:prstGeom>
          <a:solidFill>
            <a:srgbClr val="E07A1F"/>
          </a:solidFill>
          <a:ln w="12700">
            <a:solidFill>
              <a:srgbClr val="E07A1F"/>
            </a:solidFill>
            <a:prstDash val="solid"/>
          </a:ln>
        </p:spPr>
        <p:txBody>
          <a:bodyPr/>
          <a:p/>
        </p:txBody>
      </p:sp>
      <p:sp>
        <p:nvSpPr>
          <p:cNvPr id="15" name="anim_3_12"/>
          <p:cNvSpPr/>
          <p:nvPr/>
        </p:nvSpPr>
        <p:spPr>
          <a:xfrm>
            <a:off x="3783003"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16" name="anim_3_13"/>
          <p:cNvSpPr/>
          <p:nvPr/>
        </p:nvSpPr>
        <p:spPr>
          <a:xfrm>
            <a:off x="4189258" y="1965960"/>
            <a:ext cx="548640" cy="548640"/>
          </a:xfrm>
          <a:prstGeom prst="ellipse">
            <a:avLst/>
          </a:prstGeom>
          <a:solidFill>
            <a:srgbClr val="E07A1F"/>
          </a:solidFill>
          <a:ln w="12700">
            <a:solidFill>
              <a:srgbClr val="E07A1F"/>
            </a:solidFill>
            <a:prstDash val="solid"/>
          </a:ln>
        </p:spPr>
        <p:txBody>
          <a:bodyPr/>
          <a:p/>
        </p:txBody>
      </p:sp>
      <p:sp>
        <p:nvSpPr>
          <p:cNvPr id="17" name="anim_3_14"/>
          <p:cNvSpPr txBox="1"/>
          <p:nvPr/>
        </p:nvSpPr>
        <p:spPr>
          <a:xfrm>
            <a:off x="4189258"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8" name="anim_3_15"/>
          <p:cNvSpPr txBox="1"/>
          <p:nvPr/>
        </p:nvSpPr>
        <p:spPr>
          <a:xfrm>
            <a:off x="3856155"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Words to numbers</a:t>
            </a:r>
            <a:endParaRPr lang="en-US" sz="1700" dirty="0"/>
          </a:p>
        </p:txBody>
      </p:sp>
      <p:sp>
        <p:nvSpPr>
          <p:cNvPr id="19" name="anim_3_16"/>
          <p:cNvSpPr txBox="1"/>
          <p:nvPr/>
        </p:nvSpPr>
        <p:spPr>
          <a:xfrm>
            <a:off x="3783003"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count_words, Lecture 4</a:t>
            </a:r>
            <a:endParaRPr lang="en-US" sz="1300" dirty="0"/>
          </a:p>
        </p:txBody>
      </p:sp>
      <p:sp>
        <p:nvSpPr>
          <p:cNvPr id="20" name="anim_3_17"/>
          <p:cNvSpPr/>
          <p:nvPr/>
        </p:nvSpPr>
        <p:spPr>
          <a:xfrm>
            <a:off x="5171585" y="2761488"/>
            <a:ext cx="201168" cy="237744"/>
          </a:xfrm>
          <a:prstGeom prst="rightArrow">
            <a:avLst/>
          </a:prstGeom>
          <a:solidFill>
            <a:srgbClr val="E07A1F"/>
          </a:solidFill>
          <a:ln w="12700">
            <a:solidFill>
              <a:srgbClr val="E07A1F"/>
            </a:solidFill>
            <a:prstDash val="solid"/>
          </a:ln>
        </p:spPr>
        <p:txBody>
          <a:bodyPr/>
          <a:p/>
        </p:txBody>
      </p:sp>
      <p:sp>
        <p:nvSpPr>
          <p:cNvPr id="21" name="anim_4_18"/>
          <p:cNvSpPr/>
          <p:nvPr/>
        </p:nvSpPr>
        <p:spPr>
          <a:xfrm>
            <a:off x="5400185" y="1645920"/>
            <a:ext cx="1361150" cy="2468880"/>
          </a:xfrm>
          <a:prstGeom prst="roundRect">
            <a:avLst>
              <a:gd name="adj" fmla="val 6718"/>
            </a:avLst>
          </a:prstGeom>
          <a:solidFill>
            <a:srgbClr val="15213A"/>
          </a:solidFill>
          <a:ln w="12700">
            <a:solidFill>
              <a:srgbClr val="15213A"/>
            </a:solidFill>
            <a:prstDash val="solid"/>
          </a:ln>
        </p:spPr>
        <p:txBody>
          <a:bodyPr/>
          <a:p/>
        </p:txBody>
      </p:sp>
      <p:sp>
        <p:nvSpPr>
          <p:cNvPr id="22" name="anim_4_19"/>
          <p:cNvSpPr/>
          <p:nvPr/>
        </p:nvSpPr>
        <p:spPr>
          <a:xfrm>
            <a:off x="5806440" y="1965960"/>
            <a:ext cx="548640" cy="548640"/>
          </a:xfrm>
          <a:prstGeom prst="ellipse">
            <a:avLst/>
          </a:prstGeom>
          <a:solidFill>
            <a:srgbClr val="E07A1F"/>
          </a:solidFill>
          <a:ln w="12700">
            <a:solidFill>
              <a:srgbClr val="E07A1F"/>
            </a:solidFill>
            <a:prstDash val="solid"/>
          </a:ln>
        </p:spPr>
        <p:txBody>
          <a:bodyPr/>
          <a:p/>
        </p:txBody>
      </p:sp>
      <p:sp>
        <p:nvSpPr>
          <p:cNvPr id="23" name="anim_4_20"/>
          <p:cNvSpPr txBox="1"/>
          <p:nvPr/>
        </p:nvSpPr>
        <p:spPr>
          <a:xfrm>
            <a:off x="5806440"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4" name="anim_4_21"/>
          <p:cNvSpPr txBox="1"/>
          <p:nvPr/>
        </p:nvSpPr>
        <p:spPr>
          <a:xfrm>
            <a:off x="5473337" y="2743200"/>
            <a:ext cx="1214846" cy="1097280"/>
          </a:xfrm>
          <a:prstGeom prst="rect">
            <a:avLst/>
          </a:prstGeom>
          <a:noFill/>
          <a:ln/>
        </p:spPr>
        <p:txBody>
          <a:bodyPr wrap="square" lIns="0" tIns="0" rIns="0" bIns="0" rtlCol="0" anchor="t"/>
          <a:lstStyle/>
          <a:p>
            <a:pPr algn="ctr" indent="0" marL="0">
              <a:buNone/>
            </a:pPr>
            <a:r>
              <a:rPr lang="en-US" sz="1700" b="1" dirty="0">
                <a:solidFill>
                  <a:srgbClr val="FFFFFF"/>
                </a:solidFill>
                <a:latin typeface="Arial" pitchFamily="34" charset="0"/>
                <a:ea typeface="Arial" pitchFamily="34" charset="-122"/>
                <a:cs typeface="Arial" pitchFamily="34" charset="-120"/>
              </a:rPr>
              <a:t>Train</a:t>
            </a:r>
            <a:endParaRPr lang="en-US" sz="1700" dirty="0"/>
          </a:p>
        </p:txBody>
      </p:sp>
      <p:sp>
        <p:nvSpPr>
          <p:cNvPr id="25" name="anim_4_22"/>
          <p:cNvSpPr txBox="1"/>
          <p:nvPr/>
        </p:nvSpPr>
        <p:spPr>
          <a:xfrm>
            <a:off x="5400185"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Naive Bayes, Lecture 1 demo</a:t>
            </a:r>
            <a:endParaRPr lang="en-US" sz="1300" dirty="0"/>
          </a:p>
        </p:txBody>
      </p:sp>
      <p:sp>
        <p:nvSpPr>
          <p:cNvPr id="26" name="anim_4_23"/>
          <p:cNvSpPr/>
          <p:nvPr/>
        </p:nvSpPr>
        <p:spPr>
          <a:xfrm>
            <a:off x="6788767" y="2761488"/>
            <a:ext cx="201168" cy="237744"/>
          </a:xfrm>
          <a:prstGeom prst="rightArrow">
            <a:avLst/>
          </a:prstGeom>
          <a:solidFill>
            <a:srgbClr val="E07A1F"/>
          </a:solidFill>
          <a:ln w="12700">
            <a:solidFill>
              <a:srgbClr val="E07A1F"/>
            </a:solidFill>
            <a:prstDash val="solid"/>
          </a:ln>
        </p:spPr>
        <p:txBody>
          <a:bodyPr/>
          <a:p/>
        </p:txBody>
      </p:sp>
      <p:sp>
        <p:nvSpPr>
          <p:cNvPr id="27" name="anim_5_24"/>
          <p:cNvSpPr/>
          <p:nvPr/>
        </p:nvSpPr>
        <p:spPr>
          <a:xfrm>
            <a:off x="7017367"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28" name="anim_5_25"/>
          <p:cNvSpPr/>
          <p:nvPr/>
        </p:nvSpPr>
        <p:spPr>
          <a:xfrm>
            <a:off x="7423622" y="1965960"/>
            <a:ext cx="548640" cy="548640"/>
          </a:xfrm>
          <a:prstGeom prst="ellipse">
            <a:avLst/>
          </a:prstGeom>
          <a:solidFill>
            <a:srgbClr val="E07A1F"/>
          </a:solidFill>
          <a:ln w="12700">
            <a:solidFill>
              <a:srgbClr val="E07A1F"/>
            </a:solidFill>
            <a:prstDash val="solid"/>
          </a:ln>
        </p:spPr>
        <p:txBody>
          <a:bodyPr/>
          <a:p/>
        </p:txBody>
      </p:sp>
      <p:sp>
        <p:nvSpPr>
          <p:cNvPr id="29" name="anim_5_26"/>
          <p:cNvSpPr txBox="1"/>
          <p:nvPr/>
        </p:nvSpPr>
        <p:spPr>
          <a:xfrm>
            <a:off x="7423622"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5</a:t>
            </a:r>
            <a:endParaRPr lang="en-US" sz="1500" dirty="0"/>
          </a:p>
        </p:txBody>
      </p:sp>
      <p:sp>
        <p:nvSpPr>
          <p:cNvPr id="30" name="anim_5_27"/>
          <p:cNvSpPr txBox="1"/>
          <p:nvPr/>
        </p:nvSpPr>
        <p:spPr>
          <a:xfrm>
            <a:off x="7090519"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Predict</a:t>
            </a:r>
            <a:endParaRPr lang="en-US" sz="1700" dirty="0"/>
          </a:p>
        </p:txBody>
      </p:sp>
      <p:sp>
        <p:nvSpPr>
          <p:cNvPr id="31" name="anim_5_28"/>
          <p:cNvSpPr txBox="1"/>
          <p:nvPr/>
        </p:nvSpPr>
        <p:spPr>
          <a:xfrm>
            <a:off x="7017367"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new today</a:t>
            </a:r>
            <a:endParaRPr lang="en-US" sz="1300" dirty="0"/>
          </a:p>
        </p:txBody>
      </p:sp>
      <p:sp>
        <p:nvSpPr>
          <p:cNvPr id="32" name="anim_5_29"/>
          <p:cNvSpPr/>
          <p:nvPr/>
        </p:nvSpPr>
        <p:spPr>
          <a:xfrm>
            <a:off x="8405949" y="2761488"/>
            <a:ext cx="201168" cy="237744"/>
          </a:xfrm>
          <a:prstGeom prst="rightArrow">
            <a:avLst/>
          </a:prstGeom>
          <a:solidFill>
            <a:srgbClr val="E07A1F"/>
          </a:solidFill>
          <a:ln w="12700">
            <a:solidFill>
              <a:srgbClr val="E07A1F"/>
            </a:solidFill>
            <a:prstDash val="solid"/>
          </a:ln>
        </p:spPr>
        <p:txBody>
          <a:bodyPr/>
          <a:p/>
        </p:txBody>
      </p:sp>
      <p:sp>
        <p:nvSpPr>
          <p:cNvPr id="33" name="anim_6_30"/>
          <p:cNvSpPr/>
          <p:nvPr/>
        </p:nvSpPr>
        <p:spPr>
          <a:xfrm>
            <a:off x="8634549"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34" name="anim_6_31"/>
          <p:cNvSpPr/>
          <p:nvPr/>
        </p:nvSpPr>
        <p:spPr>
          <a:xfrm>
            <a:off x="9040803" y="1965960"/>
            <a:ext cx="548640" cy="548640"/>
          </a:xfrm>
          <a:prstGeom prst="ellipse">
            <a:avLst/>
          </a:prstGeom>
          <a:solidFill>
            <a:srgbClr val="E07A1F"/>
          </a:solidFill>
          <a:ln w="12700">
            <a:solidFill>
              <a:srgbClr val="E07A1F"/>
            </a:solidFill>
            <a:prstDash val="solid"/>
          </a:ln>
        </p:spPr>
        <p:txBody>
          <a:bodyPr/>
          <a:p/>
        </p:txBody>
      </p:sp>
      <p:sp>
        <p:nvSpPr>
          <p:cNvPr id="35" name="anim_6_32"/>
          <p:cNvSpPr txBox="1"/>
          <p:nvPr/>
        </p:nvSpPr>
        <p:spPr>
          <a:xfrm>
            <a:off x="9040803"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6</a:t>
            </a:r>
            <a:endParaRPr lang="en-US" sz="1500" dirty="0"/>
          </a:p>
        </p:txBody>
      </p:sp>
      <p:sp>
        <p:nvSpPr>
          <p:cNvPr id="36" name="anim_6_33"/>
          <p:cNvSpPr txBox="1"/>
          <p:nvPr/>
        </p:nvSpPr>
        <p:spPr>
          <a:xfrm>
            <a:off x="8707701"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Evaluate</a:t>
            </a:r>
            <a:endParaRPr lang="en-US" sz="1700" dirty="0"/>
          </a:p>
        </p:txBody>
      </p:sp>
      <p:sp>
        <p:nvSpPr>
          <p:cNvPr id="37" name="anim_6_34"/>
          <p:cNvSpPr txBox="1"/>
          <p:nvPr/>
        </p:nvSpPr>
        <p:spPr>
          <a:xfrm>
            <a:off x="8634549"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new today</a:t>
            </a:r>
            <a:endParaRPr lang="en-US" sz="1300" dirty="0"/>
          </a:p>
        </p:txBody>
      </p:sp>
      <p:sp>
        <p:nvSpPr>
          <p:cNvPr id="38" name="anim_6_35"/>
          <p:cNvSpPr/>
          <p:nvPr/>
        </p:nvSpPr>
        <p:spPr>
          <a:xfrm>
            <a:off x="10023130" y="2761488"/>
            <a:ext cx="201168" cy="237744"/>
          </a:xfrm>
          <a:prstGeom prst="rightArrow">
            <a:avLst/>
          </a:prstGeom>
          <a:solidFill>
            <a:srgbClr val="E07A1F"/>
          </a:solidFill>
          <a:ln w="12700">
            <a:solidFill>
              <a:srgbClr val="E07A1F"/>
            </a:solidFill>
            <a:prstDash val="solid"/>
          </a:ln>
        </p:spPr>
        <p:txBody>
          <a:bodyPr/>
          <a:p/>
        </p:txBody>
      </p:sp>
      <p:sp>
        <p:nvSpPr>
          <p:cNvPr id="39" name="anim_7_36"/>
          <p:cNvSpPr/>
          <p:nvPr/>
        </p:nvSpPr>
        <p:spPr>
          <a:xfrm>
            <a:off x="10251730"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40" name="anim_7_37"/>
          <p:cNvSpPr/>
          <p:nvPr/>
        </p:nvSpPr>
        <p:spPr>
          <a:xfrm>
            <a:off x="10657985" y="1965960"/>
            <a:ext cx="548640" cy="548640"/>
          </a:xfrm>
          <a:prstGeom prst="ellipse">
            <a:avLst/>
          </a:prstGeom>
          <a:solidFill>
            <a:srgbClr val="E07A1F"/>
          </a:solidFill>
          <a:ln w="12700">
            <a:solidFill>
              <a:srgbClr val="E07A1F"/>
            </a:solidFill>
            <a:prstDash val="solid"/>
          </a:ln>
        </p:spPr>
        <p:txBody>
          <a:bodyPr/>
          <a:p/>
        </p:txBody>
      </p:sp>
      <p:sp>
        <p:nvSpPr>
          <p:cNvPr id="41" name="anim_7_38"/>
          <p:cNvSpPr txBox="1"/>
          <p:nvPr/>
        </p:nvSpPr>
        <p:spPr>
          <a:xfrm>
            <a:off x="10657985"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7</a:t>
            </a:r>
            <a:endParaRPr lang="en-US" sz="1500" dirty="0"/>
          </a:p>
        </p:txBody>
      </p:sp>
      <p:sp>
        <p:nvSpPr>
          <p:cNvPr id="42" name="anim_7_39"/>
          <p:cNvSpPr txBox="1"/>
          <p:nvPr/>
        </p:nvSpPr>
        <p:spPr>
          <a:xfrm>
            <a:off x="10324882"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Try it</a:t>
            </a:r>
            <a:endParaRPr lang="en-US" sz="1700" dirty="0"/>
          </a:p>
        </p:txBody>
      </p:sp>
      <p:sp>
        <p:nvSpPr>
          <p:cNvPr id="43" name="anim_7_40"/>
          <p:cNvSpPr txBox="1"/>
          <p:nvPr/>
        </p:nvSpPr>
        <p:spPr>
          <a:xfrm>
            <a:off x="10251730"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your own messages</a:t>
            </a:r>
            <a:endParaRPr lang="en-US" sz="1300" dirty="0"/>
          </a:p>
        </p:txBody>
      </p:sp>
      <p:sp>
        <p:nvSpPr>
          <p:cNvPr id="44" name="Text 42"/>
          <p:cNvSpPr txBox="1"/>
          <p:nvPr/>
        </p:nvSpPr>
        <p:spPr>
          <a:xfrm>
            <a:off x="548640" y="5257800"/>
            <a:ext cx="11064240" cy="731520"/>
          </a:xfrm>
          <a:prstGeom prst="rect">
            <a:avLst/>
          </a:prstGeom>
          <a:noFill/>
          <a:ln/>
        </p:spPr>
        <p:txBody>
          <a:bodyPr wrap="square" lIns="0" tIns="0" rIns="0" bIns="0" rtlCol="0" anchor="ctr"/>
          <a:lstStyle/>
          <a:p>
            <a:pPr indent="0" marL="0">
              <a:buNone/>
            </a:pPr>
            <a:r>
              <a:rPr lang="en-US" sz="1900" dirty="0">
                <a:solidFill>
                  <a:srgbClr val="15213A"/>
                </a:solidFill>
                <a:latin typeface="Calibri" pitchFamily="34" charset="0"/>
                <a:ea typeface="Calibri" pitchFamily="34" charset="-122"/>
                <a:cs typeface="Calibri" pitchFamily="34" charset="-120"/>
              </a:rPr>
              <a:t>The same seven steps work for most classification problems: plant disease photos, speech emotion, fraud.</a:t>
            </a:r>
            <a:endParaRPr lang="en-US" sz="1900" dirty="0"/>
          </a:p>
        </p:txBody>
      </p:sp>
      <p:sp>
        <p:nvSpPr>
          <p:cNvPr id="45" name="Shape 4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6" name="Text 4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7" name="Shape 4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8" name="Text 4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49" name="Shape 4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0" name="Text 4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1" name="Shape 4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2" name="Text 5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21</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400"/>
                                        <p:tgtEl>
                                          <p:spTgt spid="2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4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par>
                                <p:cTn id="78" presetID="10" presetClass="entr" presetSubtype="0"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400"/>
                                        <p:tgtEl>
                                          <p:spTgt spid="26"/>
                                        </p:tgtEl>
                                      </p:cBhvr>
                                    </p:animEffect>
                                  </p:childTnLst>
                                </p:cTn>
                              </p:par>
                            </p:childTnLst>
                          </p:cTn>
                        </p:par>
                      </p:childTnLst>
                    </p:cTn>
                  </p:par>
                  <p:par>
                    <p:cTn id="101" fill="hold">
                      <p:stCondLst>
                        <p:cond delay="indefinite"/>
                      </p:stCondLst>
                      <p:childTnLst>
                        <p:par>
                          <p:cTn id="10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10" presetClass="entr" presetSubtype="0"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4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400"/>
                                        <p:tgtEl>
                                          <p:spTgt spid="31"/>
                                        </p:tgtEl>
                                      </p:cBhvr>
                                    </p:animEffect>
                                  </p:childTnLst>
                                </p:cTn>
                              </p:par>
                              <p:par>
                                <p:cTn id="98" presetID="10" presetClass="entr" presetSubtype="0" fill="hold"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400"/>
                                        <p:tgtEl>
                                          <p:spTgt spid="32"/>
                                        </p:tgtEl>
                                      </p:cBhvr>
                                    </p:animEffect>
                                  </p:childTnLst>
                                </p:cTn>
                              </p:par>
                            </p:childTnLst>
                          </p:cTn>
                        </p:par>
                      </p:childTnLst>
                    </p:cTn>
                  </p:par>
                  <p:par>
                    <p:cTn id="121" fill="hold">
                      <p:stCondLst>
                        <p:cond delay="indefinite"/>
                      </p:stCondLst>
                      <p:childTnLst>
                        <p:par>
                          <p:cTn id="12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400"/>
                                        <p:tgtEl>
                                          <p:spTgt spid="33"/>
                                        </p:tgtEl>
                                      </p:cBhvr>
                                    </p:animEffect>
                                  </p:childTnLst>
                                </p:cTn>
                              </p:par>
                              <p:par>
                                <p:cTn id="106" presetID="10" presetClass="entr" presetSubtype="0" fill="hold"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4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4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4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400"/>
                                        <p:tgtEl>
                                          <p:spTgt spid="37"/>
                                        </p:tgtEl>
                                      </p:cBhvr>
                                    </p:animEffect>
                                  </p:childTnLst>
                                </p:cTn>
                              </p:par>
                              <p:par>
                                <p:cTn id="118" presetID="10" presetClass="entr" presetSubtype="0"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400"/>
                                        <p:tgtEl>
                                          <p:spTgt spid="38"/>
                                        </p:tgtEl>
                                      </p:cBhvr>
                                    </p:animEffect>
                                  </p:childTnLst>
                                </p:cTn>
                              </p:par>
                            </p:childTnLst>
                          </p:cTn>
                        </p:par>
                      </p:childTnLst>
                    </p:cTn>
                  </p:par>
                  <p:par>
                    <p:cTn id="138" fill="hold">
                      <p:stCondLst>
                        <p:cond delay="indefinite"/>
                      </p:stCondLst>
                      <p:childTnLst>
                        <p:par>
                          <p:cTn id="139"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9"/>
                                        </p:tgtEl>
                                        <p:attrNameLst>
                                          <p:attrName>style.visibility</p:attrName>
                                        </p:attrNameLst>
                                      </p:cBhvr>
                                      <p:to>
                                        <p:strVal val="visible"/>
                                      </p:to>
                                    </p:set>
                                    <p:animEffect transition="in" filter="fade">
                                      <p:cBhvr>
                                        <p:cTn id="125" dur="400"/>
                                        <p:tgtEl>
                                          <p:spTgt spid="39"/>
                                        </p:tgtEl>
                                      </p:cBhvr>
                                    </p:animEffect>
                                  </p:childTnLst>
                                </p:cTn>
                              </p:par>
                              <p:par>
                                <p:cTn id="126" presetID="10" presetClass="entr" presetSubtype="0" fill="hold"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400"/>
                                        <p:tgtEl>
                                          <p:spTgt spid="4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400"/>
                                        <p:tgtEl>
                                          <p:spTgt spid="4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400"/>
                                        <p:tgtEl>
                                          <p:spTgt spid="4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3"/>
                                        </p:tgtEl>
                                        <p:attrNameLst>
                                          <p:attrName>style.visibility</p:attrName>
                                        </p:attrNameLst>
                                      </p:cBhvr>
                                      <p:to>
                                        <p:strVal val="visible"/>
                                      </p:to>
                                    </p:set>
                                    <p:animEffect transition="in" filter="fade">
                                      <p:cBhvr>
                                        <p:cTn id="137" dur="4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2" grpId="0" animBg="1"/>
      <p:bldP spid="13" grpId="0" animBg="1"/>
      <p:bldP spid="17" grpId="0" animBg="1"/>
      <p:bldP spid="18" grpId="0" animBg="1"/>
      <p:bldP spid="19" grpId="0" animBg="1"/>
      <p:bldP spid="23" grpId="0" animBg="1"/>
      <p:bldP spid="24" grpId="0" animBg="1"/>
      <p:bldP spid="25" grpId="0" animBg="1"/>
      <p:bldP spid="29" grpId="0" animBg="1"/>
      <p:bldP spid="30" grpId="0" animBg="1"/>
      <p:bldP spid="31" grpId="0" animBg="1"/>
      <p:bldP spid="35" grpId="0" animBg="1"/>
      <p:bldP spid="36" grpId="0" animBg="1"/>
      <p:bldP spid="37" grpId="0" animBg="1"/>
      <p:bldP spid="41" grpId="0" animBg="1"/>
      <p:bldP spid="42" grpId="0" animBg="1"/>
      <p:bldP spid="4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1: Load and clean</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96621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loading code as Lecture 5; in the lab use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"sms.tsv"</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instead of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url</a:t>
            </a:r>
            <a:endParaRPr lang="en-US" sz="2000" dirty="0"/>
          </a:p>
        </p:txBody>
      </p:sp>
      <p:sp>
        <p:nvSpPr>
          <p:cNvPr id="5" name="Shape 3"/>
          <p:cNvSpPr/>
          <p:nvPr/>
        </p:nvSpPr>
        <p:spPr>
          <a:xfrm>
            <a:off x="548640" y="278993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68325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Drop duplicates so test messages are truly new</a:t>
            </a:r>
            <a:endParaRPr lang="en-US" sz="2000" dirty="0"/>
          </a:p>
        </p:txBody>
      </p:sp>
      <p:sp>
        <p:nvSpPr>
          <p:cNvPr id="7" name="Shape 5"/>
          <p:cNvSpPr/>
          <p:nvPr/>
        </p:nvSpPr>
        <p:spPr>
          <a:xfrm>
            <a:off x="548640" y="370027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59359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5,169 unique messages remain</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X</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 the messages (input),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y</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 the labels (answer)</a:t>
            </a:r>
            <a:endParaRPr lang="en-US" sz="2000" dirty="0"/>
          </a:p>
        </p:txBody>
      </p:sp>
      <p:sp>
        <p:nvSpPr>
          <p:cNvPr id="11" name="Shape 9"/>
          <p:cNvSpPr/>
          <p:nvPr/>
        </p:nvSpPr>
        <p:spPr>
          <a:xfrm>
            <a:off x="5440680" y="1371600"/>
            <a:ext cx="6172200" cy="3204210"/>
          </a:xfrm>
          <a:prstGeom prst="roundRect">
            <a:avLst>
              <a:gd name="adj" fmla="val 228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747010"/>
          </a:xfrm>
          <a:prstGeom prst="rect">
            <a:avLst/>
          </a:prstGeom>
          <a:noFill/>
          <a:ln/>
        </p:spPr>
        <p:txBody>
          <a:bodyPr wrap="none" lIns="0" tIns="0" rIns="0" bIns="0" rtlCol="0" anchor="t"/>
          <a:lstStyle/>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import pandas as pd</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url = ("https://raw.githubusercontent.com/"</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"justmarkham/pycon-2016-tutorial/"</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"master/data/sms.tsv")</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df = pd.read_csv(url, sep="\t", header=None,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names=["label", "message"])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df = df.drop_duplicates()</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X = df["message"]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y = df["label"]</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print(df.shape)</a:t>
            </a:r>
            <a:endParaRPr lang="en-US" sz="1700" dirty="0"/>
          </a:p>
        </p:txBody>
      </p:sp>
      <p:sp>
        <p:nvSpPr>
          <p:cNvPr id="14" name="Shape 12"/>
          <p:cNvSpPr/>
          <p:nvPr/>
        </p:nvSpPr>
        <p:spPr>
          <a:xfrm>
            <a:off x="5440680" y="4804410"/>
            <a:ext cx="6172200" cy="814197"/>
          </a:xfrm>
          <a:prstGeom prst="roundRect">
            <a:avLst>
              <a:gd name="adj" fmla="val 8985"/>
            </a:avLst>
          </a:prstGeom>
          <a:solidFill>
            <a:srgbClr val="EEF2F8"/>
          </a:solidFill>
          <a:ln w="9525">
            <a:solidFill>
              <a:srgbClr val="D5DBE6"/>
            </a:solidFill>
            <a:prstDash val="solid"/>
          </a:ln>
        </p:spPr>
        <p:txBody>
          <a:bodyPr/>
          <a:p/>
        </p:txBody>
      </p:sp>
      <p:sp>
        <p:nvSpPr>
          <p:cNvPr id="15" name="Text 13"/>
          <p:cNvSpPr txBox="1"/>
          <p:nvPr/>
        </p:nvSpPr>
        <p:spPr>
          <a:xfrm>
            <a:off x="5623560" y="489585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5151882"/>
            <a:ext cx="5897880" cy="356997"/>
          </a:xfrm>
          <a:prstGeom prst="rect">
            <a:avLst/>
          </a:prstGeom>
          <a:noFill/>
          <a:ln/>
        </p:spPr>
        <p:txBody>
          <a:bodyPr wrap="none" lIns="0" tIns="0" rIns="0" bIns="0" rtlCol="0" anchor="t"/>
          <a:lstStyle/>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(5169, 2)</a:t>
            </a:r>
            <a:endParaRPr lang="en-US" sz="17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21</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2: Split into study and exam sets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model studies the training set (80%)</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We grade it on the test set (20%) it has never seen</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stratify=y</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keeps the same spam share in both</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random_state=42</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makes the split repeatable</a:t>
            </a:r>
            <a:endParaRPr lang="en-US" sz="2000" dirty="0"/>
          </a:p>
        </p:txBody>
      </p:sp>
      <p:sp>
        <p:nvSpPr>
          <p:cNvPr id="11" name="Shape 9"/>
          <p:cNvSpPr/>
          <p:nvPr/>
        </p:nvSpPr>
        <p:spPr>
          <a:xfrm>
            <a:off x="5440680" y="1371600"/>
            <a:ext cx="6172200" cy="1907667"/>
          </a:xfrm>
          <a:prstGeom prst="roundRect">
            <a:avLst>
              <a:gd name="adj" fmla="val 3835"/>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450467"/>
          </a:xfrm>
          <a:prstGeom prst="rect">
            <a:avLst/>
          </a:prstGeom>
          <a:noFill/>
          <a:ln/>
        </p:spPr>
        <p:txBody>
          <a:bodyPr wrap="none" lIns="0" tIns="0" rIns="0" bIns="0" rtlCol="0" anchor="t"/>
          <a:lstStyle/>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from sklearn.model_selection import train_test_split</a:t>
            </a:r>
            <a:endParaRPr lang="en-US" sz="1450" dirty="0"/>
          </a:p>
          <a:p>
            <a:pPr indent="0" marL="0">
              <a:lnSpc>
                <a:spcPct val="98000"/>
              </a:lnSpc>
              <a:buNone/>
            </a:pP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X_train, X_test, y_train, y_test = train_test_split(</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X, y, test_size=0.2, random_state=42,</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stratify=y)</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print(len(X_train), len(X_test))</a:t>
            </a:r>
            <a:endParaRPr lang="en-US" sz="1450" dirty="0"/>
          </a:p>
        </p:txBody>
      </p:sp>
      <p:sp>
        <p:nvSpPr>
          <p:cNvPr id="14" name="Shape 12"/>
          <p:cNvSpPr/>
          <p:nvPr/>
        </p:nvSpPr>
        <p:spPr>
          <a:xfrm>
            <a:off x="5440680" y="3507867"/>
            <a:ext cx="6172200" cy="775145"/>
          </a:xfrm>
          <a:prstGeom prst="roundRect">
            <a:avLst>
              <a:gd name="adj" fmla="val 9437"/>
            </a:avLst>
          </a:prstGeom>
          <a:solidFill>
            <a:srgbClr val="EEF2F8"/>
          </a:solidFill>
          <a:ln w="9525">
            <a:solidFill>
              <a:srgbClr val="D5DBE6"/>
            </a:solidFill>
            <a:prstDash val="solid"/>
          </a:ln>
        </p:spPr>
        <p:txBody>
          <a:bodyPr/>
          <a:p/>
        </p:txBody>
      </p:sp>
      <p:sp>
        <p:nvSpPr>
          <p:cNvPr id="15" name="Text 13"/>
          <p:cNvSpPr txBox="1"/>
          <p:nvPr/>
        </p:nvSpPr>
        <p:spPr>
          <a:xfrm>
            <a:off x="5623560" y="3599307"/>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855339"/>
            <a:ext cx="5897880" cy="317945"/>
          </a:xfrm>
          <a:prstGeom prst="rect">
            <a:avLst/>
          </a:prstGeom>
          <a:noFill/>
          <a:ln/>
        </p:spPr>
        <p:txBody>
          <a:bodyPr wrap="none" lIns="0" tIns="0" rIns="0" bIns="0" rtlCol="0" anchor="t"/>
          <a:lstStyle/>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4135 1034</a:t>
            </a:r>
            <a:endParaRPr lang="en-US" sz="14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21</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3: What "words to numbers" means</a:t>
            </a:r>
            <a:endParaRPr lang="en-US" sz="3000" dirty="0"/>
          </a:p>
        </p:txBody>
      </p:sp>
      <p:sp>
        <p:nvSpPr>
          <p:cNvPr id="3" name="Text 1"/>
          <p:cNvSpPr txBox="1"/>
          <p:nvPr/>
        </p:nvSpPr>
        <p:spPr>
          <a:xfrm>
            <a:off x="548640" y="1188720"/>
            <a:ext cx="11064240" cy="64008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Models only understand numbers. CountVectorizer builds a table: one row per message, one column per word, each cell a count.</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2057400"/>
          <a:ext cx="11064240" cy="2267712"/>
        </p:xfrm>
        <a:graphic>
          <a:graphicData uri="http://schemas.openxmlformats.org/drawingml/2006/table">
            <a:tbl>
              <a:tblPr/>
              <a:tblGrid>
                <a:gridCol w="4480560"/>
                <a:gridCol w="1097280"/>
                <a:gridCol w="1097280"/>
                <a:gridCol w="1097280"/>
                <a:gridCol w="1097280"/>
                <a:gridCol w="1097280"/>
                <a:gridCol w="1097280"/>
              </a:tblGrid>
              <a:tr h="566928">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Message</a:t>
                      </a:r>
                      <a:endParaRPr lang="en-US" sz="17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700" b="1" dirty="0">
                          <a:solidFill>
                            <a:srgbClr val="FFFFFF"/>
                          </a:solidFill>
                          <a:latin typeface="Courier New" pitchFamily="34" charset="0"/>
                          <a:ea typeface="Courier New" pitchFamily="34" charset="-122"/>
                          <a:cs typeface="Courier New" pitchFamily="34" charset="-120"/>
                        </a:rPr>
                        <a:t>win</a:t>
                      </a:r>
                      <a:endParaRPr lang="en-US" sz="17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700" b="1" dirty="0">
                          <a:solidFill>
                            <a:srgbClr val="FFFFFF"/>
                          </a:solidFill>
                          <a:latin typeface="Courier New" pitchFamily="34" charset="0"/>
                          <a:ea typeface="Courier New" pitchFamily="34" charset="-122"/>
                          <a:cs typeface="Courier New" pitchFamily="34" charset="-120"/>
                        </a:rPr>
                        <a:t>free</a:t>
                      </a:r>
                      <a:endParaRPr lang="en-US" sz="17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700" b="1" dirty="0">
                          <a:solidFill>
                            <a:srgbClr val="FFFFFF"/>
                          </a:solidFill>
                          <a:latin typeface="Courier New" pitchFamily="34" charset="0"/>
                          <a:ea typeface="Courier New" pitchFamily="34" charset="-122"/>
                          <a:cs typeface="Courier New" pitchFamily="34" charset="-120"/>
                        </a:rPr>
                        <a:t>prize</a:t>
                      </a:r>
                      <a:endParaRPr lang="en-US" sz="17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700" b="1" dirty="0">
                          <a:solidFill>
                            <a:srgbClr val="FFFFFF"/>
                          </a:solidFill>
                          <a:latin typeface="Courier New" pitchFamily="34" charset="0"/>
                          <a:ea typeface="Courier New" pitchFamily="34" charset="-122"/>
                          <a:cs typeface="Courier New" pitchFamily="34" charset="-120"/>
                        </a:rPr>
                        <a:t>now</a:t>
                      </a:r>
                      <a:endParaRPr lang="en-US" sz="17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700" b="1" dirty="0">
                          <a:solidFill>
                            <a:srgbClr val="FFFFFF"/>
                          </a:solidFill>
                          <a:latin typeface="Courier New" pitchFamily="34" charset="0"/>
                          <a:ea typeface="Courier New" pitchFamily="34" charset="-122"/>
                          <a:cs typeface="Courier New" pitchFamily="34" charset="-120"/>
                        </a:rPr>
                        <a:t>lunch</a:t>
                      </a:r>
                      <a:endParaRPr lang="en-US" sz="17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700" b="1" dirty="0">
                          <a:solidFill>
                            <a:srgbClr val="FFFFFF"/>
                          </a:solidFill>
                          <a:latin typeface="Courier New" pitchFamily="34" charset="0"/>
                          <a:ea typeface="Courier New" pitchFamily="34" charset="-122"/>
                          <a:cs typeface="Courier New" pitchFamily="34" charset="-120"/>
                        </a:rPr>
                        <a:t>class</a:t>
                      </a:r>
                      <a:endParaRPr lang="en-US" sz="17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66928">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Win a free prize, win now</a:t>
                      </a:r>
                      <a:endParaRPr lang="en-US" sz="17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2</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Free lunch now</a:t>
                      </a:r>
                      <a:endParaRPr lang="en-US" sz="17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See you in class</a:t>
                      </a:r>
                      <a:endParaRPr lang="en-US" sz="17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9AA3B2"/>
                          </a:solidFill>
                          <a:latin typeface="Arial" pitchFamily="34" charset="0"/>
                          <a:ea typeface="Arial" pitchFamily="34" charset="-122"/>
                          <a:cs typeface="Arial" pitchFamily="34" charset="-120"/>
                        </a:rPr>
                        <a:t>0</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700" b="1" dirty="0">
                          <a:solidFill>
                            <a:srgbClr val="A4520C"/>
                          </a:solidFill>
                          <a:latin typeface="Arial" pitchFamily="34" charset="0"/>
                          <a:ea typeface="Arial" pitchFamily="34" charset="-122"/>
                          <a:cs typeface="Arial" pitchFamily="34" charset="-120"/>
                        </a:rPr>
                        <a:t>1</a:t>
                      </a:r>
                      <a:endParaRPr lang="en-US" sz="1700" dirty="0">
                        <a:latin typeface="Arial" charset="0"/>
                        <a:ea typeface="Arial" charset="0"/>
                        <a:cs typeface="Arial"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r>
            </a:tbl>
          </a:graphicData>
        </a:graphic>
      </p:graphicFrame>
      <p:sp>
        <p:nvSpPr>
          <p:cNvPr id="5" name="Text 2"/>
          <p:cNvSpPr txBox="1"/>
          <p:nvPr/>
        </p:nvSpPr>
        <p:spPr>
          <a:xfrm>
            <a:off x="548640" y="4800600"/>
            <a:ext cx="11064240" cy="822960"/>
          </a:xfrm>
          <a:prstGeom prst="rect">
            <a:avLst/>
          </a:prstGeom>
          <a:noFill/>
          <a:ln/>
        </p:spPr>
        <p:txBody>
          <a:bodyPr wrap="square" lIns="0" tIns="0" rIns="0" bIns="0" rtlCol="0" anchor="t"/>
          <a:lstStyle/>
          <a:p>
            <a:pPr indent="0" marL="0">
              <a:buNone/>
            </a:pPr>
            <a:r>
              <a:rPr lang="en-US" sz="1600" i="1" dirty="0">
                <a:solidFill>
                  <a:srgbClr val="5D6573"/>
                </a:solidFill>
                <a:latin typeface="Calibri" pitchFamily="34" charset="0"/>
                <a:ea typeface="Calibri" pitchFamily="34" charset="-122"/>
                <a:cs typeface="Calibri" pitchFamily="34" charset="-120"/>
              </a:rPr>
              <a:t>This is count_words() from Lecture 4, done for every message and arranged as a table. Word order is lost: it is a “bag of words”.</a:t>
            </a:r>
            <a:endParaRPr lang="en-US" sz="16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21</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3: Words to numbers, in code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fit_transform</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on training data: learn the vocabulary, then count</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transform</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on test data: count only, using that vocabulary</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7,680 different words learned</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Never fit on the test set: that would peek at the exam</a:t>
            </a:r>
            <a:endParaRPr lang="en-US" sz="2000" dirty="0"/>
          </a:p>
        </p:txBody>
      </p:sp>
      <p:sp>
        <p:nvSpPr>
          <p:cNvPr id="11" name="Shape 9"/>
          <p:cNvSpPr/>
          <p:nvPr/>
        </p:nvSpPr>
        <p:spPr>
          <a:xfrm>
            <a:off x="5440680" y="1371600"/>
            <a:ext cx="6172200" cy="2352866"/>
          </a:xfrm>
          <a:prstGeom prst="roundRect">
            <a:avLst>
              <a:gd name="adj" fmla="val 310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895666"/>
          </a:xfrm>
          <a:prstGeom prst="rect">
            <a:avLst/>
          </a:prstGeom>
          <a:noFill/>
          <a:ln/>
        </p:spPr>
        <p:txBody>
          <a:bodyPr wrap="none" lIns="0" tIns="0" rIns="0" bIns="0" rtlCol="0" anchor="t"/>
          <a:lstStyle/>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from sklearn.feature_extraction.text import (</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CountVectorizer)</a:t>
            </a:r>
            <a:endParaRPr lang="en-US" sz="1650" dirty="0"/>
          </a:p>
          <a:p>
            <a:pPr indent="0" marL="0">
              <a:lnSpc>
                <a:spcPct val="98000"/>
              </a:lnSpc>
              <a:buNone/>
            </a:pP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vec = CountVectorizer()</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X_train_counts = vec.fit_transform(X_train)</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X_test_counts = vec.transform(X_test)</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print(X_train_counts.shape)</a:t>
            </a:r>
            <a:endParaRPr lang="en-US" sz="1650" dirty="0"/>
          </a:p>
        </p:txBody>
      </p:sp>
      <p:sp>
        <p:nvSpPr>
          <p:cNvPr id="14" name="Shape 12"/>
          <p:cNvSpPr/>
          <p:nvPr/>
        </p:nvSpPr>
        <p:spPr>
          <a:xfrm>
            <a:off x="5440680" y="3953066"/>
            <a:ext cx="6172200" cy="806387"/>
          </a:xfrm>
          <a:prstGeom prst="roundRect">
            <a:avLst>
              <a:gd name="adj" fmla="val 9072"/>
            </a:avLst>
          </a:prstGeom>
          <a:solidFill>
            <a:srgbClr val="EEF2F8"/>
          </a:solidFill>
          <a:ln w="9525">
            <a:solidFill>
              <a:srgbClr val="D5DBE6"/>
            </a:solidFill>
            <a:prstDash val="solid"/>
          </a:ln>
        </p:spPr>
        <p:txBody>
          <a:bodyPr/>
          <a:p/>
        </p:txBody>
      </p:sp>
      <p:sp>
        <p:nvSpPr>
          <p:cNvPr id="15" name="Text 13"/>
          <p:cNvSpPr txBox="1"/>
          <p:nvPr/>
        </p:nvSpPr>
        <p:spPr>
          <a:xfrm>
            <a:off x="5623560" y="404450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00538"/>
            <a:ext cx="5897880" cy="349186"/>
          </a:xfrm>
          <a:prstGeom prst="rect">
            <a:avLst/>
          </a:prstGeom>
          <a:noFill/>
          <a:ln/>
        </p:spPr>
        <p:txBody>
          <a:bodyPr wrap="none" lIns="0" tIns="0" rIns="0" bIns="0" rtlCol="0" anchor="t"/>
          <a:lstStyle/>
          <a:p>
            <a:pPr indent="0" marL="0">
              <a:lnSpc>
                <a:spcPct val="98000"/>
              </a:lnSpc>
              <a:buNone/>
            </a:pPr>
            <a:r>
              <a:rPr lang="en-US" sz="1650" dirty="0">
                <a:solidFill>
                  <a:srgbClr val="15213A"/>
                </a:solidFill>
                <a:latin typeface="Courier New" pitchFamily="34" charset="0"/>
                <a:ea typeface="Courier New" pitchFamily="34" charset="-122"/>
                <a:cs typeface="Courier New" pitchFamily="34" charset="-120"/>
              </a:rPr>
              <a:t>(4135, 7680)</a:t>
            </a:r>
            <a:endParaRPr lang="en-US" sz="16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21</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3, up close: fit learns, transform reuses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fit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reads the training messages and builds the vocabulary</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transform</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counts words using that vocabulary only</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"tomorrow" was never seen in training, so it is ignored</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 is dropped: by default, one-letter words are skipped</a:t>
            </a:r>
            <a:endParaRPr lang="en-US" sz="2000" dirty="0"/>
          </a:p>
        </p:txBody>
      </p:sp>
      <p:sp>
        <p:nvSpPr>
          <p:cNvPr id="11" name="Shape 9"/>
          <p:cNvSpPr/>
          <p:nvPr/>
        </p:nvSpPr>
        <p:spPr>
          <a:xfrm>
            <a:off x="5440680" y="1371600"/>
            <a:ext cx="6172200" cy="1392174"/>
          </a:xfrm>
          <a:prstGeom prst="roundRect">
            <a:avLst>
              <a:gd name="adj" fmla="val 5255"/>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934974"/>
          </a:xfrm>
          <a:prstGeom prst="rect">
            <a:avLst/>
          </a:prstGeom>
          <a:noFill/>
          <a:ln/>
        </p:spPr>
        <p:txBody>
          <a:bodyPr wrap="none" lIns="0" tIns="0" rIns="0" bIns="0" rtlCol="0" anchor="t"/>
          <a:lstStyle/>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demo = CountVectorizer()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demo.fit(["win a free prize", "see you in class"])</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print(demo.get_feature_names_out())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print(demo.transform(["free class tomorrow"]).toarray())</a:t>
            </a:r>
            <a:endParaRPr lang="en-US" sz="1350" dirty="0"/>
          </a:p>
        </p:txBody>
      </p:sp>
      <p:sp>
        <p:nvSpPr>
          <p:cNvPr id="14" name="Shape 12"/>
          <p:cNvSpPr/>
          <p:nvPr/>
        </p:nvSpPr>
        <p:spPr>
          <a:xfrm>
            <a:off x="5440680" y="2992374"/>
            <a:ext cx="6172200" cy="970407"/>
          </a:xfrm>
          <a:prstGeom prst="roundRect">
            <a:avLst>
              <a:gd name="adj" fmla="val 7538"/>
            </a:avLst>
          </a:prstGeom>
          <a:solidFill>
            <a:srgbClr val="EEF2F8"/>
          </a:solidFill>
          <a:ln w="9525">
            <a:solidFill>
              <a:srgbClr val="D5DBE6"/>
            </a:solidFill>
            <a:prstDash val="solid"/>
          </a:ln>
        </p:spPr>
        <p:txBody>
          <a:bodyPr/>
          <a:p/>
        </p:txBody>
      </p:sp>
      <p:sp>
        <p:nvSpPr>
          <p:cNvPr id="15" name="Text 13"/>
          <p:cNvSpPr txBox="1"/>
          <p:nvPr/>
        </p:nvSpPr>
        <p:spPr>
          <a:xfrm>
            <a:off x="5623560" y="3083814"/>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339846"/>
            <a:ext cx="5897880" cy="513207"/>
          </a:xfrm>
          <a:prstGeom prst="rect">
            <a:avLst/>
          </a:prstGeom>
          <a:noFill/>
          <a:ln/>
        </p:spPr>
        <p:txBody>
          <a:bodyPr wrap="none" lIns="0" tIns="0" rIns="0" bIns="0" rtlCol="0" anchor="t"/>
          <a:lstStyle/>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['class' 'free' 'in' 'prize' 'see' 'win' 'you']</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[[1 1 0 0 0 0 0]]</a:t>
            </a:r>
            <a:endParaRPr lang="en-US" sz="13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21</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4: Train the model</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Multinomial Naive Bayes: the model from Lecture 1's demo</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fit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 learn from examples: counts words per label</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Training takes well under a second</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This is our spam_score idea, with proper probabilities</a:t>
            </a:r>
            <a:endParaRPr lang="en-US" sz="2000" dirty="0"/>
          </a:p>
        </p:txBody>
      </p:sp>
      <p:sp>
        <p:nvSpPr>
          <p:cNvPr id="11" name="Shape 9"/>
          <p:cNvSpPr/>
          <p:nvPr/>
        </p:nvSpPr>
        <p:spPr>
          <a:xfrm>
            <a:off x="5440680" y="1371600"/>
            <a:ext cx="6172200" cy="1837373"/>
          </a:xfrm>
          <a:prstGeom prst="roundRect">
            <a:avLst>
              <a:gd name="adj" fmla="val 3981"/>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80173"/>
          </a:xfrm>
          <a:prstGeom prst="rect">
            <a:avLst/>
          </a:prstGeom>
          <a:noFill/>
          <a:ln/>
        </p:spPr>
        <p:txBody>
          <a:bodyPr wrap="none" lIns="0" tIns="0" rIns="0" bIns="0" rtlCol="0" anchor="t"/>
          <a:lstStyle/>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from sklearn.naive_bayes import MultinomialNB</a:t>
            </a:r>
            <a:endParaRPr lang="en-US" sz="1650" dirty="0"/>
          </a:p>
          <a:p>
            <a:pPr indent="0" marL="0">
              <a:lnSpc>
                <a:spcPct val="98000"/>
              </a:lnSpc>
              <a:buNone/>
            </a:pP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model = MultinomialNB()</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model.fit(X_train_counts, y_train)</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print("Training done!")</a:t>
            </a:r>
            <a:endParaRPr lang="en-US" sz="1650" dirty="0"/>
          </a:p>
        </p:txBody>
      </p:sp>
      <p:sp>
        <p:nvSpPr>
          <p:cNvPr id="14" name="Shape 12"/>
          <p:cNvSpPr/>
          <p:nvPr/>
        </p:nvSpPr>
        <p:spPr>
          <a:xfrm>
            <a:off x="5440680" y="3437573"/>
            <a:ext cx="6172200" cy="806387"/>
          </a:xfrm>
          <a:prstGeom prst="roundRect">
            <a:avLst>
              <a:gd name="adj" fmla="val 9072"/>
            </a:avLst>
          </a:prstGeom>
          <a:solidFill>
            <a:srgbClr val="EEF2F8"/>
          </a:solidFill>
          <a:ln w="9525">
            <a:solidFill>
              <a:srgbClr val="D5DBE6"/>
            </a:solidFill>
            <a:prstDash val="solid"/>
          </a:ln>
        </p:spPr>
        <p:txBody>
          <a:bodyPr/>
          <a:p/>
        </p:txBody>
      </p:sp>
      <p:sp>
        <p:nvSpPr>
          <p:cNvPr id="15" name="Text 13"/>
          <p:cNvSpPr txBox="1"/>
          <p:nvPr/>
        </p:nvSpPr>
        <p:spPr>
          <a:xfrm>
            <a:off x="5623560" y="3529013"/>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85045"/>
            <a:ext cx="5897880" cy="349186"/>
          </a:xfrm>
          <a:prstGeom prst="rect">
            <a:avLst/>
          </a:prstGeom>
          <a:noFill/>
          <a:ln/>
        </p:spPr>
        <p:txBody>
          <a:bodyPr wrap="none" lIns="0" tIns="0" rIns="0" bIns="0" rtlCol="0" anchor="t"/>
          <a:lstStyle/>
          <a:p>
            <a:pPr indent="0" marL="0">
              <a:lnSpc>
                <a:spcPct val="98000"/>
              </a:lnSpc>
              <a:buNone/>
            </a:pPr>
            <a:r>
              <a:rPr lang="en-US" sz="1650" dirty="0">
                <a:solidFill>
                  <a:srgbClr val="15213A"/>
                </a:solidFill>
                <a:latin typeface="Courier New" pitchFamily="34" charset="0"/>
                <a:ea typeface="Courier New" pitchFamily="34" charset="-122"/>
                <a:cs typeface="Courier New" pitchFamily="34" charset="-120"/>
              </a:rPr>
              <a:t>Training done!</a:t>
            </a:r>
            <a:endParaRPr lang="en-US" sz="16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21</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5: Predict messages it has never seen</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predict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labels all 1,034 test messages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Put truth and prediction side by side</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Here 5 of 6 are right; one spam slipped through</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Next: count mistakes over the whole test set</a:t>
            </a:r>
            <a:endParaRPr lang="en-US" sz="2000" dirty="0"/>
          </a:p>
        </p:txBody>
      </p:sp>
      <p:sp>
        <p:nvSpPr>
          <p:cNvPr id="11" name="Shape 9"/>
          <p:cNvSpPr/>
          <p:nvPr/>
        </p:nvSpPr>
        <p:spPr>
          <a:xfrm>
            <a:off x="5440680" y="1371600"/>
            <a:ext cx="6172200" cy="1759268"/>
          </a:xfrm>
          <a:prstGeom prst="roundRect">
            <a:avLst>
              <a:gd name="adj" fmla="val 415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02068"/>
          </a:xfrm>
          <a:prstGeom prst="rect">
            <a:avLst/>
          </a:prstGeom>
          <a:noFill/>
          <a:ln/>
        </p:spPr>
        <p:txBody>
          <a:bodyPr wrap="none" lIns="0" tIns="0" rIns="0" bIns="0" rtlCol="0" anchor="t"/>
          <a:lstStyle/>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predictions = model.predict(X_test_counts)</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check = pd.DataFrame({"message": X_test.str[:28],</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"truth": y_test,</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"predicted": predictions})</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print(check.sample(6, random_state=42))</a:t>
            </a:r>
            <a:endParaRPr lang="en-US" sz="1550" dirty="0"/>
          </a:p>
        </p:txBody>
      </p:sp>
      <p:sp>
        <p:nvSpPr>
          <p:cNvPr id="14" name="Shape 12"/>
          <p:cNvSpPr/>
          <p:nvPr/>
        </p:nvSpPr>
        <p:spPr>
          <a:xfrm>
            <a:off x="5440680" y="3359468"/>
            <a:ext cx="6172200" cy="2188845"/>
          </a:xfrm>
          <a:prstGeom prst="roundRect">
            <a:avLst>
              <a:gd name="adj" fmla="val 3342"/>
            </a:avLst>
          </a:prstGeom>
          <a:solidFill>
            <a:srgbClr val="EEF2F8"/>
          </a:solidFill>
          <a:ln w="9525">
            <a:solidFill>
              <a:srgbClr val="D5DBE6"/>
            </a:solidFill>
            <a:prstDash val="solid"/>
          </a:ln>
        </p:spPr>
        <p:txBody>
          <a:bodyPr/>
          <a:p/>
        </p:txBody>
      </p:sp>
      <p:sp>
        <p:nvSpPr>
          <p:cNvPr id="15" name="Text 13"/>
          <p:cNvSpPr txBox="1"/>
          <p:nvPr/>
        </p:nvSpPr>
        <p:spPr>
          <a:xfrm>
            <a:off x="5623560" y="3450908"/>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06940"/>
            <a:ext cx="5897880" cy="1731645"/>
          </a:xfrm>
          <a:prstGeom prst="rect">
            <a:avLst/>
          </a:prstGeom>
          <a:noFill/>
          <a:ln/>
        </p:spPr>
        <p:txBody>
          <a:bodyPr wrap="none" lIns="0" tIns="0" rIns="0" bIns="0" rtlCol="0" anchor="t"/>
          <a:lstStyle/>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                           message truth predicted</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2599              Okie... Thanx...   ham       ham</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1207  As a SIM subscriber, you are  spam      spam</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5147  Get your garden ready for su  spam      spam</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3332  How much it will cost approx   ham       ham</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788   Ever thought about living a   spam       ham</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1972   Enjoy ur life. . Good night   ham       ham</a:t>
            </a:r>
            <a:endParaRPr lang="en-US" sz="15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21</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6: Evaluate, and compare with doing nothing</a:t>
            </a:r>
            <a:endParaRPr lang="en-US" sz="3000" dirty="0"/>
          </a:p>
        </p:txBody>
      </p:sp>
      <p:sp>
        <p:nvSpPr>
          <p:cNvPr id="3" name="Shape 1"/>
          <p:cNvSpPr/>
          <p:nvPr/>
        </p:nvSpPr>
        <p:spPr>
          <a:xfrm>
            <a:off x="548640" y="1371600"/>
            <a:ext cx="6400800" cy="1860804"/>
          </a:xfrm>
          <a:prstGeom prst="roundRect">
            <a:avLst>
              <a:gd name="adj" fmla="val 3931"/>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403604"/>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sklearn.metrics import accuracy_score</a:t>
            </a:r>
            <a:endParaRPr lang="en-US" sz="1400" dirty="0"/>
          </a:p>
          <a:p>
            <a:pPr indent="0" marL="0">
              <a:lnSpc>
                <a:spcPct val="98000"/>
              </a:lnSpc>
              <a:buNone/>
            </a:pP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acc = accuracy_score(y_test, predictions)</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baseline = (y_test == "ham").mean()</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print(f"Model accuracy:  {acc:.1%}")</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print(f"Always say ham:  {baseline:.1%}")</a:t>
            </a:r>
            <a:endParaRPr lang="en-US" sz="1400" dirty="0"/>
          </a:p>
        </p:txBody>
      </p:sp>
      <p:sp>
        <p:nvSpPr>
          <p:cNvPr id="6" name="Shape 4"/>
          <p:cNvSpPr/>
          <p:nvPr/>
        </p:nvSpPr>
        <p:spPr>
          <a:xfrm>
            <a:off x="548640" y="3461004"/>
            <a:ext cx="6400800" cy="986028"/>
          </a:xfrm>
          <a:prstGeom prst="roundRect">
            <a:avLst>
              <a:gd name="adj" fmla="val 7419"/>
            </a:avLst>
          </a:prstGeom>
          <a:solidFill>
            <a:srgbClr val="EEF2F8"/>
          </a:solidFill>
          <a:ln w="9525">
            <a:solidFill>
              <a:srgbClr val="D5DBE6"/>
            </a:solidFill>
            <a:prstDash val="solid"/>
          </a:ln>
        </p:spPr>
        <p:txBody>
          <a:bodyPr/>
          <a:p/>
        </p:txBody>
      </p:sp>
      <p:sp>
        <p:nvSpPr>
          <p:cNvPr id="7" name="Text 5"/>
          <p:cNvSpPr txBox="1"/>
          <p:nvPr/>
        </p:nvSpPr>
        <p:spPr>
          <a:xfrm>
            <a:off x="731520" y="3552444"/>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808476"/>
            <a:ext cx="6126480" cy="528828"/>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Model accuracy:  98.2%</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Always say ham:  87.3%</a:t>
            </a:r>
            <a:endParaRPr lang="en-US" sz="1400" dirty="0"/>
          </a:p>
        </p:txBody>
      </p:sp>
      <p:sp>
        <p:nvSpPr>
          <p:cNvPr id="9" name="Text 7"/>
          <p:cNvSpPr txBox="1"/>
          <p:nvPr/>
        </p:nvSpPr>
        <p:spPr>
          <a:xfrm>
            <a:off x="7406640" y="1371600"/>
            <a:ext cx="4206240" cy="1097280"/>
          </a:xfrm>
          <a:prstGeom prst="rect">
            <a:avLst/>
          </a:prstGeom>
          <a:noFill/>
          <a:ln/>
        </p:spPr>
        <p:txBody>
          <a:bodyPr wrap="square" lIns="0" tIns="0" rIns="0" bIns="0" rtlCol="0" anchor="ctr"/>
          <a:lstStyle/>
          <a:p>
            <a:pPr indent="0" marL="0">
              <a:buNone/>
            </a:pPr>
            <a:r>
              <a:rPr lang="en-US" sz="6400" b="1" dirty="0">
                <a:solidFill>
                  <a:srgbClr val="E07A1F"/>
                </a:solidFill>
                <a:latin typeface="Arial" pitchFamily="34" charset="0"/>
                <a:ea typeface="Arial" pitchFamily="34" charset="-122"/>
                <a:cs typeface="Arial" pitchFamily="34" charset="-120"/>
              </a:rPr>
              <a:t>98.2%</a:t>
            </a:r>
            <a:endParaRPr lang="en-US" sz="6400" dirty="0"/>
          </a:p>
        </p:txBody>
      </p:sp>
      <p:sp>
        <p:nvSpPr>
          <p:cNvPr id="10" name="Text 8"/>
          <p:cNvSpPr txBox="1"/>
          <p:nvPr/>
        </p:nvSpPr>
        <p:spPr>
          <a:xfrm>
            <a:off x="7406640" y="2468880"/>
            <a:ext cx="4206240" cy="36576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Our model</a:t>
            </a:r>
            <a:endParaRPr lang="en-US" sz="1700" dirty="0"/>
          </a:p>
        </p:txBody>
      </p:sp>
      <p:sp>
        <p:nvSpPr>
          <p:cNvPr id="11" name="Text 9"/>
          <p:cNvSpPr txBox="1"/>
          <p:nvPr/>
        </p:nvSpPr>
        <p:spPr>
          <a:xfrm>
            <a:off x="7406640" y="3291840"/>
            <a:ext cx="4206240" cy="1097280"/>
          </a:xfrm>
          <a:prstGeom prst="rect">
            <a:avLst/>
          </a:prstGeom>
          <a:noFill/>
          <a:ln/>
        </p:spPr>
        <p:txBody>
          <a:bodyPr wrap="square" lIns="0" tIns="0" rIns="0" bIns="0" rtlCol="0" anchor="ctr"/>
          <a:lstStyle/>
          <a:p>
            <a:pPr indent="0" marL="0">
              <a:buNone/>
            </a:pPr>
            <a:r>
              <a:rPr lang="en-US" sz="6400" b="1" dirty="0">
                <a:solidFill>
                  <a:srgbClr val="15213A"/>
                </a:solidFill>
                <a:latin typeface="Arial" pitchFamily="34" charset="0"/>
                <a:ea typeface="Arial" pitchFamily="34" charset="-122"/>
                <a:cs typeface="Arial" pitchFamily="34" charset="-120"/>
              </a:rPr>
              <a:t>87.3%</a:t>
            </a:r>
            <a:endParaRPr lang="en-US" sz="6400" dirty="0"/>
          </a:p>
        </p:txBody>
      </p:sp>
      <p:sp>
        <p:nvSpPr>
          <p:cNvPr id="12" name="Text 10"/>
          <p:cNvSpPr txBox="1"/>
          <p:nvPr/>
        </p:nvSpPr>
        <p:spPr>
          <a:xfrm>
            <a:off x="7406640" y="4389120"/>
            <a:ext cx="4206240" cy="36576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Always says "ham"</a:t>
            </a:r>
            <a:endParaRPr lang="en-US" sz="1700" dirty="0"/>
          </a:p>
        </p:txBody>
      </p:sp>
      <p:sp>
        <p:nvSpPr>
          <p:cNvPr id="13" name="Shape 11"/>
          <p:cNvSpPr/>
          <p:nvPr/>
        </p:nvSpPr>
        <p:spPr>
          <a:xfrm>
            <a:off x="7406640" y="5257800"/>
            <a:ext cx="4206240" cy="822960"/>
          </a:xfrm>
          <a:prstGeom prst="roundRect">
            <a:avLst>
              <a:gd name="adj" fmla="val 8889"/>
            </a:avLst>
          </a:prstGeom>
          <a:solidFill>
            <a:srgbClr val="F3F5F9"/>
          </a:solidFill>
          <a:ln w="12700">
            <a:solidFill>
              <a:srgbClr val="F3F5F9"/>
            </a:solidFill>
            <a:prstDash val="solid"/>
          </a:ln>
        </p:spPr>
        <p:txBody>
          <a:bodyPr/>
          <a:p/>
        </p:txBody>
      </p:sp>
      <p:sp>
        <p:nvSpPr>
          <p:cNvPr id="14" name="Text 12"/>
          <p:cNvSpPr txBox="1"/>
          <p:nvPr/>
        </p:nvSpPr>
        <p:spPr>
          <a:xfrm>
            <a:off x="7589520" y="5257800"/>
            <a:ext cx="3931920" cy="822960"/>
          </a:xfrm>
          <a:prstGeom prst="rect">
            <a:avLst/>
          </a:prstGeom>
          <a:noFill/>
          <a:ln/>
        </p:spPr>
        <p:txBody>
          <a:bodyPr wrap="square" lIns="0" tIns="0" rIns="0" bIns="0" rtlCol="0" anchor="ctr"/>
          <a:lstStyle/>
          <a:p>
            <a:pPr indent="0" marL="0">
              <a:buNone/>
            </a:pPr>
            <a:r>
              <a:rPr lang="en-US" sz="1600" b="1" dirty="0">
                <a:solidFill>
                  <a:srgbClr val="15213A"/>
                </a:solidFill>
                <a:latin typeface="Calibri" pitchFamily="34" charset="0"/>
                <a:ea typeface="Calibri" pitchFamily="34" charset="-122"/>
                <a:cs typeface="Calibri" pitchFamily="34" charset="-120"/>
              </a:rPr>
              <a:t>Error rate falls from 12.7% to 1.8%</a:t>
            </a:r>
            <a:endParaRPr lang="en-US" sz="1600" dirty="0"/>
          </a:p>
        </p:txBody>
      </p:sp>
      <p:sp>
        <p:nvSpPr>
          <p:cNvPr id="15" name="Shape 1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8" name="Text 1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19" name="Shape 1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0" name="Text 1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2" name="Text 2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21</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6: Which mistakes does it make?</a:t>
            </a:r>
            <a:endParaRPr lang="en-US" sz="3000" dirty="0"/>
          </a:p>
        </p:txBody>
      </p:sp>
      <p:sp>
        <p:nvSpPr>
          <p:cNvPr id="3" name="Shape 1"/>
          <p:cNvSpPr/>
          <p:nvPr/>
        </p:nvSpPr>
        <p:spPr>
          <a:xfrm>
            <a:off x="548640" y="1371600"/>
            <a:ext cx="4754880" cy="1110996"/>
          </a:xfrm>
          <a:prstGeom prst="roundRect">
            <a:avLst>
              <a:gd name="adj" fmla="val 6584"/>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4480560" cy="653796"/>
          </a:xfrm>
          <a:prstGeom prst="rect">
            <a:avLst/>
          </a:prstGeom>
          <a:noFill/>
          <a:ln/>
        </p:spPr>
        <p:txBody>
          <a:bodyPr wrap="none" lIns="0" tIns="0" rIns="0" bIns="0" rtlCol="0" anchor="t"/>
          <a:lstStyle/>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from sklearn.metrics import confusion_matrix</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print(confusion_matrix(y_test, predictions,</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labels=["ham", "spam"]))</a:t>
            </a:r>
            <a:endParaRPr lang="en-US" sz="1200" dirty="0"/>
          </a:p>
        </p:txBody>
      </p:sp>
      <p:sp>
        <p:nvSpPr>
          <p:cNvPr id="6" name="Shape 4"/>
          <p:cNvSpPr/>
          <p:nvPr/>
        </p:nvSpPr>
        <p:spPr>
          <a:xfrm>
            <a:off x="548640" y="2711196"/>
            <a:ext cx="4754880" cy="923544"/>
          </a:xfrm>
          <a:prstGeom prst="roundRect">
            <a:avLst>
              <a:gd name="adj" fmla="val 7921"/>
            </a:avLst>
          </a:prstGeom>
          <a:solidFill>
            <a:srgbClr val="EEF2F8"/>
          </a:solidFill>
          <a:ln w="9525">
            <a:solidFill>
              <a:srgbClr val="D5DBE6"/>
            </a:solidFill>
            <a:prstDash val="solid"/>
          </a:ln>
        </p:spPr>
        <p:txBody>
          <a:bodyPr/>
          <a:p/>
        </p:txBody>
      </p:sp>
      <p:sp>
        <p:nvSpPr>
          <p:cNvPr id="7" name="Text 5"/>
          <p:cNvSpPr txBox="1"/>
          <p:nvPr/>
        </p:nvSpPr>
        <p:spPr>
          <a:xfrm>
            <a:off x="731520" y="280263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058668"/>
            <a:ext cx="4480560" cy="466344"/>
          </a:xfrm>
          <a:prstGeom prst="rect">
            <a:avLst/>
          </a:prstGeom>
          <a:noFill/>
          <a:ln/>
        </p:spPr>
        <p:txBody>
          <a:bodyPr wrap="none" lIns="0" tIns="0" rIns="0" bIns="0" rtlCol="0" anchor="t"/>
          <a:lstStyle/>
          <a:p>
            <a:pPr indent="0" marL="0">
              <a:lnSpc>
                <a:spcPct val="98000"/>
              </a:lnSpc>
              <a:buNone/>
            </a:pPr>
            <a:r>
              <a:rPr lang="en-US" sz="1200" dirty="0">
                <a:solidFill>
                  <a:srgbClr val="15213A"/>
                </a:solidFill>
                <a:latin typeface="Courier New" pitchFamily="34" charset="0"/>
                <a:ea typeface="Courier New" pitchFamily="34" charset="-122"/>
                <a:cs typeface="Courier New" pitchFamily="34" charset="-120"/>
              </a:rPr>
              <a:t>[[898   5]</a:t>
            </a:r>
            <a:endParaRPr lang="en-US" sz="1200" dirty="0"/>
          </a:p>
          <a:p>
            <a:pPr indent="0" marL="0">
              <a:lnSpc>
                <a:spcPct val="98000"/>
              </a:lnSpc>
              <a:buNone/>
            </a:pPr>
            <a:r>
              <a:rPr lang="en-US" sz="1200" dirty="0">
                <a:solidFill>
                  <a:srgbClr val="15213A"/>
                </a:solidFill>
                <a:latin typeface="Courier New" pitchFamily="34" charset="0"/>
                <a:ea typeface="Courier New" pitchFamily="34" charset="-122"/>
                <a:cs typeface="Courier New" pitchFamily="34" charset="-120"/>
              </a:rPr>
              <a:t> [ 14 117]]</a:t>
            </a:r>
            <a:endParaRPr lang="en-US" sz="1200" dirty="0"/>
          </a:p>
        </p:txBody>
      </p:sp>
      <p:sp>
        <p:nvSpPr>
          <p:cNvPr id="9" name="Text 7"/>
          <p:cNvSpPr txBox="1"/>
          <p:nvPr/>
        </p:nvSpPr>
        <p:spPr>
          <a:xfrm>
            <a:off x="6949440" y="1371600"/>
            <a:ext cx="2331720" cy="365760"/>
          </a:xfrm>
          <a:prstGeom prst="rect">
            <a:avLst/>
          </a:prstGeom>
          <a:noFill/>
          <a:ln/>
        </p:spPr>
        <p:txBody>
          <a:bodyPr wrap="square" lIns="0" tIns="0" rIns="0" bIns="0" rtlCol="0" anchor="ctr"/>
          <a:lstStyle/>
          <a:p>
            <a:pPr algn="ctr" indent="0" marL="0">
              <a:buNone/>
            </a:pPr>
            <a:r>
              <a:rPr lang="en-US" sz="1500" b="1" dirty="0">
                <a:solidFill>
                  <a:srgbClr val="5D6573"/>
                </a:solidFill>
                <a:latin typeface="Calibri" pitchFamily="34" charset="0"/>
                <a:ea typeface="Calibri" pitchFamily="34" charset="-122"/>
                <a:cs typeface="Calibri" pitchFamily="34" charset="-120"/>
              </a:rPr>
              <a:t>Predicted ham</a:t>
            </a:r>
            <a:endParaRPr lang="en-US" sz="1500" dirty="0"/>
          </a:p>
        </p:txBody>
      </p:sp>
      <p:sp>
        <p:nvSpPr>
          <p:cNvPr id="10" name="Text 8"/>
          <p:cNvSpPr txBox="1"/>
          <p:nvPr/>
        </p:nvSpPr>
        <p:spPr>
          <a:xfrm>
            <a:off x="9390888" y="1371600"/>
            <a:ext cx="2331720" cy="365760"/>
          </a:xfrm>
          <a:prstGeom prst="rect">
            <a:avLst/>
          </a:prstGeom>
          <a:noFill/>
          <a:ln/>
        </p:spPr>
        <p:txBody>
          <a:bodyPr wrap="square" lIns="0" tIns="0" rIns="0" bIns="0" rtlCol="0" anchor="ctr"/>
          <a:lstStyle/>
          <a:p>
            <a:pPr algn="ctr" indent="0" marL="0">
              <a:buNone/>
            </a:pPr>
            <a:r>
              <a:rPr lang="en-US" sz="1500" b="1" dirty="0">
                <a:solidFill>
                  <a:srgbClr val="5D6573"/>
                </a:solidFill>
                <a:latin typeface="Calibri" pitchFamily="34" charset="0"/>
                <a:ea typeface="Calibri" pitchFamily="34" charset="-122"/>
                <a:cs typeface="Calibri" pitchFamily="34" charset="-120"/>
              </a:rPr>
              <a:t>Predicted spam</a:t>
            </a:r>
            <a:endParaRPr lang="en-US" sz="1500" dirty="0"/>
          </a:p>
        </p:txBody>
      </p:sp>
      <p:sp>
        <p:nvSpPr>
          <p:cNvPr id="11" name="Text 9"/>
          <p:cNvSpPr txBox="1"/>
          <p:nvPr/>
        </p:nvSpPr>
        <p:spPr>
          <a:xfrm>
            <a:off x="5532120" y="1828800"/>
            <a:ext cx="1325880" cy="1783080"/>
          </a:xfrm>
          <a:prstGeom prst="rect">
            <a:avLst/>
          </a:prstGeom>
          <a:noFill/>
          <a:ln/>
        </p:spPr>
        <p:txBody>
          <a:bodyPr wrap="square" lIns="0" tIns="0" rIns="0" bIns="0" rtlCol="0" anchor="ctr"/>
          <a:lstStyle/>
          <a:p>
            <a:pPr algn="r" indent="0" marL="0">
              <a:buNone/>
            </a:pPr>
            <a:r>
              <a:rPr lang="en-US" sz="1500" b="1" dirty="0">
                <a:solidFill>
                  <a:srgbClr val="5D6573"/>
                </a:solidFill>
                <a:latin typeface="Calibri" pitchFamily="34" charset="0"/>
                <a:ea typeface="Calibri" pitchFamily="34" charset="-122"/>
                <a:cs typeface="Calibri" pitchFamily="34" charset="-120"/>
              </a:rPr>
              <a:t>Truly ham</a:t>
            </a:r>
            <a:endParaRPr lang="en-US" sz="1500" dirty="0"/>
          </a:p>
        </p:txBody>
      </p:sp>
      <p:sp>
        <p:nvSpPr>
          <p:cNvPr id="12" name="Text 10"/>
          <p:cNvSpPr txBox="1"/>
          <p:nvPr/>
        </p:nvSpPr>
        <p:spPr>
          <a:xfrm>
            <a:off x="5532120" y="3721608"/>
            <a:ext cx="1325880" cy="1783080"/>
          </a:xfrm>
          <a:prstGeom prst="rect">
            <a:avLst/>
          </a:prstGeom>
          <a:noFill/>
          <a:ln/>
        </p:spPr>
        <p:txBody>
          <a:bodyPr wrap="square" lIns="0" tIns="0" rIns="0" bIns="0" rtlCol="0" anchor="ctr"/>
          <a:lstStyle/>
          <a:p>
            <a:pPr algn="r" indent="0" marL="0">
              <a:buNone/>
            </a:pPr>
            <a:r>
              <a:rPr lang="en-US" sz="1500" b="1" dirty="0">
                <a:solidFill>
                  <a:srgbClr val="5D6573"/>
                </a:solidFill>
                <a:latin typeface="Calibri" pitchFamily="34" charset="0"/>
                <a:ea typeface="Calibri" pitchFamily="34" charset="-122"/>
                <a:cs typeface="Calibri" pitchFamily="34" charset="-120"/>
              </a:rPr>
              <a:t>Truly spam</a:t>
            </a:r>
            <a:endParaRPr lang="en-US" sz="1500" dirty="0"/>
          </a:p>
        </p:txBody>
      </p:sp>
      <p:sp>
        <p:nvSpPr>
          <p:cNvPr id="13" name="Shape 11"/>
          <p:cNvSpPr/>
          <p:nvPr/>
        </p:nvSpPr>
        <p:spPr>
          <a:xfrm>
            <a:off x="6949440" y="1828800"/>
            <a:ext cx="2331720" cy="1783080"/>
          </a:xfrm>
          <a:prstGeom prst="roundRect">
            <a:avLst>
              <a:gd name="adj" fmla="val 4103"/>
            </a:avLst>
          </a:prstGeom>
          <a:solidFill>
            <a:srgbClr val="E3F2EF"/>
          </a:solidFill>
          <a:ln w="12700">
            <a:solidFill>
              <a:srgbClr val="E3F2EF"/>
            </a:solidFill>
            <a:prstDash val="solid"/>
          </a:ln>
        </p:spPr>
        <p:txBody>
          <a:bodyPr/>
          <a:p/>
        </p:txBody>
      </p:sp>
      <p:sp>
        <p:nvSpPr>
          <p:cNvPr id="14" name="Text 12"/>
          <p:cNvSpPr txBox="1"/>
          <p:nvPr/>
        </p:nvSpPr>
        <p:spPr>
          <a:xfrm>
            <a:off x="6949440" y="2011680"/>
            <a:ext cx="2331720" cy="731520"/>
          </a:xfrm>
          <a:prstGeom prst="rect">
            <a:avLst/>
          </a:prstGeom>
          <a:noFill/>
          <a:ln/>
        </p:spPr>
        <p:txBody>
          <a:bodyPr wrap="square" lIns="0" tIns="0" rIns="0" bIns="0" rtlCol="0" anchor="ctr"/>
          <a:lstStyle/>
          <a:p>
            <a:pPr algn="ctr" indent="0" marL="0">
              <a:buNone/>
            </a:pPr>
            <a:r>
              <a:rPr lang="en-US" sz="4000" b="1" dirty="0">
                <a:solidFill>
                  <a:srgbClr val="17695D"/>
                </a:solidFill>
                <a:latin typeface="Arial" pitchFamily="34" charset="0"/>
                <a:ea typeface="Arial" pitchFamily="34" charset="-122"/>
                <a:cs typeface="Arial" pitchFamily="34" charset="-120"/>
              </a:rPr>
              <a:t>898</a:t>
            </a:r>
            <a:endParaRPr lang="en-US" sz="4000" dirty="0"/>
          </a:p>
        </p:txBody>
      </p:sp>
      <p:sp>
        <p:nvSpPr>
          <p:cNvPr id="15" name="Text 13"/>
          <p:cNvSpPr txBox="1"/>
          <p:nvPr/>
        </p:nvSpPr>
        <p:spPr>
          <a:xfrm>
            <a:off x="7086600" y="2788920"/>
            <a:ext cx="2057400" cy="731520"/>
          </a:xfrm>
          <a:prstGeom prst="rect">
            <a:avLst/>
          </a:prstGeom>
          <a:noFill/>
          <a:ln/>
        </p:spPr>
        <p:txBody>
          <a:bodyPr wrap="square" lIns="0" tIns="0" rIns="0" bIns="0" rtlCol="0" anchor="t"/>
          <a:lstStyle/>
          <a:p>
            <a:pPr algn="ctr" indent="0" marL="0">
              <a:buNone/>
            </a:pPr>
            <a:r>
              <a:rPr lang="en-US" sz="1300" dirty="0">
                <a:solidFill>
                  <a:srgbClr val="15213A"/>
                </a:solidFill>
                <a:latin typeface="Calibri" pitchFamily="34" charset="0"/>
                <a:ea typeface="Calibri" pitchFamily="34" charset="-122"/>
                <a:cs typeface="Calibri" pitchFamily="34" charset="-120"/>
              </a:rPr>
              <a:t>Normal messages let through</a:t>
            </a:r>
            <a:endParaRPr lang="en-US" sz="1300" dirty="0"/>
          </a:p>
        </p:txBody>
      </p:sp>
      <p:sp>
        <p:nvSpPr>
          <p:cNvPr id="16" name="Shape 14"/>
          <p:cNvSpPr/>
          <p:nvPr/>
        </p:nvSpPr>
        <p:spPr>
          <a:xfrm>
            <a:off x="9390888" y="1828800"/>
            <a:ext cx="2331720" cy="1783080"/>
          </a:xfrm>
          <a:prstGeom prst="roundRect">
            <a:avLst>
              <a:gd name="adj" fmla="val 4103"/>
            </a:avLst>
          </a:prstGeom>
          <a:solidFill>
            <a:srgbClr val="FBE3CC"/>
          </a:solidFill>
          <a:ln w="12700">
            <a:solidFill>
              <a:srgbClr val="FBE3CC"/>
            </a:solidFill>
            <a:prstDash val="solid"/>
          </a:ln>
        </p:spPr>
        <p:txBody>
          <a:bodyPr/>
          <a:p/>
        </p:txBody>
      </p:sp>
      <p:sp>
        <p:nvSpPr>
          <p:cNvPr id="17" name="Text 15"/>
          <p:cNvSpPr txBox="1"/>
          <p:nvPr/>
        </p:nvSpPr>
        <p:spPr>
          <a:xfrm>
            <a:off x="9390888" y="2011680"/>
            <a:ext cx="2331720" cy="731520"/>
          </a:xfrm>
          <a:prstGeom prst="rect">
            <a:avLst/>
          </a:prstGeom>
          <a:noFill/>
          <a:ln/>
        </p:spPr>
        <p:txBody>
          <a:bodyPr wrap="square" lIns="0" tIns="0" rIns="0" bIns="0" rtlCol="0" anchor="ctr"/>
          <a:lstStyle/>
          <a:p>
            <a:pPr algn="ctr" indent="0" marL="0">
              <a:buNone/>
            </a:pPr>
            <a:r>
              <a:rPr lang="en-US" sz="4000" b="1" dirty="0">
                <a:solidFill>
                  <a:srgbClr val="A4520C"/>
                </a:solidFill>
                <a:latin typeface="Arial" pitchFamily="34" charset="0"/>
                <a:ea typeface="Arial" pitchFamily="34" charset="-122"/>
                <a:cs typeface="Arial" pitchFamily="34" charset="-120"/>
              </a:rPr>
              <a:t>5</a:t>
            </a:r>
            <a:endParaRPr lang="en-US" sz="4000" dirty="0"/>
          </a:p>
        </p:txBody>
      </p:sp>
      <p:sp>
        <p:nvSpPr>
          <p:cNvPr id="18" name="Text 16"/>
          <p:cNvSpPr txBox="1"/>
          <p:nvPr/>
        </p:nvSpPr>
        <p:spPr>
          <a:xfrm>
            <a:off x="9528048" y="2788920"/>
            <a:ext cx="2057400" cy="731520"/>
          </a:xfrm>
          <a:prstGeom prst="rect">
            <a:avLst/>
          </a:prstGeom>
          <a:noFill/>
          <a:ln/>
        </p:spPr>
        <p:txBody>
          <a:bodyPr wrap="square" lIns="0" tIns="0" rIns="0" bIns="0" rtlCol="0" anchor="t"/>
          <a:lstStyle/>
          <a:p>
            <a:pPr algn="ctr" indent="0" marL="0">
              <a:buNone/>
            </a:pPr>
            <a:r>
              <a:rPr lang="en-US" sz="1300" dirty="0">
                <a:solidFill>
                  <a:srgbClr val="15213A"/>
                </a:solidFill>
                <a:latin typeface="Calibri" pitchFamily="34" charset="0"/>
                <a:ea typeface="Calibri" pitchFamily="34" charset="-122"/>
                <a:cs typeface="Calibri" pitchFamily="34" charset="-120"/>
              </a:rPr>
              <a:t>False positive: real message sent to spam</a:t>
            </a:r>
            <a:endParaRPr lang="en-US" sz="1300" dirty="0"/>
          </a:p>
        </p:txBody>
      </p:sp>
      <p:sp>
        <p:nvSpPr>
          <p:cNvPr id="19" name="Shape 17"/>
          <p:cNvSpPr/>
          <p:nvPr/>
        </p:nvSpPr>
        <p:spPr>
          <a:xfrm>
            <a:off x="6949440" y="3721608"/>
            <a:ext cx="2331720" cy="1783080"/>
          </a:xfrm>
          <a:prstGeom prst="roundRect">
            <a:avLst>
              <a:gd name="adj" fmla="val 4103"/>
            </a:avLst>
          </a:prstGeom>
          <a:solidFill>
            <a:srgbClr val="FBE3CC"/>
          </a:solidFill>
          <a:ln w="12700">
            <a:solidFill>
              <a:srgbClr val="FBE3CC"/>
            </a:solidFill>
            <a:prstDash val="solid"/>
          </a:ln>
        </p:spPr>
        <p:txBody>
          <a:bodyPr/>
          <a:p/>
        </p:txBody>
      </p:sp>
      <p:sp>
        <p:nvSpPr>
          <p:cNvPr id="20" name="Text 18"/>
          <p:cNvSpPr txBox="1"/>
          <p:nvPr/>
        </p:nvSpPr>
        <p:spPr>
          <a:xfrm>
            <a:off x="6949440" y="3904488"/>
            <a:ext cx="2331720" cy="731520"/>
          </a:xfrm>
          <a:prstGeom prst="rect">
            <a:avLst/>
          </a:prstGeom>
          <a:noFill/>
          <a:ln/>
        </p:spPr>
        <p:txBody>
          <a:bodyPr wrap="square" lIns="0" tIns="0" rIns="0" bIns="0" rtlCol="0" anchor="ctr"/>
          <a:lstStyle/>
          <a:p>
            <a:pPr algn="ctr" indent="0" marL="0">
              <a:buNone/>
            </a:pPr>
            <a:r>
              <a:rPr lang="en-US" sz="4000" b="1" dirty="0">
                <a:solidFill>
                  <a:srgbClr val="A4520C"/>
                </a:solidFill>
                <a:latin typeface="Arial" pitchFamily="34" charset="0"/>
                <a:ea typeface="Arial" pitchFamily="34" charset="-122"/>
                <a:cs typeface="Arial" pitchFamily="34" charset="-120"/>
              </a:rPr>
              <a:t>14</a:t>
            </a:r>
            <a:endParaRPr lang="en-US" sz="4000" dirty="0"/>
          </a:p>
        </p:txBody>
      </p:sp>
      <p:sp>
        <p:nvSpPr>
          <p:cNvPr id="21" name="Text 19"/>
          <p:cNvSpPr txBox="1"/>
          <p:nvPr/>
        </p:nvSpPr>
        <p:spPr>
          <a:xfrm>
            <a:off x="7086600" y="4681728"/>
            <a:ext cx="2057400" cy="731520"/>
          </a:xfrm>
          <a:prstGeom prst="rect">
            <a:avLst/>
          </a:prstGeom>
          <a:noFill/>
          <a:ln/>
        </p:spPr>
        <p:txBody>
          <a:bodyPr wrap="square" lIns="0" tIns="0" rIns="0" bIns="0" rtlCol="0" anchor="t"/>
          <a:lstStyle/>
          <a:p>
            <a:pPr algn="ctr" indent="0" marL="0">
              <a:buNone/>
            </a:pPr>
            <a:r>
              <a:rPr lang="en-US" sz="1300" dirty="0">
                <a:solidFill>
                  <a:srgbClr val="15213A"/>
                </a:solidFill>
                <a:latin typeface="Calibri" pitchFamily="34" charset="0"/>
                <a:ea typeface="Calibri" pitchFamily="34" charset="-122"/>
                <a:cs typeface="Calibri" pitchFamily="34" charset="-120"/>
              </a:rPr>
              <a:t>False negative: spam slipped through</a:t>
            </a:r>
            <a:endParaRPr lang="en-US" sz="1300" dirty="0"/>
          </a:p>
        </p:txBody>
      </p:sp>
      <p:sp>
        <p:nvSpPr>
          <p:cNvPr id="22" name="Shape 20"/>
          <p:cNvSpPr/>
          <p:nvPr/>
        </p:nvSpPr>
        <p:spPr>
          <a:xfrm>
            <a:off x="9390888" y="3721608"/>
            <a:ext cx="2331720" cy="1783080"/>
          </a:xfrm>
          <a:prstGeom prst="roundRect">
            <a:avLst>
              <a:gd name="adj" fmla="val 4103"/>
            </a:avLst>
          </a:prstGeom>
          <a:solidFill>
            <a:srgbClr val="E3F2EF"/>
          </a:solidFill>
          <a:ln w="12700">
            <a:solidFill>
              <a:srgbClr val="E3F2EF"/>
            </a:solidFill>
            <a:prstDash val="solid"/>
          </a:ln>
        </p:spPr>
        <p:txBody>
          <a:bodyPr/>
          <a:p/>
        </p:txBody>
      </p:sp>
      <p:sp>
        <p:nvSpPr>
          <p:cNvPr id="23" name="Text 21"/>
          <p:cNvSpPr txBox="1"/>
          <p:nvPr/>
        </p:nvSpPr>
        <p:spPr>
          <a:xfrm>
            <a:off x="9390888" y="3904488"/>
            <a:ext cx="2331720" cy="731520"/>
          </a:xfrm>
          <a:prstGeom prst="rect">
            <a:avLst/>
          </a:prstGeom>
          <a:noFill/>
          <a:ln/>
        </p:spPr>
        <p:txBody>
          <a:bodyPr wrap="square" lIns="0" tIns="0" rIns="0" bIns="0" rtlCol="0" anchor="ctr"/>
          <a:lstStyle/>
          <a:p>
            <a:pPr algn="ctr" indent="0" marL="0">
              <a:buNone/>
            </a:pPr>
            <a:r>
              <a:rPr lang="en-US" sz="4000" b="1" dirty="0">
                <a:solidFill>
                  <a:srgbClr val="17695D"/>
                </a:solidFill>
                <a:latin typeface="Arial" pitchFamily="34" charset="0"/>
                <a:ea typeface="Arial" pitchFamily="34" charset="-122"/>
                <a:cs typeface="Arial" pitchFamily="34" charset="-120"/>
              </a:rPr>
              <a:t>117</a:t>
            </a:r>
            <a:endParaRPr lang="en-US" sz="4000" dirty="0"/>
          </a:p>
        </p:txBody>
      </p:sp>
      <p:sp>
        <p:nvSpPr>
          <p:cNvPr id="24" name="Text 22"/>
          <p:cNvSpPr txBox="1"/>
          <p:nvPr/>
        </p:nvSpPr>
        <p:spPr>
          <a:xfrm>
            <a:off x="9528048" y="4681728"/>
            <a:ext cx="2057400" cy="731520"/>
          </a:xfrm>
          <a:prstGeom prst="rect">
            <a:avLst/>
          </a:prstGeom>
          <a:noFill/>
          <a:ln/>
        </p:spPr>
        <p:txBody>
          <a:bodyPr wrap="square" lIns="0" tIns="0" rIns="0" bIns="0" rtlCol="0" anchor="t"/>
          <a:lstStyle/>
          <a:p>
            <a:pPr algn="ctr" indent="0" marL="0">
              <a:buNone/>
            </a:pPr>
            <a:r>
              <a:rPr lang="en-US" sz="1300" dirty="0">
                <a:solidFill>
                  <a:srgbClr val="15213A"/>
                </a:solidFill>
                <a:latin typeface="Calibri" pitchFamily="34" charset="0"/>
                <a:ea typeface="Calibri" pitchFamily="34" charset="-122"/>
                <a:cs typeface="Calibri" pitchFamily="34" charset="-120"/>
              </a:rPr>
              <a:t>Spam caught</a:t>
            </a:r>
            <a:endParaRPr lang="en-US" sz="1300" dirty="0"/>
          </a:p>
        </p:txBody>
      </p:sp>
      <p:sp>
        <p:nvSpPr>
          <p:cNvPr id="25" name="Shape 23"/>
          <p:cNvSpPr/>
          <p:nvPr/>
        </p:nvSpPr>
        <p:spPr>
          <a:xfrm>
            <a:off x="548640" y="4245864"/>
            <a:ext cx="91440" cy="91440"/>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822960" y="4160520"/>
            <a:ext cx="4480560" cy="284480"/>
          </a:xfrm>
          <a:prstGeom prst="rect">
            <a:avLst/>
          </a:prstGeom>
          <a:noFill/>
          <a:ln/>
        </p:spPr>
        <p:txBody>
          <a:bodyPr wrap="square" lIns="0" tIns="0" rIns="0" bIns="0" rtlCol="0" anchor="t"/>
          <a:lstStyle/>
          <a:p>
            <a:pPr indent="0" marL="0">
              <a:lnSpc>
                <a:spcPct val="100000"/>
              </a:lnSpc>
              <a:buNone/>
            </a:pPr>
            <a:r>
              <a:rPr lang="en-US" sz="1600" dirty="0">
                <a:solidFill>
                  <a:srgbClr val="15213A"/>
                </a:solidFill>
                <a:latin typeface="Calibri" pitchFamily="34" charset="0"/>
                <a:ea typeface="Calibri" pitchFamily="34" charset="-122"/>
                <a:cs typeface="Calibri" pitchFamily="34" charset="-120"/>
              </a:rPr>
              <a:t>Rows: the truth. Columns: the prediction.</a:t>
            </a:r>
            <a:endParaRPr lang="en-US" sz="1600" dirty="0"/>
          </a:p>
        </p:txBody>
      </p:sp>
      <p:sp>
        <p:nvSpPr>
          <p:cNvPr id="27" name="Shape 25"/>
          <p:cNvSpPr/>
          <p:nvPr/>
        </p:nvSpPr>
        <p:spPr>
          <a:xfrm>
            <a:off x="548640" y="4631944"/>
            <a:ext cx="91440" cy="91440"/>
          </a:xfrm>
          <a:prstGeom prst="ellipse">
            <a:avLst/>
          </a:prstGeom>
          <a:solidFill>
            <a:srgbClr val="E07A1F"/>
          </a:solidFill>
          <a:ln w="12700">
            <a:solidFill>
              <a:srgbClr val="E07A1F"/>
            </a:solidFill>
            <a:prstDash val="solid"/>
          </a:ln>
        </p:spPr>
        <p:txBody>
          <a:bodyPr/>
          <a:p/>
        </p:txBody>
      </p:sp>
      <p:sp>
        <p:nvSpPr>
          <p:cNvPr id="28" name="Text 26"/>
          <p:cNvSpPr txBox="1"/>
          <p:nvPr/>
        </p:nvSpPr>
        <p:spPr>
          <a:xfrm>
            <a:off x="822960" y="4546600"/>
            <a:ext cx="4480560" cy="284480"/>
          </a:xfrm>
          <a:prstGeom prst="rect">
            <a:avLst/>
          </a:prstGeom>
          <a:noFill/>
          <a:ln/>
        </p:spPr>
        <p:txBody>
          <a:bodyPr wrap="square" lIns="0" tIns="0" rIns="0" bIns="0" rtlCol="0" anchor="t"/>
          <a:lstStyle/>
          <a:p>
            <a:pPr indent="0" marL="0">
              <a:lnSpc>
                <a:spcPct val="100000"/>
              </a:lnSpc>
              <a:buNone/>
            </a:pPr>
            <a:r>
              <a:rPr lang="en-US" sz="1600" dirty="0">
                <a:solidFill>
                  <a:srgbClr val="15213A"/>
                </a:solidFill>
                <a:latin typeface="Calibri" pitchFamily="34" charset="0"/>
                <a:ea typeface="Calibri" pitchFamily="34" charset="-122"/>
                <a:cs typeface="Calibri" pitchFamily="34" charset="-120"/>
              </a:rPr>
              <a:t>5 normal messages wrongly flagged</a:t>
            </a:r>
            <a:endParaRPr lang="en-US" sz="1600" dirty="0"/>
          </a:p>
        </p:txBody>
      </p:sp>
      <p:sp>
        <p:nvSpPr>
          <p:cNvPr id="29" name="Shape 27"/>
          <p:cNvSpPr/>
          <p:nvPr/>
        </p:nvSpPr>
        <p:spPr>
          <a:xfrm>
            <a:off x="548640" y="5018024"/>
            <a:ext cx="91440" cy="91440"/>
          </a:xfrm>
          <a:prstGeom prst="ellipse">
            <a:avLst/>
          </a:prstGeom>
          <a:solidFill>
            <a:srgbClr val="E07A1F"/>
          </a:solidFill>
          <a:ln w="12700">
            <a:solidFill>
              <a:srgbClr val="E07A1F"/>
            </a:solidFill>
            <a:prstDash val="solid"/>
          </a:ln>
        </p:spPr>
        <p:txBody>
          <a:bodyPr/>
          <a:p/>
        </p:txBody>
      </p:sp>
      <p:sp>
        <p:nvSpPr>
          <p:cNvPr id="30" name="Text 28"/>
          <p:cNvSpPr txBox="1"/>
          <p:nvPr/>
        </p:nvSpPr>
        <p:spPr>
          <a:xfrm>
            <a:off x="822960" y="4932680"/>
            <a:ext cx="4480560" cy="284480"/>
          </a:xfrm>
          <a:prstGeom prst="rect">
            <a:avLst/>
          </a:prstGeom>
          <a:noFill/>
          <a:ln/>
        </p:spPr>
        <p:txBody>
          <a:bodyPr wrap="square" lIns="0" tIns="0" rIns="0" bIns="0" rtlCol="0" anchor="t"/>
          <a:lstStyle/>
          <a:p>
            <a:pPr indent="0" marL="0">
              <a:lnSpc>
                <a:spcPct val="100000"/>
              </a:lnSpc>
              <a:buNone/>
            </a:pPr>
            <a:r>
              <a:rPr lang="en-US" sz="1600" dirty="0">
                <a:solidFill>
                  <a:srgbClr val="15213A"/>
                </a:solidFill>
                <a:latin typeface="Calibri" pitchFamily="34" charset="0"/>
                <a:ea typeface="Calibri" pitchFamily="34" charset="-122"/>
                <a:cs typeface="Calibri" pitchFamily="34" charset="-120"/>
              </a:rPr>
              <a:t>14 of 131 spam missed: about 1 in 9</a:t>
            </a:r>
            <a:endParaRPr lang="en-US" sz="1600" dirty="0"/>
          </a:p>
        </p:txBody>
      </p:sp>
      <p:sp>
        <p:nvSpPr>
          <p:cNvPr id="31" name="Shape 29"/>
          <p:cNvSpPr/>
          <p:nvPr/>
        </p:nvSpPr>
        <p:spPr>
          <a:xfrm>
            <a:off x="548640" y="5404104"/>
            <a:ext cx="91440" cy="91440"/>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822960" y="5318760"/>
            <a:ext cx="4480560" cy="284480"/>
          </a:xfrm>
          <a:prstGeom prst="rect">
            <a:avLst/>
          </a:prstGeom>
          <a:noFill/>
          <a:ln/>
        </p:spPr>
        <p:txBody>
          <a:bodyPr wrap="square" lIns="0" tIns="0" rIns="0" bIns="0" rtlCol="0" anchor="t"/>
          <a:lstStyle/>
          <a:p>
            <a:pPr indent="0" marL="0">
              <a:lnSpc>
                <a:spcPct val="100000"/>
              </a:lnSpc>
              <a:buNone/>
            </a:pPr>
            <a:r>
              <a:rPr lang="en-US" sz="1600" dirty="0">
                <a:solidFill>
                  <a:srgbClr val="15213A"/>
                </a:solidFill>
                <a:latin typeface="Calibri" pitchFamily="34" charset="0"/>
                <a:ea typeface="Calibri" pitchFamily="34" charset="-122"/>
                <a:cs typeface="Calibri" pitchFamily="34" charset="-120"/>
              </a:rPr>
              <a:t>Which mistake is worse for a user?</a:t>
            </a:r>
            <a:endParaRPr lang="en-US" sz="1600" dirty="0"/>
          </a:p>
        </p:txBody>
      </p:sp>
      <p:sp>
        <p:nvSpPr>
          <p:cNvPr id="33" name="Shape 3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4" name="Text 3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5" name="Shape 3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6" name="Text 3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37" name="Shape 3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9" name="Shape 3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0" name="Text 3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21</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from split to an honest score</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stratify keeps the spam share equal in both parts</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test set stays hidden during training</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Each test message lands in one matrix cell</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Accuracy compared with always saying ham</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21</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Step 7: Try your own messages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New text goes through the same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vec.transform</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predict_proba</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gives [ham, spam] probabilities</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Classic prize spam: caught with near certainty</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 modern parcel scam slips through: it is not like 2011 spam</a:t>
            </a:r>
            <a:endParaRPr lang="en-US" sz="2000" dirty="0"/>
          </a:p>
        </p:txBody>
      </p:sp>
      <p:sp>
        <p:nvSpPr>
          <p:cNvPr id="11" name="Shape 9"/>
          <p:cNvSpPr/>
          <p:nvPr/>
        </p:nvSpPr>
        <p:spPr>
          <a:xfrm>
            <a:off x="5440680" y="1371600"/>
            <a:ext cx="6172200" cy="2024825"/>
          </a:xfrm>
          <a:prstGeom prst="roundRect">
            <a:avLst>
              <a:gd name="adj" fmla="val 361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567625"/>
          </a:xfrm>
          <a:prstGeom prst="rect">
            <a:avLst/>
          </a:prstGeom>
          <a:noFill/>
          <a:ln/>
        </p:spPr>
        <p:txBody>
          <a:bodyPr wrap="none" lIns="0" tIns="0" rIns="0" bIns="0" rtlCol="0" anchor="t"/>
          <a:lstStyle/>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tests = [</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"Congratulations! You won a free prize. Call now!",</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"Are we still meeting at the library tomorrow?",</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"Your parcel is waiting, pay the delivery fee"]</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new_counts = vec.transform(tests)</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print(model.predict(new_counts))</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print(model.predict_proba(new_counts).round(2))</a:t>
            </a:r>
            <a:endParaRPr lang="en-US" sz="1350" dirty="0"/>
          </a:p>
        </p:txBody>
      </p:sp>
      <p:sp>
        <p:nvSpPr>
          <p:cNvPr id="14" name="Shape 12"/>
          <p:cNvSpPr/>
          <p:nvPr/>
        </p:nvSpPr>
        <p:spPr>
          <a:xfrm>
            <a:off x="5440680" y="3625025"/>
            <a:ext cx="6172200" cy="1392174"/>
          </a:xfrm>
          <a:prstGeom prst="roundRect">
            <a:avLst>
              <a:gd name="adj" fmla="val 5255"/>
            </a:avLst>
          </a:prstGeom>
          <a:solidFill>
            <a:srgbClr val="EEF2F8"/>
          </a:solidFill>
          <a:ln w="9525">
            <a:solidFill>
              <a:srgbClr val="D5DBE6"/>
            </a:solidFill>
            <a:prstDash val="solid"/>
          </a:ln>
        </p:spPr>
        <p:txBody>
          <a:bodyPr/>
          <a:p/>
        </p:txBody>
      </p:sp>
      <p:sp>
        <p:nvSpPr>
          <p:cNvPr id="15" name="Text 13"/>
          <p:cNvSpPr txBox="1"/>
          <p:nvPr/>
        </p:nvSpPr>
        <p:spPr>
          <a:xfrm>
            <a:off x="5623560" y="3716465"/>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972497"/>
            <a:ext cx="5897880" cy="934974"/>
          </a:xfrm>
          <a:prstGeom prst="rect">
            <a:avLst/>
          </a:prstGeom>
          <a:noFill/>
          <a:ln/>
        </p:spPr>
        <p:txBody>
          <a:bodyPr wrap="none" lIns="0" tIns="0" rIns="0" bIns="0" rtlCol="0" anchor="t"/>
          <a:lstStyle/>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['spam' 'ham' 'ham']</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[[0.   1.  ]</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 [1.   0.  ]</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 [0.83 0.17]]</a:t>
            </a:r>
            <a:endParaRPr lang="en-US" sz="13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21</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Look inside: what did it learn?</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For each word: how much more likely in spam than ham</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Top clues: claim, prize, guaranteed, www</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"150p" is a UK price code, a sign of the data's origin</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Nobody typed these rules; they came from the data</a:t>
            </a:r>
            <a:endParaRPr lang="en-US" sz="2000" dirty="0"/>
          </a:p>
        </p:txBody>
      </p:sp>
      <p:sp>
        <p:nvSpPr>
          <p:cNvPr id="11" name="Shape 9"/>
          <p:cNvSpPr/>
          <p:nvPr/>
        </p:nvSpPr>
        <p:spPr>
          <a:xfrm>
            <a:off x="5440680" y="1371600"/>
            <a:ext cx="6172200" cy="2735580"/>
          </a:xfrm>
          <a:prstGeom prst="roundRect">
            <a:avLst>
              <a:gd name="adj" fmla="val 2674"/>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2783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import numpy as np</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words = vec.get_feature_names_out()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lp = model.feature_log_prob_</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diff = lp[1] - lp[0]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top = np.argsort(diff)[-10:][::-1]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print(list(words[top]))</a:t>
            </a:r>
            <a:endParaRPr lang="en-US" sz="2000" dirty="0"/>
          </a:p>
        </p:txBody>
      </p:sp>
      <p:sp>
        <p:nvSpPr>
          <p:cNvPr id="14" name="Shape 12"/>
          <p:cNvSpPr/>
          <p:nvPr/>
        </p:nvSpPr>
        <p:spPr>
          <a:xfrm>
            <a:off x="5440680" y="4335780"/>
            <a:ext cx="6172200" cy="986028"/>
          </a:xfrm>
          <a:prstGeom prst="roundRect">
            <a:avLst>
              <a:gd name="adj" fmla="val 7419"/>
            </a:avLst>
          </a:prstGeom>
          <a:solidFill>
            <a:srgbClr val="EEF2F8"/>
          </a:solidFill>
          <a:ln w="9525">
            <a:solidFill>
              <a:srgbClr val="D5DBE6"/>
            </a:solidFill>
            <a:prstDash val="solid"/>
          </a:ln>
        </p:spPr>
        <p:txBody>
          <a:bodyPr/>
          <a:p/>
        </p:txBody>
      </p:sp>
      <p:sp>
        <p:nvSpPr>
          <p:cNvPr id="15" name="Text 13"/>
          <p:cNvSpPr txBox="1"/>
          <p:nvPr/>
        </p:nvSpPr>
        <p:spPr>
          <a:xfrm>
            <a:off x="5623560" y="44272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683252"/>
            <a:ext cx="5897880" cy="528828"/>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['claim', 'prize', '150p', 'tone', 'co', 'www', '18',</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'guaranteed', '500', '1000']</a:t>
            </a:r>
            <a:endParaRPr lang="en-US" sz="14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21</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Honest limits of our model</a:t>
            </a:r>
            <a:endParaRPr lang="en-US" sz="3000" dirty="0"/>
          </a:p>
        </p:txBody>
      </p:sp>
      <p:sp>
        <p:nvSpPr>
          <p:cNvPr id="3" name="Shape 1"/>
          <p:cNvSpPr/>
          <p:nvPr/>
        </p:nvSpPr>
        <p:spPr>
          <a:xfrm>
            <a:off x="548640" y="137160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4" name="Shape 2"/>
          <p:cNvSpPr/>
          <p:nvPr/>
        </p:nvSpPr>
        <p:spPr>
          <a:xfrm>
            <a:off x="822960" y="164592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6459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24028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Old, foreign data</a:t>
            </a:r>
            <a:endParaRPr lang="en-US" sz="2100" dirty="0"/>
          </a:p>
        </p:txBody>
      </p:sp>
      <p:sp>
        <p:nvSpPr>
          <p:cNvPr id="7" name="Text 5"/>
          <p:cNvSpPr txBox="1"/>
          <p:nvPr/>
        </p:nvSpPr>
        <p:spPr>
          <a:xfrm>
            <a:off x="822960" y="270662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Mostly UK and Singapore messages from around 2011. New scam styles are unseen.</a:t>
            </a:r>
            <a:endParaRPr lang="en-US" sz="1700" dirty="0"/>
          </a:p>
        </p:txBody>
      </p:sp>
      <p:sp>
        <p:nvSpPr>
          <p:cNvPr id="8" name="Shape 6"/>
          <p:cNvSpPr/>
          <p:nvPr/>
        </p:nvSpPr>
        <p:spPr>
          <a:xfrm>
            <a:off x="6240780" y="137160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9" name="Shape 7"/>
          <p:cNvSpPr/>
          <p:nvPr/>
        </p:nvSpPr>
        <p:spPr>
          <a:xfrm>
            <a:off x="6515100" y="164592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6515100" y="16459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6515100" y="224028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One small test</a:t>
            </a:r>
            <a:endParaRPr lang="en-US" sz="2100" dirty="0"/>
          </a:p>
        </p:txBody>
      </p:sp>
      <p:sp>
        <p:nvSpPr>
          <p:cNvPr id="12" name="Text 10"/>
          <p:cNvSpPr txBox="1"/>
          <p:nvPr/>
        </p:nvSpPr>
        <p:spPr>
          <a:xfrm>
            <a:off x="6515100" y="270662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1,034 test messages, one random split. Another split gives a slightly different score.</a:t>
            </a:r>
            <a:endParaRPr lang="en-US" sz="1700" dirty="0"/>
          </a:p>
        </p:txBody>
      </p:sp>
      <p:sp>
        <p:nvSpPr>
          <p:cNvPr id="13" name="Shape 11"/>
          <p:cNvSpPr/>
          <p:nvPr/>
        </p:nvSpPr>
        <p:spPr>
          <a:xfrm>
            <a:off x="548640" y="390906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14" name="Shape 12"/>
          <p:cNvSpPr/>
          <p:nvPr/>
        </p:nvSpPr>
        <p:spPr>
          <a:xfrm>
            <a:off x="822960" y="418338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22960" y="418338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22960" y="477774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Words only</a:t>
            </a:r>
            <a:endParaRPr lang="en-US" sz="2100" dirty="0"/>
          </a:p>
        </p:txBody>
      </p:sp>
      <p:sp>
        <p:nvSpPr>
          <p:cNvPr id="17" name="Text 15"/>
          <p:cNvSpPr txBox="1"/>
          <p:nvPr/>
        </p:nvSpPr>
        <p:spPr>
          <a:xfrm>
            <a:off x="822960" y="524408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It ignores word order, the sender and links. "FR33" tricks can still work.</a:t>
            </a:r>
            <a:endParaRPr lang="en-US" sz="1700" dirty="0"/>
          </a:p>
        </p:txBody>
      </p:sp>
      <p:sp>
        <p:nvSpPr>
          <p:cNvPr id="18" name="Shape 16"/>
          <p:cNvSpPr/>
          <p:nvPr/>
        </p:nvSpPr>
        <p:spPr>
          <a:xfrm>
            <a:off x="6240780" y="3909060"/>
            <a:ext cx="5372100" cy="2217420"/>
          </a:xfrm>
          <a:prstGeom prst="roundRect">
            <a:avLst>
              <a:gd name="adj" fmla="val 4124"/>
            </a:avLst>
          </a:prstGeom>
          <a:solidFill>
            <a:srgbClr val="F3F5F9"/>
          </a:solidFill>
          <a:ln w="12700">
            <a:solidFill>
              <a:srgbClr val="F3F5F9"/>
            </a:solidFill>
            <a:prstDash val="solid"/>
          </a:ln>
        </p:spPr>
        <p:txBody>
          <a:bodyPr/>
          <a:p/>
        </p:txBody>
      </p:sp>
      <p:sp>
        <p:nvSpPr>
          <p:cNvPr id="19" name="Shape 17"/>
          <p:cNvSpPr/>
          <p:nvPr/>
        </p:nvSpPr>
        <p:spPr>
          <a:xfrm>
            <a:off x="6515100" y="4183380"/>
            <a:ext cx="457200" cy="457200"/>
          </a:xfrm>
          <a:prstGeom prst="ellipse">
            <a:avLst/>
          </a:prstGeom>
          <a:solidFill>
            <a:srgbClr val="E07A1F"/>
          </a:solidFill>
          <a:ln w="12700">
            <a:solidFill>
              <a:srgbClr val="E07A1F"/>
            </a:solidFill>
            <a:prstDash val="solid"/>
          </a:ln>
        </p:spPr>
        <p:txBody>
          <a:bodyPr/>
          <a:p/>
        </p:txBody>
      </p:sp>
      <p:sp>
        <p:nvSpPr>
          <p:cNvPr id="20" name="Text 18"/>
          <p:cNvSpPr txBox="1"/>
          <p:nvPr/>
        </p:nvSpPr>
        <p:spPr>
          <a:xfrm>
            <a:off x="6515100" y="418338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1" name="Text 19"/>
          <p:cNvSpPr txBox="1"/>
          <p:nvPr/>
        </p:nvSpPr>
        <p:spPr>
          <a:xfrm>
            <a:off x="6515100" y="477774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Mistakes have costs</a:t>
            </a:r>
            <a:endParaRPr lang="en-US" sz="2100" dirty="0"/>
          </a:p>
        </p:txBody>
      </p:sp>
      <p:sp>
        <p:nvSpPr>
          <p:cNvPr id="22" name="Text 20"/>
          <p:cNvSpPr txBox="1"/>
          <p:nvPr/>
        </p:nvSpPr>
        <p:spPr>
          <a:xfrm>
            <a:off x="6515100" y="524408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real message lost in the spam folder can matter more than one spam let through.</a:t>
            </a:r>
            <a:endParaRPr lang="en-US" sz="17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21</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whole pipeline, start to finish</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Everything from today in one cell. This short program is a complete, real machine learning project.</a:t>
            </a:r>
            <a:endParaRPr lang="en-US" sz="1700" dirty="0"/>
          </a:p>
        </p:txBody>
      </p:sp>
      <p:sp>
        <p:nvSpPr>
          <p:cNvPr id="4" name="Shape 2"/>
          <p:cNvSpPr/>
          <p:nvPr/>
        </p:nvSpPr>
        <p:spPr>
          <a:xfrm>
            <a:off x="548640" y="1920240"/>
            <a:ext cx="6766560" cy="4133660"/>
          </a:xfrm>
          <a:prstGeom prst="roundRect">
            <a:avLst>
              <a:gd name="adj" fmla="val 1770"/>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676460"/>
          </a:xfrm>
          <a:prstGeom prst="rect">
            <a:avLst/>
          </a:prstGeom>
          <a:noFill/>
          <a:ln/>
        </p:spPr>
        <p:txBody>
          <a:bodyPr wrap="none" lIns="0" tIns="0" rIns="0" bIns="0" rtlCol="0" anchor="t"/>
          <a:lstStyle/>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import pandas as pd</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sklearn.model_selection import train_test_split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sklearn.feature_extraction.text import CountVectorizer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sklearn.naive_bayes import MultinomialNB</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sklearn.metrics import accuracy_score</a:t>
            </a:r>
            <a:endParaRPr lang="en-US" sz="1350" dirty="0"/>
          </a:p>
          <a:p>
            <a:pPr indent="0" marL="0">
              <a:lnSpc>
                <a:spcPct val="98000"/>
              </a:lnSpc>
              <a:buNone/>
            </a:pP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url = ("https://raw.githubusercontent.com/justmarkham/"</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"pycon-2016-tutorial/master/data/sms.tsv")</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df = pd.read_csv(url, sep="\t", header=None,</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names=["label", "message"]).drop_duplicates()</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X_tr, X_te, y_tr, y_te = train_test_split(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df["message"], df["label"], test_size=0.2,</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random_state=42, stratify=df["label"])</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vec = CountVectorizer()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model = MultinomialNB().fit(vec.fit_transform(X_tr), y_tr)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pred = model.predict(vec.transform(X_te))</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print(f"Accuracy: {accuracy_score(y_te, pred):.1%}")</a:t>
            </a:r>
            <a:endParaRPr lang="en-US" sz="1350" dirty="0"/>
          </a:p>
        </p:txBody>
      </p:sp>
      <p:sp>
        <p:nvSpPr>
          <p:cNvPr id="7" name="Shape 5"/>
          <p:cNvSpPr/>
          <p:nvPr/>
        </p:nvSpPr>
        <p:spPr>
          <a:xfrm>
            <a:off x="7543800" y="1920240"/>
            <a:ext cx="4069080" cy="759524"/>
          </a:xfrm>
          <a:prstGeom prst="roundRect">
            <a:avLst>
              <a:gd name="adj" fmla="val 9631"/>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302324"/>
          </a:xfrm>
          <a:prstGeom prst="rect">
            <a:avLst/>
          </a:prstGeom>
          <a:noFill/>
          <a:ln/>
        </p:spPr>
        <p:txBody>
          <a:bodyPr wrap="none" lIns="0" tIns="0" rIns="0" bIns="0" rtlCol="0" anchor="t"/>
          <a:lstStyle/>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Accuracy: 98.2%</a:t>
            </a:r>
            <a:endParaRPr lang="en-US" sz="13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21</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Two classic machine learning mistakes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435352"/>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model.predict(["Win cash now"])</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Expected 2D array, got 1D array instead:</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model needs numbers. Use model.predict(vec.transform([...])).</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119583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vec2 = CountVectorizer()</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X_bad = vec2.fit_transform(X_test)</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model.predict(X_bad)</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X has 3320 features, but MultinomialNB is expecting 7680 features as input.</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 new vocabulary no longer matches the model. Fit only on training data; use vec.transform for new text.</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21</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6: mini-project</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[date, about two weeks from today]</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Rebuild it</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Type the full pipeline in your own notebook, one step per cell, with a text cell explaining each step in your own words.</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Baseline and mistakes</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Report accuracy, the always-ham baseline, and the confusion matrix. Explain each cell of the matrix in one sentence.</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Experiment</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Try CountVectorizer(stop_words="english") and random_state=7. What changes? Keep a small table of results.</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Fool the model</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3 spam messages designed to slip through. Did they? Explain why they worked or failed.</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Local test</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Collect 10 SMS (5 spam, 5 normal), remove all personal details, and test them. How many are right? Why might this differ from the test score?</a:t>
            </a:r>
            <a:endParaRPr lang="en-US" sz="1400" dirty="0"/>
          </a:p>
        </p:txBody>
      </p:sp>
      <p:sp>
        <p:nvSpPr>
          <p:cNvPr id="29" name="Shape 27"/>
          <p:cNvSpPr/>
          <p:nvPr/>
        </p:nvSpPr>
        <p:spPr>
          <a:xfrm>
            <a:off x="810768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30" name="Shape 28"/>
          <p:cNvSpPr/>
          <p:nvPr/>
        </p:nvSpPr>
        <p:spPr>
          <a:xfrm>
            <a:off x="8290560" y="3863340"/>
            <a:ext cx="384048" cy="384048"/>
          </a:xfrm>
          <a:prstGeom prst="ellipse">
            <a:avLst/>
          </a:prstGeom>
          <a:solidFill>
            <a:srgbClr val="E07A1F"/>
          </a:solidFill>
          <a:ln w="12700">
            <a:solidFill>
              <a:srgbClr val="E07A1F"/>
            </a:solidFill>
            <a:prstDash val="solid"/>
          </a:ln>
        </p:spPr>
        <p:txBody>
          <a:bodyPr/>
          <a:p/>
        </p:txBody>
      </p:sp>
      <p:sp>
        <p:nvSpPr>
          <p:cNvPr id="31" name="Text 29"/>
          <p:cNvSpPr txBox="1"/>
          <p:nvPr/>
        </p:nvSpPr>
        <p:spPr>
          <a:xfrm>
            <a:off x="829056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6</a:t>
            </a:r>
            <a:endParaRPr lang="en-US" sz="1300" dirty="0"/>
          </a:p>
        </p:txBody>
      </p:sp>
      <p:sp>
        <p:nvSpPr>
          <p:cNvPr id="32" name="Text 30"/>
          <p:cNvSpPr txBox="1"/>
          <p:nvPr/>
        </p:nvSpPr>
        <p:spPr>
          <a:xfrm>
            <a:off x="879348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Reflect</a:t>
            </a:r>
            <a:endParaRPr lang="en-US" sz="1500" dirty="0"/>
          </a:p>
        </p:txBody>
      </p:sp>
      <p:sp>
        <p:nvSpPr>
          <p:cNvPr id="33" name="Text 31"/>
          <p:cNvSpPr txBox="1"/>
          <p:nvPr/>
        </p:nvSpPr>
        <p:spPr>
          <a:xfrm>
            <a:off x="829056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One paragraph: would you trust this filter on your own phone? What would you change first?</a:t>
            </a:r>
            <a:endParaRPr lang="en-US" sz="1400" dirty="0"/>
          </a:p>
        </p:txBody>
      </p:sp>
      <p:sp>
        <p:nvSpPr>
          <p:cNvPr id="34" name="Shape 32"/>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5" name="Text 33"/>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HW6_&lt;your ID&gt;.ipynb, or a Colab link set to “Anyone with the link can view”.</a:t>
            </a:r>
            <a:endParaRPr lang="en-US" sz="14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21</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6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21 / 21</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Spam Model Lab</a:t>
            </a:r>
            <a:endParaRPr lang="en-US" sz="30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6: Build a real spam detector</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21</a:t>
            </a:r>
            <a:endParaRPr lang="en-US" sz="1100" dirty="0"/>
          </a:p>
        </p:txBody>
      </p:sp>
      <p:sp>
        <p:nvSpPr>
          <p:cNvPr id="44" name="TextBox 43"/>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Split</a:t>
            </a:r>
          </a:p>
          <a:p>
            <a:pPr>
              <a:spcAft>
                <a:spcPts val="200"/>
              </a:spcAft>
            </a:pPr>
            <a:r>
              <a:rPr sz="1500" b="0">
                <a:solidFill>
                  <a:srgbClr val="15213A"/>
                </a:solidFill>
                <a:latin typeface="Calibri"/>
              </a:rPr>
              <a:t>Change test_size, random_state and stratify; see every message.</a:t>
            </a:r>
          </a:p>
          <a:p>
            <a:pPr>
              <a:spcBef>
                <a:spcPts val="500"/>
              </a:spcBef>
            </a:pPr>
            <a:r>
              <a:rPr sz="1800" b="1">
                <a:solidFill>
                  <a:srgbClr val="E07A1F"/>
                </a:solidFill>
                <a:latin typeface="Arial"/>
              </a:rPr>
              <a:t>2  </a:t>
            </a:r>
            <a:r>
              <a:rPr sz="1800" b="1">
                <a:solidFill>
                  <a:srgbClr val="15213A"/>
                </a:solidFill>
                <a:latin typeface="Arial"/>
              </a:rPr>
              <a:t>Words to numbers</a:t>
            </a:r>
          </a:p>
          <a:p>
            <a:pPr>
              <a:spcAft>
                <a:spcPts val="200"/>
              </a:spcAft>
            </a:pPr>
            <a:r>
              <a:rPr sz="1500" b="0">
                <a:solidFill>
                  <a:srgbClr val="15213A"/>
                </a:solidFill>
                <a:latin typeface="Calibri"/>
              </a:rPr>
              <a:t>Build the bag-of-words table that CountVectorizer makes.</a:t>
            </a:r>
          </a:p>
          <a:p>
            <a:pPr>
              <a:spcBef>
                <a:spcPts val="500"/>
              </a:spcBef>
            </a:pPr>
            <a:r>
              <a:rPr sz="1800" b="1">
                <a:solidFill>
                  <a:srgbClr val="E07A1F"/>
                </a:solidFill>
                <a:latin typeface="Arial"/>
              </a:rPr>
              <a:t>3  </a:t>
            </a:r>
            <a:r>
              <a:rPr sz="1800" b="1">
                <a:solidFill>
                  <a:srgbClr val="15213A"/>
                </a:solidFill>
                <a:latin typeface="Arial"/>
              </a:rPr>
              <a:t>Train and evaluate</a:t>
            </a:r>
          </a:p>
          <a:p>
            <a:pPr>
              <a:spcAft>
                <a:spcPts val="200"/>
              </a:spcAft>
            </a:pPr>
            <a:r>
              <a:rPr sz="1500" b="0">
                <a:solidFill>
                  <a:srgbClr val="15213A"/>
                </a:solidFill>
                <a:latin typeface="Calibri"/>
              </a:rPr>
              <a:t>Confusion matrix you can click, and a threshold slider.</a:t>
            </a:r>
          </a:p>
          <a:p>
            <a:pPr>
              <a:spcBef>
                <a:spcPts val="500"/>
              </a:spcBef>
            </a:pPr>
            <a:r>
              <a:rPr sz="1800" b="1">
                <a:solidFill>
                  <a:srgbClr val="E07A1F"/>
                </a:solidFill>
                <a:latin typeface="Arial"/>
              </a:rPr>
              <a:t>4  </a:t>
            </a:r>
            <a:r>
              <a:rPr sz="1800" b="1">
                <a:solidFill>
                  <a:srgbClr val="15213A"/>
                </a:solidFill>
                <a:latin typeface="Arial"/>
              </a:rPr>
              <a:t>Try your own</a:t>
            </a:r>
          </a:p>
          <a:p>
            <a:pPr>
              <a:spcAft>
                <a:spcPts val="200"/>
              </a:spcAft>
            </a:pPr>
            <a:r>
              <a:rPr sz="1500" b="0">
                <a:solidFill>
                  <a:srgbClr val="15213A"/>
                </a:solidFill>
                <a:latin typeface="Calibri"/>
              </a:rPr>
              <a:t>Word-by-word evidence for any message you type.</a:t>
            </a:r>
          </a:p>
        </p:txBody>
      </p:sp>
      <p:pic>
        <p:nvPicPr>
          <p:cNvPr id="45" name="Picture 44" descr="06.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46" name="Rounded Rectangle 45">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47" name="TextBox 46"/>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L6_Spam_Model_Lab.html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6: Build a real spam detector</dc:title>
  <dc:subject>PptxGenJS Presentation</dc:subject>
  <dc:creator>Md Mahbub E Noor</dc:creator>
  <cp:lastModifiedBy>Md Mahbub E Noor</cp:lastModifiedBy>
  <cp:revision>1</cp:revision>
  <dcterms:created xsi:type="dcterms:W3CDTF">2026-10-07T02:12:07Z</dcterms:created>
  <dcterms:modified xsi:type="dcterms:W3CDTF">2026-10-07T02:12:07Z</dcterms:modified>
</cp:coreProperties>
</file>