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24"/>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600" b="0" i="0" u="none" strike="noStrike">
                <a:solidFill>
                  <a:srgbClr val="15213A"/>
                </a:solidFill>
                <a:latin typeface="Arial"/>
              </a:defRPr>
            </a:pPr>
            <a:r>
              <a:rPr sz="1600" b="0" i="0" u="none" strike="noStrike">
                <a:solidFill>
                  <a:srgbClr val="15213A"/>
                </a:solidFill>
                <a:latin typeface="Arial"/>
              </a:rPr>
              <a:t>Messages per label</a:t>
            </a:r>
          </a:p>
        </c:rich>
      </c:tx>
      <c:layout/>
      <c:overlay val="0"/>
    </c:title>
    <c:autoTitleDeleted val="0"/>
    <c:plotArea>
      <c:layout/>
      <c:barChart>
        <c:barDir val="col"/>
        <c:grouping val="clustered"/>
        <c:varyColors val="0"/>
        <c:ser>
          <c:idx val="0"/>
          <c:order val="0"/>
          <c:tx>
            <c:strRef>
              <c:f>Sheet1!$B$1</c:f>
              <c:strCache>
                <c:ptCount val="1"/>
                <c:pt idx="0">
                  <c:v>Messages per label</c:v>
                </c:pt>
              </c:strCache>
            </c:strRef>
          </c:tx>
          <c:spPr>
            <a:solidFill>
              <a:srgbClr val="2459C4"/>
            </a:solidFill>
            <a:effectLst/>
          </c:spPr>
          <c:invertIfNegative val="0"/>
          <c:dLbls>
            <c:numFmt formatCode="#,##0" sourceLinked="0"/>
            <c:txPr>
              <a:bodyPr/>
              <a:lstStyle/>
              <a:p>
                <a:pPr>
                  <a:defRPr b="1" i="0" strike="noStrike" sz="1600" u="none">
                    <a:solidFill>
                      <a:srgbClr val="15213A"/>
                    </a:solidFill>
                    <a:latin typeface="Arial"/>
                  </a:defRPr>
                </a:pPr>
              </a:p>
            </c:txPr>
            <c:showLegendKey val="0"/>
            <c:showVal val="1"/>
            <c:showCatName val="0"/>
            <c:showSerName val="0"/>
            <c:showPercent val="0"/>
            <c:showBubbleSize val="0"/>
            <c:showLeaderLines val="0"/>
          </c:dLbls>
          <c:dPt>
            <c:idx val="0"/>
            <c:invertIfNegative val="0"/>
            <c:bubble3D val="0"/>
            <c:spPr>
              <a:solidFill>
                <a:srgbClr val="2459C4"/>
              </a:solidFill>
              <a:effectLst/>
            </c:spPr>
          </c:dPt>
          <c:dPt>
            <c:idx val="1"/>
            <c:invertIfNegative val="0"/>
            <c:bubble3D val="0"/>
            <c:spPr>
              <a:solidFill>
                <a:srgbClr val="E07A1F"/>
              </a:solidFill>
              <a:effectLst/>
            </c:spPr>
          </c:dPt>
          <c:cat>
            <c:multiLvlStrRef>
              <c:f>Sheet1!$A$2:$A$3</c:f>
              <c:multiLvlStrCache>
                <c:ptCount val="2"/>
                <c:lvl>
                  <c:pt idx="0">
                    <c:v>ham</c:v>
                  </c:pt>
                  <c:pt idx="1">
                    <c:v>spam</c:v>
                  </c:pt>
                </c:lvl>
              </c:multiLvlStrCache>
            </c:multiLvlStrRef>
          </c:cat>
          <c:val>
            <c:numRef>
              <c:f>Sheet1!$B$2:$B$3</c:f>
              <c:numCache>
                <c:formatCode>General</c:formatCode>
                <c:ptCount val="2"/>
                <c:pt idx="0">
                  <c:v>4825</c:v>
                </c:pt>
                <c:pt idx="1">
                  <c:v>747</c:v>
                </c:pt>
              </c:numCache>
            </c:numRef>
          </c:val>
        </c:ser>
        <c:dLbls>
          <c:numFmt formatCode="#,##0" sourceLinked="0"/>
          <c:txPr>
            <a:bodyPr/>
            <a:lstStyle/>
            <a:p>
              <a:pPr>
                <a:defRPr b="1" i="0" strike="noStrike" sz="1600" u="none">
                  <a:solidFill>
                    <a:srgbClr val="15213A"/>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600" b="0" i="0" u="none" strike="noStrike">
                <a:solidFill>
                  <a:srgbClr val="15213A"/>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9525" cap="flat">
              <a:solidFill>
                <a:srgbClr val="E5E9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D6573"/>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600" b="0" i="0" u="none" strike="noStrike">
                <a:solidFill>
                  <a:srgbClr val="15213A"/>
                </a:solidFill>
                <a:latin typeface="Arial"/>
              </a:defRPr>
            </a:pPr>
            <a:r>
              <a:rPr sz="1600" b="0" i="0" u="none" strike="noStrike">
                <a:solidFill>
                  <a:srgbClr val="15213A"/>
                </a:solidFill>
                <a:latin typeface="Arial"/>
              </a:rPr>
              <a:t>Average length (characters)</a:t>
            </a:r>
          </a:p>
        </c:rich>
      </c:tx>
      <c:layout/>
      <c:overlay val="0"/>
    </c:title>
    <c:autoTitleDeleted val="0"/>
    <c:plotArea>
      <c:layout/>
      <c:barChart>
        <c:barDir val="col"/>
        <c:grouping val="clustered"/>
        <c:varyColors val="0"/>
        <c:ser>
          <c:idx val="0"/>
          <c:order val="0"/>
          <c:tx>
            <c:strRef>
              <c:f>Sheet1!$B$1</c:f>
              <c:strCache>
                <c:ptCount val="1"/>
                <c:pt idx="0">
                  <c:v>Average length (characters)</c:v>
                </c:pt>
              </c:strCache>
            </c:strRef>
          </c:tx>
          <c:spPr>
            <a:solidFill>
              <a:srgbClr val="2459C4"/>
            </a:solidFill>
            <a:effectLst/>
          </c:spPr>
          <c:invertIfNegative val="0"/>
          <c:dLbls>
            <c:numFmt formatCode="0.0" sourceLinked="0"/>
            <c:txPr>
              <a:bodyPr/>
              <a:lstStyle/>
              <a:p>
                <a:pPr>
                  <a:defRPr b="1" i="0" strike="noStrike" sz="1600" u="none">
                    <a:solidFill>
                      <a:srgbClr val="15213A"/>
                    </a:solidFill>
                    <a:latin typeface="Arial"/>
                  </a:defRPr>
                </a:pPr>
              </a:p>
            </c:txPr>
            <c:showLegendKey val="0"/>
            <c:showVal val="1"/>
            <c:showCatName val="0"/>
            <c:showSerName val="0"/>
            <c:showPercent val="0"/>
            <c:showBubbleSize val="0"/>
            <c:showLeaderLines val="0"/>
          </c:dLbls>
          <c:dPt>
            <c:idx val="0"/>
            <c:invertIfNegative val="0"/>
            <c:bubble3D val="0"/>
            <c:spPr>
              <a:solidFill>
                <a:srgbClr val="2459C4"/>
              </a:solidFill>
              <a:effectLst/>
            </c:spPr>
          </c:dPt>
          <c:dPt>
            <c:idx val="1"/>
            <c:invertIfNegative val="0"/>
            <c:bubble3D val="0"/>
            <c:spPr>
              <a:solidFill>
                <a:srgbClr val="E07A1F"/>
              </a:solidFill>
              <a:effectLst/>
            </c:spPr>
          </c:dPt>
          <c:cat>
            <c:multiLvlStrRef>
              <c:f>Sheet1!$A$2:$A$3</c:f>
              <c:multiLvlStrCache>
                <c:ptCount val="2"/>
                <c:lvl>
                  <c:pt idx="0">
                    <c:v>ham</c:v>
                  </c:pt>
                  <c:pt idx="1">
                    <c:v>spam</c:v>
                  </c:pt>
                </c:lvl>
              </c:multiLvlStrCache>
            </c:multiLvlStrRef>
          </c:cat>
          <c:val>
            <c:numRef>
              <c:f>Sheet1!$B$2:$B$3</c:f>
              <c:numCache>
                <c:formatCode>General</c:formatCode>
                <c:ptCount val="2"/>
                <c:pt idx="0">
                  <c:v>71.5</c:v>
                </c:pt>
                <c:pt idx="1">
                  <c:v>138.7</c:v>
                </c:pt>
              </c:numCache>
            </c:numRef>
          </c:val>
        </c:ser>
        <c:dLbls>
          <c:numFmt formatCode="0.0" sourceLinked="0"/>
          <c:txPr>
            <a:bodyPr/>
            <a:lstStyle/>
            <a:p>
              <a:pPr>
                <a:defRPr b="1" i="0" strike="noStrike" sz="1600" u="none">
                  <a:solidFill>
                    <a:srgbClr val="15213A"/>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600" b="0" i="0" u="none" strike="noStrike">
                <a:solidFill>
                  <a:srgbClr val="15213A"/>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9525" cap="flat">
              <a:solidFill>
                <a:srgbClr val="E5E9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D6573"/>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back. So far we have used messages we typed ourselves, six or ten at a time. Real data science starts when the data is too big to read by eye. Today we load a real, published dataset of more than five thousand SMS messages and explore it like detectives. We will use pandas, the most widely used data tool in Python. New notebook: Lecture5.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5 of our journey. This is the Collect, Clean and Explore part of the lifecycle from Lecture 1. Remember I said most of the real work happens there? Today you will see why. Next lecture we build the model, and everything we notice today will explain its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dataset has a story, and you must know it before trusting it. This one contains 5,572 real text messages collected for research and published in 2011 by Almeida and Hidalgo. Each message was labeled spam or ham. It is freely available on the UCI Machine Learning Repository, one of the classic sources for teaching data. The third card is the most important: the messages are mostly from the UK and Singapore, around 2011. Keep that in mind; it will explain some surprising results next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 brings in a library, a big box of ready-made functions that other people wrote. By convention, everyone nicknames pandas as pd. read_csv reads a table, here directly from a web link. This file separates columns with tab characters, written as backslash t, and has no header row, so we name the two columns ourselves: label and message. df is short for DataFrame, pandas' word for a table. shape says 5572 rows and 2 columns. Please type the link carefully, or copy it from the course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version we use in the lab. The file sms.tsv is on the course share; copy it next to your notebook. If you get FileNotFoundError, the file is in the wrong folder: Jupyter looks in the folder the notebook is in. At home in Colab you can keep using the link, or upload sms.tsv with the Files panel on the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look at your data before doing anything clever. head shows the first five rows. Each row has a number on the left, called the index, then the label and the message. Notice the language: 'Ok lar... Joking wif u oni'. This is real, informal SMS text with slang and abbreviations. The third row is a typical spam: a competition entry with a phone number and premium rates. Real data is messy, and that is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 lets you pick a specific row and column, here row 2, the message column. Let's read this spam properly. Ask the class: what clues do you see? [Free entry, win, a phone number, 'text FA to 87121', rates, T and C's.] Notice that many clues are numbers and short codes. Our models only see words, but numbers like 87121 count as words too. Write down your clues; we will check them against what the model learns in Lecture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value_counts counts how many times each label appears. 4,825 ham, 747 spam: roughly 87 percent normal, 13 percent spam. This is called class imbalance, and it is common: spam, fraud and disease are usually the rare cases. Here is a trap. Imagine a 'model' that ignores the message and always answers ham. It would be right about 87 percent of the time, and completely useless. So when someone tells you their spam model is 87 percent accurate, the right answer is: that is what doing nothing gets you. In Colab you can draw this chart with df['label'].value_counts().plot(kind='bar').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pandas' superpower. One line measures the length of all 5,572 messages; no loop needed. We store it as a new column. Then groupby splits the table into ham and spam, and mean averages each group. Spam messages average about 139 characters, ham about 72. Why? Spammers pack in offers, prices, phone numbers and terms and conditions; friends text 'ok see u'. Length alone is a clue, but not proof: a long message from your teacher is still ham.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8 real rows from the dataset, so the averages differ from the full-dataset numbers on the previous slide: the video says so at the end. Use it to show what pandas does to rows, which is invisible in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Cleaning step. 403 rows are exact duplicates. Spam campaigns send the same text to thousands of people, so this is natural. Why remove them? Next lecture we split the data into messages the model studies and messages we test it on. If the same message is in both, the test becomes an open-book exam: the model has already seen the answer. Scores would look better than they really are. After dropping duplicates we have 5,169 messages. This kind of care is what separates trustworthy data science from impressive-looking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test the 'free' rule from Lecture 3, on real data this time. For each message: does it contain free? Then, per label, what share of messages do? A useful trick: the average of True and False values is the share of Trues. About 26 percent of spam contains 'free', against about 1.4 percent of ham. So it is a strong clue, but look at the other side: about three quarters of spam never says 'free' at all. A single-word rule misses most spam. We need many clues combined, which is exactly what a trained model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minutes. Students choose their own word, so answers vary; that is the point. Ask two or three pairs to share their best clue. Typical strong clues in this dataset: 'txt', 'claim', 'prize', 'call'. Note the filter line: df[df['label'] == 'spam'] keeps only spam rows. That pattern, a condition in square brackets, is one of the most useful in pandas.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KeyError with a column name almost always means a capital letter or a typo; print(df.columns) shows the real names. AttributeError means pandas does not know that name, again usually a typo. The third one catches everyone: a column holds thousands of strings, so string methods go through .str. Say it aloud: column dot str dot lower.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toolkit: ten pandas moves that cover a surprising amount of everyday data work. Next lecture is the one we have been building towards: we turn these 5,169 cleaned messages into a trained spam detector, test it honestly, and try it on our own messages. Please make sure your notebook from today runs from top to bottom before next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5. Task 2 uses each student's roll number as the random seed, so everyone reads different messages and answers cannot simply be copied. Task 5 key: after dropping duplicates there are 4,516 ham out of 5,169 messages, so always-ham scores about 87.4 percent, yet it catches zero spam. That sentence, 'accuracy can hide total failure on the rare class', is the key idea to reinforce. Good task 3 answers compare the gap between spam and ham shares, not just the spam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Real Data Lab (double-click; works offline: the whole SMS dataset is inside the page). Word clues replaces the 'Your turn' slide: let pairs race to find a better clue than 'free', then show '(' and 'a.c' to explain that str.contains uses patterns. In Group and compare, press 'Find the best rule' for 'length &gt; t': the answer is 'never say spam'. A clear difference in averages is not enough to classify, which sets up Lecture 6.</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charts/chart1.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charts/chart2.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video" Target="../media/media-10-1.mp4"/><Relationship Id="rId2" Type="http://schemas.microsoft.com/office/2007/relationships/media" Target="../media/media-10-1.mp4"/><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video" Target="../media/media-17-1.mp4"/><Relationship Id="rId2" Type="http://schemas.microsoft.com/office/2007/relationships/media" Target="../media/media-17-1.mp4"/><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5_Real_Data_Lab.html" TargetMode="External"/><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5</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Real data with pandas</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Exploring 5,572 real text messages</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454783"/>
            <a:ext cx="4480560" cy="1491234"/>
          </a:xfrm>
          <a:prstGeom prst="roundRect">
            <a:avLst>
              <a:gd name="adj" fmla="val 6132"/>
            </a:avLst>
          </a:prstGeom>
          <a:solidFill>
            <a:srgbClr val="22335A"/>
          </a:solidFill>
          <a:ln w="12700">
            <a:solidFill>
              <a:srgbClr val="33477A"/>
            </a:solidFill>
            <a:prstDash val="solid"/>
          </a:ln>
        </p:spPr>
        <p:txBody>
          <a:bodyPr/>
          <a:p/>
        </p:txBody>
      </p:sp>
      <p:sp>
        <p:nvSpPr>
          <p:cNvPr id="7" name="Text 5"/>
          <p:cNvSpPr txBox="1"/>
          <p:nvPr/>
        </p:nvSpPr>
        <p:spPr>
          <a:xfrm>
            <a:off x="7452360" y="2619375"/>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003423"/>
            <a:ext cx="4206240" cy="622554"/>
          </a:xfrm>
          <a:prstGeom prst="rect">
            <a:avLst/>
          </a:prstGeom>
          <a:noFill/>
          <a:ln/>
        </p:spPr>
        <p:txBody>
          <a:bodyPr wrap="none" lIns="0" tIns="0" rIns="0" bIns="0" rtlCol="0" anchor="t"/>
          <a:lstStyle/>
          <a:p>
            <a:pPr indent="0" marL="0">
              <a:buNone/>
            </a:pPr>
            <a:r>
              <a:rPr lang="en-US" sz="1700" dirty="0">
                <a:solidFill>
                  <a:srgbClr val="E8ECF4"/>
                </a:solidFill>
                <a:latin typeface="Courier New" pitchFamily="34" charset="0"/>
                <a:ea typeface="Courier New" pitchFamily="34" charset="-122"/>
                <a:cs typeface="Courier New" pitchFamily="34" charset="-120"/>
              </a:rPr>
              <a:t>df = pd.read_csv(url, sep="\t")</a:t>
            </a:r>
            <a:endParaRPr lang="en-US" sz="1700" dirty="0"/>
          </a:p>
          <a:p>
            <a:pPr indent="0" marL="0">
              <a:buNone/>
            </a:pPr>
            <a:r>
              <a:rPr lang="en-US" sz="1700" dirty="0">
                <a:solidFill>
                  <a:srgbClr val="E8ECF4"/>
                </a:solidFill>
                <a:latin typeface="Courier New" pitchFamily="34" charset="0"/>
                <a:ea typeface="Courier New" pitchFamily="34" charset="-122"/>
                <a:cs typeface="Courier New" pitchFamily="34" charset="-120"/>
              </a:rPr>
              <a:t>df["label"].value_counts()</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on the road to a spam detector</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L2</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Python basics</a:t>
            </a:r>
            <a:endParaRPr lang="en-US" sz="1400" dirty="0"/>
          </a:p>
        </p:txBody>
      </p:sp>
      <p:sp>
        <p:nvSpPr>
          <p:cNvPr id="7" name="Shape 5"/>
          <p:cNvSpPr/>
          <p:nvPr/>
        </p:nvSpPr>
        <p:spPr>
          <a:xfrm>
            <a:off x="3332988" y="1572768"/>
            <a:ext cx="512064" cy="512064"/>
          </a:xfrm>
          <a:prstGeom prst="ellipse">
            <a:avLst/>
          </a:prstGeom>
          <a:solidFill>
            <a:srgbClr val="1F8A7A"/>
          </a:solidFill>
          <a:ln w="19050">
            <a:solidFill>
              <a:srgbClr val="1F8A7A"/>
            </a:solidFill>
            <a:prstDash val="solid"/>
          </a:ln>
        </p:spPr>
        <p:txBody>
          <a:bodyPr/>
          <a:p/>
        </p:txBody>
      </p:sp>
      <p:sp>
        <p:nvSpPr>
          <p:cNvPr id="8" name="Text 6"/>
          <p:cNvSpPr txBox="1"/>
          <p:nvPr/>
        </p:nvSpPr>
        <p:spPr>
          <a:xfrm>
            <a:off x="333298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L3</a:t>
            </a:r>
            <a:endParaRPr lang="en-US" sz="1300" dirty="0"/>
          </a:p>
        </p:txBody>
      </p:sp>
      <p:sp>
        <p:nvSpPr>
          <p:cNvPr id="9" name="Text 7"/>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Decisions and loops</a:t>
            </a:r>
            <a:endParaRPr lang="en-US" sz="1400" dirty="0"/>
          </a:p>
        </p:txBody>
      </p:sp>
      <p:sp>
        <p:nvSpPr>
          <p:cNvPr id="10" name="Shape 8"/>
          <p:cNvSpPr/>
          <p:nvPr/>
        </p:nvSpPr>
        <p:spPr>
          <a:xfrm>
            <a:off x="5824728" y="1572768"/>
            <a:ext cx="512064" cy="512064"/>
          </a:xfrm>
          <a:prstGeom prst="ellipse">
            <a:avLst/>
          </a:prstGeom>
          <a:solidFill>
            <a:srgbClr val="1F8A7A"/>
          </a:solidFill>
          <a:ln w="19050">
            <a:solidFill>
              <a:srgbClr val="1F8A7A"/>
            </a:solidFill>
            <a:prstDash val="solid"/>
          </a:ln>
        </p:spPr>
        <p:txBody>
          <a:bodyPr/>
          <a:p/>
        </p:txBody>
      </p:sp>
      <p:sp>
        <p:nvSpPr>
          <p:cNvPr id="11" name="Text 9"/>
          <p:cNvSpPr txBox="1"/>
          <p:nvPr/>
        </p:nvSpPr>
        <p:spPr>
          <a:xfrm>
            <a:off x="582472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L4</a:t>
            </a:r>
            <a:endParaRPr lang="en-US" sz="1300" dirty="0"/>
          </a:p>
        </p:txBody>
      </p:sp>
      <p:sp>
        <p:nvSpPr>
          <p:cNvPr id="12" name="Text 10"/>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Counting words</a:t>
            </a:r>
            <a:endParaRPr lang="en-US" sz="1400" dirty="0"/>
          </a:p>
        </p:txBody>
      </p:sp>
      <p:sp>
        <p:nvSpPr>
          <p:cNvPr id="13" name="Text 11"/>
          <p:cNvSpPr txBox="1"/>
          <p:nvPr/>
        </p:nvSpPr>
        <p:spPr>
          <a:xfrm>
            <a:off x="765810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Today</a:t>
            </a:r>
            <a:endParaRPr lang="en-US" sz="1300" dirty="0"/>
          </a:p>
        </p:txBody>
      </p:sp>
      <p:sp>
        <p:nvSpPr>
          <p:cNvPr id="14" name="Shape 12"/>
          <p:cNvSpPr/>
          <p:nvPr/>
        </p:nvSpPr>
        <p:spPr>
          <a:xfrm>
            <a:off x="8215884" y="1472184"/>
            <a:ext cx="713232" cy="713232"/>
          </a:xfrm>
          <a:prstGeom prst="ellipse">
            <a:avLst/>
          </a:prstGeom>
          <a:solidFill>
            <a:srgbClr val="E07A1F"/>
          </a:solidFill>
          <a:ln w="19050">
            <a:solidFill>
              <a:srgbClr val="E07A1F"/>
            </a:solidFill>
            <a:prstDash val="solid"/>
          </a:ln>
        </p:spPr>
        <p:txBody>
          <a:bodyPr/>
          <a:p/>
        </p:txBody>
      </p:sp>
      <p:sp>
        <p:nvSpPr>
          <p:cNvPr id="15" name="Text 13"/>
          <p:cNvSpPr txBox="1"/>
          <p:nvPr/>
        </p:nvSpPr>
        <p:spPr>
          <a:xfrm>
            <a:off x="821588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L5</a:t>
            </a:r>
            <a:endParaRPr lang="en-US" sz="16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Load a real dataset from the internet with pandas</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Look inside a table: rows, columns, single messages</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Count spam and normal messages</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Add new columns and compare groups</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Clean out duplicates, and see why they matter</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18</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Meet the dataset: SMS Spam Collection</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5,572 real messages</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Real SMS messages, each labeled by people as spam or ham (normal).</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Where from</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Published in 2011 by Almeida and Hidalgo, and shared on the UCI Machine Learning Repository.</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Its limits</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Mostly UK and Singapore messages from around 2011. Today's scams and our local slang are not in it.</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18</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Load the data in one line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import pandas as pd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loads the library, nicknamed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pd</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read_csv</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reads a table from a file or web link</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sep="\t"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columns are separated by tabs</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df</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(DataFrame) is a table;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.shape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(rows, columns)</a:t>
            </a:r>
            <a:endParaRPr lang="en-US" sz="2000" dirty="0"/>
          </a:p>
        </p:txBody>
      </p:sp>
      <p:sp>
        <p:nvSpPr>
          <p:cNvPr id="11" name="Shape 9"/>
          <p:cNvSpPr/>
          <p:nvPr/>
        </p:nvSpPr>
        <p:spPr>
          <a:xfrm>
            <a:off x="5440680" y="1371600"/>
            <a:ext cx="6172200" cy="2673096"/>
          </a:xfrm>
          <a:prstGeom prst="roundRect">
            <a:avLst>
              <a:gd name="adj" fmla="val 2737"/>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215896"/>
          </a:xfrm>
          <a:prstGeom prst="rect">
            <a:avLst/>
          </a:prstGeom>
          <a:noFill/>
          <a:ln/>
        </p:spPr>
        <p:txBody>
          <a:bodyPr wrap="none" lIns="0" tIns="0" rIns="0" bIns="0" rtlCol="0" anchor="t"/>
          <a:lstStyle/>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import pandas as pd</a:t>
            </a:r>
            <a:endParaRPr lang="en-US" sz="1700" dirty="0"/>
          </a:p>
          <a:p>
            <a:pPr indent="0" marL="0">
              <a:lnSpc>
                <a:spcPct val="98000"/>
              </a:lnSpc>
              <a:buNone/>
            </a:pP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url = ("https://raw.githubusercontent.com/"</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"justmarkham/pycon-2016-tutorial/"</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"master/data/sms.tsv")</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df = pd.read_csv(url, sep="\t", header=None,</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                 names=["label", "message"])</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print(df.shape)</a:t>
            </a:r>
            <a:endParaRPr lang="en-US" sz="1700" dirty="0"/>
          </a:p>
        </p:txBody>
      </p:sp>
      <p:sp>
        <p:nvSpPr>
          <p:cNvPr id="14" name="Shape 12"/>
          <p:cNvSpPr/>
          <p:nvPr/>
        </p:nvSpPr>
        <p:spPr>
          <a:xfrm>
            <a:off x="5440680" y="4273296"/>
            <a:ext cx="6172200" cy="814197"/>
          </a:xfrm>
          <a:prstGeom prst="roundRect">
            <a:avLst>
              <a:gd name="adj" fmla="val 8985"/>
            </a:avLst>
          </a:prstGeom>
          <a:solidFill>
            <a:srgbClr val="EEF2F8"/>
          </a:solidFill>
          <a:ln w="9525">
            <a:solidFill>
              <a:srgbClr val="D5DBE6"/>
            </a:solidFill>
            <a:prstDash val="solid"/>
          </a:ln>
        </p:spPr>
        <p:txBody>
          <a:bodyPr/>
          <a:p/>
        </p:txBody>
      </p:sp>
      <p:sp>
        <p:nvSpPr>
          <p:cNvPr id="15" name="Text 13"/>
          <p:cNvSpPr txBox="1"/>
          <p:nvPr/>
        </p:nvSpPr>
        <p:spPr>
          <a:xfrm>
            <a:off x="5623560" y="436473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620768"/>
            <a:ext cx="5897880" cy="356997"/>
          </a:xfrm>
          <a:prstGeom prst="rect">
            <a:avLst/>
          </a:prstGeom>
          <a:noFill/>
          <a:ln/>
        </p:spPr>
        <p:txBody>
          <a:bodyPr wrap="none" lIns="0" tIns="0" rIns="0" bIns="0" rtlCol="0" anchor="t"/>
          <a:lstStyle/>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(5572, 2)</a:t>
            </a:r>
            <a:endParaRPr lang="en-US" sz="17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18</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 the lab (offline): load from a file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Lab PCs have no internet, so the web link cannot work</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Copy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sms.tsv</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into the same folder as your notebook</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Then give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read_csv</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the file name instead of the link</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Same data, same result. At home in Colab, either way works</a:t>
            </a:r>
            <a:endParaRPr lang="en-US" sz="2000" dirty="0"/>
          </a:p>
        </p:txBody>
      </p:sp>
      <p:sp>
        <p:nvSpPr>
          <p:cNvPr id="11" name="Shape 9"/>
          <p:cNvSpPr/>
          <p:nvPr/>
        </p:nvSpPr>
        <p:spPr>
          <a:xfrm>
            <a:off x="5440680" y="1371600"/>
            <a:ext cx="6172200" cy="1251585"/>
          </a:xfrm>
          <a:prstGeom prst="roundRect">
            <a:avLst>
              <a:gd name="adj" fmla="val 5845"/>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794385"/>
          </a:xfrm>
          <a:prstGeom prst="rect">
            <a:avLst/>
          </a:prstGeom>
          <a:noFill/>
          <a:ln/>
        </p:spPr>
        <p:txBody>
          <a:bodyPr wrap="none" lIns="0" tIns="0" rIns="0" bIns="0" rtlCol="0" anchor="t"/>
          <a:lstStyle/>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df = pd.read_csv("sms.tsv", sep="\t", header=None,</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                 names=["label", "message"])</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print(df.shape)</a:t>
            </a:r>
            <a:endParaRPr lang="en-US" sz="1500" dirty="0"/>
          </a:p>
        </p:txBody>
      </p:sp>
      <p:sp>
        <p:nvSpPr>
          <p:cNvPr id="14" name="Shape 12"/>
          <p:cNvSpPr/>
          <p:nvPr/>
        </p:nvSpPr>
        <p:spPr>
          <a:xfrm>
            <a:off x="5440680" y="2851785"/>
            <a:ext cx="6172200" cy="782955"/>
          </a:xfrm>
          <a:prstGeom prst="roundRect">
            <a:avLst>
              <a:gd name="adj" fmla="val 9343"/>
            </a:avLst>
          </a:prstGeom>
          <a:solidFill>
            <a:srgbClr val="EEF2F8"/>
          </a:solidFill>
          <a:ln w="9525">
            <a:solidFill>
              <a:srgbClr val="D5DBE6"/>
            </a:solidFill>
            <a:prstDash val="solid"/>
          </a:ln>
        </p:spPr>
        <p:txBody>
          <a:bodyPr/>
          <a:p/>
        </p:txBody>
      </p:sp>
      <p:sp>
        <p:nvSpPr>
          <p:cNvPr id="15" name="Text 13"/>
          <p:cNvSpPr txBox="1"/>
          <p:nvPr/>
        </p:nvSpPr>
        <p:spPr>
          <a:xfrm>
            <a:off x="5623560" y="2943225"/>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199257"/>
            <a:ext cx="5897880" cy="325755"/>
          </a:xfrm>
          <a:prstGeom prst="rect">
            <a:avLst/>
          </a:prstGeom>
          <a:noFill/>
          <a:ln/>
        </p:spPr>
        <p:txBody>
          <a:bodyPr wrap="none" lIns="0" tIns="0" rIns="0" bIns="0" rtlCol="0" anchor="t"/>
          <a:lstStyle/>
          <a:p>
            <a:pPr indent="0" marL="0">
              <a:lnSpc>
                <a:spcPct val="98000"/>
              </a:lnSpc>
              <a:buNone/>
            </a:pPr>
            <a:r>
              <a:rPr lang="en-US" sz="1500" dirty="0">
                <a:solidFill>
                  <a:srgbClr val="15213A"/>
                </a:solidFill>
                <a:latin typeface="Courier New" pitchFamily="34" charset="0"/>
                <a:ea typeface="Courier New" pitchFamily="34" charset="-122"/>
                <a:cs typeface="Courier New" pitchFamily="34" charset="-120"/>
              </a:rPr>
              <a:t>(5572, 2)</a:t>
            </a:r>
            <a:endParaRPr lang="en-US" sz="15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18</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Look before you leap</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df.head()</a:t>
            </a:r>
            <a:pPr indent="0" marL="0">
              <a:buNone/>
            </a:pPr>
            <a:r>
              <a:rPr lang="en-US" sz="1700" dirty="0">
                <a:solidFill>
                  <a:srgbClr val="15213A"/>
                </a:solidFill>
                <a:latin typeface="Calibri" pitchFamily="34" charset="0"/>
                <a:ea typeface="Calibri" pitchFamily="34" charset="-122"/>
                <a:cs typeface="Calibri" pitchFamily="34" charset="-120"/>
              </a:rPr>
              <a:t> shows the first 5 rows. Long messages are cut short with </a:t>
            </a:r>
            <a:pPr indent="0" marL="0">
              <a:buNone/>
            </a:pPr>
            <a:r>
              <a:rPr lang="en-US" sz="1600" dirty="0">
                <a:solidFill>
                  <a:srgbClr val="A4520C"/>
                </a:solidFill>
                <a:latin typeface="Courier New" pitchFamily="34" charset="0"/>
                <a:ea typeface="Courier New" pitchFamily="34" charset="-122"/>
                <a:cs typeface="Courier New" pitchFamily="34" charset="-120"/>
              </a:rPr>
              <a:t>...</a:t>
            </a:r>
            <a:pPr indent="0" marL="0">
              <a:buNone/>
            </a:pPr>
            <a:r>
              <a:rPr lang="en-US" sz="1700" dirty="0">
                <a:solidFill>
                  <a:srgbClr val="15213A"/>
                </a:solidFill>
                <a:latin typeface="Calibri" pitchFamily="34" charset="0"/>
                <a:ea typeface="Calibri" pitchFamily="34" charset="-122"/>
                <a:cs typeface="Calibri" pitchFamily="34" charset="-120"/>
              </a:rPr>
              <a:t> on screen, but the full text is still there.</a:t>
            </a:r>
            <a:endParaRPr lang="en-US" sz="1700" dirty="0"/>
          </a:p>
        </p:txBody>
      </p:sp>
      <p:sp>
        <p:nvSpPr>
          <p:cNvPr id="4" name="Shape 2"/>
          <p:cNvSpPr/>
          <p:nvPr/>
        </p:nvSpPr>
        <p:spPr>
          <a:xfrm>
            <a:off x="548640" y="1920240"/>
            <a:ext cx="11064240" cy="861060"/>
          </a:xfrm>
          <a:prstGeom prst="roundRect">
            <a:avLst>
              <a:gd name="adj" fmla="val 8496"/>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4038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print(df.head())</a:t>
            </a:r>
            <a:endParaRPr lang="en-US" sz="2000" dirty="0"/>
          </a:p>
        </p:txBody>
      </p:sp>
      <p:sp>
        <p:nvSpPr>
          <p:cNvPr id="7" name="Shape 5"/>
          <p:cNvSpPr/>
          <p:nvPr/>
        </p:nvSpPr>
        <p:spPr>
          <a:xfrm>
            <a:off x="548640" y="3009900"/>
            <a:ext cx="11064240" cy="2423160"/>
          </a:xfrm>
          <a:prstGeom prst="roundRect">
            <a:avLst>
              <a:gd name="adj" fmla="val 3019"/>
            </a:avLst>
          </a:prstGeom>
          <a:solidFill>
            <a:srgbClr val="EEF2F8"/>
          </a:solidFill>
          <a:ln w="9525">
            <a:solidFill>
              <a:srgbClr val="D5DBE6"/>
            </a:solidFill>
            <a:prstDash val="solid"/>
          </a:ln>
        </p:spPr>
        <p:txBody>
          <a:bodyPr/>
          <a:p/>
        </p:txBody>
      </p:sp>
      <p:sp>
        <p:nvSpPr>
          <p:cNvPr id="8" name="Text 6"/>
          <p:cNvSpPr txBox="1"/>
          <p:nvPr/>
        </p:nvSpPr>
        <p:spPr>
          <a:xfrm>
            <a:off x="731520" y="31013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3357372"/>
            <a:ext cx="10789920" cy="19659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  label                                            message</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0   ham  Go until jurong point, crazy.. Available only ...</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   ham                      Ok lar... Joking wif u oni...</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  spam  Free entry in 2 a wkly comp to win FA Cup fina...</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3   ham  U dun say so early hor... U c already then say...</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4   ham  Nah I don't think he goes to usf, he lives aro...</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18</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Read one message in full</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df["message"]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selects one column</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.loc[2, "message"]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selects row 2, column message</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Read a few messages yourself before modeling</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What clues would you use to spot spam?</a:t>
            </a:r>
            <a:endParaRPr lang="en-US" sz="2000" dirty="0"/>
          </a:p>
        </p:txBody>
      </p:sp>
      <p:sp>
        <p:nvSpPr>
          <p:cNvPr id="11" name="Shape 9"/>
          <p:cNvSpPr/>
          <p:nvPr/>
        </p:nvSpPr>
        <p:spPr>
          <a:xfrm>
            <a:off x="5440680" y="1371600"/>
            <a:ext cx="6172200" cy="1485900"/>
          </a:xfrm>
          <a:prstGeom prst="roundRect">
            <a:avLst>
              <a:gd name="adj" fmla="val 492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02870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full = df.loc[2, "message"]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print(full)</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print(len(full))</a:t>
            </a:r>
            <a:endParaRPr lang="en-US" sz="2000" dirty="0"/>
          </a:p>
        </p:txBody>
      </p:sp>
      <p:sp>
        <p:nvSpPr>
          <p:cNvPr id="14" name="Shape 12"/>
          <p:cNvSpPr/>
          <p:nvPr/>
        </p:nvSpPr>
        <p:spPr>
          <a:xfrm>
            <a:off x="5440680" y="3086100"/>
            <a:ext cx="6172200" cy="1360932"/>
          </a:xfrm>
          <a:prstGeom prst="roundRect">
            <a:avLst>
              <a:gd name="adj" fmla="val 5375"/>
            </a:avLst>
          </a:prstGeom>
          <a:solidFill>
            <a:srgbClr val="EEF2F8"/>
          </a:solidFill>
          <a:ln w="9525">
            <a:solidFill>
              <a:srgbClr val="D5DBE6"/>
            </a:solidFill>
            <a:prstDash val="solid"/>
          </a:ln>
        </p:spPr>
        <p:txBody>
          <a:bodyPr/>
          <a:p/>
        </p:txBody>
      </p:sp>
      <p:sp>
        <p:nvSpPr>
          <p:cNvPr id="15" name="Text 13"/>
          <p:cNvSpPr txBox="1"/>
          <p:nvPr/>
        </p:nvSpPr>
        <p:spPr>
          <a:xfrm>
            <a:off x="5623560" y="31775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433572"/>
            <a:ext cx="5897880" cy="903732"/>
          </a:xfrm>
          <a:prstGeom prst="rect">
            <a:avLst/>
          </a:prstGeom>
          <a:noFill/>
          <a:ln/>
        </p:spPr>
        <p:txBody>
          <a:bodyPr wrap="none" lIns="0" tIns="0" rIns="0" bIns="0" rtlCol="0" anchor="t"/>
          <a:lstStyle/>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Free entry in 2 a wkly comp to win FA Cup final tkts 21st</a:t>
            </a:r>
            <a:endParaRPr lang="en-US" sz="1300" dirty="0"/>
          </a:p>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May 2005. Text FA to 87121 to receive entry question(std</a:t>
            </a:r>
            <a:endParaRPr lang="en-US" sz="1300" dirty="0"/>
          </a:p>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txt rate)T&amp;C's apply 08452810075over18's</a:t>
            </a:r>
            <a:endParaRPr lang="en-US" sz="1300" dirty="0"/>
          </a:p>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155</a:t>
            </a:r>
            <a:endParaRPr lang="en-US" sz="13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18</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How much spam is there?</a:t>
            </a:r>
            <a:endParaRPr lang="en-US" sz="3000" dirty="0"/>
          </a:p>
        </p:txBody>
      </p:sp>
      <p:sp>
        <p:nvSpPr>
          <p:cNvPr id="3" name="Shape 1"/>
          <p:cNvSpPr/>
          <p:nvPr/>
        </p:nvSpPr>
        <p:spPr>
          <a:xfrm>
            <a:off x="548640" y="1507998"/>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17320"/>
            <a:ext cx="4846320" cy="299974"/>
          </a:xfrm>
          <a:prstGeom prst="rect">
            <a:avLst/>
          </a:prstGeom>
          <a:noFill/>
          <a:ln/>
        </p:spPr>
        <p:txBody>
          <a:bodyPr wrap="square" lIns="0" tIns="0" rIns="0" bIns="0" rtlCol="0" anchor="t"/>
          <a:lstStyle/>
          <a:p>
            <a:pPr indent="0" marL="0">
              <a:lnSpc>
                <a:spcPct val="100000"/>
              </a:lnSpc>
              <a:buNone/>
            </a:pPr>
            <a:r>
              <a:rPr lang="en-US" sz="1600" dirty="0">
                <a:solidFill>
                  <a:srgbClr val="A4520C"/>
                </a:solidFill>
                <a:latin typeface="Courier New" pitchFamily="34" charset="0"/>
                <a:ea typeface="Courier New" pitchFamily="34" charset="-122"/>
                <a:cs typeface="Courier New" pitchFamily="34" charset="-120"/>
              </a:rPr>
              <a:t>value_counts()</a:t>
            </a:r>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 counts each label</a:t>
            </a:r>
            <a:endParaRPr lang="en-US" sz="1700" dirty="0"/>
          </a:p>
        </p:txBody>
      </p:sp>
      <p:sp>
        <p:nvSpPr>
          <p:cNvPr id="5" name="Shape 3"/>
          <p:cNvSpPr/>
          <p:nvPr/>
        </p:nvSpPr>
        <p:spPr>
          <a:xfrm>
            <a:off x="548640" y="1960372"/>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1869694"/>
            <a:ext cx="484632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Only about 13% of messages are spam</a:t>
            </a:r>
            <a:endParaRPr lang="en-US" sz="1700" dirty="0"/>
          </a:p>
        </p:txBody>
      </p:sp>
      <p:sp>
        <p:nvSpPr>
          <p:cNvPr id="7" name="Shape 5"/>
          <p:cNvSpPr/>
          <p:nvPr/>
        </p:nvSpPr>
        <p:spPr>
          <a:xfrm>
            <a:off x="548640" y="2412746"/>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322068"/>
            <a:ext cx="484632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 lazy model that always says "ham" would be about 87% right</a:t>
            </a:r>
            <a:endParaRPr lang="en-US" sz="1700" dirty="0"/>
          </a:p>
        </p:txBody>
      </p:sp>
      <p:sp>
        <p:nvSpPr>
          <p:cNvPr id="9" name="Shape 7"/>
          <p:cNvSpPr/>
          <p:nvPr/>
        </p:nvSpPr>
        <p:spPr>
          <a:xfrm>
            <a:off x="548640" y="312851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037840"/>
            <a:ext cx="484632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Remember this number: it is the score to beat</a:t>
            </a:r>
            <a:endParaRPr lang="en-US" sz="1700" dirty="0"/>
          </a:p>
        </p:txBody>
      </p:sp>
      <p:sp>
        <p:nvSpPr>
          <p:cNvPr id="11" name="Shape 9"/>
          <p:cNvSpPr/>
          <p:nvPr/>
        </p:nvSpPr>
        <p:spPr>
          <a:xfrm>
            <a:off x="548640" y="4206240"/>
            <a:ext cx="5120640" cy="751713"/>
          </a:xfrm>
          <a:prstGeom prst="roundRect">
            <a:avLst>
              <a:gd name="adj" fmla="val 9731"/>
            </a:avLst>
          </a:prstGeom>
          <a:solidFill>
            <a:srgbClr val="1B2742"/>
          </a:solidFill>
          <a:ln w="9525">
            <a:solidFill>
              <a:srgbClr val="1B2742"/>
            </a:solidFill>
            <a:prstDash val="solid"/>
          </a:ln>
        </p:spPr>
        <p:txBody>
          <a:bodyPr/>
          <a:p/>
        </p:txBody>
      </p:sp>
      <p:sp>
        <p:nvSpPr>
          <p:cNvPr id="12" name="Text 10"/>
          <p:cNvSpPr txBox="1"/>
          <p:nvPr/>
        </p:nvSpPr>
        <p:spPr>
          <a:xfrm>
            <a:off x="731520" y="4297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731520" y="4553712"/>
            <a:ext cx="4846320" cy="294513"/>
          </a:xfrm>
          <a:prstGeom prst="rect">
            <a:avLst/>
          </a:prstGeom>
          <a:noFill/>
          <a:ln/>
        </p:spPr>
        <p:txBody>
          <a:bodyPr wrap="none" lIns="0" tIns="0" rIns="0" bIns="0" rtlCol="0" anchor="t"/>
          <a:lstStyle/>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print(df["label"].value_counts())</a:t>
            </a:r>
            <a:endParaRPr lang="en-US" sz="1300" dirty="0"/>
          </a:p>
        </p:txBody>
      </p:sp>
      <p:graphicFrame>
        <p:nvGraphicFramePr>
          <p:cNvPr id="14" name="Chart 0" descr=""/>
          <p:cNvGraphicFramePr/>
          <p:nvPr/>
        </p:nvGraphicFramePr>
        <p:xfrm>
          <a:off x="6035040" y="1325880"/>
          <a:ext cx="5577840" cy="4846320"/>
        </p:xfrm>
        <a:graphic xmlns:a="http://schemas.openxmlformats.org/drawingml/2006/main">
          <a:graphicData uri="http://schemas.openxmlformats.org/drawingml/2006/chart">
            <c:chart xmlns:c="http://schemas.openxmlformats.org/drawingml/2006/chart" r:id="rId1"/>
          </a:graphicData>
        </a:graphic>
      </p:graphicFrame>
      <p:sp>
        <p:nvSpPr>
          <p:cNvPr id="15" name="Shape 1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6" name="Text 1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7" name="Shape 1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8" name="Text 1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19" name="Shape 1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0" name="Text 1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1" name="Shape 1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2" name="Text 1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Spam messages are longer</a:t>
            </a:r>
            <a:endParaRPr lang="en-US" sz="3000" dirty="0"/>
          </a:p>
        </p:txBody>
      </p:sp>
      <p:sp>
        <p:nvSpPr>
          <p:cNvPr id="3" name="Shape 1"/>
          <p:cNvSpPr/>
          <p:nvPr/>
        </p:nvSpPr>
        <p:spPr>
          <a:xfrm>
            <a:off x="548640" y="1507998"/>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17320"/>
            <a:ext cx="4846320" cy="299974"/>
          </a:xfrm>
          <a:prstGeom prst="rect">
            <a:avLst/>
          </a:prstGeom>
          <a:noFill/>
          <a:ln/>
        </p:spPr>
        <p:txBody>
          <a:bodyPr wrap="square" lIns="0" tIns="0" rIns="0" bIns="0" rtlCol="0" anchor="t"/>
          <a:lstStyle/>
          <a:p>
            <a:pPr indent="0" marL="0">
              <a:lnSpc>
                <a:spcPct val="100000"/>
              </a:lnSpc>
              <a:buNone/>
            </a:pPr>
            <a:r>
              <a:rPr lang="en-US" sz="1600" dirty="0">
                <a:solidFill>
                  <a:srgbClr val="A4520C"/>
                </a:solidFill>
                <a:latin typeface="Courier New" pitchFamily="34" charset="0"/>
                <a:ea typeface="Courier New" pitchFamily="34" charset="-122"/>
                <a:cs typeface="Courier New" pitchFamily="34" charset="-120"/>
              </a:rPr>
              <a:t>.str.len()</a:t>
            </a:r>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 measures every message at once</a:t>
            </a:r>
            <a:endParaRPr lang="en-US" sz="1700" dirty="0"/>
          </a:p>
        </p:txBody>
      </p:sp>
      <p:sp>
        <p:nvSpPr>
          <p:cNvPr id="5" name="Shape 3"/>
          <p:cNvSpPr/>
          <p:nvPr/>
        </p:nvSpPr>
        <p:spPr>
          <a:xfrm>
            <a:off x="548640" y="1960372"/>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1869694"/>
            <a:ext cx="484632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 new column: </a:t>
            </a:r>
            <a:pPr indent="0" marL="0">
              <a:lnSpc>
                <a:spcPct val="100000"/>
              </a:lnSpc>
              <a:buNone/>
            </a:pPr>
            <a:r>
              <a:rPr lang="en-US" sz="1600" dirty="0">
                <a:solidFill>
                  <a:srgbClr val="A4520C"/>
                </a:solidFill>
                <a:latin typeface="Courier New" pitchFamily="34" charset="0"/>
                <a:ea typeface="Courier New" pitchFamily="34" charset="-122"/>
                <a:cs typeface="Courier New" pitchFamily="34" charset="-120"/>
              </a:rPr>
              <a:t>df["length"]</a:t>
            </a:r>
            <a:endParaRPr lang="en-US" sz="1700" dirty="0"/>
          </a:p>
        </p:txBody>
      </p:sp>
      <p:sp>
        <p:nvSpPr>
          <p:cNvPr id="7" name="Shape 5"/>
          <p:cNvSpPr/>
          <p:nvPr/>
        </p:nvSpPr>
        <p:spPr>
          <a:xfrm>
            <a:off x="548640" y="2412746"/>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322068"/>
            <a:ext cx="4846320" cy="299974"/>
          </a:xfrm>
          <a:prstGeom prst="rect">
            <a:avLst/>
          </a:prstGeom>
          <a:noFill/>
          <a:ln/>
        </p:spPr>
        <p:txBody>
          <a:bodyPr wrap="square" lIns="0" tIns="0" rIns="0" bIns="0" rtlCol="0" anchor="t"/>
          <a:lstStyle/>
          <a:p>
            <a:pPr indent="0" marL="0">
              <a:lnSpc>
                <a:spcPct val="100000"/>
              </a:lnSpc>
              <a:buNone/>
            </a:pPr>
            <a:r>
              <a:rPr lang="en-US" sz="1600" dirty="0">
                <a:solidFill>
                  <a:srgbClr val="A4520C"/>
                </a:solidFill>
                <a:latin typeface="Courier New" pitchFamily="34" charset="0"/>
                <a:ea typeface="Courier New" pitchFamily="34" charset="-122"/>
                <a:cs typeface="Courier New" pitchFamily="34" charset="-120"/>
              </a:rPr>
              <a:t>groupby("label")</a:t>
            </a:r>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 splits the table by label</a:t>
            </a:r>
            <a:endParaRPr lang="en-US" sz="1700" dirty="0"/>
          </a:p>
        </p:txBody>
      </p:sp>
      <p:sp>
        <p:nvSpPr>
          <p:cNvPr id="9" name="Shape 7"/>
          <p:cNvSpPr/>
          <p:nvPr/>
        </p:nvSpPr>
        <p:spPr>
          <a:xfrm>
            <a:off x="548640" y="2865120"/>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2774442"/>
            <a:ext cx="484632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Spam averages about twice the length of ham</a:t>
            </a:r>
            <a:endParaRPr lang="en-US" sz="1700" dirty="0"/>
          </a:p>
        </p:txBody>
      </p:sp>
      <p:sp>
        <p:nvSpPr>
          <p:cNvPr id="11" name="Shape 9"/>
          <p:cNvSpPr/>
          <p:nvPr/>
        </p:nvSpPr>
        <p:spPr>
          <a:xfrm>
            <a:off x="548640" y="4206240"/>
            <a:ext cx="5120640" cy="1157859"/>
          </a:xfrm>
          <a:prstGeom prst="roundRect">
            <a:avLst>
              <a:gd name="adj" fmla="val 6318"/>
            </a:avLst>
          </a:prstGeom>
          <a:solidFill>
            <a:srgbClr val="1B2742"/>
          </a:solidFill>
          <a:ln w="9525">
            <a:solidFill>
              <a:srgbClr val="1B2742"/>
            </a:solidFill>
            <a:prstDash val="solid"/>
          </a:ln>
        </p:spPr>
        <p:txBody>
          <a:bodyPr/>
          <a:p/>
        </p:txBody>
      </p:sp>
      <p:sp>
        <p:nvSpPr>
          <p:cNvPr id="12" name="Text 10"/>
          <p:cNvSpPr txBox="1"/>
          <p:nvPr/>
        </p:nvSpPr>
        <p:spPr>
          <a:xfrm>
            <a:off x="731520" y="4297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731520" y="4553712"/>
            <a:ext cx="4846320" cy="700659"/>
          </a:xfrm>
          <a:prstGeom prst="rect">
            <a:avLst/>
          </a:prstGeom>
          <a:noFill/>
          <a:ln/>
        </p:spPr>
        <p:txBody>
          <a:bodyPr wrap="none" lIns="0" tIns="0" rIns="0" bIns="0" rtlCol="0" anchor="t"/>
          <a:lstStyle/>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df["length"] = df["message"].str.len()</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avg = df.groupby("label")["length"].mean()</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print(avg.round(1))</a:t>
            </a:r>
            <a:endParaRPr lang="en-US" sz="1300" dirty="0"/>
          </a:p>
        </p:txBody>
      </p:sp>
      <p:graphicFrame>
        <p:nvGraphicFramePr>
          <p:cNvPr id="14" name="Chart 0" descr=""/>
          <p:cNvGraphicFramePr/>
          <p:nvPr/>
        </p:nvGraphicFramePr>
        <p:xfrm>
          <a:off x="6035040" y="1325880"/>
          <a:ext cx="5577840" cy="4846320"/>
        </p:xfrm>
        <a:graphic xmlns:a="http://schemas.openxmlformats.org/drawingml/2006/main">
          <a:graphicData uri="http://schemas.openxmlformats.org/drawingml/2006/chart">
            <c:chart xmlns:c="http://schemas.openxmlformats.org/drawingml/2006/chart" r:id="rId1"/>
          </a:graphicData>
        </a:graphic>
      </p:graphicFrame>
      <p:sp>
        <p:nvSpPr>
          <p:cNvPr id="15" name="Shape 1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6" name="Text 1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7" name="Shape 1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8" name="Text 1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19" name="Shape 1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0" name="Text 1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1" name="Shape 1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2" name="Text 1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18</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filtering and grouping</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filter asks a True/False question of every row</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Rows answering False are dropped</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groupby splits rows into one group per label</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mean() is computed inside each group</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18</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Clean out duplicate messages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duplicated()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marks rows seen before</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403 messages appear more than once</a:t>
            </a:r>
            <a:endParaRPr lang="en-US" sz="2000" dirty="0"/>
          </a:p>
        </p:txBody>
      </p:sp>
      <p:sp>
        <p:nvSpPr>
          <p:cNvPr id="7" name="Shape 5"/>
          <p:cNvSpPr/>
          <p:nvPr/>
        </p:nvSpPr>
        <p:spPr>
          <a:xfrm>
            <a:off x="548640" y="277063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66395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Spammers send the same text to many people</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Duplicates could leak into both training and testing, so we drop them</a:t>
            </a:r>
            <a:endParaRPr lang="en-US" sz="2000" dirty="0"/>
          </a:p>
        </p:txBody>
      </p:sp>
      <p:sp>
        <p:nvSpPr>
          <p:cNvPr id="11" name="Shape 9"/>
          <p:cNvSpPr/>
          <p:nvPr/>
        </p:nvSpPr>
        <p:spPr>
          <a:xfrm>
            <a:off x="5440680" y="1371600"/>
            <a:ext cx="6172200" cy="1798320"/>
          </a:xfrm>
          <a:prstGeom prst="roundRect">
            <a:avLst>
              <a:gd name="adj" fmla="val 406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print(df.duplicated().sum())</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df = df.drop_duplicates()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print(df.shape)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print(df["label"].value_counts())</a:t>
            </a:r>
            <a:endParaRPr lang="en-US" sz="2000" dirty="0"/>
          </a:p>
        </p:txBody>
      </p:sp>
      <p:sp>
        <p:nvSpPr>
          <p:cNvPr id="14" name="Shape 12"/>
          <p:cNvSpPr/>
          <p:nvPr/>
        </p:nvSpPr>
        <p:spPr>
          <a:xfrm>
            <a:off x="5440680" y="3398520"/>
            <a:ext cx="6172200" cy="2423160"/>
          </a:xfrm>
          <a:prstGeom prst="roundRect">
            <a:avLst>
              <a:gd name="adj" fmla="val 3019"/>
            </a:avLst>
          </a:prstGeom>
          <a:solidFill>
            <a:srgbClr val="EEF2F8"/>
          </a:solidFill>
          <a:ln w="9525">
            <a:solidFill>
              <a:srgbClr val="D5DBE6"/>
            </a:solidFill>
            <a:prstDash val="solid"/>
          </a:ln>
        </p:spPr>
        <p:txBody>
          <a:bodyPr/>
          <a:p/>
        </p:txBody>
      </p:sp>
      <p:sp>
        <p:nvSpPr>
          <p:cNvPr id="15" name="Text 13"/>
          <p:cNvSpPr txBox="1"/>
          <p:nvPr/>
        </p:nvSpPr>
        <p:spPr>
          <a:xfrm>
            <a:off x="562356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45992"/>
            <a:ext cx="5897880" cy="19659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403</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(5169, 3)</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label</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ham     4516</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spam     653</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Name: count, dtype: int64</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18</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Test a rule on real data</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str.contains("free")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checks every message at once</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Mean of True/False = the share that is True</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"free" appears in far more spam than ham</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Yet 3 in 4 spam messages never say "free"</a:t>
            </a:r>
            <a:endParaRPr lang="en-US" sz="2000" dirty="0"/>
          </a:p>
        </p:txBody>
      </p:sp>
      <p:sp>
        <p:nvSpPr>
          <p:cNvPr id="11" name="Shape 9"/>
          <p:cNvSpPr/>
          <p:nvPr/>
        </p:nvSpPr>
        <p:spPr>
          <a:xfrm>
            <a:off x="5440680" y="1371600"/>
            <a:ext cx="6172200" cy="1579626"/>
          </a:xfrm>
          <a:prstGeom prst="roundRect">
            <a:avLst>
              <a:gd name="adj" fmla="val 4631"/>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122426"/>
          </a:xfrm>
          <a:prstGeom prst="rect">
            <a:avLst/>
          </a:prstGeom>
          <a:noFill/>
          <a:ln/>
        </p:spPr>
        <p:txBody>
          <a:bodyPr wrap="none" lIns="0" tIns="0" rIns="0" bIns="0" rtlCol="0" anchor="t"/>
          <a:lstStyle/>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text = df["message"].str.lower()</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df["has_free"] = text.str.contains("free")</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share = df.groupby("label")["has_free"].mean()</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print(share.round(3))</a:t>
            </a:r>
            <a:endParaRPr lang="en-US" sz="1650" dirty="0"/>
          </a:p>
        </p:txBody>
      </p:sp>
      <p:sp>
        <p:nvSpPr>
          <p:cNvPr id="14" name="Shape 12"/>
          <p:cNvSpPr/>
          <p:nvPr/>
        </p:nvSpPr>
        <p:spPr>
          <a:xfrm>
            <a:off x="5440680" y="3179826"/>
            <a:ext cx="6172200" cy="1579626"/>
          </a:xfrm>
          <a:prstGeom prst="roundRect">
            <a:avLst>
              <a:gd name="adj" fmla="val 4631"/>
            </a:avLst>
          </a:prstGeom>
          <a:solidFill>
            <a:srgbClr val="EEF2F8"/>
          </a:solidFill>
          <a:ln w="9525">
            <a:solidFill>
              <a:srgbClr val="D5DBE6"/>
            </a:solidFill>
            <a:prstDash val="solid"/>
          </a:ln>
        </p:spPr>
        <p:txBody>
          <a:bodyPr/>
          <a:p/>
        </p:txBody>
      </p:sp>
      <p:sp>
        <p:nvSpPr>
          <p:cNvPr id="15" name="Text 13"/>
          <p:cNvSpPr txBox="1"/>
          <p:nvPr/>
        </p:nvSpPr>
        <p:spPr>
          <a:xfrm>
            <a:off x="5623560" y="327126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527298"/>
            <a:ext cx="5897880" cy="1122426"/>
          </a:xfrm>
          <a:prstGeom prst="rect">
            <a:avLst/>
          </a:prstGeom>
          <a:noFill/>
          <a:ln/>
        </p:spPr>
        <p:txBody>
          <a:bodyPr wrap="none" lIns="0" tIns="0" rIns="0" bIns="0" rtlCol="0" anchor="t"/>
          <a:lstStyle/>
          <a:p>
            <a:pPr indent="0" marL="0">
              <a:lnSpc>
                <a:spcPct val="98000"/>
              </a:lnSpc>
              <a:buNone/>
            </a:pPr>
            <a:r>
              <a:rPr lang="en-US" sz="1650" dirty="0">
                <a:solidFill>
                  <a:srgbClr val="15213A"/>
                </a:solidFill>
                <a:latin typeface="Courier New" pitchFamily="34" charset="0"/>
                <a:ea typeface="Courier New" pitchFamily="34" charset="-122"/>
                <a:cs typeface="Courier New" pitchFamily="34" charset="-120"/>
              </a:rPr>
              <a:t>label</a:t>
            </a:r>
            <a:endParaRPr lang="en-US" sz="1650" dirty="0"/>
          </a:p>
          <a:p>
            <a:pPr indent="0" marL="0">
              <a:lnSpc>
                <a:spcPct val="98000"/>
              </a:lnSpc>
              <a:buNone/>
            </a:pPr>
            <a:r>
              <a:rPr lang="en-US" sz="1650" dirty="0">
                <a:solidFill>
                  <a:srgbClr val="15213A"/>
                </a:solidFill>
                <a:latin typeface="Courier New" pitchFamily="34" charset="0"/>
                <a:ea typeface="Courier New" pitchFamily="34" charset="-122"/>
                <a:cs typeface="Courier New" pitchFamily="34" charset="-120"/>
              </a:rPr>
              <a:t>ham     0.014</a:t>
            </a:r>
            <a:endParaRPr lang="en-US" sz="1650" dirty="0"/>
          </a:p>
          <a:p>
            <a:pPr indent="0" marL="0">
              <a:lnSpc>
                <a:spcPct val="98000"/>
              </a:lnSpc>
              <a:buNone/>
            </a:pPr>
            <a:r>
              <a:rPr lang="en-US" sz="1650" dirty="0">
                <a:solidFill>
                  <a:srgbClr val="15213A"/>
                </a:solidFill>
                <a:latin typeface="Courier New" pitchFamily="34" charset="0"/>
                <a:ea typeface="Courier New" pitchFamily="34" charset="-122"/>
                <a:cs typeface="Courier New" pitchFamily="34" charset="-120"/>
              </a:rPr>
              <a:t>spam    0.259</a:t>
            </a:r>
            <a:endParaRPr lang="en-US" sz="1650" dirty="0"/>
          </a:p>
          <a:p>
            <a:pPr indent="0" marL="0">
              <a:lnSpc>
                <a:spcPct val="98000"/>
              </a:lnSpc>
              <a:buNone/>
            </a:pPr>
            <a:r>
              <a:rPr lang="en-US" sz="1650" dirty="0">
                <a:solidFill>
                  <a:srgbClr val="15213A"/>
                </a:solidFill>
                <a:latin typeface="Courier New" pitchFamily="34" charset="0"/>
                <a:ea typeface="Courier New" pitchFamily="34" charset="-122"/>
                <a:cs typeface="Courier New" pitchFamily="34" charset="-120"/>
              </a:rPr>
              <a:t>Name: has_free, dtype: float64</a:t>
            </a:r>
            <a:endParaRPr lang="en-US" sz="16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18</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txBody>
          <a:bodyPr/>
          <a:p/>
        </p:txBody>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7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txBody>
          <a:bodyPr/>
          <a:p/>
        </p:txBody>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Pick a word you think signals spam (e.g. "call", "txt", "win")</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txBody>
          <a:bodyPr/>
          <a:p/>
        </p:txBody>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Compute the share of spam and ham containing it</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txBody>
          <a:bodyPr/>
          <a:p/>
        </p:txBody>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Is it a better clue than "free"?</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txBody>
          <a:bodyPr/>
          <a:p/>
        </p:txBody>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Bonus: print 3 random spam messages with </a:t>
            </a:r>
            <a:pPr indent="0" marL="0">
              <a:buNone/>
            </a:pPr>
            <a:r>
              <a:rPr lang="en-US" sz="1800" dirty="0">
                <a:solidFill>
                  <a:srgbClr val="A4520C"/>
                </a:solidFill>
                <a:latin typeface="Courier New" pitchFamily="34" charset="0"/>
                <a:ea typeface="Courier New" pitchFamily="34" charset="-122"/>
                <a:cs typeface="Courier New" pitchFamily="34" charset="-120"/>
              </a:rPr>
              <a:t>.sample(3)</a:t>
            </a:r>
            <a:endParaRPr lang="en-US" sz="1900" dirty="0"/>
          </a:p>
        </p:txBody>
      </p:sp>
      <p:sp>
        <p:nvSpPr>
          <p:cNvPr id="17" name="Shape 15"/>
          <p:cNvSpPr/>
          <p:nvPr/>
        </p:nvSpPr>
        <p:spPr>
          <a:xfrm>
            <a:off x="5852160" y="1463040"/>
            <a:ext cx="5760720" cy="2001393"/>
          </a:xfrm>
          <a:prstGeom prst="roundRect">
            <a:avLst>
              <a:gd name="adj" fmla="val 3655"/>
            </a:avLst>
          </a:prstGeom>
          <a:solidFill>
            <a:srgbClr val="1B2742"/>
          </a:solidFill>
          <a:ln w="9525">
            <a:solidFill>
              <a:srgbClr val="1B2742"/>
            </a:solidFill>
            <a:prstDash val="solid"/>
          </a:ln>
        </p:spPr>
        <p:txBody>
          <a:bodyPr/>
          <a:p/>
        </p:txBody>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1544193"/>
          </a:xfrm>
          <a:prstGeom prst="rect">
            <a:avLst/>
          </a:prstGeom>
          <a:noFill/>
          <a:ln/>
        </p:spPr>
        <p:txBody>
          <a:bodyPr wrap="none" lIns="0" tIns="0" rIns="0" bIns="0" rtlCol="0" anchor="t"/>
          <a:lstStyle/>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word = "call"</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df["has_word"] = text.str.contains(word)</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print(df.groupby("label")["has_word"].mean())</a:t>
            </a:r>
            <a:endParaRPr lang="en-US" sz="1550" dirty="0"/>
          </a:p>
          <a:p>
            <a:pPr indent="0" marL="0">
              <a:lnSpc>
                <a:spcPct val="98000"/>
              </a:lnSpc>
              <a:buNone/>
            </a:pP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spam = df[df["label"] == "spam"]</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print(spam["message"].sample(3))</a:t>
            </a:r>
            <a:endParaRPr lang="en-US" sz="1550" dirty="0"/>
          </a:p>
        </p:txBody>
      </p:sp>
      <p:sp>
        <p:nvSpPr>
          <p:cNvPr id="20" name="Shape 1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1" name="Text 1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2" name="Shape 2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3" name="Text 2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24" name="Shape 2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5" name="Text 2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6" name="Shape 2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7" name="Text 2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18</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Common pandas mistakes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2775305"/>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print(df["Label"])</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KeyError: 'Label'</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Column names are case-sensitive. The column is "label".</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print(df.lenght)</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AttributeError: 'DataFrame' object has no attribute 'lenght'</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Typo in a name. Check spelling, or print(df.columns).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print(df["message"].lower())</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AttributeError: 'Series' object has no attribute 'lower'</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 column is not a single string. Use .str.lower() for text columns.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18</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365760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import pandas as pd</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Load the pandas library</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pd.read_csv(url)</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Read a table from a file or link</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df.shape, df.head()</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Size, and a first look</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df["col"]</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Select one column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df.loc[row, "col"]</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Select a single cell</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365760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value_counts()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Count each value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df["new"] = ...</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Add a column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df.groupby("label")</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Split by label to compare groups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drop_duplicates()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Remove repeated rows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df[df["label"]=="spam"]</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Keep only matching rows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18</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5</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6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Load it yourself</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In a new notebook, load the dataset, print its shape, and count the labels.</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Read like a detective</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Print 5 spam messages with spam["message"].sample(5, random_state=&lt;your roll number&gt;). List 3 patterns you notice.</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Best single clue</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Test 3 words of your choice. For each, print the share of spam and ham containing it. Which is the best clue, and why?</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Make a chart</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Plot average length by label with .plot(kind="bar", title="..."). Give it a clear title.</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Think</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A model always predicts "ham". What is its accuracy after removing duplicates? Why would it still be useless?</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HW5_&lt;your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18</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5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18</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Real Data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5: Real data with pandas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18</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Look inside</a:t>
            </a:r>
          </a:p>
          <a:p>
            <a:pPr>
              <a:spcAft>
                <a:spcPts val="200"/>
              </a:spcAft>
            </a:pPr>
            <a:r>
              <a:rPr sz="1500" b="0">
                <a:solidFill>
                  <a:srgbClr val="15213A"/>
                </a:solidFill>
                <a:latin typeface="Calibri"/>
              </a:rPr>
              <a:t>head, tail, filters and df.loc on all 5,572 real messages.</a:t>
            </a:r>
          </a:p>
          <a:p>
            <a:pPr>
              <a:spcBef>
                <a:spcPts val="500"/>
              </a:spcBef>
            </a:pPr>
            <a:r>
              <a:rPr sz="1800" b="1">
                <a:solidFill>
                  <a:srgbClr val="E07A1F"/>
                </a:solidFill>
                <a:latin typeface="Arial"/>
              </a:rPr>
              <a:t>2  </a:t>
            </a:r>
            <a:r>
              <a:rPr sz="1800" b="1">
                <a:solidFill>
                  <a:srgbClr val="15213A"/>
                </a:solidFill>
                <a:latin typeface="Arial"/>
              </a:rPr>
              <a:t>Word clues</a:t>
            </a:r>
          </a:p>
          <a:p>
            <a:pPr>
              <a:spcAft>
                <a:spcPts val="200"/>
              </a:spcAft>
            </a:pPr>
            <a:r>
              <a:rPr sz="1500" b="0">
                <a:solidFill>
                  <a:srgbClr val="15213A"/>
                </a:solidFill>
                <a:latin typeface="Calibri"/>
              </a:rPr>
              <a:t>Share of spam and ham containing any word you choose.</a:t>
            </a:r>
          </a:p>
          <a:p>
            <a:pPr>
              <a:spcBef>
                <a:spcPts val="500"/>
              </a:spcBef>
            </a:pPr>
            <a:r>
              <a:rPr sz="1800" b="1">
                <a:solidFill>
                  <a:srgbClr val="E07A1F"/>
                </a:solidFill>
                <a:latin typeface="Arial"/>
              </a:rPr>
              <a:t>3  </a:t>
            </a:r>
            <a:r>
              <a:rPr sz="1800" b="1">
                <a:solidFill>
                  <a:srgbClr val="15213A"/>
                </a:solidFill>
                <a:latin typeface="Arial"/>
              </a:rPr>
              <a:t>Group and compare</a:t>
            </a:r>
          </a:p>
          <a:p>
            <a:pPr>
              <a:spcAft>
                <a:spcPts val="200"/>
              </a:spcAft>
            </a:pPr>
            <a:r>
              <a:rPr sz="1500" b="0">
                <a:solidFill>
                  <a:srgbClr val="15213A"/>
                </a:solidFill>
                <a:latin typeface="Calibri"/>
              </a:rPr>
              <a:t>Lengths by label, and can length alone find spam?</a:t>
            </a:r>
          </a:p>
          <a:p>
            <a:pPr>
              <a:spcBef>
                <a:spcPts val="500"/>
              </a:spcBef>
            </a:pPr>
            <a:r>
              <a:rPr sz="1800" b="1">
                <a:solidFill>
                  <a:srgbClr val="E07A1F"/>
                </a:solidFill>
                <a:latin typeface="Arial"/>
              </a:rPr>
              <a:t>4  </a:t>
            </a:r>
            <a:r>
              <a:rPr sz="1800" b="1">
                <a:solidFill>
                  <a:srgbClr val="15213A"/>
                </a:solidFill>
                <a:latin typeface="Arial"/>
              </a:rPr>
              <a:t>Duplicates</a:t>
            </a:r>
          </a:p>
          <a:p>
            <a:pPr>
              <a:spcAft>
                <a:spcPts val="200"/>
              </a:spcAft>
            </a:pPr>
            <a:r>
              <a:rPr sz="1500" b="0">
                <a:solidFill>
                  <a:srgbClr val="15213A"/>
                </a:solidFill>
                <a:latin typeface="Calibri"/>
              </a:rPr>
              <a:t>See what repeats and how duplicates leak into a test.</a:t>
            </a:r>
          </a:p>
        </p:txBody>
      </p:sp>
      <p:pic>
        <p:nvPicPr>
          <p:cNvPr id="14" name="Picture 13" descr="05.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L5_Real_Data_Lab.html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Real data with pandas</dc:title>
  <dc:subject>PptxGenJS Presentation</dc:subject>
  <dc:creator>Md Mahbub E Noor</dc:creator>
  <cp:lastModifiedBy>Md Mahbub E Noor</cp:lastModifiedBy>
  <cp:revision>1</cp:revision>
  <dcterms:created xsi:type="dcterms:W3CDTF">2026-10-07T02:12:07Z</dcterms:created>
  <dcterms:modified xsi:type="dcterms:W3CDTF">2026-10-07T02:12:07Z</dcterms:modified>
</cp:coreProperties>
</file>