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everyone, and welcome to Introduction to Data Science! Before anything else, a promise: you do not need to be a programmer or a math genius to succeed in this course. If you can ask "why?" and you are willing to be a little stubborn with a problem, you are ready. Look at the picture on the right: a cloud of messy dots, and a line running through them that points somewhere. That is this whole course in one image. Data is the dots, messy and noisy. Data science is finding the line, the pattern, and using it to make a decision. Quick warm-up: turn to the person next to you and tell them one thing you would love to predict if you had the data. Exam results? Tomorrow's traffic? The next cricket score? [Take three or four answers.] Hold on to those ideas. By the end of the semester, you will know how to actually attempt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actually is data science? My one-line definition: using data to answer questions and make better decisions. Doing that well takes three ingredients. Math and statistics tell you whether a pattern is real or just luck. Coding lets you work with data far too big for a spreadsheet. And domain knowledge, understanding the field you work in, whether that is medicine, farming or cricket, tells you which questions are worth asking in the first place. Now look at the overlaps. Math plus coding gives you machine learning. Math plus domain knowledge is traditional research, the way scientists have worked for centuries. And coding plus domain knowledge without statistics? That is the danger zone: you can produce confident, beautiful-looking results that are simply wrong. Data science sits in the middle, where all three meet. Here is the good news: nobody walks in strong in all three. Most of you are strong in one, maybe none yet. This course builds each of them, step by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go further, what do we actually mean by data? Most of the time: a table. Each row is one example, here one text message; the highlighted row is one example. Each column is a feature: something we can measure about the example, like its length or whether it contains the word free. And one special column, the label, is the answer we care about: spam or ham, where ham means a normal message. Ask the class: which features would you add? [Contains a link, number of capital letters, time sent.] Choosing good features is a big part of data science. Machine learning then means finding how the features relate to the label, so we can predict the label for messages we have never seen. Keep this picture in mind: it is exactly the table we will build and use in Lectures 5 and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should you care? Three reasons. First, data is everywhere. Every time you tap your phone, buy something, or visit a clinic, a record is created. That data exists whether or not anyone understands it. Second, data leads to better decisions. A shop owner deciding how much to stock, a doctor deciding which patient to see first, a farmer deciding when to plant. Data does not replace judgment, but it lets you check your gut against evidence. Third, these skills travel: whatever you end up doing, there is data, and there is a shortage of people who can read it carefully. One honest warning, and I will keep repeating it: data can also mislead. Part of what you learn here is when NOT to trust a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the mental shift I most want you to take home today. In traditional software, a person writes the rules. A calculator knows exactly how addition works; the programmer typed those rules in, you give it data, and it gives you answers. Now try writing rules for a spam filter. 'If the email says FREE, it is spam'? Spammers just write 'FR33'. You would need thousands of rules and you would still lose. So data science flips the arrows. We give the computer data AND the answers, thousands of messages people already marked as spam or not spam, and it learns the rules itself. The output of learning is a model: a set of rules nobody typed. The price of this power is uncertainty. A calculator is never 'probably right'. A spam filter is. So a big part of this course is learning to measure how right a model is, and when to trust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switch to the demo page, spam-demo.html. It is a single file that works without internet: copy it to the classroom PC and open it in any browser. Two minutes: in step 1, ask the class for keywords and show how each fix breaks something else. In step 2, press Train and point out that nobody typed the learned words. In step 3, take two messages from students. Finish with the honest caveat on the page: a toy model, tested on 8 messages I wrote, shows the idea, not real performance. [Demo file: spam-demo.html on the course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raw data become a decision? Let us follow one real question: will the river flood this week? Ask: a vague worry becomes a precise question. Collect: river gauge readings, rainfall records. Clean: sensors fail, someone typed 999 instead of 9.99, a whole week is missing. Real data is messy, and fixing it is real work. Explore: we draw charts. Does the river rise a day or two after heavy rain? Model: now we build something that predicts tomorrow's level. Share: a prediction sitting in a laptop saves no one. We turn it into an alert a farmer can act on. Two things to notice. The process loops: exploring often shows your question was wrong. And the flashy part, modeling, is just one box out of six.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have almost certainly used data science today. When a video app suggests what to watch, it is learning from your history and from people with similar taste. In hospitals, models learn from scans doctors have already labeled and help flag the ones that need a closer look; the doctor still decides. When your bank or mobile wallet blocks a strange payment, a model has learned what your normal spending looks like. And a map app's travel time combines live speeds from other phones. The pattern: every application is a question plus the data it learns from, run through the same lifecycle. Quick exercise: which app on your phone uses data science the most? [Take two or three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road for the first part of the course. Every lecture adds one piece, and in Lecture 6 you build a real machine learning model on real data. If you have never written a line of code, you are exactly who this is designed for. [Adjust the last row to the rest of your syllabus.] And the mindset, which matters more than any tool: curiosity beats perfection; your code will break, and error messages are clues, not insults; and whenever someone shows you a number, ask: how do we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in the placeholders before class. Explain the homework rhythm clearly: there is homework after every lecture from Lecture 2 onwards, and it is graded mainly on honest effort and explanation, not on getting every answer right. Mention that lab PCs have no internet, so we use Jupyter Notebook in the lab, and that the notebook files move between lab and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the bracketed examples with your official policy. Whatever you decide, say it on day one, before the first homework. The reasoning to share with students: AI tools are good at explaining and often wrong at fixing; and homework exists to build your skills, which only happens if you do the thinking. The 'explain every line' rule is easy to check in class and fair to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wrap up, your first mission. It is small, but please do it. One: check your tools. In the lab, Jupyter Notebook; at home, Colab if you have internet. If something does not work, bring the error message to the next lab. Two: find one decision in your everyday life that data could improve. Which bus to take, when to study, how much to cook for the family. Write it in one sentence. Three: bring one question you are genuinely curious about. Now, questions. No question is too basic today. If you are wondering about something, at least five other people in this room are wondering the same thing. [If the room is quiet, prompt: 'Who here has never written code? Good, you are in the right place. What worries you most about this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this at the end of class, or leave it for students to revise at home. It is silent: pause on each card and ask the class for an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video" Target="../media/media-13-1.mp4"/><Relationship Id="rId2" Type="http://schemas.microsoft.com/office/2007/relationships/media" Target="../media/media-13-1.mp4"/><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1371600"/>
            <a:ext cx="6858000" cy="365760"/>
          </a:xfrm>
          <a:prstGeom prst="rect">
            <a:avLst/>
          </a:prstGeom>
          <a:noFill/>
          <a:ln/>
        </p:spPr>
        <p:txBody>
          <a:bodyPr wrap="square" lIns="0" tIns="0" rIns="0" bIns="0" rtlCol="0" anchor="ctr"/>
          <a:lstStyle/>
          <a:p>
            <a:pPr indent="0" marL="0">
              <a:buNone/>
            </a:pPr>
            <a:r>
              <a:rPr lang="en-US" sz="1600" b="1" spc="200" kern="0" dirty="0">
                <a:solidFill>
                  <a:srgbClr val="E07A1F"/>
                </a:solidFill>
                <a:latin typeface="Arial" pitchFamily="34" charset="0"/>
                <a:ea typeface="Arial" pitchFamily="34" charset="-122"/>
                <a:cs typeface="Arial" pitchFamily="34" charset="-120"/>
              </a:rPr>
              <a:t>LECTURE 1  ·  INTRODUCTION TO DATA SCIENCE</a:t>
            </a:r>
            <a:endParaRPr lang="en-US" sz="1600" dirty="0"/>
          </a:p>
        </p:txBody>
      </p:sp>
      <p:sp>
        <p:nvSpPr>
          <p:cNvPr id="3" name="Text 1"/>
          <p:cNvSpPr txBox="1"/>
          <p:nvPr/>
        </p:nvSpPr>
        <p:spPr>
          <a:xfrm>
            <a:off x="731520" y="1828800"/>
            <a:ext cx="6583680" cy="1828800"/>
          </a:xfrm>
          <a:prstGeom prst="rect">
            <a:avLst/>
          </a:prstGeom>
          <a:noFill/>
          <a:ln/>
        </p:spPr>
        <p:txBody>
          <a:bodyPr wrap="square" lIns="0" tIns="0" rIns="0" bIns="0" rtlCol="0" anchor="t"/>
          <a:lstStyle/>
          <a:p>
            <a:pPr indent="0" marL="0">
              <a:buNone/>
            </a:pPr>
            <a:r>
              <a:rPr lang="en-US" sz="5000" b="1" dirty="0">
                <a:solidFill>
                  <a:srgbClr val="FFFFFF"/>
                </a:solidFill>
                <a:latin typeface="Arial" pitchFamily="34" charset="0"/>
                <a:ea typeface="Arial" pitchFamily="34" charset="-122"/>
                <a:cs typeface="Arial" pitchFamily="34" charset="-120"/>
              </a:rPr>
              <a:t>Turning data into decisions</a:t>
            </a:r>
            <a:endParaRPr lang="en-US" sz="5000" dirty="0"/>
          </a:p>
        </p:txBody>
      </p:sp>
      <p:sp>
        <p:nvSpPr>
          <p:cNvPr id="4" name="Text 2"/>
          <p:cNvSpPr txBox="1"/>
          <p:nvPr/>
        </p:nvSpPr>
        <p:spPr>
          <a:xfrm>
            <a:off x="731520" y="3840480"/>
            <a:ext cx="6217920" cy="822960"/>
          </a:xfrm>
          <a:prstGeom prst="rect">
            <a:avLst/>
          </a:prstGeom>
          <a:noFill/>
          <a:ln/>
        </p:spPr>
        <p:txBody>
          <a:bodyPr wrap="square" lIns="0" tIns="0" rIns="0" bIns="0" rtlCol="0" anchor="t"/>
          <a:lstStyle/>
          <a:p>
            <a:pPr indent="0" marL="0">
              <a:buNone/>
            </a:pPr>
            <a:r>
              <a:rPr lang="en-US" sz="2000" dirty="0">
                <a:solidFill>
                  <a:srgbClr val="D9DEE8"/>
                </a:solidFill>
                <a:latin typeface="Calibri" pitchFamily="34" charset="0"/>
                <a:ea typeface="Calibri" pitchFamily="34" charset="-122"/>
                <a:cs typeface="Calibri" pitchFamily="34" charset="-120"/>
              </a:rPr>
              <a:t>Welcome! No coding or statistics background needed, just curiosity.</a:t>
            </a:r>
            <a:endParaRPr lang="en-US" sz="2000" dirty="0"/>
          </a:p>
        </p:txBody>
      </p:sp>
      <p:sp>
        <p:nvSpPr>
          <p:cNvPr id="5" name="Text 3"/>
          <p:cNvSpPr txBox="1"/>
          <p:nvPr/>
        </p:nvSpPr>
        <p:spPr>
          <a:xfrm>
            <a:off x="731520" y="5760720"/>
            <a:ext cx="7315200" cy="320040"/>
          </a:xfrm>
          <a:prstGeom prst="rect">
            <a:avLst/>
          </a:prstGeom>
          <a:noFill/>
          <a:ln/>
        </p:spPr>
        <p:txBody>
          <a:bodyPr wrap="square" lIns="0" tIns="0" rIns="0" bIns="0" rtlCol="0" anchor="ctr"/>
          <a:lstStyle/>
          <a:p>
            <a:pPr indent="0" marL="0">
              <a:buNone/>
            </a:pPr>
            <a:r>
              <a:rPr lang="en-US" sz="1400" dirty="0">
                <a:solidFill>
                  <a:srgbClr val="B9C1D0"/>
                </a:solidFill>
                <a:latin typeface="Calibri" pitchFamily="34" charset="0"/>
                <a:ea typeface="Calibri" pitchFamily="34" charset="-122"/>
                <a:cs typeface="Calibri" pitchFamily="34" charset="-120"/>
              </a:rPr>
              <a:t>Md Mahbub E Noor  ·  University of Barishal  ·  [Course code]  ·  [Semester]</a:t>
            </a:r>
            <a:endParaRPr lang="en-US" sz="1400" dirty="0"/>
          </a:p>
        </p:txBody>
      </p:sp>
      <p:sp>
        <p:nvSpPr>
          <p:cNvPr id="6" name="Shape 4"/>
          <p:cNvSpPr/>
          <p:nvPr/>
        </p:nvSpPr>
        <p:spPr>
          <a:xfrm>
            <a:off x="7938135" y="1445895"/>
            <a:ext cx="914" cy="3600450"/>
          </a:xfrm>
          <a:prstGeom prst="line">
            <a:avLst/>
          </a:prstGeom>
          <a:noFill/>
          <a:ln w="19050">
            <a:solidFill>
              <a:srgbClr val="5B6A8A"/>
            </a:solidFill>
            <a:prstDash val="solid"/>
          </a:ln>
        </p:spPr>
      </p:sp>
      <p:sp>
        <p:nvSpPr>
          <p:cNvPr id="7" name="Shape 5"/>
          <p:cNvSpPr/>
          <p:nvPr/>
        </p:nvSpPr>
        <p:spPr>
          <a:xfrm>
            <a:off x="7938135" y="5046345"/>
            <a:ext cx="3600450" cy="914"/>
          </a:xfrm>
          <a:prstGeom prst="line">
            <a:avLst/>
          </a:prstGeom>
          <a:noFill/>
          <a:ln w="19050">
            <a:solidFill>
              <a:srgbClr val="5B6A8A"/>
            </a:solidFill>
            <a:prstDash val="solid"/>
          </a:ln>
        </p:spPr>
      </p:sp>
      <p:sp>
        <p:nvSpPr>
          <p:cNvPr id="8" name="Shape 6"/>
          <p:cNvSpPr/>
          <p:nvPr/>
        </p:nvSpPr>
        <p:spPr>
          <a:xfrm>
            <a:off x="8124587" y="4525566"/>
            <a:ext cx="141446" cy="141446"/>
          </a:xfrm>
          <a:prstGeom prst="ellipse">
            <a:avLst/>
          </a:prstGeom>
          <a:solidFill>
            <a:srgbClr val="C9D1E0"/>
          </a:solidFill>
          <a:ln w="6350">
            <a:solidFill>
              <a:srgbClr val="C9D1E0"/>
            </a:solidFill>
            <a:prstDash val="solid"/>
          </a:ln>
        </p:spPr>
      </p:sp>
      <p:sp>
        <p:nvSpPr>
          <p:cNvPr id="9" name="Shape 7"/>
          <p:cNvSpPr/>
          <p:nvPr/>
        </p:nvSpPr>
        <p:spPr>
          <a:xfrm>
            <a:off x="8330327" y="4795599"/>
            <a:ext cx="115729" cy="115729"/>
          </a:xfrm>
          <a:prstGeom prst="ellipse">
            <a:avLst/>
          </a:prstGeom>
          <a:solidFill>
            <a:srgbClr val="6F93E0"/>
          </a:solidFill>
          <a:ln w="6350">
            <a:solidFill>
              <a:srgbClr val="6F93E0"/>
            </a:solidFill>
            <a:prstDash val="solid"/>
          </a:ln>
        </p:spPr>
      </p:sp>
      <p:sp>
        <p:nvSpPr>
          <p:cNvPr id="10" name="Shape 8"/>
          <p:cNvSpPr/>
          <p:nvPr/>
        </p:nvSpPr>
        <p:spPr>
          <a:xfrm>
            <a:off x="8375333" y="4326255"/>
            <a:ext cx="154305" cy="154305"/>
          </a:xfrm>
          <a:prstGeom prst="ellipse">
            <a:avLst/>
          </a:prstGeom>
          <a:solidFill>
            <a:srgbClr val="6F93E0"/>
          </a:solidFill>
          <a:ln w="6350">
            <a:solidFill>
              <a:srgbClr val="6F93E0"/>
            </a:solidFill>
            <a:prstDash val="solid"/>
          </a:ln>
        </p:spPr>
      </p:sp>
      <p:sp>
        <p:nvSpPr>
          <p:cNvPr id="11" name="Shape 9"/>
          <p:cNvSpPr/>
          <p:nvPr/>
        </p:nvSpPr>
        <p:spPr>
          <a:xfrm>
            <a:off x="8581073" y="4178379"/>
            <a:ext cx="128588" cy="128588"/>
          </a:xfrm>
          <a:prstGeom prst="ellipse">
            <a:avLst/>
          </a:prstGeom>
          <a:solidFill>
            <a:srgbClr val="C9D1E0"/>
          </a:solidFill>
          <a:ln w="6350">
            <a:solidFill>
              <a:srgbClr val="C9D1E0"/>
            </a:solidFill>
            <a:prstDash val="solid"/>
          </a:ln>
        </p:spPr>
      </p:sp>
      <p:sp>
        <p:nvSpPr>
          <p:cNvPr id="12" name="Shape 10"/>
          <p:cNvSpPr/>
          <p:nvPr/>
        </p:nvSpPr>
        <p:spPr>
          <a:xfrm>
            <a:off x="8722519" y="4416266"/>
            <a:ext cx="167164" cy="167164"/>
          </a:xfrm>
          <a:prstGeom prst="ellipse">
            <a:avLst/>
          </a:prstGeom>
          <a:solidFill>
            <a:srgbClr val="6F93E0"/>
          </a:solidFill>
          <a:ln w="6350">
            <a:solidFill>
              <a:srgbClr val="6F93E0"/>
            </a:solidFill>
            <a:prstDash val="solid"/>
          </a:ln>
        </p:spPr>
      </p:sp>
      <p:sp>
        <p:nvSpPr>
          <p:cNvPr id="13" name="Shape 11"/>
          <p:cNvSpPr/>
          <p:nvPr/>
        </p:nvSpPr>
        <p:spPr>
          <a:xfrm>
            <a:off x="8934688" y="3985498"/>
            <a:ext cx="128588" cy="128588"/>
          </a:xfrm>
          <a:prstGeom prst="ellipse">
            <a:avLst/>
          </a:prstGeom>
          <a:solidFill>
            <a:srgbClr val="C9D1E0"/>
          </a:solidFill>
          <a:ln w="6350">
            <a:solidFill>
              <a:srgbClr val="C9D1E0"/>
            </a:solidFill>
            <a:prstDash val="solid"/>
          </a:ln>
        </p:spPr>
      </p:sp>
      <p:sp>
        <p:nvSpPr>
          <p:cNvPr id="14" name="Shape 12"/>
          <p:cNvSpPr/>
          <p:nvPr/>
        </p:nvSpPr>
        <p:spPr>
          <a:xfrm>
            <a:off x="9082564" y="4133374"/>
            <a:ext cx="154305" cy="154305"/>
          </a:xfrm>
          <a:prstGeom prst="ellipse">
            <a:avLst/>
          </a:prstGeom>
          <a:solidFill>
            <a:srgbClr val="6F93E0"/>
          </a:solidFill>
          <a:ln w="6350">
            <a:solidFill>
              <a:srgbClr val="6F93E0"/>
            </a:solidFill>
            <a:prstDash val="solid"/>
          </a:ln>
        </p:spPr>
      </p:sp>
      <p:sp>
        <p:nvSpPr>
          <p:cNvPr id="15" name="Shape 13"/>
          <p:cNvSpPr/>
          <p:nvPr/>
        </p:nvSpPr>
        <p:spPr>
          <a:xfrm>
            <a:off x="9281874" y="3689747"/>
            <a:ext cx="141446" cy="141446"/>
          </a:xfrm>
          <a:prstGeom prst="ellipse">
            <a:avLst/>
          </a:prstGeom>
          <a:solidFill>
            <a:srgbClr val="C9D1E0"/>
          </a:solidFill>
          <a:ln w="6350">
            <a:solidFill>
              <a:srgbClr val="C9D1E0"/>
            </a:solidFill>
            <a:prstDash val="solid"/>
          </a:ln>
        </p:spPr>
      </p:sp>
      <p:sp>
        <p:nvSpPr>
          <p:cNvPr id="16" name="Shape 14"/>
          <p:cNvSpPr/>
          <p:nvPr/>
        </p:nvSpPr>
        <p:spPr>
          <a:xfrm>
            <a:off x="9487614" y="3895487"/>
            <a:ext cx="115729" cy="115729"/>
          </a:xfrm>
          <a:prstGeom prst="ellipse">
            <a:avLst/>
          </a:prstGeom>
          <a:solidFill>
            <a:srgbClr val="6F93E0"/>
          </a:solidFill>
          <a:ln w="6350">
            <a:solidFill>
              <a:srgbClr val="6F93E0"/>
            </a:solidFill>
            <a:prstDash val="solid"/>
          </a:ln>
        </p:spPr>
      </p:sp>
      <p:sp>
        <p:nvSpPr>
          <p:cNvPr id="17" name="Shape 15"/>
          <p:cNvSpPr/>
          <p:nvPr/>
        </p:nvSpPr>
        <p:spPr>
          <a:xfrm>
            <a:off x="9654778" y="3451860"/>
            <a:ext cx="167164" cy="167164"/>
          </a:xfrm>
          <a:prstGeom prst="ellipse">
            <a:avLst/>
          </a:prstGeom>
          <a:solidFill>
            <a:srgbClr val="C9D1E0"/>
          </a:solidFill>
          <a:ln w="6350">
            <a:solidFill>
              <a:srgbClr val="C9D1E0"/>
            </a:solidFill>
            <a:prstDash val="solid"/>
          </a:ln>
        </p:spPr>
      </p:sp>
      <p:sp>
        <p:nvSpPr>
          <p:cNvPr id="18" name="Shape 16"/>
          <p:cNvSpPr/>
          <p:nvPr/>
        </p:nvSpPr>
        <p:spPr>
          <a:xfrm>
            <a:off x="9866948" y="3631883"/>
            <a:ext cx="128588" cy="128588"/>
          </a:xfrm>
          <a:prstGeom prst="ellipse">
            <a:avLst/>
          </a:prstGeom>
          <a:solidFill>
            <a:srgbClr val="6F93E0"/>
          </a:solidFill>
          <a:ln w="6350">
            <a:solidFill>
              <a:srgbClr val="6F93E0"/>
            </a:solidFill>
            <a:prstDash val="solid"/>
          </a:ln>
        </p:spPr>
      </p:sp>
      <p:sp>
        <p:nvSpPr>
          <p:cNvPr id="19" name="Shape 17"/>
          <p:cNvSpPr/>
          <p:nvPr/>
        </p:nvSpPr>
        <p:spPr>
          <a:xfrm>
            <a:off x="10046970" y="3201114"/>
            <a:ext cx="154305" cy="154305"/>
          </a:xfrm>
          <a:prstGeom prst="ellipse">
            <a:avLst/>
          </a:prstGeom>
          <a:solidFill>
            <a:srgbClr val="6F93E0"/>
          </a:solidFill>
          <a:ln w="6350">
            <a:solidFill>
              <a:srgbClr val="6F93E0"/>
            </a:solidFill>
            <a:prstDash val="solid"/>
          </a:ln>
        </p:spPr>
      </p:sp>
      <p:sp>
        <p:nvSpPr>
          <p:cNvPr id="20" name="Shape 18"/>
          <p:cNvSpPr/>
          <p:nvPr/>
        </p:nvSpPr>
        <p:spPr>
          <a:xfrm>
            <a:off x="10194846" y="3413284"/>
            <a:ext cx="115729" cy="115729"/>
          </a:xfrm>
          <a:prstGeom prst="ellipse">
            <a:avLst/>
          </a:prstGeom>
          <a:solidFill>
            <a:srgbClr val="C9D1E0"/>
          </a:solidFill>
          <a:ln w="6350">
            <a:solidFill>
              <a:srgbClr val="C9D1E0"/>
            </a:solidFill>
            <a:prstDash val="solid"/>
          </a:ln>
        </p:spPr>
      </p:sp>
      <p:sp>
        <p:nvSpPr>
          <p:cNvPr id="21" name="Shape 19"/>
          <p:cNvSpPr/>
          <p:nvPr/>
        </p:nvSpPr>
        <p:spPr>
          <a:xfrm>
            <a:off x="10278428" y="3046809"/>
            <a:ext cx="141446" cy="141446"/>
          </a:xfrm>
          <a:prstGeom prst="ellipse">
            <a:avLst/>
          </a:prstGeom>
          <a:solidFill>
            <a:srgbClr val="C9D1E0"/>
          </a:solidFill>
          <a:ln w="6350">
            <a:solidFill>
              <a:srgbClr val="C9D1E0"/>
            </a:solidFill>
            <a:prstDash val="solid"/>
          </a:ln>
        </p:spPr>
      </p:sp>
      <p:sp>
        <p:nvSpPr>
          <p:cNvPr id="22" name="Shape 20"/>
          <p:cNvSpPr/>
          <p:nvPr/>
        </p:nvSpPr>
        <p:spPr>
          <a:xfrm>
            <a:off x="10464879" y="3265408"/>
            <a:ext cx="154305" cy="154305"/>
          </a:xfrm>
          <a:prstGeom prst="ellipse">
            <a:avLst/>
          </a:prstGeom>
          <a:solidFill>
            <a:srgbClr val="6F93E0"/>
          </a:solidFill>
          <a:ln w="6350">
            <a:solidFill>
              <a:srgbClr val="6F93E0"/>
            </a:solidFill>
            <a:prstDash val="solid"/>
          </a:ln>
        </p:spPr>
      </p:sp>
      <p:sp>
        <p:nvSpPr>
          <p:cNvPr id="23" name="Shape 21"/>
          <p:cNvSpPr/>
          <p:nvPr/>
        </p:nvSpPr>
        <p:spPr>
          <a:xfrm>
            <a:off x="10638473" y="2808923"/>
            <a:ext cx="128588" cy="128588"/>
          </a:xfrm>
          <a:prstGeom prst="ellipse">
            <a:avLst/>
          </a:prstGeom>
          <a:solidFill>
            <a:srgbClr val="6F93E0"/>
          </a:solidFill>
          <a:ln w="6350">
            <a:solidFill>
              <a:srgbClr val="6F93E0"/>
            </a:solidFill>
            <a:prstDash val="solid"/>
          </a:ln>
        </p:spPr>
      </p:sp>
      <p:sp>
        <p:nvSpPr>
          <p:cNvPr id="24" name="Shape 22"/>
          <p:cNvSpPr/>
          <p:nvPr/>
        </p:nvSpPr>
        <p:spPr>
          <a:xfrm>
            <a:off x="10741343" y="2558177"/>
            <a:ext cx="115729" cy="115729"/>
          </a:xfrm>
          <a:prstGeom prst="ellipse">
            <a:avLst/>
          </a:prstGeom>
          <a:solidFill>
            <a:srgbClr val="C9D1E0"/>
          </a:solidFill>
          <a:ln w="6350">
            <a:solidFill>
              <a:srgbClr val="C9D1E0"/>
            </a:solidFill>
            <a:prstDash val="solid"/>
          </a:ln>
        </p:spPr>
      </p:sp>
      <p:sp>
        <p:nvSpPr>
          <p:cNvPr id="25" name="Shape 23"/>
          <p:cNvSpPr/>
          <p:nvPr/>
        </p:nvSpPr>
        <p:spPr>
          <a:xfrm>
            <a:off x="10844213" y="2680335"/>
            <a:ext cx="167164" cy="167164"/>
          </a:xfrm>
          <a:prstGeom prst="ellipse">
            <a:avLst/>
          </a:prstGeom>
          <a:solidFill>
            <a:srgbClr val="C9D1E0"/>
          </a:solidFill>
          <a:ln w="6350">
            <a:solidFill>
              <a:srgbClr val="C9D1E0"/>
            </a:solidFill>
            <a:prstDash val="solid"/>
          </a:ln>
        </p:spPr>
      </p:sp>
      <p:sp>
        <p:nvSpPr>
          <p:cNvPr id="26" name="Shape 24"/>
          <p:cNvSpPr/>
          <p:nvPr/>
        </p:nvSpPr>
        <p:spPr>
          <a:xfrm>
            <a:off x="11056382" y="2873216"/>
            <a:ext cx="128588" cy="128588"/>
          </a:xfrm>
          <a:prstGeom prst="ellipse">
            <a:avLst/>
          </a:prstGeom>
          <a:solidFill>
            <a:srgbClr val="6F93E0"/>
          </a:solidFill>
          <a:ln w="6350">
            <a:solidFill>
              <a:srgbClr val="6F93E0"/>
            </a:solidFill>
            <a:prstDash val="solid"/>
          </a:ln>
        </p:spPr>
      </p:sp>
      <p:sp>
        <p:nvSpPr>
          <p:cNvPr id="27" name="Shape 25"/>
          <p:cNvSpPr/>
          <p:nvPr/>
        </p:nvSpPr>
        <p:spPr>
          <a:xfrm>
            <a:off x="11204258" y="2236708"/>
            <a:ext cx="154305" cy="154305"/>
          </a:xfrm>
          <a:prstGeom prst="ellipse">
            <a:avLst/>
          </a:prstGeom>
          <a:solidFill>
            <a:srgbClr val="6F93E0"/>
          </a:solidFill>
          <a:ln w="6350">
            <a:solidFill>
              <a:srgbClr val="6F93E0"/>
            </a:solidFill>
            <a:prstDash val="solid"/>
          </a:ln>
        </p:spPr>
      </p:sp>
      <p:sp>
        <p:nvSpPr>
          <p:cNvPr id="28" name="Shape 26"/>
          <p:cNvSpPr/>
          <p:nvPr/>
        </p:nvSpPr>
        <p:spPr>
          <a:xfrm flipV="1">
            <a:off x="8131016" y="1908810"/>
            <a:ext cx="3407569" cy="2880360"/>
          </a:xfrm>
          <a:prstGeom prst="line">
            <a:avLst/>
          </a:prstGeom>
          <a:noFill/>
          <a:ln w="63500">
            <a:solidFill>
              <a:srgbClr val="E07A1F"/>
            </a:solidFill>
            <a:prstDash val="solid"/>
          </a:ln>
        </p:spPr>
      </p:sp>
      <p:sp>
        <p:nvSpPr>
          <p:cNvPr id="29" name="Shape 27"/>
          <p:cNvSpPr/>
          <p:nvPr/>
        </p:nvSpPr>
        <p:spPr>
          <a:xfrm>
            <a:off x="11409998" y="1780223"/>
            <a:ext cx="257175" cy="257175"/>
          </a:xfrm>
          <a:prstGeom prst="ellipse">
            <a:avLst/>
          </a:prstGeom>
          <a:solidFill>
            <a:srgbClr val="E07A1F"/>
          </a:solidFill>
          <a:ln w="12700">
            <a:solidFill>
              <a:srgbClr val="E07A1F"/>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What is data science?</a:t>
            </a:r>
            <a:endParaRPr lang="en-US" sz="3000" dirty="0"/>
          </a:p>
        </p:txBody>
      </p:sp>
      <p:sp>
        <p:nvSpPr>
          <p:cNvPr id="3" name="Text 1"/>
          <p:cNvSpPr txBox="1"/>
          <p:nvPr/>
        </p:nvSpPr>
        <p:spPr>
          <a:xfrm>
            <a:off x="548640" y="1325880"/>
            <a:ext cx="4937760" cy="1188720"/>
          </a:xfrm>
          <a:prstGeom prst="rect">
            <a:avLst/>
          </a:prstGeom>
          <a:noFill/>
          <a:ln/>
        </p:spPr>
        <p:txBody>
          <a:bodyPr wrap="square" lIns="0" tIns="0" rIns="0" bIns="0" rtlCol="0" anchor="t"/>
          <a:lstStyle/>
          <a:p>
            <a:pPr indent="0" marL="0">
              <a:buNone/>
            </a:pPr>
            <a:r>
              <a:rPr lang="en-US" sz="2400" b="1" dirty="0">
                <a:solidFill>
                  <a:srgbClr val="15213A"/>
                </a:solidFill>
                <a:latin typeface="Arial" pitchFamily="34" charset="0"/>
                <a:ea typeface="Arial" pitchFamily="34" charset="-122"/>
                <a:cs typeface="Arial" pitchFamily="34" charset="-120"/>
              </a:rPr>
              <a:t>Using data to answer questions and make better decisions.</a:t>
            </a:r>
            <a:endParaRPr lang="en-US" sz="2400" dirty="0"/>
          </a:p>
        </p:txBody>
      </p:sp>
      <p:sp>
        <p:nvSpPr>
          <p:cNvPr id="4" name="Shape 2"/>
          <p:cNvSpPr/>
          <p:nvPr/>
        </p:nvSpPr>
        <p:spPr>
          <a:xfrm>
            <a:off x="548640" y="2793492"/>
            <a:ext cx="91440" cy="91440"/>
          </a:xfrm>
          <a:prstGeom prst="ellipse">
            <a:avLst/>
          </a:prstGeom>
          <a:solidFill>
            <a:srgbClr val="E07A1F"/>
          </a:solidFill>
          <a:ln w="12700">
            <a:solidFill>
              <a:srgbClr val="E07A1F"/>
            </a:solidFill>
            <a:prstDash val="solid"/>
          </a:ln>
        </p:spPr>
      </p:sp>
      <p:sp>
        <p:nvSpPr>
          <p:cNvPr id="5" name="Text 3"/>
          <p:cNvSpPr txBox="1"/>
          <p:nvPr/>
        </p:nvSpPr>
        <p:spPr>
          <a:xfrm>
            <a:off x="822960" y="2697480"/>
            <a:ext cx="466344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Math &amp; statistics: tell a real pattern from luck</a:t>
            </a:r>
            <a:endParaRPr lang="en-US" sz="1800" dirty="0"/>
          </a:p>
        </p:txBody>
      </p:sp>
      <p:sp>
        <p:nvSpPr>
          <p:cNvPr id="6" name="Shape 4"/>
          <p:cNvSpPr/>
          <p:nvPr/>
        </p:nvSpPr>
        <p:spPr>
          <a:xfrm>
            <a:off x="548640" y="3565652"/>
            <a:ext cx="91440" cy="91440"/>
          </a:xfrm>
          <a:prstGeom prst="ellipse">
            <a:avLst/>
          </a:prstGeom>
          <a:solidFill>
            <a:srgbClr val="E07A1F"/>
          </a:solidFill>
          <a:ln w="12700">
            <a:solidFill>
              <a:srgbClr val="E07A1F"/>
            </a:solidFill>
            <a:prstDash val="solid"/>
          </a:ln>
        </p:spPr>
      </p:sp>
      <p:sp>
        <p:nvSpPr>
          <p:cNvPr id="7" name="Text 5"/>
          <p:cNvSpPr txBox="1"/>
          <p:nvPr/>
        </p:nvSpPr>
        <p:spPr>
          <a:xfrm>
            <a:off x="822960" y="3469640"/>
            <a:ext cx="466344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Coding: handle data too big for a spreadsheet</a:t>
            </a:r>
            <a:endParaRPr lang="en-US" sz="1800" dirty="0"/>
          </a:p>
        </p:txBody>
      </p:sp>
      <p:sp>
        <p:nvSpPr>
          <p:cNvPr id="8" name="Shape 6"/>
          <p:cNvSpPr/>
          <p:nvPr/>
        </p:nvSpPr>
        <p:spPr>
          <a:xfrm>
            <a:off x="548640" y="4337812"/>
            <a:ext cx="91440" cy="91440"/>
          </a:xfrm>
          <a:prstGeom prst="ellipse">
            <a:avLst/>
          </a:prstGeom>
          <a:solidFill>
            <a:srgbClr val="E07A1F"/>
          </a:solidFill>
          <a:ln w="12700">
            <a:solidFill>
              <a:srgbClr val="E07A1F"/>
            </a:solidFill>
            <a:prstDash val="solid"/>
          </a:ln>
        </p:spPr>
      </p:sp>
      <p:sp>
        <p:nvSpPr>
          <p:cNvPr id="9" name="Text 7"/>
          <p:cNvSpPr txBox="1"/>
          <p:nvPr/>
        </p:nvSpPr>
        <p:spPr>
          <a:xfrm>
            <a:off x="822960" y="4241800"/>
            <a:ext cx="466344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Domain knowledge: ask questions that matter</a:t>
            </a:r>
            <a:endParaRPr lang="en-US" sz="1800" dirty="0"/>
          </a:p>
        </p:txBody>
      </p:sp>
      <p:sp>
        <p:nvSpPr>
          <p:cNvPr id="10" name="Text 8"/>
          <p:cNvSpPr txBox="1"/>
          <p:nvPr/>
        </p:nvSpPr>
        <p:spPr>
          <a:xfrm>
            <a:off x="548640" y="5440680"/>
            <a:ext cx="4937760" cy="548640"/>
          </a:xfrm>
          <a:prstGeom prst="rect">
            <a:avLst/>
          </a:prstGeom>
          <a:noFill/>
          <a:ln/>
        </p:spPr>
        <p:txBody>
          <a:bodyPr wrap="square" lIns="0" tIns="0" rIns="0" bIns="0" rtlCol="0" anchor="ctr"/>
          <a:lstStyle/>
          <a:p>
            <a:pPr indent="0" marL="0">
              <a:buNone/>
            </a:pPr>
            <a:r>
              <a:rPr lang="en-US" sz="1800" b="1" dirty="0">
                <a:solidFill>
                  <a:srgbClr val="2459C4"/>
                </a:solidFill>
                <a:latin typeface="Calibri" pitchFamily="34" charset="0"/>
                <a:ea typeface="Calibri" pitchFamily="34" charset="-122"/>
                <a:cs typeface="Calibri" pitchFamily="34" charset="-120"/>
              </a:rPr>
              <a:t>Data science lives where all three overlap.</a:t>
            </a:r>
            <a:endParaRPr lang="en-US" sz="1800" dirty="0"/>
          </a:p>
        </p:txBody>
      </p:sp>
      <p:sp>
        <p:nvSpPr>
          <p:cNvPr id="11" name="Shape 9"/>
          <p:cNvSpPr/>
          <p:nvPr/>
        </p:nvSpPr>
        <p:spPr>
          <a:xfrm>
            <a:off x="6560820" y="1376172"/>
            <a:ext cx="2692908" cy="2692908"/>
          </a:xfrm>
          <a:prstGeom prst="ellipse">
            <a:avLst/>
          </a:prstGeom>
          <a:solidFill>
            <a:srgbClr val="2459C4">
              <a:alpha val="18000"/>
            </a:srgbClr>
          </a:solidFill>
          <a:ln w="25400">
            <a:solidFill>
              <a:srgbClr val="2459C4"/>
            </a:solidFill>
            <a:prstDash val="solid"/>
          </a:ln>
        </p:spPr>
      </p:sp>
      <p:sp>
        <p:nvSpPr>
          <p:cNvPr id="12" name="Shape 10"/>
          <p:cNvSpPr/>
          <p:nvPr/>
        </p:nvSpPr>
        <p:spPr>
          <a:xfrm>
            <a:off x="8119872" y="1376172"/>
            <a:ext cx="2692908" cy="2692908"/>
          </a:xfrm>
          <a:prstGeom prst="ellipse">
            <a:avLst/>
          </a:prstGeom>
          <a:solidFill>
            <a:srgbClr val="E07A1F">
              <a:alpha val="18000"/>
            </a:srgbClr>
          </a:solidFill>
          <a:ln w="25400">
            <a:solidFill>
              <a:srgbClr val="E07A1F"/>
            </a:solidFill>
            <a:prstDash val="solid"/>
          </a:ln>
        </p:spPr>
      </p:sp>
      <p:sp>
        <p:nvSpPr>
          <p:cNvPr id="13" name="Shape 11"/>
          <p:cNvSpPr/>
          <p:nvPr/>
        </p:nvSpPr>
        <p:spPr>
          <a:xfrm>
            <a:off x="7340346" y="2651760"/>
            <a:ext cx="2692908" cy="2692908"/>
          </a:xfrm>
          <a:prstGeom prst="ellipse">
            <a:avLst/>
          </a:prstGeom>
          <a:solidFill>
            <a:srgbClr val="1F8A7A">
              <a:alpha val="18000"/>
            </a:srgbClr>
          </a:solidFill>
          <a:ln w="25400">
            <a:solidFill>
              <a:srgbClr val="1F8A7A"/>
            </a:solidFill>
            <a:prstDash val="solid"/>
          </a:ln>
        </p:spPr>
      </p:sp>
      <p:sp>
        <p:nvSpPr>
          <p:cNvPr id="14" name="Text 12"/>
          <p:cNvSpPr txBox="1"/>
          <p:nvPr/>
        </p:nvSpPr>
        <p:spPr>
          <a:xfrm>
            <a:off x="6619113" y="2023110"/>
            <a:ext cx="1371600" cy="548640"/>
          </a:xfrm>
          <a:prstGeom prst="rect">
            <a:avLst/>
          </a:prstGeom>
          <a:noFill/>
          <a:ln/>
        </p:spPr>
        <p:txBody>
          <a:bodyPr wrap="square" lIns="0" tIns="0" rIns="0" bIns="0" rtlCol="0" anchor="ctr"/>
          <a:lstStyle/>
          <a:p>
            <a:pPr algn="ctr" indent="0" marL="0">
              <a:buNone/>
            </a:pPr>
            <a:r>
              <a:rPr lang="en-US" sz="1700" b="1" dirty="0">
                <a:solidFill>
                  <a:srgbClr val="1D4AA3"/>
                </a:solidFill>
                <a:latin typeface="Calibri" pitchFamily="34" charset="0"/>
                <a:ea typeface="Calibri" pitchFamily="34" charset="-122"/>
                <a:cs typeface="Calibri" pitchFamily="34" charset="-120"/>
              </a:rPr>
              <a:t>Math &amp; Statistics</a:t>
            </a:r>
            <a:endParaRPr lang="en-US" sz="1700" dirty="0"/>
          </a:p>
        </p:txBody>
      </p:sp>
      <p:sp>
        <p:nvSpPr>
          <p:cNvPr id="15" name="Text 13"/>
          <p:cNvSpPr txBox="1"/>
          <p:nvPr/>
        </p:nvSpPr>
        <p:spPr>
          <a:xfrm>
            <a:off x="9393174" y="2129409"/>
            <a:ext cx="1280160" cy="548640"/>
          </a:xfrm>
          <a:prstGeom prst="rect">
            <a:avLst/>
          </a:prstGeom>
          <a:noFill/>
          <a:ln/>
        </p:spPr>
        <p:txBody>
          <a:bodyPr wrap="square" lIns="0" tIns="0" rIns="0" bIns="0" rtlCol="0" anchor="ctr"/>
          <a:lstStyle/>
          <a:p>
            <a:pPr algn="ctr" indent="0" marL="0">
              <a:buNone/>
            </a:pPr>
            <a:r>
              <a:rPr lang="en-US" sz="1700" b="1" dirty="0">
                <a:solidFill>
                  <a:srgbClr val="A4520C"/>
                </a:solidFill>
                <a:latin typeface="Calibri" pitchFamily="34" charset="0"/>
                <a:ea typeface="Calibri" pitchFamily="34" charset="-122"/>
                <a:cs typeface="Calibri" pitchFamily="34" charset="-120"/>
              </a:rPr>
              <a:t>Coding</a:t>
            </a:r>
            <a:endParaRPr lang="en-US" sz="1700" dirty="0"/>
          </a:p>
        </p:txBody>
      </p:sp>
      <p:sp>
        <p:nvSpPr>
          <p:cNvPr id="16" name="Text 14"/>
          <p:cNvSpPr txBox="1"/>
          <p:nvPr/>
        </p:nvSpPr>
        <p:spPr>
          <a:xfrm>
            <a:off x="7955280" y="4538853"/>
            <a:ext cx="1463040" cy="548640"/>
          </a:xfrm>
          <a:prstGeom prst="rect">
            <a:avLst/>
          </a:prstGeom>
          <a:noFill/>
          <a:ln/>
        </p:spPr>
        <p:txBody>
          <a:bodyPr wrap="square" lIns="0" tIns="0" rIns="0" bIns="0" rtlCol="0" anchor="ctr"/>
          <a:lstStyle/>
          <a:p>
            <a:pPr algn="ctr" indent="0" marL="0">
              <a:buNone/>
            </a:pPr>
            <a:r>
              <a:rPr lang="en-US" sz="1700" b="1" dirty="0">
                <a:solidFill>
                  <a:srgbClr val="17695D"/>
                </a:solidFill>
                <a:latin typeface="Calibri" pitchFamily="34" charset="0"/>
                <a:ea typeface="Calibri" pitchFamily="34" charset="-122"/>
                <a:cs typeface="Calibri" pitchFamily="34" charset="-120"/>
              </a:rPr>
              <a:t>Domain knowledge</a:t>
            </a:r>
            <a:endParaRPr lang="en-US" sz="1700" dirty="0"/>
          </a:p>
        </p:txBody>
      </p:sp>
      <p:sp>
        <p:nvSpPr>
          <p:cNvPr id="17" name="Text 15"/>
          <p:cNvSpPr txBox="1"/>
          <p:nvPr/>
        </p:nvSpPr>
        <p:spPr>
          <a:xfrm>
            <a:off x="8252460" y="1916811"/>
            <a:ext cx="868680" cy="548640"/>
          </a:xfrm>
          <a:prstGeom prst="rect">
            <a:avLst/>
          </a:prstGeom>
          <a:noFill/>
          <a:ln/>
        </p:spPr>
        <p:txBody>
          <a:bodyPr wrap="square" lIns="0" tIns="0" rIns="0" bIns="0" rtlCol="0" anchor="ctr"/>
          <a:lstStyle/>
          <a:p>
            <a:pPr algn="ctr" indent="0" marL="0">
              <a:buNone/>
            </a:pPr>
            <a:r>
              <a:rPr lang="en-US" sz="1200" dirty="0">
                <a:solidFill>
                  <a:srgbClr val="15213A"/>
                </a:solidFill>
                <a:latin typeface="Calibri" pitchFamily="34" charset="0"/>
                <a:ea typeface="Calibri" pitchFamily="34" charset="-122"/>
                <a:cs typeface="Calibri" pitchFamily="34" charset="-120"/>
              </a:rPr>
              <a:t>Machine learning</a:t>
            </a:r>
            <a:endParaRPr lang="en-US" sz="1200" dirty="0"/>
          </a:p>
        </p:txBody>
      </p:sp>
      <p:sp>
        <p:nvSpPr>
          <p:cNvPr id="18" name="Text 16"/>
          <p:cNvSpPr txBox="1"/>
          <p:nvPr/>
        </p:nvSpPr>
        <p:spPr>
          <a:xfrm>
            <a:off x="7323201" y="3653028"/>
            <a:ext cx="1097280" cy="548640"/>
          </a:xfrm>
          <a:prstGeom prst="rect">
            <a:avLst/>
          </a:prstGeom>
          <a:noFill/>
          <a:ln/>
        </p:spPr>
        <p:txBody>
          <a:bodyPr wrap="square" lIns="0" tIns="0" rIns="0" bIns="0" rtlCol="0" anchor="ctr"/>
          <a:lstStyle/>
          <a:p>
            <a:pPr algn="ctr" indent="0" marL="0">
              <a:buNone/>
            </a:pPr>
            <a:r>
              <a:rPr lang="en-US" sz="1200" dirty="0">
                <a:solidFill>
                  <a:srgbClr val="15213A"/>
                </a:solidFill>
                <a:latin typeface="Calibri" pitchFamily="34" charset="0"/>
                <a:ea typeface="Calibri" pitchFamily="34" charset="-122"/>
                <a:cs typeface="Calibri" pitchFamily="34" charset="-120"/>
              </a:rPr>
              <a:t>Traditional research</a:t>
            </a:r>
            <a:endParaRPr lang="en-US" sz="1200" dirty="0"/>
          </a:p>
        </p:txBody>
      </p:sp>
      <p:sp>
        <p:nvSpPr>
          <p:cNvPr id="19" name="Text 17"/>
          <p:cNvSpPr txBox="1"/>
          <p:nvPr/>
        </p:nvSpPr>
        <p:spPr>
          <a:xfrm>
            <a:off x="8998839" y="3653028"/>
            <a:ext cx="1005840" cy="548640"/>
          </a:xfrm>
          <a:prstGeom prst="rect">
            <a:avLst/>
          </a:prstGeom>
          <a:noFill/>
          <a:ln/>
        </p:spPr>
        <p:txBody>
          <a:bodyPr wrap="square" lIns="0" tIns="0" rIns="0" bIns="0" rtlCol="0" anchor="ctr"/>
          <a:lstStyle/>
          <a:p>
            <a:pPr algn="ctr" indent="0" marL="0">
              <a:buNone/>
            </a:pPr>
            <a:r>
              <a:rPr lang="en-US" sz="1200" b="1" dirty="0">
                <a:solidFill>
                  <a:srgbClr val="B4432A"/>
                </a:solidFill>
                <a:latin typeface="Calibri" pitchFamily="34" charset="0"/>
                <a:ea typeface="Calibri" pitchFamily="34" charset="-122"/>
                <a:cs typeface="Calibri" pitchFamily="34" charset="-120"/>
              </a:rPr>
              <a:t>Danger zone!</a:t>
            </a:r>
            <a:endParaRPr lang="en-US" sz="1200" dirty="0"/>
          </a:p>
        </p:txBody>
      </p:sp>
      <p:sp>
        <p:nvSpPr>
          <p:cNvPr id="20" name="Shape 18"/>
          <p:cNvSpPr/>
          <p:nvPr/>
        </p:nvSpPr>
        <p:spPr>
          <a:xfrm>
            <a:off x="8001000" y="2979115"/>
            <a:ext cx="1371600" cy="365760"/>
          </a:xfrm>
          <a:prstGeom prst="roundRect">
            <a:avLst>
              <a:gd name="adj" fmla="val 50000"/>
            </a:avLst>
          </a:prstGeom>
          <a:solidFill>
            <a:srgbClr val="15213A"/>
          </a:solidFill>
          <a:ln w="12700">
            <a:solidFill>
              <a:srgbClr val="15213A"/>
            </a:solidFill>
            <a:prstDash val="solid"/>
          </a:ln>
        </p:spPr>
      </p:sp>
      <p:sp>
        <p:nvSpPr>
          <p:cNvPr id="21" name="Text 19"/>
          <p:cNvSpPr txBox="1"/>
          <p:nvPr/>
        </p:nvSpPr>
        <p:spPr>
          <a:xfrm>
            <a:off x="8001000" y="2979115"/>
            <a:ext cx="137160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Data Science</a:t>
            </a:r>
            <a:endParaRPr lang="en-US" sz="1300" dirty="0"/>
          </a:p>
        </p:txBody>
      </p:sp>
      <p:sp>
        <p:nvSpPr>
          <p:cNvPr id="22" name="Text 20"/>
          <p:cNvSpPr txBox="1"/>
          <p:nvPr/>
        </p:nvSpPr>
        <p:spPr>
          <a:xfrm>
            <a:off x="5852160" y="5989320"/>
            <a:ext cx="5760720" cy="274320"/>
          </a:xfrm>
          <a:prstGeom prst="rect">
            <a:avLst/>
          </a:prstGeom>
          <a:noFill/>
          <a:ln/>
        </p:spPr>
        <p:txBody>
          <a:bodyPr wrap="square" lIns="0" tIns="0" rIns="0" bIns="0" rtlCol="0" anchor="ctr"/>
          <a:lstStyle/>
          <a:p>
            <a:pPr algn="r" indent="0" marL="0">
              <a:buNone/>
            </a:pPr>
            <a:r>
              <a:rPr lang="en-US" sz="1100" i="1" dirty="0">
                <a:solidFill>
                  <a:srgbClr val="5D6573"/>
                </a:solidFill>
                <a:latin typeface="Calibri" pitchFamily="34" charset="0"/>
                <a:ea typeface="Calibri" pitchFamily="34" charset="-122"/>
                <a:cs typeface="Calibri" pitchFamily="34" charset="-120"/>
              </a:rPr>
              <a:t>Adapted from Drew Conway's data science Venn diagram (2010)</a:t>
            </a:r>
            <a:endParaRPr lang="en-US" sz="1100" dirty="0"/>
          </a:p>
        </p:txBody>
      </p:sp>
      <p:sp>
        <p:nvSpPr>
          <p:cNvPr id="23" name="Shape 21"/>
          <p:cNvSpPr/>
          <p:nvPr/>
        </p:nvSpPr>
        <p:spPr>
          <a:xfrm>
            <a:off x="0" y="6556248"/>
            <a:ext cx="3154680" cy="301752"/>
          </a:xfrm>
          <a:prstGeom prst="rect">
            <a:avLst/>
          </a:prstGeom>
          <a:solidFill>
            <a:srgbClr val="2459C4"/>
          </a:solidFill>
          <a:ln w="12700">
            <a:solidFill>
              <a:srgbClr val="2459C4"/>
            </a:solidFill>
            <a:prstDash val="solid"/>
          </a:ln>
        </p:spPr>
      </p:sp>
      <p:sp>
        <p:nvSpPr>
          <p:cNvPr id="24" name="Text 2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5" name="Shape 23"/>
          <p:cNvSpPr/>
          <p:nvPr/>
        </p:nvSpPr>
        <p:spPr>
          <a:xfrm>
            <a:off x="3154680" y="6556248"/>
            <a:ext cx="4754880" cy="301752"/>
          </a:xfrm>
          <a:prstGeom prst="rect">
            <a:avLst/>
          </a:prstGeom>
          <a:solidFill>
            <a:srgbClr val="E07A1F"/>
          </a:solidFill>
          <a:ln w="12700">
            <a:solidFill>
              <a:srgbClr val="E07A1F"/>
            </a:solidFill>
            <a:prstDash val="solid"/>
          </a:ln>
        </p:spPr>
      </p:sp>
      <p:sp>
        <p:nvSpPr>
          <p:cNvPr id="26" name="Text 2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 Turning data into decisions</a:t>
            </a:r>
            <a:endParaRPr lang="en-US" sz="1100" dirty="0"/>
          </a:p>
        </p:txBody>
      </p:sp>
      <p:sp>
        <p:nvSpPr>
          <p:cNvPr id="27" name="Shape 25"/>
          <p:cNvSpPr/>
          <p:nvPr/>
        </p:nvSpPr>
        <p:spPr>
          <a:xfrm>
            <a:off x="7909560" y="6556248"/>
            <a:ext cx="2926080" cy="301752"/>
          </a:xfrm>
          <a:prstGeom prst="rect">
            <a:avLst/>
          </a:prstGeom>
          <a:solidFill>
            <a:srgbClr val="2459C4"/>
          </a:solidFill>
          <a:ln w="12700">
            <a:solidFill>
              <a:srgbClr val="2459C4"/>
            </a:solidFill>
            <a:prstDash val="solid"/>
          </a:ln>
        </p:spPr>
      </p:sp>
      <p:sp>
        <p:nvSpPr>
          <p:cNvPr id="28" name="Text 2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9" name="Shape 27"/>
          <p:cNvSpPr/>
          <p:nvPr/>
        </p:nvSpPr>
        <p:spPr>
          <a:xfrm>
            <a:off x="10835640" y="6556248"/>
            <a:ext cx="1356055" cy="301752"/>
          </a:xfrm>
          <a:prstGeom prst="rect">
            <a:avLst/>
          </a:prstGeom>
          <a:solidFill>
            <a:srgbClr val="15213A"/>
          </a:solidFill>
          <a:ln w="12700">
            <a:solidFill>
              <a:srgbClr val="15213A"/>
            </a:solidFill>
            <a:prstDash val="solid"/>
          </a:ln>
        </p:spPr>
      </p:sp>
      <p:sp>
        <p:nvSpPr>
          <p:cNvPr id="30" name="Text 2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 13</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What is data?</a:t>
            </a:r>
            <a:endParaRPr lang="en-US" sz="3000" dirty="0"/>
          </a:p>
        </p:txBody>
      </p:sp>
      <p:sp>
        <p:nvSpPr>
          <p:cNvPr id="3" name="Text 1"/>
          <p:cNvSpPr txBox="1"/>
          <p:nvPr/>
        </p:nvSpPr>
        <p:spPr>
          <a:xfrm>
            <a:off x="548640" y="1188720"/>
            <a:ext cx="11064240" cy="548640"/>
          </a:xfrm>
          <a:prstGeom prst="rect">
            <a:avLst/>
          </a:prstGeom>
          <a:noFill/>
          <a:ln/>
        </p:spPr>
        <p:txBody>
          <a:bodyPr wrap="square" lIns="0" tIns="0" rIns="0" bIns="0" rtlCol="0" anchor="t"/>
          <a:lstStyle/>
          <a:p>
            <a:pPr indent="0" marL="0">
              <a:buNone/>
            </a:pPr>
            <a:r>
              <a:rPr lang="en-US" sz="1800" dirty="0">
                <a:solidFill>
                  <a:srgbClr val="15213A"/>
                </a:solidFill>
                <a:latin typeface="Calibri" pitchFamily="34" charset="0"/>
                <a:ea typeface="Calibri" pitchFamily="34" charset="-122"/>
                <a:cs typeface="Calibri" pitchFamily="34" charset="-120"/>
              </a:rPr>
              <a:t>Most data science starts with a table. Here are four text messages, described as data.</a:t>
            </a:r>
            <a:endParaRPr lang="en-US" sz="18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920240"/>
          <a:ext cx="7863840" cy="2439416"/>
        </p:xfrm>
        <a:graphic>
          <a:graphicData uri="http://schemas.openxmlformats.org/drawingml/2006/table">
            <a:tbl>
              <a:tblPr/>
              <a:tblGrid>
                <a:gridCol w="3291840"/>
                <a:gridCol w="914400"/>
                <a:gridCol w="1371600"/>
                <a:gridCol w="1280160"/>
                <a:gridCol w="1005840"/>
              </a:tblGrid>
              <a:tr h="610616">
                <a:tc>
                  <a:txBody>
                    <a:bodyPr/>
                    <a:lstStyle/>
                    <a:p>
                      <a:pPr algn="l" indent="0" marL="0">
                        <a:buNone/>
                      </a:pPr>
                      <a:r>
                        <a:rPr lang="en-US" sz="1500" b="1" dirty="0">
                          <a:solidFill>
                            <a:srgbClr val="FFFFFF"/>
                          </a:solidFill>
                          <a:latin typeface="Calibri" pitchFamily="34" charset="0"/>
                          <a:ea typeface="Calibri" pitchFamily="34" charset="-122"/>
                          <a:cs typeface="Calibri" pitchFamily="34" charset="-120"/>
                        </a:rPr>
                        <a:t>message</a:t>
                      </a:r>
                      <a:endParaRPr lang="en-US" sz="1500" dirty="0">
                        <a:latin typeface="Calibri" charset="0"/>
                        <a:ea typeface="Calibri" charset="0"/>
                        <a:cs typeface="Calibri"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algn="ctr" indent="0" marL="0">
                        <a:buNone/>
                      </a:pPr>
                      <a:r>
                        <a:rPr lang="en-US" sz="1500" b="1" dirty="0">
                          <a:solidFill>
                            <a:srgbClr val="FFFFFF"/>
                          </a:solidFill>
                          <a:latin typeface="Calibri" pitchFamily="34" charset="0"/>
                          <a:ea typeface="Calibri" pitchFamily="34" charset="-122"/>
                          <a:cs typeface="Calibri" pitchFamily="34" charset="-120"/>
                        </a:rPr>
                        <a:t>length</a:t>
                      </a:r>
                      <a:endParaRPr lang="en-US" sz="1500" dirty="0">
                        <a:latin typeface="Calibri" charset="0"/>
                        <a:ea typeface="Calibri" charset="0"/>
                        <a:cs typeface="Calibri"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algn="ctr" indent="0" marL="0">
                        <a:buNone/>
                      </a:pPr>
                      <a:r>
                        <a:rPr lang="en-US" sz="1500" b="1" dirty="0">
                          <a:solidFill>
                            <a:srgbClr val="FFFFFF"/>
                          </a:solidFill>
                          <a:latin typeface="Calibri" pitchFamily="34" charset="0"/>
                          <a:ea typeface="Calibri" pitchFamily="34" charset="-122"/>
                          <a:cs typeface="Calibri" pitchFamily="34" charset="-120"/>
                        </a:rPr>
                        <a:t>contains "free"</a:t>
                      </a:r>
                      <a:endParaRPr lang="en-US" sz="1500" dirty="0">
                        <a:latin typeface="Calibri" charset="0"/>
                        <a:ea typeface="Calibri" charset="0"/>
                        <a:cs typeface="Calibri"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algn="ctr" indent="0" marL="0">
                        <a:buNone/>
                      </a:pPr>
                      <a:r>
                        <a:rPr lang="en-US" sz="1500" b="1" dirty="0">
                          <a:solidFill>
                            <a:srgbClr val="FFFFFF"/>
                          </a:solidFill>
                          <a:latin typeface="Calibri" pitchFamily="34" charset="0"/>
                          <a:ea typeface="Calibri" pitchFamily="34" charset="-122"/>
                          <a:cs typeface="Calibri" pitchFamily="34" charset="-120"/>
                        </a:rPr>
                        <a:t>has a number</a:t>
                      </a:r>
                      <a:endParaRPr lang="en-US" sz="1500" dirty="0">
                        <a:latin typeface="Calibri" charset="0"/>
                        <a:ea typeface="Calibri" charset="0"/>
                        <a:cs typeface="Calibri"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algn="ctr" indent="0" marL="0">
                        <a:buNone/>
                      </a:pPr>
                      <a:r>
                        <a:rPr lang="en-US" sz="1500" b="1" dirty="0">
                          <a:solidFill>
                            <a:srgbClr val="15213A"/>
                          </a:solidFill>
                          <a:latin typeface="Calibri" pitchFamily="34" charset="0"/>
                          <a:ea typeface="Calibri" pitchFamily="34" charset="-122"/>
                          <a:cs typeface="Calibri" pitchFamily="34" charset="-120"/>
                        </a:rPr>
                        <a:t>label</a:t>
                      </a:r>
                      <a:endParaRPr lang="en-US" sz="1500" dirty="0">
                        <a:latin typeface="Calibri" charset="0"/>
                        <a:ea typeface="Calibri" charset="0"/>
                        <a:cs typeface="Calibri"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E07A1F"/>
                    </a:solidFill>
                  </a:tcPr>
                </a:tc>
              </a:tr>
              <a:tr h="457200">
                <a:tc>
                  <a:txBody>
                    <a:bodyPr/>
                    <a:lstStyle/>
                    <a:p>
                      <a:pPr algn="l" indent="0" marL="0">
                        <a:buNone/>
                      </a:pPr>
                      <a:r>
                        <a:rPr lang="en-US" sz="1500" dirty="0">
                          <a:solidFill>
                            <a:srgbClr val="15213A"/>
                          </a:solidFill>
                          <a:latin typeface="Calibri" pitchFamily="34" charset="0"/>
                          <a:ea typeface="Calibri" pitchFamily="34" charset="-122"/>
                          <a:cs typeface="Calibri" pitchFamily="34" charset="-120"/>
                        </a:rPr>
                        <a:t>Claim your FREE gift now</a:t>
                      </a:r>
                      <a:endParaRPr lang="en-US" sz="1500" dirty="0">
                        <a:latin typeface="Calibri" charset="0"/>
                        <a:ea typeface="Calibri" charset="0"/>
                        <a:cs typeface="Calibri"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5213A"/>
                          </a:solidFill>
                          <a:latin typeface="Courier New" pitchFamily="34" charset="0"/>
                          <a:ea typeface="Courier New" pitchFamily="34" charset="-122"/>
                          <a:cs typeface="Courier New" pitchFamily="34" charset="-120"/>
                        </a:rPr>
                        <a:t>24</a:t>
                      </a:r>
                      <a:endParaRPr lang="en-US" sz="15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5213A"/>
                          </a:solidFill>
                          <a:latin typeface="Courier New" pitchFamily="34" charset="0"/>
                          <a:ea typeface="Courier New" pitchFamily="34" charset="-122"/>
                          <a:cs typeface="Courier New" pitchFamily="34" charset="-120"/>
                        </a:rPr>
                        <a:t>yes</a:t>
                      </a:r>
                      <a:endParaRPr lang="en-US" sz="15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5213A"/>
                          </a:solidFill>
                          <a:latin typeface="Courier New" pitchFamily="34" charset="0"/>
                          <a:ea typeface="Courier New" pitchFamily="34" charset="-122"/>
                          <a:cs typeface="Courier New" pitchFamily="34" charset="-120"/>
                        </a:rPr>
                        <a:t>no</a:t>
                      </a:r>
                      <a:endParaRPr lang="en-US" sz="15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A4520C"/>
                          </a:solidFill>
                          <a:latin typeface="Courier New" pitchFamily="34" charset="0"/>
                          <a:ea typeface="Courier New" pitchFamily="34" charset="-122"/>
                          <a:cs typeface="Courier New" pitchFamily="34" charset="-120"/>
                        </a:rPr>
                        <a:t>spam</a:t>
                      </a:r>
                      <a:endParaRPr lang="en-US" sz="15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BE3CC"/>
                    </a:solidFill>
                  </a:tcPr>
                </a:tc>
              </a:tr>
              <a:tr h="457200">
                <a:tc>
                  <a:txBody>
                    <a:bodyPr/>
                    <a:lstStyle/>
                    <a:p>
                      <a:pPr algn="l" indent="0" marL="0">
                        <a:buNone/>
                      </a:pPr>
                      <a:r>
                        <a:rPr lang="en-US" sz="1500" dirty="0">
                          <a:solidFill>
                            <a:srgbClr val="15213A"/>
                          </a:solidFill>
                          <a:latin typeface="Calibri" pitchFamily="34" charset="0"/>
                          <a:ea typeface="Calibri" pitchFamily="34" charset="-122"/>
                          <a:cs typeface="Calibri" pitchFamily="34" charset="-120"/>
                        </a:rPr>
                        <a:t>Class moved to room 305</a:t>
                      </a:r>
                      <a:endParaRPr lang="en-US" sz="1500" dirty="0">
                        <a:latin typeface="Calibri" charset="0"/>
                        <a:ea typeface="Calibri" charset="0"/>
                        <a:cs typeface="Calibri"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E3EAF8"/>
                    </a:solidFill>
                  </a:tcPr>
                </a:tc>
                <a:tc>
                  <a:txBody>
                    <a:bodyPr/>
                    <a:lstStyle/>
                    <a:p>
                      <a:pPr algn="ctr" indent="0" marL="0">
                        <a:buNone/>
                      </a:pPr>
                      <a:r>
                        <a:rPr lang="en-US" sz="1500" dirty="0">
                          <a:solidFill>
                            <a:srgbClr val="15213A"/>
                          </a:solidFill>
                          <a:latin typeface="Courier New" pitchFamily="34" charset="0"/>
                          <a:ea typeface="Courier New" pitchFamily="34" charset="-122"/>
                          <a:cs typeface="Courier New" pitchFamily="34" charset="-120"/>
                        </a:rPr>
                        <a:t>23</a:t>
                      </a:r>
                      <a:endParaRPr lang="en-US" sz="15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E3EAF8"/>
                    </a:solidFill>
                  </a:tcPr>
                </a:tc>
                <a:tc>
                  <a:txBody>
                    <a:bodyPr/>
                    <a:lstStyle/>
                    <a:p>
                      <a:pPr algn="ctr" indent="0" marL="0">
                        <a:buNone/>
                      </a:pPr>
                      <a:r>
                        <a:rPr lang="en-US" sz="1500" dirty="0">
                          <a:solidFill>
                            <a:srgbClr val="15213A"/>
                          </a:solidFill>
                          <a:latin typeface="Courier New" pitchFamily="34" charset="0"/>
                          <a:ea typeface="Courier New" pitchFamily="34" charset="-122"/>
                          <a:cs typeface="Courier New" pitchFamily="34" charset="-120"/>
                        </a:rPr>
                        <a:t>no</a:t>
                      </a:r>
                      <a:endParaRPr lang="en-US" sz="15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E3EAF8"/>
                    </a:solidFill>
                  </a:tcPr>
                </a:tc>
                <a:tc>
                  <a:txBody>
                    <a:bodyPr/>
                    <a:lstStyle/>
                    <a:p>
                      <a:pPr algn="ctr" indent="0" marL="0">
                        <a:buNone/>
                      </a:pPr>
                      <a:r>
                        <a:rPr lang="en-US" sz="1500" dirty="0">
                          <a:solidFill>
                            <a:srgbClr val="15213A"/>
                          </a:solidFill>
                          <a:latin typeface="Courier New" pitchFamily="34" charset="0"/>
                          <a:ea typeface="Courier New" pitchFamily="34" charset="-122"/>
                          <a:cs typeface="Courier New" pitchFamily="34" charset="-120"/>
                        </a:rPr>
                        <a:t>yes</a:t>
                      </a:r>
                      <a:endParaRPr lang="en-US" sz="15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E3EAF8"/>
                    </a:solidFill>
                  </a:tcPr>
                </a:tc>
                <a:tc>
                  <a:txBody>
                    <a:bodyPr/>
                    <a:lstStyle/>
                    <a:p>
                      <a:pPr algn="ctr" indent="0" marL="0">
                        <a:buNone/>
                      </a:pPr>
                      <a:r>
                        <a:rPr lang="en-US" sz="1500" b="1" dirty="0">
                          <a:solidFill>
                            <a:srgbClr val="A4520C"/>
                          </a:solidFill>
                          <a:latin typeface="Courier New" pitchFamily="34" charset="0"/>
                          <a:ea typeface="Courier New" pitchFamily="34" charset="-122"/>
                          <a:cs typeface="Courier New" pitchFamily="34" charset="-120"/>
                        </a:rPr>
                        <a:t>ham</a:t>
                      </a:r>
                      <a:endParaRPr lang="en-US" sz="15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BE3CC"/>
                    </a:solidFill>
                  </a:tcPr>
                </a:tc>
              </a:tr>
              <a:tr h="457200">
                <a:tc>
                  <a:txBody>
                    <a:bodyPr/>
                    <a:lstStyle/>
                    <a:p>
                      <a:pPr algn="l" indent="0" marL="0">
                        <a:buNone/>
                      </a:pPr>
                      <a:r>
                        <a:rPr lang="en-US" sz="1500" dirty="0">
                          <a:solidFill>
                            <a:srgbClr val="15213A"/>
                          </a:solidFill>
                          <a:latin typeface="Calibri" pitchFamily="34" charset="0"/>
                          <a:ea typeface="Calibri" pitchFamily="34" charset="-122"/>
                          <a:cs typeface="Calibri" pitchFamily="34" charset="-120"/>
                        </a:rPr>
                        <a:t>Free entry: text WIN to 80086</a:t>
                      </a:r>
                      <a:endParaRPr lang="en-US" sz="1500" dirty="0">
                        <a:latin typeface="Calibri" charset="0"/>
                        <a:ea typeface="Calibri" charset="0"/>
                        <a:cs typeface="Calibri"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5213A"/>
                          </a:solidFill>
                          <a:latin typeface="Courier New" pitchFamily="34" charset="0"/>
                          <a:ea typeface="Courier New" pitchFamily="34" charset="-122"/>
                          <a:cs typeface="Courier New" pitchFamily="34" charset="-120"/>
                        </a:rPr>
                        <a:t>29</a:t>
                      </a:r>
                      <a:endParaRPr lang="en-US" sz="15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5213A"/>
                          </a:solidFill>
                          <a:latin typeface="Courier New" pitchFamily="34" charset="0"/>
                          <a:ea typeface="Courier New" pitchFamily="34" charset="-122"/>
                          <a:cs typeface="Courier New" pitchFamily="34" charset="-120"/>
                        </a:rPr>
                        <a:t>yes</a:t>
                      </a:r>
                      <a:endParaRPr lang="en-US" sz="15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5213A"/>
                          </a:solidFill>
                          <a:latin typeface="Courier New" pitchFamily="34" charset="0"/>
                          <a:ea typeface="Courier New" pitchFamily="34" charset="-122"/>
                          <a:cs typeface="Courier New" pitchFamily="34" charset="-120"/>
                        </a:rPr>
                        <a:t>yes</a:t>
                      </a:r>
                      <a:endParaRPr lang="en-US" sz="15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A4520C"/>
                          </a:solidFill>
                          <a:latin typeface="Courier New" pitchFamily="34" charset="0"/>
                          <a:ea typeface="Courier New" pitchFamily="34" charset="-122"/>
                          <a:cs typeface="Courier New" pitchFamily="34" charset="-120"/>
                        </a:rPr>
                        <a:t>spam</a:t>
                      </a:r>
                      <a:endParaRPr lang="en-US" sz="15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BE3CC"/>
                    </a:solidFill>
                  </a:tcPr>
                </a:tc>
              </a:tr>
              <a:tr h="457200">
                <a:tc>
                  <a:txBody>
                    <a:bodyPr/>
                    <a:lstStyle/>
                    <a:p>
                      <a:pPr algn="l" indent="0" marL="0">
                        <a:buNone/>
                      </a:pPr>
                      <a:r>
                        <a:rPr lang="en-US" sz="1500" dirty="0">
                          <a:solidFill>
                            <a:srgbClr val="15213A"/>
                          </a:solidFill>
                          <a:latin typeface="Calibri" pitchFamily="34" charset="0"/>
                          <a:ea typeface="Calibri" pitchFamily="34" charset="-122"/>
                          <a:cs typeface="Calibri" pitchFamily="34" charset="-120"/>
                        </a:rPr>
                        <a:t>Ok, see you at the library</a:t>
                      </a:r>
                      <a:endParaRPr lang="en-US" sz="1500" dirty="0">
                        <a:latin typeface="Calibri" charset="0"/>
                        <a:ea typeface="Calibri" charset="0"/>
                        <a:cs typeface="Calibri"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5213A"/>
                          </a:solidFill>
                          <a:latin typeface="Courier New" pitchFamily="34" charset="0"/>
                          <a:ea typeface="Courier New" pitchFamily="34" charset="-122"/>
                          <a:cs typeface="Courier New" pitchFamily="34" charset="-120"/>
                        </a:rPr>
                        <a:t>26</a:t>
                      </a:r>
                      <a:endParaRPr lang="en-US" sz="15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5213A"/>
                          </a:solidFill>
                          <a:latin typeface="Courier New" pitchFamily="34" charset="0"/>
                          <a:ea typeface="Courier New" pitchFamily="34" charset="-122"/>
                          <a:cs typeface="Courier New" pitchFamily="34" charset="-120"/>
                        </a:rPr>
                        <a:t>no</a:t>
                      </a:r>
                      <a:endParaRPr lang="en-US" sz="15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5213A"/>
                          </a:solidFill>
                          <a:latin typeface="Courier New" pitchFamily="34" charset="0"/>
                          <a:ea typeface="Courier New" pitchFamily="34" charset="-122"/>
                          <a:cs typeface="Courier New" pitchFamily="34" charset="-120"/>
                        </a:rPr>
                        <a:t>no</a:t>
                      </a:r>
                      <a:endParaRPr lang="en-US" sz="15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A4520C"/>
                          </a:solidFill>
                          <a:latin typeface="Courier New" pitchFamily="34" charset="0"/>
                          <a:ea typeface="Courier New" pitchFamily="34" charset="-122"/>
                          <a:cs typeface="Courier New" pitchFamily="34" charset="-120"/>
                        </a:rPr>
                        <a:t>ham</a:t>
                      </a:r>
                      <a:endParaRPr lang="en-US" sz="1500" dirty="0">
                        <a:latin typeface="Courier New" charset="0"/>
                        <a:ea typeface="Courier New" charset="0"/>
                        <a:cs typeface="Courier New" charset="0"/>
                      </a:endParaRPr>
                    </a:p>
                  </a:txBody>
                  <a:tcPr marL="91440" marR="91440" marT="45720" marB="4572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BE3CC"/>
                    </a:solidFill>
                  </a:tcPr>
                </a:tc>
              </a:tr>
            </a:tbl>
          </a:graphicData>
        </a:graphic>
      </p:graphicFrame>
      <p:sp>
        <p:nvSpPr>
          <p:cNvPr id="5" name="anim_1_0"/>
          <p:cNvSpPr/>
          <p:nvPr/>
        </p:nvSpPr>
        <p:spPr>
          <a:xfrm>
            <a:off x="8732520" y="1920240"/>
            <a:ext cx="73152" cy="777240"/>
          </a:xfrm>
          <a:prstGeom prst="rect">
            <a:avLst/>
          </a:prstGeom>
          <a:solidFill>
            <a:srgbClr val="2459C4"/>
          </a:solidFill>
          <a:ln w="12700">
            <a:solidFill>
              <a:srgbClr val="2459C4"/>
            </a:solidFill>
            <a:prstDash val="solid"/>
          </a:ln>
        </p:spPr>
      </p:sp>
      <p:sp>
        <p:nvSpPr>
          <p:cNvPr id="6" name="anim_1_1"/>
          <p:cNvSpPr txBox="1"/>
          <p:nvPr/>
        </p:nvSpPr>
        <p:spPr>
          <a:xfrm>
            <a:off x="8961120" y="1920240"/>
            <a:ext cx="2743200" cy="365760"/>
          </a:xfrm>
          <a:prstGeom prst="rect">
            <a:avLst/>
          </a:prstGeom>
          <a:noFill/>
          <a:ln/>
        </p:spPr>
        <p:txBody>
          <a:bodyPr wrap="square" lIns="0" tIns="0" rIns="0" bIns="0" rtlCol="0" anchor="ctr"/>
          <a:lstStyle/>
          <a:p>
            <a:pPr indent="0" marL="0">
              <a:buNone/>
            </a:pPr>
            <a:r>
              <a:rPr lang="en-US" sz="1600" b="1" dirty="0">
                <a:solidFill>
                  <a:srgbClr val="2459C4"/>
                </a:solidFill>
                <a:latin typeface="Arial" pitchFamily="34" charset="0"/>
                <a:ea typeface="Arial" pitchFamily="34" charset="-122"/>
                <a:cs typeface="Arial" pitchFamily="34" charset="-120"/>
              </a:rPr>
              <a:t>One row = one example</a:t>
            </a:r>
            <a:endParaRPr lang="en-US" sz="1600" dirty="0"/>
          </a:p>
        </p:txBody>
      </p:sp>
      <p:sp>
        <p:nvSpPr>
          <p:cNvPr id="7" name="anim_1_2"/>
          <p:cNvSpPr txBox="1"/>
          <p:nvPr/>
        </p:nvSpPr>
        <p:spPr>
          <a:xfrm>
            <a:off x="8961120" y="2286000"/>
            <a:ext cx="2743200" cy="4572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a single message, patient or sale</a:t>
            </a:r>
            <a:endParaRPr lang="en-US" sz="1400" dirty="0"/>
          </a:p>
        </p:txBody>
      </p:sp>
      <p:sp>
        <p:nvSpPr>
          <p:cNvPr id="8" name="anim_2_3"/>
          <p:cNvSpPr/>
          <p:nvPr/>
        </p:nvSpPr>
        <p:spPr>
          <a:xfrm>
            <a:off x="8732520" y="2880360"/>
            <a:ext cx="73152" cy="777240"/>
          </a:xfrm>
          <a:prstGeom prst="rect">
            <a:avLst/>
          </a:prstGeom>
          <a:solidFill>
            <a:srgbClr val="1F8A7A"/>
          </a:solidFill>
          <a:ln w="12700">
            <a:solidFill>
              <a:srgbClr val="1F8A7A"/>
            </a:solidFill>
            <a:prstDash val="solid"/>
          </a:ln>
        </p:spPr>
      </p:sp>
      <p:sp>
        <p:nvSpPr>
          <p:cNvPr id="9" name="anim_2_4"/>
          <p:cNvSpPr txBox="1"/>
          <p:nvPr/>
        </p:nvSpPr>
        <p:spPr>
          <a:xfrm>
            <a:off x="8961120" y="2880360"/>
            <a:ext cx="2743200" cy="365760"/>
          </a:xfrm>
          <a:prstGeom prst="rect">
            <a:avLst/>
          </a:prstGeom>
          <a:noFill/>
          <a:ln/>
        </p:spPr>
        <p:txBody>
          <a:bodyPr wrap="square" lIns="0" tIns="0" rIns="0" bIns="0" rtlCol="0" anchor="ctr"/>
          <a:lstStyle/>
          <a:p>
            <a:pPr indent="0" marL="0">
              <a:buNone/>
            </a:pPr>
            <a:r>
              <a:rPr lang="en-US" sz="1600" b="1" dirty="0">
                <a:solidFill>
                  <a:srgbClr val="1F8A7A"/>
                </a:solidFill>
                <a:latin typeface="Arial" pitchFamily="34" charset="0"/>
                <a:ea typeface="Arial" pitchFamily="34" charset="-122"/>
                <a:cs typeface="Arial" pitchFamily="34" charset="-120"/>
              </a:rPr>
              <a:t>One column = one feature</a:t>
            </a:r>
            <a:endParaRPr lang="en-US" sz="1600" dirty="0"/>
          </a:p>
        </p:txBody>
      </p:sp>
      <p:sp>
        <p:nvSpPr>
          <p:cNvPr id="10" name="anim_2_5"/>
          <p:cNvSpPr txBox="1"/>
          <p:nvPr/>
        </p:nvSpPr>
        <p:spPr>
          <a:xfrm>
            <a:off x="8961120" y="3246120"/>
            <a:ext cx="2743200" cy="4572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a measured property, used as input (X)</a:t>
            </a:r>
            <a:endParaRPr lang="en-US" sz="1400" dirty="0"/>
          </a:p>
        </p:txBody>
      </p:sp>
      <p:sp>
        <p:nvSpPr>
          <p:cNvPr id="11" name="anim_3_6"/>
          <p:cNvSpPr/>
          <p:nvPr/>
        </p:nvSpPr>
        <p:spPr>
          <a:xfrm>
            <a:off x="8732520" y="3840480"/>
            <a:ext cx="73152" cy="777240"/>
          </a:xfrm>
          <a:prstGeom prst="rect">
            <a:avLst/>
          </a:prstGeom>
          <a:solidFill>
            <a:srgbClr val="A4520C"/>
          </a:solidFill>
          <a:ln w="12700">
            <a:solidFill>
              <a:srgbClr val="A4520C"/>
            </a:solidFill>
            <a:prstDash val="solid"/>
          </a:ln>
        </p:spPr>
      </p:sp>
      <p:sp>
        <p:nvSpPr>
          <p:cNvPr id="12" name="anim_3_7"/>
          <p:cNvSpPr txBox="1"/>
          <p:nvPr/>
        </p:nvSpPr>
        <p:spPr>
          <a:xfrm>
            <a:off x="8961120" y="3840480"/>
            <a:ext cx="2743200" cy="365760"/>
          </a:xfrm>
          <a:prstGeom prst="rect">
            <a:avLst/>
          </a:prstGeom>
          <a:noFill/>
          <a:ln/>
        </p:spPr>
        <p:txBody>
          <a:bodyPr wrap="square" lIns="0" tIns="0" rIns="0" bIns="0" rtlCol="0" anchor="ctr"/>
          <a:lstStyle/>
          <a:p>
            <a:pPr indent="0" marL="0">
              <a:buNone/>
            </a:pPr>
            <a:r>
              <a:rPr lang="en-US" sz="1600" b="1" dirty="0">
                <a:solidFill>
                  <a:srgbClr val="A4520C"/>
                </a:solidFill>
                <a:latin typeface="Arial" pitchFamily="34" charset="0"/>
                <a:ea typeface="Arial" pitchFamily="34" charset="-122"/>
                <a:cs typeface="Arial" pitchFamily="34" charset="-120"/>
              </a:rPr>
              <a:t>Label column = the answer</a:t>
            </a:r>
            <a:endParaRPr lang="en-US" sz="1600" dirty="0"/>
          </a:p>
        </p:txBody>
      </p:sp>
      <p:sp>
        <p:nvSpPr>
          <p:cNvPr id="13" name="anim_3_8"/>
          <p:cNvSpPr txBox="1"/>
          <p:nvPr/>
        </p:nvSpPr>
        <p:spPr>
          <a:xfrm>
            <a:off x="8961120" y="4206240"/>
            <a:ext cx="2743200" cy="4572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what we want to predict (y)</a:t>
            </a:r>
            <a:endParaRPr lang="en-US" sz="1400" dirty="0"/>
          </a:p>
        </p:txBody>
      </p:sp>
      <p:sp>
        <p:nvSpPr>
          <p:cNvPr id="14" name="Text 11"/>
          <p:cNvSpPr txBox="1"/>
          <p:nvPr/>
        </p:nvSpPr>
        <p:spPr>
          <a:xfrm>
            <a:off x="548640" y="5120640"/>
            <a:ext cx="11064240" cy="8229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 model learns how the feature columns relate to the label, then predicts the label for new rows. In Lecture 5 this table has 5,572 rows; in Lecture 6 we call the features </a:t>
            </a:r>
            <a:pPr indent="0" marL="0">
              <a:buNone/>
            </a:pPr>
            <a:r>
              <a:rPr lang="en-US" sz="1600" dirty="0">
                <a:solidFill>
                  <a:srgbClr val="A4520C"/>
                </a:solidFill>
                <a:latin typeface="Courier New" pitchFamily="34" charset="0"/>
                <a:ea typeface="Courier New" pitchFamily="34" charset="-122"/>
                <a:cs typeface="Courier New" pitchFamily="34" charset="-120"/>
              </a:rPr>
              <a:t>X</a:t>
            </a:r>
            <a:pPr indent="0" marL="0">
              <a:buNone/>
            </a:pPr>
            <a:r>
              <a:rPr lang="en-US" sz="1700" dirty="0">
                <a:solidFill>
                  <a:srgbClr val="15213A"/>
                </a:solidFill>
                <a:latin typeface="Calibri" pitchFamily="34" charset="0"/>
                <a:ea typeface="Calibri" pitchFamily="34" charset="-122"/>
                <a:cs typeface="Calibri" pitchFamily="34" charset="-120"/>
              </a:rPr>
              <a:t> and the label </a:t>
            </a:r>
            <a:pPr indent="0" marL="0">
              <a:buNone/>
            </a:pPr>
            <a:r>
              <a:rPr lang="en-US" sz="1600" dirty="0">
                <a:solidFill>
                  <a:srgbClr val="A4520C"/>
                </a:solidFill>
                <a:latin typeface="Courier New" pitchFamily="34" charset="0"/>
                <a:ea typeface="Courier New" pitchFamily="34" charset="-122"/>
                <a:cs typeface="Courier New" pitchFamily="34" charset="-120"/>
              </a:rPr>
              <a:t>y</a:t>
            </a:r>
            <a:pPr indent="0" marL="0">
              <a:buNone/>
            </a:pPr>
            <a:r>
              <a:rPr lang="en-US" sz="1700" dirty="0">
                <a:solidFill>
                  <a:srgbClr val="15213A"/>
                </a:solidFill>
                <a:latin typeface="Calibri" pitchFamily="34" charset="0"/>
                <a:ea typeface="Calibri" pitchFamily="34" charset="-122"/>
                <a:cs typeface="Calibri" pitchFamily="34" charset="-120"/>
              </a:rPr>
              <a:t>.</a:t>
            </a:r>
            <a:endParaRPr lang="en-US" sz="1700" dirty="0"/>
          </a:p>
        </p:txBody>
      </p:sp>
      <p:sp>
        <p:nvSpPr>
          <p:cNvPr id="15" name="Shape 12"/>
          <p:cNvSpPr/>
          <p:nvPr/>
        </p:nvSpPr>
        <p:spPr>
          <a:xfrm>
            <a:off x="0" y="6556248"/>
            <a:ext cx="3154680" cy="301752"/>
          </a:xfrm>
          <a:prstGeom prst="rect">
            <a:avLst/>
          </a:prstGeom>
          <a:solidFill>
            <a:srgbClr val="2459C4"/>
          </a:solidFill>
          <a:ln w="12700">
            <a:solidFill>
              <a:srgbClr val="2459C4"/>
            </a:solidFill>
            <a:prstDash val="solid"/>
          </a:ln>
        </p:spPr>
      </p:sp>
      <p:sp>
        <p:nvSpPr>
          <p:cNvPr id="16" name="Text 1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7" name="Shape 14"/>
          <p:cNvSpPr/>
          <p:nvPr/>
        </p:nvSpPr>
        <p:spPr>
          <a:xfrm>
            <a:off x="3154680" y="6556248"/>
            <a:ext cx="4754880" cy="301752"/>
          </a:xfrm>
          <a:prstGeom prst="rect">
            <a:avLst/>
          </a:prstGeom>
          <a:solidFill>
            <a:srgbClr val="E07A1F"/>
          </a:solidFill>
          <a:ln w="12700">
            <a:solidFill>
              <a:srgbClr val="E07A1F"/>
            </a:solidFill>
            <a:prstDash val="solid"/>
          </a:ln>
        </p:spPr>
      </p:sp>
      <p:sp>
        <p:nvSpPr>
          <p:cNvPr id="18" name="Text 1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 Turning data into decisions</a:t>
            </a:r>
            <a:endParaRPr lang="en-US" sz="1100" dirty="0"/>
          </a:p>
        </p:txBody>
      </p:sp>
      <p:sp>
        <p:nvSpPr>
          <p:cNvPr id="19" name="Shape 16"/>
          <p:cNvSpPr/>
          <p:nvPr/>
        </p:nvSpPr>
        <p:spPr>
          <a:xfrm>
            <a:off x="7909560" y="6556248"/>
            <a:ext cx="2926080" cy="301752"/>
          </a:xfrm>
          <a:prstGeom prst="rect">
            <a:avLst/>
          </a:prstGeom>
          <a:solidFill>
            <a:srgbClr val="2459C4"/>
          </a:solidFill>
          <a:ln w="12700">
            <a:solidFill>
              <a:srgbClr val="2459C4"/>
            </a:solidFill>
            <a:prstDash val="solid"/>
          </a:ln>
        </p:spPr>
      </p:sp>
      <p:sp>
        <p:nvSpPr>
          <p:cNvPr id="20" name="Text 1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1" name="Shape 18"/>
          <p:cNvSpPr/>
          <p:nvPr/>
        </p:nvSpPr>
        <p:spPr>
          <a:xfrm>
            <a:off x="10835640" y="6556248"/>
            <a:ext cx="1356055" cy="301752"/>
          </a:xfrm>
          <a:prstGeom prst="rect">
            <a:avLst/>
          </a:prstGeom>
          <a:solidFill>
            <a:srgbClr val="15213A"/>
          </a:solidFill>
          <a:ln w="12700">
            <a:solidFill>
              <a:srgbClr val="15213A"/>
            </a:solidFill>
            <a:prstDash val="solid"/>
          </a:ln>
        </p:spPr>
      </p:sp>
      <p:sp>
        <p:nvSpPr>
          <p:cNvPr id="22" name="Text 1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 / 13</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2" fill="hold">
                      <p:stCondLst>
                        <p:cond delay="indefinite"/>
                      </p:stCondLst>
                      <p:childTnLst>
                        <p:par>
                          <p:cTn id="13"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5"/>
                                        </p:tgtEl>
                                        <p:attrNameLst>
                                          <p:attrName>style.visibility</p:attrName>
                                        </p:attrNameLst>
                                      </p:cBhvr>
                                      <p:to>
                                        <p:strVal val="visible"/>
                                      </p:to>
                                    </p:set>
                                    <p:animEffect transition="in" filter="fade">
                                      <p:cBhvr>
                                        <p:cTn id="5" dur="400"/>
                                        <p:tgtEl>
                                          <p:spTgt spid="5"/>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6"/>
                                        </p:tgtEl>
                                        <p:attrNameLst>
                                          <p:attrName>style.visibility</p:attrName>
                                        </p:attrNameLst>
                                      </p:cBhvr>
                                      <p:to>
                                        <p:strVal val="visible"/>
                                      </p:to>
                                    </p:set>
                                    <p:animEffect transition="in" filter="fade">
                                      <p:cBhvr>
                                        <p:cTn id="8" dur="400"/>
                                        <p:tgtEl>
                                          <p:spTgt spid="6"/>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400"/>
                                        <p:tgtEl>
                                          <p:spTgt spid="7"/>
                                        </p:tgtEl>
                                      </p:cBhvr>
                                    </p:animEffect>
                                  </p:childTnLst>
                                </p:cTn>
                              </p:par>
                            </p:childTnLst>
                          </p:cTn>
                        </p:par>
                      </p:childTnLst>
                    </p:cTn>
                  </p:par>
                  <p:par>
                    <p:cTn id="23" fill="hold">
                      <p:stCondLst>
                        <p:cond delay="indefinite"/>
                      </p:stCondLst>
                      <p:childTnLst>
                        <p:par>
                          <p:cTn id="24"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4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4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400"/>
                                        <p:tgtEl>
                                          <p:spTgt spid="10"/>
                                        </p:tgtEl>
                                      </p:cBhvr>
                                    </p:animEffect>
                                  </p:childTnLst>
                                </p:cTn>
                              </p:par>
                            </p:childTnLst>
                          </p:cTn>
                        </p:par>
                      </p:childTnLst>
                    </p:cTn>
                  </p:par>
                  <p:par>
                    <p:cTn id="34" fill="hold">
                      <p:stCondLst>
                        <p:cond delay="indefinite"/>
                      </p:stCondLst>
                      <p:childTnLst>
                        <p:par>
                          <p:cTn id="35"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400"/>
                                        <p:tgtEl>
                                          <p:spTgt spid="1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4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4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2"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Why learn data science?</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Data is everywhere</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Every tap, purchase and scan leaves a data trail.</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Better decisions</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Swap guesses for evidence: what to stock, whom to treat first.</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Skills that travel</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Health, finance, farming, research: all need people who read data.</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 Turning data into decisions</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 / 13</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Traditional software vs. data science</a:t>
            </a:r>
            <a:endParaRPr lang="en-US" sz="3000" dirty="0"/>
          </a:p>
        </p:txBody>
      </p:sp>
      <p:sp>
        <p:nvSpPr>
          <p:cNvPr id="3" name="Shape 1"/>
          <p:cNvSpPr/>
          <p:nvPr/>
        </p:nvSpPr>
        <p:spPr>
          <a:xfrm>
            <a:off x="548640" y="1325880"/>
            <a:ext cx="11064240" cy="1234440"/>
          </a:xfrm>
          <a:prstGeom prst="roundRect">
            <a:avLst>
              <a:gd name="adj" fmla="val 7407"/>
            </a:avLst>
          </a:prstGeom>
          <a:solidFill>
            <a:srgbClr val="F7F9FC"/>
          </a:solidFill>
          <a:ln w="12700">
            <a:solidFill>
              <a:srgbClr val="D5DBE6"/>
            </a:solidFill>
            <a:prstDash val="solid"/>
          </a:ln>
        </p:spPr>
      </p:sp>
      <p:sp>
        <p:nvSpPr>
          <p:cNvPr id="4" name="Text 2"/>
          <p:cNvSpPr txBox="1"/>
          <p:nvPr/>
        </p:nvSpPr>
        <p:spPr>
          <a:xfrm>
            <a:off x="777240" y="1508760"/>
            <a:ext cx="3017520" cy="274320"/>
          </a:xfrm>
          <a:prstGeom prst="rect">
            <a:avLst/>
          </a:prstGeom>
          <a:noFill/>
          <a:ln/>
        </p:spPr>
        <p:txBody>
          <a:bodyPr wrap="square" lIns="0" tIns="0" rIns="0" bIns="0" rtlCol="0" anchor="ctr"/>
          <a:lstStyle/>
          <a:p>
            <a:pPr indent="0" marL="0">
              <a:buNone/>
            </a:pPr>
            <a:r>
              <a:rPr lang="en-US" sz="1200" b="1" spc="100" kern="0" dirty="0">
                <a:solidFill>
                  <a:srgbClr val="2459C4"/>
                </a:solidFill>
                <a:latin typeface="Calibri" pitchFamily="34" charset="0"/>
                <a:ea typeface="Calibri" pitchFamily="34" charset="-122"/>
                <a:cs typeface="Calibri" pitchFamily="34" charset="-120"/>
              </a:rPr>
              <a:t>TRADITIONAL SOFTWARE</a:t>
            </a:r>
            <a:endParaRPr lang="en-US" sz="1200" dirty="0"/>
          </a:p>
        </p:txBody>
      </p:sp>
      <p:sp>
        <p:nvSpPr>
          <p:cNvPr id="5" name="Text 3"/>
          <p:cNvSpPr txBox="1"/>
          <p:nvPr/>
        </p:nvSpPr>
        <p:spPr>
          <a:xfrm>
            <a:off x="777240" y="1783080"/>
            <a:ext cx="3017520" cy="640080"/>
          </a:xfrm>
          <a:prstGeom prst="rect">
            <a:avLst/>
          </a:prstGeom>
          <a:noFill/>
          <a:ln/>
        </p:spPr>
        <p:txBody>
          <a:bodyPr wrap="square" lIns="0" tIns="0" rIns="0" bIns="0" rtlCol="0" anchor="t"/>
          <a:lstStyle/>
          <a:p>
            <a:pPr indent="0" marL="0">
              <a:buNone/>
            </a:pPr>
            <a:r>
              <a:rPr lang="en-US" sz="1700" b="1" dirty="0">
                <a:solidFill>
                  <a:srgbClr val="15213A"/>
                </a:solidFill>
                <a:latin typeface="Arial" pitchFamily="34" charset="0"/>
                <a:ea typeface="Arial" pitchFamily="34" charset="-122"/>
                <a:cs typeface="Arial" pitchFamily="34" charset="-120"/>
              </a:rPr>
              <a:t>A person writes the rules</a:t>
            </a:r>
            <a:endParaRPr lang="en-US" sz="1700" dirty="0"/>
          </a:p>
        </p:txBody>
      </p:sp>
      <p:sp>
        <p:nvSpPr>
          <p:cNvPr id="6" name="Shape 4"/>
          <p:cNvSpPr/>
          <p:nvPr/>
        </p:nvSpPr>
        <p:spPr>
          <a:xfrm>
            <a:off x="3931920" y="1508760"/>
            <a:ext cx="2011680" cy="384048"/>
          </a:xfrm>
          <a:prstGeom prst="roundRect">
            <a:avLst>
              <a:gd name="adj" fmla="val 47619"/>
            </a:avLst>
          </a:prstGeom>
          <a:solidFill>
            <a:srgbClr val="E3EAF8"/>
          </a:solidFill>
          <a:ln w="12700">
            <a:solidFill>
              <a:srgbClr val="E3EAF8"/>
            </a:solidFill>
            <a:prstDash val="solid"/>
          </a:ln>
        </p:spPr>
      </p:sp>
      <p:sp>
        <p:nvSpPr>
          <p:cNvPr id="7" name="Text 5"/>
          <p:cNvSpPr txBox="1"/>
          <p:nvPr/>
        </p:nvSpPr>
        <p:spPr>
          <a:xfrm>
            <a:off x="3931920" y="1508760"/>
            <a:ext cx="2011680" cy="384048"/>
          </a:xfrm>
          <a:prstGeom prst="rect">
            <a:avLst/>
          </a:prstGeom>
          <a:noFill/>
          <a:ln/>
        </p:spPr>
        <p:txBody>
          <a:bodyPr wrap="square" lIns="0" tIns="0" rIns="0" bIns="0" rtlCol="0" anchor="ctr"/>
          <a:lstStyle/>
          <a:p>
            <a:pPr algn="ctr" indent="0" marL="0">
              <a:buNone/>
            </a:pPr>
            <a:r>
              <a:rPr lang="en-US" sz="1400" dirty="0">
                <a:solidFill>
                  <a:srgbClr val="15213A"/>
                </a:solidFill>
                <a:latin typeface="Calibri" pitchFamily="34" charset="0"/>
                <a:ea typeface="Calibri" pitchFamily="34" charset="-122"/>
                <a:cs typeface="Calibri" pitchFamily="34" charset="-120"/>
              </a:rPr>
              <a:t>Rules</a:t>
            </a:r>
            <a:endParaRPr lang="en-US" sz="1400" dirty="0"/>
          </a:p>
        </p:txBody>
      </p:sp>
      <p:sp>
        <p:nvSpPr>
          <p:cNvPr id="8" name="Shape 6"/>
          <p:cNvSpPr/>
          <p:nvPr/>
        </p:nvSpPr>
        <p:spPr>
          <a:xfrm>
            <a:off x="3931920" y="1965960"/>
            <a:ext cx="2011680" cy="384048"/>
          </a:xfrm>
          <a:prstGeom prst="roundRect">
            <a:avLst>
              <a:gd name="adj" fmla="val 47619"/>
            </a:avLst>
          </a:prstGeom>
          <a:solidFill>
            <a:srgbClr val="E3EAF8"/>
          </a:solidFill>
          <a:ln w="12700">
            <a:solidFill>
              <a:srgbClr val="E3EAF8"/>
            </a:solidFill>
            <a:prstDash val="solid"/>
          </a:ln>
        </p:spPr>
      </p:sp>
      <p:sp>
        <p:nvSpPr>
          <p:cNvPr id="9" name="Text 7"/>
          <p:cNvSpPr txBox="1"/>
          <p:nvPr/>
        </p:nvSpPr>
        <p:spPr>
          <a:xfrm>
            <a:off x="3931920" y="1965960"/>
            <a:ext cx="2011680" cy="384048"/>
          </a:xfrm>
          <a:prstGeom prst="rect">
            <a:avLst/>
          </a:prstGeom>
          <a:noFill/>
          <a:ln/>
        </p:spPr>
        <p:txBody>
          <a:bodyPr wrap="square" lIns="0" tIns="0" rIns="0" bIns="0" rtlCol="0" anchor="ctr"/>
          <a:lstStyle/>
          <a:p>
            <a:pPr algn="ctr" indent="0" marL="0">
              <a:buNone/>
            </a:pPr>
            <a:r>
              <a:rPr lang="en-US" sz="1400" dirty="0">
                <a:solidFill>
                  <a:srgbClr val="15213A"/>
                </a:solidFill>
                <a:latin typeface="Calibri" pitchFamily="34" charset="0"/>
                <a:ea typeface="Calibri" pitchFamily="34" charset="-122"/>
                <a:cs typeface="Calibri" pitchFamily="34" charset="-120"/>
              </a:rPr>
              <a:t>Data</a:t>
            </a:r>
            <a:endParaRPr lang="en-US" sz="1400" dirty="0"/>
          </a:p>
        </p:txBody>
      </p:sp>
      <p:sp>
        <p:nvSpPr>
          <p:cNvPr id="10" name="Shape 8"/>
          <p:cNvSpPr/>
          <p:nvPr/>
        </p:nvSpPr>
        <p:spPr>
          <a:xfrm>
            <a:off x="6126480" y="1783080"/>
            <a:ext cx="548640" cy="320040"/>
          </a:xfrm>
          <a:prstGeom prst="rightArrow">
            <a:avLst/>
          </a:prstGeom>
          <a:solidFill>
            <a:srgbClr val="15213A"/>
          </a:solidFill>
          <a:ln w="12700">
            <a:solidFill>
              <a:srgbClr val="15213A"/>
            </a:solidFill>
            <a:prstDash val="solid"/>
          </a:ln>
        </p:spPr>
      </p:sp>
      <p:sp>
        <p:nvSpPr>
          <p:cNvPr id="11" name="Shape 9"/>
          <p:cNvSpPr/>
          <p:nvPr/>
        </p:nvSpPr>
        <p:spPr>
          <a:xfrm>
            <a:off x="6858000" y="1600200"/>
            <a:ext cx="1920240" cy="685800"/>
          </a:xfrm>
          <a:prstGeom prst="roundRect">
            <a:avLst>
              <a:gd name="adj" fmla="val 10667"/>
            </a:avLst>
          </a:prstGeom>
          <a:solidFill>
            <a:srgbClr val="15213A"/>
          </a:solidFill>
          <a:ln w="12700">
            <a:solidFill>
              <a:srgbClr val="15213A"/>
            </a:solidFill>
            <a:prstDash val="solid"/>
          </a:ln>
        </p:spPr>
      </p:sp>
      <p:sp>
        <p:nvSpPr>
          <p:cNvPr id="12" name="Text 10"/>
          <p:cNvSpPr txBox="1"/>
          <p:nvPr/>
        </p:nvSpPr>
        <p:spPr>
          <a:xfrm>
            <a:off x="6858000" y="1600200"/>
            <a:ext cx="1920240" cy="685800"/>
          </a:xfrm>
          <a:prstGeom prst="rect">
            <a:avLst/>
          </a:prstGeom>
          <a:noFill/>
          <a:ln/>
        </p:spPr>
        <p:txBody>
          <a:bodyPr wrap="square" lIns="0" tIns="0" rIns="0" bIns="0" rtlCol="0" anchor="ctr"/>
          <a:lstStyle/>
          <a:p>
            <a:pPr algn="ctr" indent="0" marL="0">
              <a:buNone/>
            </a:pPr>
            <a:r>
              <a:rPr lang="en-US" sz="1700" b="1" dirty="0">
                <a:solidFill>
                  <a:srgbClr val="FFFFFF"/>
                </a:solidFill>
                <a:latin typeface="Arial" pitchFamily="34" charset="0"/>
                <a:ea typeface="Arial" pitchFamily="34" charset="-122"/>
                <a:cs typeface="Arial" pitchFamily="34" charset="-120"/>
              </a:rPr>
              <a:t>Program</a:t>
            </a:r>
            <a:endParaRPr lang="en-US" sz="1700" dirty="0"/>
          </a:p>
        </p:txBody>
      </p:sp>
      <p:sp>
        <p:nvSpPr>
          <p:cNvPr id="13" name="Shape 11"/>
          <p:cNvSpPr/>
          <p:nvPr/>
        </p:nvSpPr>
        <p:spPr>
          <a:xfrm>
            <a:off x="8961120" y="1783080"/>
            <a:ext cx="548640" cy="320040"/>
          </a:xfrm>
          <a:prstGeom prst="rightArrow">
            <a:avLst/>
          </a:prstGeom>
          <a:solidFill>
            <a:srgbClr val="15213A"/>
          </a:solidFill>
          <a:ln w="12700">
            <a:solidFill>
              <a:srgbClr val="15213A"/>
            </a:solidFill>
            <a:prstDash val="solid"/>
          </a:ln>
        </p:spPr>
      </p:sp>
      <p:sp>
        <p:nvSpPr>
          <p:cNvPr id="14" name="Shape 12"/>
          <p:cNvSpPr/>
          <p:nvPr/>
        </p:nvSpPr>
        <p:spPr>
          <a:xfrm>
            <a:off x="9692640" y="1737360"/>
            <a:ext cx="1737360" cy="411480"/>
          </a:xfrm>
          <a:prstGeom prst="roundRect">
            <a:avLst>
              <a:gd name="adj" fmla="val 44444"/>
            </a:avLst>
          </a:prstGeom>
          <a:solidFill>
            <a:srgbClr val="E3EAF8"/>
          </a:solidFill>
          <a:ln w="12700">
            <a:solidFill>
              <a:srgbClr val="E3EAF8"/>
            </a:solidFill>
            <a:prstDash val="solid"/>
          </a:ln>
        </p:spPr>
      </p:sp>
      <p:sp>
        <p:nvSpPr>
          <p:cNvPr id="15" name="Text 13"/>
          <p:cNvSpPr txBox="1"/>
          <p:nvPr/>
        </p:nvSpPr>
        <p:spPr>
          <a:xfrm>
            <a:off x="9692640" y="1737360"/>
            <a:ext cx="1737360" cy="411480"/>
          </a:xfrm>
          <a:prstGeom prst="rect">
            <a:avLst/>
          </a:prstGeom>
          <a:noFill/>
          <a:ln/>
        </p:spPr>
        <p:txBody>
          <a:bodyPr wrap="square" lIns="0" tIns="0" rIns="0" bIns="0" rtlCol="0" anchor="ctr"/>
          <a:lstStyle/>
          <a:p>
            <a:pPr algn="ctr" indent="0" marL="0">
              <a:buNone/>
            </a:pPr>
            <a:r>
              <a:rPr lang="en-US" sz="1400" b="1" dirty="0">
                <a:solidFill>
                  <a:srgbClr val="15213A"/>
                </a:solidFill>
                <a:latin typeface="Calibri" pitchFamily="34" charset="0"/>
                <a:ea typeface="Calibri" pitchFamily="34" charset="-122"/>
                <a:cs typeface="Calibri" pitchFamily="34" charset="-120"/>
              </a:rPr>
              <a:t>Answers</a:t>
            </a:r>
            <a:endParaRPr lang="en-US" sz="1400" dirty="0"/>
          </a:p>
        </p:txBody>
      </p:sp>
      <p:sp>
        <p:nvSpPr>
          <p:cNvPr id="16" name="anim_1_0"/>
          <p:cNvSpPr/>
          <p:nvPr/>
        </p:nvSpPr>
        <p:spPr>
          <a:xfrm>
            <a:off x="548640" y="2743200"/>
            <a:ext cx="11064240" cy="1234440"/>
          </a:xfrm>
          <a:prstGeom prst="roundRect">
            <a:avLst>
              <a:gd name="adj" fmla="val 7407"/>
            </a:avLst>
          </a:prstGeom>
          <a:solidFill>
            <a:srgbClr val="FDF0E3"/>
          </a:solidFill>
          <a:ln w="12700">
            <a:solidFill>
              <a:srgbClr val="F0D3B4"/>
            </a:solidFill>
            <a:prstDash val="solid"/>
          </a:ln>
        </p:spPr>
      </p:sp>
      <p:sp>
        <p:nvSpPr>
          <p:cNvPr id="17" name="anim_1_1"/>
          <p:cNvSpPr txBox="1"/>
          <p:nvPr/>
        </p:nvSpPr>
        <p:spPr>
          <a:xfrm>
            <a:off x="777240" y="2926080"/>
            <a:ext cx="3017520" cy="274320"/>
          </a:xfrm>
          <a:prstGeom prst="rect">
            <a:avLst/>
          </a:prstGeom>
          <a:noFill/>
          <a:ln/>
        </p:spPr>
        <p:txBody>
          <a:bodyPr wrap="square" lIns="0" tIns="0" rIns="0" bIns="0" rtlCol="0" anchor="ctr"/>
          <a:lstStyle/>
          <a:p>
            <a:pPr indent="0" marL="0">
              <a:buNone/>
            </a:pPr>
            <a:r>
              <a:rPr lang="en-US" sz="1200" b="1" spc="100" kern="0" dirty="0">
                <a:solidFill>
                  <a:srgbClr val="A4520C"/>
                </a:solidFill>
                <a:latin typeface="Calibri" pitchFamily="34" charset="0"/>
                <a:ea typeface="Calibri" pitchFamily="34" charset="-122"/>
                <a:cs typeface="Calibri" pitchFamily="34" charset="-120"/>
              </a:rPr>
              <a:t>DATA SCIENCE</a:t>
            </a:r>
            <a:endParaRPr lang="en-US" sz="1200" dirty="0"/>
          </a:p>
        </p:txBody>
      </p:sp>
      <p:sp>
        <p:nvSpPr>
          <p:cNvPr id="18" name="anim_1_2"/>
          <p:cNvSpPr txBox="1"/>
          <p:nvPr/>
        </p:nvSpPr>
        <p:spPr>
          <a:xfrm>
            <a:off x="777240" y="3200400"/>
            <a:ext cx="3017520" cy="640080"/>
          </a:xfrm>
          <a:prstGeom prst="rect">
            <a:avLst/>
          </a:prstGeom>
          <a:noFill/>
          <a:ln/>
        </p:spPr>
        <p:txBody>
          <a:bodyPr wrap="square" lIns="0" tIns="0" rIns="0" bIns="0" rtlCol="0" anchor="t"/>
          <a:lstStyle/>
          <a:p>
            <a:pPr indent="0" marL="0">
              <a:buNone/>
            </a:pPr>
            <a:r>
              <a:rPr lang="en-US" sz="1700" b="1" dirty="0">
                <a:solidFill>
                  <a:srgbClr val="15213A"/>
                </a:solidFill>
                <a:latin typeface="Arial" pitchFamily="34" charset="0"/>
                <a:ea typeface="Arial" pitchFamily="34" charset="-122"/>
                <a:cs typeface="Arial" pitchFamily="34" charset="-120"/>
              </a:rPr>
              <a:t>The computer learns the rules</a:t>
            </a:r>
            <a:endParaRPr lang="en-US" sz="1700" dirty="0"/>
          </a:p>
        </p:txBody>
      </p:sp>
      <p:sp>
        <p:nvSpPr>
          <p:cNvPr id="19" name="anim_1_3"/>
          <p:cNvSpPr/>
          <p:nvPr/>
        </p:nvSpPr>
        <p:spPr>
          <a:xfrm>
            <a:off x="3931920" y="2926080"/>
            <a:ext cx="2011680" cy="384048"/>
          </a:xfrm>
          <a:prstGeom prst="roundRect">
            <a:avLst>
              <a:gd name="adj" fmla="val 47619"/>
            </a:avLst>
          </a:prstGeom>
          <a:solidFill>
            <a:srgbClr val="FBE3CC"/>
          </a:solidFill>
          <a:ln w="12700">
            <a:solidFill>
              <a:srgbClr val="FBE3CC"/>
            </a:solidFill>
            <a:prstDash val="solid"/>
          </a:ln>
        </p:spPr>
      </p:sp>
      <p:sp>
        <p:nvSpPr>
          <p:cNvPr id="20" name="anim_1_4"/>
          <p:cNvSpPr txBox="1"/>
          <p:nvPr/>
        </p:nvSpPr>
        <p:spPr>
          <a:xfrm>
            <a:off x="3931920" y="2926080"/>
            <a:ext cx="2011680" cy="384048"/>
          </a:xfrm>
          <a:prstGeom prst="rect">
            <a:avLst/>
          </a:prstGeom>
          <a:noFill/>
          <a:ln/>
        </p:spPr>
        <p:txBody>
          <a:bodyPr wrap="square" lIns="0" tIns="0" rIns="0" bIns="0" rtlCol="0" anchor="ctr"/>
          <a:lstStyle/>
          <a:p>
            <a:pPr algn="ctr" indent="0" marL="0">
              <a:buNone/>
            </a:pPr>
            <a:r>
              <a:rPr lang="en-US" sz="1400" dirty="0">
                <a:solidFill>
                  <a:srgbClr val="15213A"/>
                </a:solidFill>
                <a:latin typeface="Calibri" pitchFamily="34" charset="0"/>
                <a:ea typeface="Calibri" pitchFamily="34" charset="-122"/>
                <a:cs typeface="Calibri" pitchFamily="34" charset="-120"/>
              </a:rPr>
              <a:t>Data</a:t>
            </a:r>
            <a:endParaRPr lang="en-US" sz="1400" dirty="0"/>
          </a:p>
        </p:txBody>
      </p:sp>
      <p:sp>
        <p:nvSpPr>
          <p:cNvPr id="21" name="anim_1_5"/>
          <p:cNvSpPr/>
          <p:nvPr/>
        </p:nvSpPr>
        <p:spPr>
          <a:xfrm>
            <a:off x="3931920" y="3383280"/>
            <a:ext cx="2011680" cy="384048"/>
          </a:xfrm>
          <a:prstGeom prst="roundRect">
            <a:avLst>
              <a:gd name="adj" fmla="val 47619"/>
            </a:avLst>
          </a:prstGeom>
          <a:solidFill>
            <a:srgbClr val="FBE3CC"/>
          </a:solidFill>
          <a:ln w="12700">
            <a:solidFill>
              <a:srgbClr val="FBE3CC"/>
            </a:solidFill>
            <a:prstDash val="solid"/>
          </a:ln>
        </p:spPr>
      </p:sp>
      <p:sp>
        <p:nvSpPr>
          <p:cNvPr id="22" name="anim_1_6"/>
          <p:cNvSpPr txBox="1"/>
          <p:nvPr/>
        </p:nvSpPr>
        <p:spPr>
          <a:xfrm>
            <a:off x="3931920" y="3383280"/>
            <a:ext cx="2011680" cy="384048"/>
          </a:xfrm>
          <a:prstGeom prst="rect">
            <a:avLst/>
          </a:prstGeom>
          <a:noFill/>
          <a:ln/>
        </p:spPr>
        <p:txBody>
          <a:bodyPr wrap="square" lIns="0" tIns="0" rIns="0" bIns="0" rtlCol="0" anchor="ctr"/>
          <a:lstStyle/>
          <a:p>
            <a:pPr algn="ctr" indent="0" marL="0">
              <a:buNone/>
            </a:pPr>
            <a:r>
              <a:rPr lang="en-US" sz="1400" dirty="0">
                <a:solidFill>
                  <a:srgbClr val="15213A"/>
                </a:solidFill>
                <a:latin typeface="Calibri" pitchFamily="34" charset="0"/>
                <a:ea typeface="Calibri" pitchFamily="34" charset="-122"/>
                <a:cs typeface="Calibri" pitchFamily="34" charset="-120"/>
              </a:rPr>
              <a:t>Answers (examples)</a:t>
            </a:r>
            <a:endParaRPr lang="en-US" sz="1400" dirty="0"/>
          </a:p>
        </p:txBody>
      </p:sp>
      <p:sp>
        <p:nvSpPr>
          <p:cNvPr id="23" name="anim_1_7"/>
          <p:cNvSpPr/>
          <p:nvPr/>
        </p:nvSpPr>
        <p:spPr>
          <a:xfrm>
            <a:off x="6126480" y="3200400"/>
            <a:ext cx="548640" cy="320040"/>
          </a:xfrm>
          <a:prstGeom prst="rightArrow">
            <a:avLst/>
          </a:prstGeom>
          <a:solidFill>
            <a:srgbClr val="A4520C"/>
          </a:solidFill>
          <a:ln w="12700">
            <a:solidFill>
              <a:srgbClr val="A4520C"/>
            </a:solidFill>
            <a:prstDash val="solid"/>
          </a:ln>
        </p:spPr>
      </p:sp>
      <p:sp>
        <p:nvSpPr>
          <p:cNvPr id="24" name="anim_1_8"/>
          <p:cNvSpPr/>
          <p:nvPr/>
        </p:nvSpPr>
        <p:spPr>
          <a:xfrm>
            <a:off x="6858000" y="3017520"/>
            <a:ext cx="1920240" cy="685800"/>
          </a:xfrm>
          <a:prstGeom prst="roundRect">
            <a:avLst>
              <a:gd name="adj" fmla="val 10667"/>
            </a:avLst>
          </a:prstGeom>
          <a:solidFill>
            <a:srgbClr val="E07A1F"/>
          </a:solidFill>
          <a:ln w="12700">
            <a:solidFill>
              <a:srgbClr val="E07A1F"/>
            </a:solidFill>
            <a:prstDash val="solid"/>
          </a:ln>
        </p:spPr>
      </p:sp>
      <p:sp>
        <p:nvSpPr>
          <p:cNvPr id="25" name="anim_1_9"/>
          <p:cNvSpPr txBox="1"/>
          <p:nvPr/>
        </p:nvSpPr>
        <p:spPr>
          <a:xfrm>
            <a:off x="6858000" y="3017520"/>
            <a:ext cx="1920240" cy="685800"/>
          </a:xfrm>
          <a:prstGeom prst="rect">
            <a:avLst/>
          </a:prstGeom>
          <a:noFill/>
          <a:ln/>
        </p:spPr>
        <p:txBody>
          <a:bodyPr wrap="square" lIns="0" tIns="0" rIns="0" bIns="0" rtlCol="0" anchor="ctr"/>
          <a:lstStyle/>
          <a:p>
            <a:pPr algn="ctr" indent="0" marL="0">
              <a:buNone/>
            </a:pPr>
            <a:r>
              <a:rPr lang="en-US" sz="1700" b="1" dirty="0">
                <a:solidFill>
                  <a:srgbClr val="15213A"/>
                </a:solidFill>
                <a:latin typeface="Arial" pitchFamily="34" charset="0"/>
                <a:ea typeface="Arial" pitchFamily="34" charset="-122"/>
                <a:cs typeface="Arial" pitchFamily="34" charset="-120"/>
              </a:rPr>
              <a:t>Learning</a:t>
            </a:r>
            <a:endParaRPr lang="en-US" sz="1700" dirty="0"/>
          </a:p>
        </p:txBody>
      </p:sp>
      <p:sp>
        <p:nvSpPr>
          <p:cNvPr id="26" name="anim_1_10"/>
          <p:cNvSpPr/>
          <p:nvPr/>
        </p:nvSpPr>
        <p:spPr>
          <a:xfrm>
            <a:off x="8961120" y="3200400"/>
            <a:ext cx="548640" cy="320040"/>
          </a:xfrm>
          <a:prstGeom prst="rightArrow">
            <a:avLst/>
          </a:prstGeom>
          <a:solidFill>
            <a:srgbClr val="A4520C"/>
          </a:solidFill>
          <a:ln w="12700">
            <a:solidFill>
              <a:srgbClr val="A4520C"/>
            </a:solidFill>
            <a:prstDash val="solid"/>
          </a:ln>
        </p:spPr>
      </p:sp>
      <p:sp>
        <p:nvSpPr>
          <p:cNvPr id="27" name="anim_1_11"/>
          <p:cNvSpPr/>
          <p:nvPr/>
        </p:nvSpPr>
        <p:spPr>
          <a:xfrm>
            <a:off x="9692640" y="3154680"/>
            <a:ext cx="1737360" cy="411480"/>
          </a:xfrm>
          <a:prstGeom prst="roundRect">
            <a:avLst>
              <a:gd name="adj" fmla="val 44444"/>
            </a:avLst>
          </a:prstGeom>
          <a:solidFill>
            <a:srgbClr val="FBE3CC"/>
          </a:solidFill>
          <a:ln w="12700">
            <a:solidFill>
              <a:srgbClr val="FBE3CC"/>
            </a:solidFill>
            <a:prstDash val="solid"/>
          </a:ln>
        </p:spPr>
      </p:sp>
      <p:sp>
        <p:nvSpPr>
          <p:cNvPr id="28" name="anim_1_12"/>
          <p:cNvSpPr txBox="1"/>
          <p:nvPr/>
        </p:nvSpPr>
        <p:spPr>
          <a:xfrm>
            <a:off x="9692640" y="3154680"/>
            <a:ext cx="1737360" cy="411480"/>
          </a:xfrm>
          <a:prstGeom prst="rect">
            <a:avLst/>
          </a:prstGeom>
          <a:noFill/>
          <a:ln/>
        </p:spPr>
        <p:txBody>
          <a:bodyPr wrap="square" lIns="0" tIns="0" rIns="0" bIns="0" rtlCol="0" anchor="ctr"/>
          <a:lstStyle/>
          <a:p>
            <a:pPr algn="ctr" indent="0" marL="0">
              <a:buNone/>
            </a:pPr>
            <a:r>
              <a:rPr lang="en-US" sz="1400" b="1" dirty="0">
                <a:solidFill>
                  <a:srgbClr val="15213A"/>
                </a:solidFill>
                <a:latin typeface="Calibri" pitchFamily="34" charset="0"/>
                <a:ea typeface="Calibri" pitchFamily="34" charset="-122"/>
                <a:cs typeface="Calibri" pitchFamily="34" charset="-120"/>
              </a:rPr>
              <a:t>Rules (a model)</a:t>
            </a:r>
            <a:endParaRPr lang="en-US" sz="14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548640" y="4251960"/>
          <a:ext cx="11064240" cy="1528064"/>
        </p:xfrm>
        <a:graphic>
          <a:graphicData uri="http://schemas.openxmlformats.org/drawingml/2006/table">
            <a:tbl>
              <a:tblPr/>
              <a:tblGrid>
                <a:gridCol w="2194560"/>
                <a:gridCol w="4434840"/>
                <a:gridCol w="4434840"/>
              </a:tblGrid>
              <a:tr h="382016">
                <a:tc>
                  <a:txBody>
                    <a:bodyPr/>
                    <a:lstStyle/>
                    <a:p>
                      <a:pPr indent="0" marL="0">
                        <a:buNone/>
                      </a:pPr>
                      <a:endParaRPr lang="en-US" sz="1500" dirty="0">
                        <a:latin typeface="Calibri" charset="0"/>
                        <a:ea typeface="Calibri" charset="0"/>
                        <a:cs typeface="Calibri" charset="0"/>
                      </a:endParaRPr>
                    </a:p>
                  </a:txBody>
                  <a:tcPr marL="109728" marR="109728"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Traditional software</a:t>
                      </a:r>
                      <a:endParaRPr lang="en-US" sz="1500" dirty="0">
                        <a:latin typeface="Calibri" charset="0"/>
                        <a:ea typeface="Calibri" charset="0"/>
                        <a:cs typeface="Calibri" charset="0"/>
                      </a:endParaRPr>
                    </a:p>
                  </a:txBody>
                  <a:tcPr marL="109728" marR="109728"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Data science</a:t>
                      </a:r>
                      <a:endParaRPr lang="en-US" sz="1500" dirty="0">
                        <a:latin typeface="Calibri" charset="0"/>
                        <a:ea typeface="Calibri" charset="0"/>
                        <a:cs typeface="Calibri" charset="0"/>
                      </a:endParaRPr>
                    </a:p>
                  </a:txBody>
                  <a:tcPr marL="109728" marR="109728"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382016">
                <a:tc>
                  <a:txBody>
                    <a:bodyPr/>
                    <a:lstStyle/>
                    <a:p>
                      <a:pPr indent="0" marL="0">
                        <a:buNone/>
                      </a:pPr>
                      <a:r>
                        <a:rPr lang="en-US" sz="1500" b="1" dirty="0">
                          <a:solidFill>
                            <a:srgbClr val="15213A"/>
                          </a:solidFill>
                          <a:latin typeface="Calibri" pitchFamily="34" charset="0"/>
                          <a:ea typeface="Calibri" pitchFamily="34" charset="-122"/>
                          <a:cs typeface="Calibri" pitchFamily="34" charset="-120"/>
                        </a:rPr>
                        <a:t>Example</a:t>
                      </a:r>
                      <a:endParaRPr lang="en-US" sz="1500" dirty="0">
                        <a:latin typeface="Calibri" charset="0"/>
                        <a:ea typeface="Calibri" charset="0"/>
                        <a:cs typeface="Calibri" charset="0"/>
                      </a:endParaRPr>
                    </a:p>
                  </a:txBody>
                  <a:tcPr marL="109728" marR="109728"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Calculator, payroll system</a:t>
                      </a:r>
                      <a:endParaRPr lang="en-US" sz="1500" dirty="0">
                        <a:latin typeface="Calibri" charset="0"/>
                        <a:ea typeface="Calibri" charset="0"/>
                        <a:cs typeface="Calibri" charset="0"/>
                      </a:endParaRPr>
                    </a:p>
                  </a:txBody>
                  <a:tcPr marL="109728" marR="109728"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Spam filter, face unlock</a:t>
                      </a:r>
                      <a:endParaRPr lang="en-US" sz="1500" dirty="0">
                        <a:latin typeface="Calibri" charset="0"/>
                        <a:ea typeface="Calibri" charset="0"/>
                        <a:cs typeface="Calibri" charset="0"/>
                      </a:endParaRPr>
                    </a:p>
                  </a:txBody>
                  <a:tcPr marL="109728" marR="109728"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382016">
                <a:tc>
                  <a:txBody>
                    <a:bodyPr/>
                    <a:lstStyle/>
                    <a:p>
                      <a:pPr indent="0" marL="0">
                        <a:buNone/>
                      </a:pPr>
                      <a:r>
                        <a:rPr lang="en-US" sz="1500" b="1" dirty="0">
                          <a:solidFill>
                            <a:srgbClr val="15213A"/>
                          </a:solidFill>
                          <a:latin typeface="Calibri" pitchFamily="34" charset="0"/>
                          <a:ea typeface="Calibri" pitchFamily="34" charset="-122"/>
                          <a:cs typeface="Calibri" pitchFamily="34" charset="-120"/>
                        </a:rPr>
                        <a:t>Output</a:t>
                      </a:r>
                      <a:endParaRPr lang="en-US" sz="1500" dirty="0">
                        <a:latin typeface="Calibri" charset="0"/>
                        <a:ea typeface="Calibri" charset="0"/>
                        <a:cs typeface="Calibri" charset="0"/>
                      </a:endParaRPr>
                    </a:p>
                  </a:txBody>
                  <a:tcPr marL="109728" marR="109728"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Exact, the same every time</a:t>
                      </a:r>
                      <a:endParaRPr lang="en-US" sz="1500" dirty="0">
                        <a:latin typeface="Calibri" charset="0"/>
                        <a:ea typeface="Calibri" charset="0"/>
                        <a:cs typeface="Calibri" charset="0"/>
                      </a:endParaRPr>
                    </a:p>
                  </a:txBody>
                  <a:tcPr marL="109728" marR="109728"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A prediction, with some uncertainty</a:t>
                      </a:r>
                      <a:endParaRPr lang="en-US" sz="1500" dirty="0">
                        <a:latin typeface="Calibri" charset="0"/>
                        <a:ea typeface="Calibri" charset="0"/>
                        <a:cs typeface="Calibri" charset="0"/>
                      </a:endParaRPr>
                    </a:p>
                  </a:txBody>
                  <a:tcPr marL="109728" marR="109728"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r>
              <a:tr h="382016">
                <a:tc>
                  <a:txBody>
                    <a:bodyPr/>
                    <a:lstStyle/>
                    <a:p>
                      <a:pPr indent="0" marL="0">
                        <a:buNone/>
                      </a:pPr>
                      <a:r>
                        <a:rPr lang="en-US" sz="1500" b="1" dirty="0">
                          <a:solidFill>
                            <a:srgbClr val="15213A"/>
                          </a:solidFill>
                          <a:latin typeface="Calibri" pitchFamily="34" charset="0"/>
                          <a:ea typeface="Calibri" pitchFamily="34" charset="-122"/>
                          <a:cs typeface="Calibri" pitchFamily="34" charset="-120"/>
                        </a:rPr>
                        <a:t>Best when</a:t>
                      </a:r>
                      <a:endParaRPr lang="en-US" sz="1500" dirty="0">
                        <a:latin typeface="Calibri" charset="0"/>
                        <a:ea typeface="Calibri" charset="0"/>
                        <a:cs typeface="Calibri" charset="0"/>
                      </a:endParaRPr>
                    </a:p>
                  </a:txBody>
                  <a:tcPr marL="109728" marR="109728"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The rules are known exactly</a:t>
                      </a:r>
                      <a:endParaRPr lang="en-US" sz="1500" dirty="0">
                        <a:latin typeface="Calibri" charset="0"/>
                        <a:ea typeface="Calibri" charset="0"/>
                        <a:cs typeface="Calibri" charset="0"/>
                      </a:endParaRPr>
                    </a:p>
                  </a:txBody>
                  <a:tcPr marL="109728" marR="109728"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The rules are too complex to write by hand</a:t>
                      </a:r>
                      <a:endParaRPr lang="en-US" sz="1500" dirty="0">
                        <a:latin typeface="Calibri" charset="0"/>
                        <a:ea typeface="Calibri" charset="0"/>
                        <a:cs typeface="Calibri" charset="0"/>
                      </a:endParaRPr>
                    </a:p>
                  </a:txBody>
                  <a:tcPr marL="109728" marR="109728" marT="54864" marB="54864"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bl>
          </a:graphicData>
        </a:graphic>
      </p:graphicFrame>
      <p:sp>
        <p:nvSpPr>
          <p:cNvPr id="30" name="Shape 27"/>
          <p:cNvSpPr/>
          <p:nvPr/>
        </p:nvSpPr>
        <p:spPr>
          <a:xfrm>
            <a:off x="0" y="6556248"/>
            <a:ext cx="3154680" cy="301752"/>
          </a:xfrm>
          <a:prstGeom prst="rect">
            <a:avLst/>
          </a:prstGeom>
          <a:solidFill>
            <a:srgbClr val="2459C4"/>
          </a:solidFill>
          <a:ln w="12700">
            <a:solidFill>
              <a:srgbClr val="2459C4"/>
            </a:solidFill>
            <a:prstDash val="solid"/>
          </a:ln>
        </p:spPr>
      </p:sp>
      <p:sp>
        <p:nvSpPr>
          <p:cNvPr id="31" name="Text 28"/>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2" name="Shape 29"/>
          <p:cNvSpPr/>
          <p:nvPr/>
        </p:nvSpPr>
        <p:spPr>
          <a:xfrm>
            <a:off x="3154680" y="6556248"/>
            <a:ext cx="4754880" cy="301752"/>
          </a:xfrm>
          <a:prstGeom prst="rect">
            <a:avLst/>
          </a:prstGeom>
          <a:solidFill>
            <a:srgbClr val="E07A1F"/>
          </a:solidFill>
          <a:ln w="12700">
            <a:solidFill>
              <a:srgbClr val="E07A1F"/>
            </a:solidFill>
            <a:prstDash val="solid"/>
          </a:ln>
        </p:spPr>
      </p:sp>
      <p:sp>
        <p:nvSpPr>
          <p:cNvPr id="33" name="Text 30"/>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 Turning data into decisions</a:t>
            </a:r>
            <a:endParaRPr lang="en-US" sz="1100" dirty="0"/>
          </a:p>
        </p:txBody>
      </p:sp>
      <p:sp>
        <p:nvSpPr>
          <p:cNvPr id="34" name="Shape 31"/>
          <p:cNvSpPr/>
          <p:nvPr/>
        </p:nvSpPr>
        <p:spPr>
          <a:xfrm>
            <a:off x="7909560" y="6556248"/>
            <a:ext cx="2926080" cy="301752"/>
          </a:xfrm>
          <a:prstGeom prst="rect">
            <a:avLst/>
          </a:prstGeom>
          <a:solidFill>
            <a:srgbClr val="2459C4"/>
          </a:solidFill>
          <a:ln w="12700">
            <a:solidFill>
              <a:srgbClr val="2459C4"/>
            </a:solidFill>
            <a:prstDash val="solid"/>
          </a:ln>
        </p:spPr>
      </p:sp>
      <p:sp>
        <p:nvSpPr>
          <p:cNvPr id="35" name="Text 32"/>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6" name="Shape 33"/>
          <p:cNvSpPr/>
          <p:nvPr/>
        </p:nvSpPr>
        <p:spPr>
          <a:xfrm>
            <a:off x="10835640" y="6556248"/>
            <a:ext cx="1356055" cy="301752"/>
          </a:xfrm>
          <a:prstGeom prst="rect">
            <a:avLst/>
          </a:prstGeom>
          <a:solidFill>
            <a:srgbClr val="15213A"/>
          </a:solidFill>
          <a:ln w="12700">
            <a:solidFill>
              <a:srgbClr val="15213A"/>
            </a:solidFill>
            <a:prstDash val="solid"/>
          </a:ln>
        </p:spPr>
      </p:sp>
      <p:sp>
        <p:nvSpPr>
          <p:cNvPr id="37" name="Text 34"/>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 / 13</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42" fill="hold">
                      <p:stCondLst>
                        <p:cond delay="indefinite"/>
                      </p:stCondLst>
                      <p:childTnLst>
                        <p:par>
                          <p:cTn id="43"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16"/>
                                        </p:tgtEl>
                                        <p:attrNameLst>
                                          <p:attrName>style.visibility</p:attrName>
                                        </p:attrNameLst>
                                      </p:cBhvr>
                                      <p:to>
                                        <p:strVal val="visible"/>
                                      </p:to>
                                    </p:set>
                                    <p:animEffect transition="in" filter="fade">
                                      <p:cBhvr>
                                        <p:cTn id="5" dur="400"/>
                                        <p:tgtEl>
                                          <p:spTgt spid="16"/>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7"/>
                                        </p:tgtEl>
                                        <p:attrNameLst>
                                          <p:attrName>style.visibility</p:attrName>
                                        </p:attrNameLst>
                                      </p:cBhvr>
                                      <p:to>
                                        <p:strVal val="visible"/>
                                      </p:to>
                                    </p:set>
                                    <p:animEffect transition="in" filter="fade">
                                      <p:cBhvr>
                                        <p:cTn id="8" dur="400"/>
                                        <p:tgtEl>
                                          <p:spTgt spid="17"/>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400"/>
                                        <p:tgtEl>
                                          <p:spTgt spid="18"/>
                                        </p:tgtEl>
                                      </p:cBhvr>
                                    </p:animEffect>
                                  </p:childTnLst>
                                </p:cTn>
                              </p:par>
                              <p:par>
                                <p:cTn id="12" presetID="10" presetClass="entr" presetSubtype="0" fill="hold"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400"/>
                                        <p:tgtEl>
                                          <p:spTgt spid="1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400"/>
                                        <p:tgtEl>
                                          <p:spTgt spid="20"/>
                                        </p:tgtEl>
                                      </p:cBhvr>
                                    </p:animEffect>
                                  </p:childTnLst>
                                </p:cTn>
                              </p:par>
                              <p:par>
                                <p:cTn id="18" presetID="10"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400"/>
                                        <p:tgtEl>
                                          <p:spTgt spid="2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4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400"/>
                                        <p:tgtEl>
                                          <p:spTgt spid="23"/>
                                        </p:tgtEl>
                                      </p:cBhvr>
                                    </p:animEffect>
                                  </p:childTnLst>
                                </p:cTn>
                              </p:par>
                              <p:par>
                                <p:cTn id="27" presetID="10"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400"/>
                                        <p:tgtEl>
                                          <p:spTgt spid="2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400"/>
                                        <p:tgtEl>
                                          <p:spTgt spid="25"/>
                                        </p:tgtEl>
                                      </p:cBhvr>
                                    </p:animEffect>
                                  </p:childTnLst>
                                </p:cTn>
                              </p:par>
                              <p:par>
                                <p:cTn id="33" presetID="10" presetClass="entr" presetSubtype="0"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400"/>
                                        <p:tgtEl>
                                          <p:spTgt spid="26"/>
                                        </p:tgtEl>
                                      </p:cBhvr>
                                    </p:animEffect>
                                  </p:childTnLst>
                                </p:cTn>
                              </p:par>
                              <p:par>
                                <p:cTn id="36" presetID="10" presetClass="entr" presetSubtype="0"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400"/>
                                        <p:tgtEl>
                                          <p:spTgt spid="2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4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0" grpId="0" animBg="1"/>
      <p:bldP spid="22" grpId="0" animBg="1"/>
      <p:bldP spid="25"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Live demo: can you write rules that catch spam?</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Write rules</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Keywords like "free" catch 4 of 8 messages. Every fix opens a new hole.</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Let it learn</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 model trained on 30 labeled messages learns its own clues.</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Try your own</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Type any message and see which words look spammy to the model.</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 Turning data into decisions</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 / 13</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data science lifecycle</a:t>
            </a:r>
            <a:endParaRPr lang="en-US" sz="3000" dirty="0"/>
          </a:p>
        </p:txBody>
      </p:sp>
      <p:sp>
        <p:nvSpPr>
          <p:cNvPr id="3" name="anim_1_0"/>
          <p:cNvSpPr/>
          <p:nvPr/>
        </p:nvSpPr>
        <p:spPr>
          <a:xfrm>
            <a:off x="548640" y="1645920"/>
            <a:ext cx="1630680" cy="2468880"/>
          </a:xfrm>
          <a:prstGeom prst="roundRect">
            <a:avLst>
              <a:gd name="adj" fmla="val 5607"/>
            </a:avLst>
          </a:prstGeom>
          <a:solidFill>
            <a:srgbClr val="F3F5F9"/>
          </a:solidFill>
          <a:ln w="12700">
            <a:solidFill>
              <a:srgbClr val="F3F5F9"/>
            </a:solidFill>
            <a:prstDash val="solid"/>
          </a:ln>
        </p:spPr>
      </p:sp>
      <p:sp>
        <p:nvSpPr>
          <p:cNvPr id="4" name="anim_1_1"/>
          <p:cNvSpPr/>
          <p:nvPr/>
        </p:nvSpPr>
        <p:spPr>
          <a:xfrm>
            <a:off x="1089660" y="1965960"/>
            <a:ext cx="548640" cy="548640"/>
          </a:xfrm>
          <a:prstGeom prst="ellipse">
            <a:avLst/>
          </a:prstGeom>
          <a:solidFill>
            <a:srgbClr val="E07A1F"/>
          </a:solidFill>
          <a:ln w="12700">
            <a:solidFill>
              <a:srgbClr val="E07A1F"/>
            </a:solidFill>
            <a:prstDash val="solid"/>
          </a:ln>
        </p:spPr>
      </p:sp>
      <p:sp>
        <p:nvSpPr>
          <p:cNvPr id="5" name="anim_1_2"/>
          <p:cNvSpPr txBox="1"/>
          <p:nvPr/>
        </p:nvSpPr>
        <p:spPr>
          <a:xfrm>
            <a:off x="1089660"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anim_1_3"/>
          <p:cNvSpPr txBox="1"/>
          <p:nvPr/>
        </p:nvSpPr>
        <p:spPr>
          <a:xfrm>
            <a:off x="621792" y="2743200"/>
            <a:ext cx="148437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Ask</a:t>
            </a:r>
            <a:endParaRPr lang="en-US" sz="1700" dirty="0"/>
          </a:p>
        </p:txBody>
      </p:sp>
      <p:sp>
        <p:nvSpPr>
          <p:cNvPr id="7" name="anim_1_4"/>
          <p:cNvSpPr txBox="1"/>
          <p:nvPr/>
        </p:nvSpPr>
        <p:spPr>
          <a:xfrm>
            <a:off x="548640" y="4251960"/>
            <a:ext cx="163068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Will the river flood this week?</a:t>
            </a:r>
            <a:endParaRPr lang="en-US" sz="1300" dirty="0"/>
          </a:p>
        </p:txBody>
      </p:sp>
      <p:sp>
        <p:nvSpPr>
          <p:cNvPr id="8" name="anim_1_5"/>
          <p:cNvSpPr/>
          <p:nvPr/>
        </p:nvSpPr>
        <p:spPr>
          <a:xfrm>
            <a:off x="2206752" y="2761488"/>
            <a:ext cx="201168" cy="237744"/>
          </a:xfrm>
          <a:prstGeom prst="rightArrow">
            <a:avLst/>
          </a:prstGeom>
          <a:solidFill>
            <a:srgbClr val="E07A1F"/>
          </a:solidFill>
          <a:ln w="12700">
            <a:solidFill>
              <a:srgbClr val="E07A1F"/>
            </a:solidFill>
            <a:prstDash val="solid"/>
          </a:ln>
        </p:spPr>
      </p:sp>
      <p:sp>
        <p:nvSpPr>
          <p:cNvPr id="9" name="anim_2_6"/>
          <p:cNvSpPr/>
          <p:nvPr/>
        </p:nvSpPr>
        <p:spPr>
          <a:xfrm>
            <a:off x="2435352" y="1645920"/>
            <a:ext cx="1630680" cy="2468880"/>
          </a:xfrm>
          <a:prstGeom prst="roundRect">
            <a:avLst>
              <a:gd name="adj" fmla="val 5607"/>
            </a:avLst>
          </a:prstGeom>
          <a:solidFill>
            <a:srgbClr val="F3F5F9"/>
          </a:solidFill>
          <a:ln w="12700">
            <a:solidFill>
              <a:srgbClr val="F3F5F9"/>
            </a:solidFill>
            <a:prstDash val="solid"/>
          </a:ln>
        </p:spPr>
      </p:sp>
      <p:sp>
        <p:nvSpPr>
          <p:cNvPr id="10" name="anim_2_7"/>
          <p:cNvSpPr/>
          <p:nvPr/>
        </p:nvSpPr>
        <p:spPr>
          <a:xfrm>
            <a:off x="2976372" y="1965960"/>
            <a:ext cx="548640" cy="548640"/>
          </a:xfrm>
          <a:prstGeom prst="ellipse">
            <a:avLst/>
          </a:prstGeom>
          <a:solidFill>
            <a:srgbClr val="E07A1F"/>
          </a:solidFill>
          <a:ln w="12700">
            <a:solidFill>
              <a:srgbClr val="E07A1F"/>
            </a:solidFill>
            <a:prstDash val="solid"/>
          </a:ln>
        </p:spPr>
      </p:sp>
      <p:sp>
        <p:nvSpPr>
          <p:cNvPr id="11" name="anim_2_8"/>
          <p:cNvSpPr txBox="1"/>
          <p:nvPr/>
        </p:nvSpPr>
        <p:spPr>
          <a:xfrm>
            <a:off x="2976372"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2" name="anim_2_9"/>
          <p:cNvSpPr txBox="1"/>
          <p:nvPr/>
        </p:nvSpPr>
        <p:spPr>
          <a:xfrm>
            <a:off x="2508504" y="2743200"/>
            <a:ext cx="148437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Collect</a:t>
            </a:r>
            <a:endParaRPr lang="en-US" sz="1700" dirty="0"/>
          </a:p>
        </p:txBody>
      </p:sp>
      <p:sp>
        <p:nvSpPr>
          <p:cNvPr id="13" name="anim_2_10"/>
          <p:cNvSpPr txBox="1"/>
          <p:nvPr/>
        </p:nvSpPr>
        <p:spPr>
          <a:xfrm>
            <a:off x="2435352" y="4251960"/>
            <a:ext cx="163068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River levels and rainfall</a:t>
            </a:r>
            <a:endParaRPr lang="en-US" sz="1300" dirty="0"/>
          </a:p>
        </p:txBody>
      </p:sp>
      <p:sp>
        <p:nvSpPr>
          <p:cNvPr id="14" name="anim_2_11"/>
          <p:cNvSpPr/>
          <p:nvPr/>
        </p:nvSpPr>
        <p:spPr>
          <a:xfrm>
            <a:off x="4093464" y="2761488"/>
            <a:ext cx="201168" cy="237744"/>
          </a:xfrm>
          <a:prstGeom prst="rightArrow">
            <a:avLst/>
          </a:prstGeom>
          <a:solidFill>
            <a:srgbClr val="E07A1F"/>
          </a:solidFill>
          <a:ln w="12700">
            <a:solidFill>
              <a:srgbClr val="E07A1F"/>
            </a:solidFill>
            <a:prstDash val="solid"/>
          </a:ln>
        </p:spPr>
      </p:sp>
      <p:sp>
        <p:nvSpPr>
          <p:cNvPr id="15" name="anim_3_12"/>
          <p:cNvSpPr/>
          <p:nvPr/>
        </p:nvSpPr>
        <p:spPr>
          <a:xfrm>
            <a:off x="4322064" y="1645920"/>
            <a:ext cx="1630680" cy="2468880"/>
          </a:xfrm>
          <a:prstGeom prst="roundRect">
            <a:avLst>
              <a:gd name="adj" fmla="val 5607"/>
            </a:avLst>
          </a:prstGeom>
          <a:solidFill>
            <a:srgbClr val="F3F5F9"/>
          </a:solidFill>
          <a:ln w="12700">
            <a:solidFill>
              <a:srgbClr val="F3F5F9"/>
            </a:solidFill>
            <a:prstDash val="solid"/>
          </a:ln>
        </p:spPr>
      </p:sp>
      <p:sp>
        <p:nvSpPr>
          <p:cNvPr id="16" name="anim_3_13"/>
          <p:cNvSpPr/>
          <p:nvPr/>
        </p:nvSpPr>
        <p:spPr>
          <a:xfrm>
            <a:off x="4863084" y="1965960"/>
            <a:ext cx="548640" cy="548640"/>
          </a:xfrm>
          <a:prstGeom prst="ellipse">
            <a:avLst/>
          </a:prstGeom>
          <a:solidFill>
            <a:srgbClr val="E07A1F"/>
          </a:solidFill>
          <a:ln w="12700">
            <a:solidFill>
              <a:srgbClr val="E07A1F"/>
            </a:solidFill>
            <a:prstDash val="solid"/>
          </a:ln>
        </p:spPr>
      </p:sp>
      <p:sp>
        <p:nvSpPr>
          <p:cNvPr id="17" name="anim_3_14"/>
          <p:cNvSpPr txBox="1"/>
          <p:nvPr/>
        </p:nvSpPr>
        <p:spPr>
          <a:xfrm>
            <a:off x="4863084"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8" name="anim_3_15"/>
          <p:cNvSpPr txBox="1"/>
          <p:nvPr/>
        </p:nvSpPr>
        <p:spPr>
          <a:xfrm>
            <a:off x="4395216" y="2743200"/>
            <a:ext cx="148437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Clean</a:t>
            </a:r>
            <a:endParaRPr lang="en-US" sz="1700" dirty="0"/>
          </a:p>
        </p:txBody>
      </p:sp>
      <p:sp>
        <p:nvSpPr>
          <p:cNvPr id="19" name="anim_3_16"/>
          <p:cNvSpPr txBox="1"/>
          <p:nvPr/>
        </p:nvSpPr>
        <p:spPr>
          <a:xfrm>
            <a:off x="4322064" y="4251960"/>
            <a:ext cx="163068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Fill missing sensor readings</a:t>
            </a:r>
            <a:endParaRPr lang="en-US" sz="1300" dirty="0"/>
          </a:p>
        </p:txBody>
      </p:sp>
      <p:sp>
        <p:nvSpPr>
          <p:cNvPr id="20" name="anim_3_17"/>
          <p:cNvSpPr/>
          <p:nvPr/>
        </p:nvSpPr>
        <p:spPr>
          <a:xfrm>
            <a:off x="5980176" y="2761488"/>
            <a:ext cx="201168" cy="237744"/>
          </a:xfrm>
          <a:prstGeom prst="rightArrow">
            <a:avLst/>
          </a:prstGeom>
          <a:solidFill>
            <a:srgbClr val="E07A1F"/>
          </a:solidFill>
          <a:ln w="12700">
            <a:solidFill>
              <a:srgbClr val="E07A1F"/>
            </a:solidFill>
            <a:prstDash val="solid"/>
          </a:ln>
        </p:spPr>
      </p:sp>
      <p:sp>
        <p:nvSpPr>
          <p:cNvPr id="21" name="anim_4_18"/>
          <p:cNvSpPr/>
          <p:nvPr/>
        </p:nvSpPr>
        <p:spPr>
          <a:xfrm>
            <a:off x="6208776" y="1645920"/>
            <a:ext cx="1630680" cy="2468880"/>
          </a:xfrm>
          <a:prstGeom prst="roundRect">
            <a:avLst>
              <a:gd name="adj" fmla="val 5607"/>
            </a:avLst>
          </a:prstGeom>
          <a:solidFill>
            <a:srgbClr val="F3F5F9"/>
          </a:solidFill>
          <a:ln w="12700">
            <a:solidFill>
              <a:srgbClr val="F3F5F9"/>
            </a:solidFill>
            <a:prstDash val="solid"/>
          </a:ln>
        </p:spPr>
      </p:sp>
      <p:sp>
        <p:nvSpPr>
          <p:cNvPr id="22" name="anim_4_19"/>
          <p:cNvSpPr/>
          <p:nvPr/>
        </p:nvSpPr>
        <p:spPr>
          <a:xfrm>
            <a:off x="6749796" y="1965960"/>
            <a:ext cx="548640" cy="548640"/>
          </a:xfrm>
          <a:prstGeom prst="ellipse">
            <a:avLst/>
          </a:prstGeom>
          <a:solidFill>
            <a:srgbClr val="E07A1F"/>
          </a:solidFill>
          <a:ln w="12700">
            <a:solidFill>
              <a:srgbClr val="E07A1F"/>
            </a:solidFill>
            <a:prstDash val="solid"/>
          </a:ln>
        </p:spPr>
      </p:sp>
      <p:sp>
        <p:nvSpPr>
          <p:cNvPr id="23" name="anim_4_20"/>
          <p:cNvSpPr txBox="1"/>
          <p:nvPr/>
        </p:nvSpPr>
        <p:spPr>
          <a:xfrm>
            <a:off x="6749796"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4</a:t>
            </a:r>
            <a:endParaRPr lang="en-US" sz="1500" dirty="0"/>
          </a:p>
        </p:txBody>
      </p:sp>
      <p:sp>
        <p:nvSpPr>
          <p:cNvPr id="24" name="anim_4_21"/>
          <p:cNvSpPr txBox="1"/>
          <p:nvPr/>
        </p:nvSpPr>
        <p:spPr>
          <a:xfrm>
            <a:off x="6281928" y="2743200"/>
            <a:ext cx="148437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Explore</a:t>
            </a:r>
            <a:endParaRPr lang="en-US" sz="1700" dirty="0"/>
          </a:p>
        </p:txBody>
      </p:sp>
      <p:sp>
        <p:nvSpPr>
          <p:cNvPr id="25" name="anim_4_22"/>
          <p:cNvSpPr txBox="1"/>
          <p:nvPr/>
        </p:nvSpPr>
        <p:spPr>
          <a:xfrm>
            <a:off x="6208776" y="4251960"/>
            <a:ext cx="163068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Plot rain vs. river level</a:t>
            </a:r>
            <a:endParaRPr lang="en-US" sz="1300" dirty="0"/>
          </a:p>
        </p:txBody>
      </p:sp>
      <p:sp>
        <p:nvSpPr>
          <p:cNvPr id="26" name="anim_4_23"/>
          <p:cNvSpPr/>
          <p:nvPr/>
        </p:nvSpPr>
        <p:spPr>
          <a:xfrm>
            <a:off x="7866888" y="2761488"/>
            <a:ext cx="201168" cy="237744"/>
          </a:xfrm>
          <a:prstGeom prst="rightArrow">
            <a:avLst/>
          </a:prstGeom>
          <a:solidFill>
            <a:srgbClr val="E07A1F"/>
          </a:solidFill>
          <a:ln w="12700">
            <a:solidFill>
              <a:srgbClr val="E07A1F"/>
            </a:solidFill>
            <a:prstDash val="solid"/>
          </a:ln>
        </p:spPr>
      </p:sp>
      <p:sp>
        <p:nvSpPr>
          <p:cNvPr id="27" name="anim_5_24"/>
          <p:cNvSpPr/>
          <p:nvPr/>
        </p:nvSpPr>
        <p:spPr>
          <a:xfrm>
            <a:off x="8095488" y="1645920"/>
            <a:ext cx="1630680" cy="2468880"/>
          </a:xfrm>
          <a:prstGeom prst="roundRect">
            <a:avLst>
              <a:gd name="adj" fmla="val 5607"/>
            </a:avLst>
          </a:prstGeom>
          <a:solidFill>
            <a:srgbClr val="15213A"/>
          </a:solidFill>
          <a:ln w="12700">
            <a:solidFill>
              <a:srgbClr val="15213A"/>
            </a:solidFill>
            <a:prstDash val="solid"/>
          </a:ln>
        </p:spPr>
      </p:sp>
      <p:sp>
        <p:nvSpPr>
          <p:cNvPr id="28" name="anim_5_25"/>
          <p:cNvSpPr/>
          <p:nvPr/>
        </p:nvSpPr>
        <p:spPr>
          <a:xfrm>
            <a:off x="8636508" y="1965960"/>
            <a:ext cx="548640" cy="548640"/>
          </a:xfrm>
          <a:prstGeom prst="ellipse">
            <a:avLst/>
          </a:prstGeom>
          <a:solidFill>
            <a:srgbClr val="E07A1F"/>
          </a:solidFill>
          <a:ln w="12700">
            <a:solidFill>
              <a:srgbClr val="E07A1F"/>
            </a:solidFill>
            <a:prstDash val="solid"/>
          </a:ln>
        </p:spPr>
      </p:sp>
      <p:sp>
        <p:nvSpPr>
          <p:cNvPr id="29" name="anim_5_26"/>
          <p:cNvSpPr txBox="1"/>
          <p:nvPr/>
        </p:nvSpPr>
        <p:spPr>
          <a:xfrm>
            <a:off x="8636508"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5</a:t>
            </a:r>
            <a:endParaRPr lang="en-US" sz="1500" dirty="0"/>
          </a:p>
        </p:txBody>
      </p:sp>
      <p:sp>
        <p:nvSpPr>
          <p:cNvPr id="30" name="anim_5_27"/>
          <p:cNvSpPr txBox="1"/>
          <p:nvPr/>
        </p:nvSpPr>
        <p:spPr>
          <a:xfrm>
            <a:off x="8168640" y="2743200"/>
            <a:ext cx="1484376" cy="1097280"/>
          </a:xfrm>
          <a:prstGeom prst="rect">
            <a:avLst/>
          </a:prstGeom>
          <a:noFill/>
          <a:ln/>
        </p:spPr>
        <p:txBody>
          <a:bodyPr wrap="square" lIns="0" tIns="0" rIns="0" bIns="0" rtlCol="0" anchor="t"/>
          <a:lstStyle/>
          <a:p>
            <a:pPr algn="ctr" indent="0" marL="0">
              <a:buNone/>
            </a:pPr>
            <a:r>
              <a:rPr lang="en-US" sz="1700" b="1" dirty="0">
                <a:solidFill>
                  <a:srgbClr val="FFFFFF"/>
                </a:solidFill>
                <a:latin typeface="Arial" pitchFamily="34" charset="0"/>
                <a:ea typeface="Arial" pitchFamily="34" charset="-122"/>
                <a:cs typeface="Arial" pitchFamily="34" charset="-120"/>
              </a:rPr>
              <a:t>Model</a:t>
            </a:r>
            <a:endParaRPr lang="en-US" sz="1700" dirty="0"/>
          </a:p>
        </p:txBody>
      </p:sp>
      <p:sp>
        <p:nvSpPr>
          <p:cNvPr id="31" name="anim_5_28"/>
          <p:cNvSpPr txBox="1"/>
          <p:nvPr/>
        </p:nvSpPr>
        <p:spPr>
          <a:xfrm>
            <a:off x="8095488" y="4251960"/>
            <a:ext cx="163068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Forecast tomorrow's level</a:t>
            </a:r>
            <a:endParaRPr lang="en-US" sz="1300" dirty="0"/>
          </a:p>
        </p:txBody>
      </p:sp>
      <p:sp>
        <p:nvSpPr>
          <p:cNvPr id="32" name="anim_5_29"/>
          <p:cNvSpPr/>
          <p:nvPr/>
        </p:nvSpPr>
        <p:spPr>
          <a:xfrm>
            <a:off x="9753600" y="2761488"/>
            <a:ext cx="201168" cy="237744"/>
          </a:xfrm>
          <a:prstGeom prst="rightArrow">
            <a:avLst/>
          </a:prstGeom>
          <a:solidFill>
            <a:srgbClr val="E07A1F"/>
          </a:solidFill>
          <a:ln w="12700">
            <a:solidFill>
              <a:srgbClr val="E07A1F"/>
            </a:solidFill>
            <a:prstDash val="solid"/>
          </a:ln>
        </p:spPr>
      </p:sp>
      <p:sp>
        <p:nvSpPr>
          <p:cNvPr id="33" name="anim_6_30"/>
          <p:cNvSpPr/>
          <p:nvPr/>
        </p:nvSpPr>
        <p:spPr>
          <a:xfrm>
            <a:off x="9982200" y="1645920"/>
            <a:ext cx="1630680" cy="2468880"/>
          </a:xfrm>
          <a:prstGeom prst="roundRect">
            <a:avLst>
              <a:gd name="adj" fmla="val 5607"/>
            </a:avLst>
          </a:prstGeom>
          <a:solidFill>
            <a:srgbClr val="F3F5F9"/>
          </a:solidFill>
          <a:ln w="12700">
            <a:solidFill>
              <a:srgbClr val="F3F5F9"/>
            </a:solidFill>
            <a:prstDash val="solid"/>
          </a:ln>
        </p:spPr>
      </p:sp>
      <p:sp>
        <p:nvSpPr>
          <p:cNvPr id="34" name="anim_6_31"/>
          <p:cNvSpPr/>
          <p:nvPr/>
        </p:nvSpPr>
        <p:spPr>
          <a:xfrm>
            <a:off x="10523220" y="1965960"/>
            <a:ext cx="548640" cy="548640"/>
          </a:xfrm>
          <a:prstGeom prst="ellipse">
            <a:avLst/>
          </a:prstGeom>
          <a:solidFill>
            <a:srgbClr val="E07A1F"/>
          </a:solidFill>
          <a:ln w="12700">
            <a:solidFill>
              <a:srgbClr val="E07A1F"/>
            </a:solidFill>
            <a:prstDash val="solid"/>
          </a:ln>
        </p:spPr>
      </p:sp>
      <p:sp>
        <p:nvSpPr>
          <p:cNvPr id="35" name="anim_6_32"/>
          <p:cNvSpPr txBox="1"/>
          <p:nvPr/>
        </p:nvSpPr>
        <p:spPr>
          <a:xfrm>
            <a:off x="10523220" y="1965960"/>
            <a:ext cx="548640" cy="54864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6</a:t>
            </a:r>
            <a:endParaRPr lang="en-US" sz="1500" dirty="0"/>
          </a:p>
        </p:txBody>
      </p:sp>
      <p:sp>
        <p:nvSpPr>
          <p:cNvPr id="36" name="anim_6_33"/>
          <p:cNvSpPr txBox="1"/>
          <p:nvPr/>
        </p:nvSpPr>
        <p:spPr>
          <a:xfrm>
            <a:off x="10055352" y="2743200"/>
            <a:ext cx="1484376" cy="1097280"/>
          </a:xfrm>
          <a:prstGeom prst="rect">
            <a:avLst/>
          </a:prstGeom>
          <a:noFill/>
          <a:ln/>
        </p:spPr>
        <p:txBody>
          <a:bodyPr wrap="square" lIns="0" tIns="0" rIns="0" bIns="0" rtlCol="0" anchor="t"/>
          <a:lstStyle/>
          <a:p>
            <a:pPr algn="ctr" indent="0" marL="0">
              <a:buNone/>
            </a:pPr>
            <a:r>
              <a:rPr lang="en-US" sz="1700" b="1" dirty="0">
                <a:solidFill>
                  <a:srgbClr val="15213A"/>
                </a:solidFill>
                <a:latin typeface="Arial" pitchFamily="34" charset="0"/>
                <a:ea typeface="Arial" pitchFamily="34" charset="-122"/>
                <a:cs typeface="Arial" pitchFamily="34" charset="-120"/>
              </a:rPr>
              <a:t>Share</a:t>
            </a:r>
            <a:endParaRPr lang="en-US" sz="1700" dirty="0"/>
          </a:p>
        </p:txBody>
      </p:sp>
      <p:sp>
        <p:nvSpPr>
          <p:cNvPr id="37" name="anim_6_34"/>
          <p:cNvSpPr txBox="1"/>
          <p:nvPr/>
        </p:nvSpPr>
        <p:spPr>
          <a:xfrm>
            <a:off x="9982200" y="4251960"/>
            <a:ext cx="1630680" cy="822960"/>
          </a:xfrm>
          <a:prstGeom prst="rect">
            <a:avLst/>
          </a:prstGeom>
          <a:noFill/>
          <a:ln/>
        </p:spPr>
        <p:txBody>
          <a:bodyPr wrap="square" lIns="0" tIns="0" rIns="0" bIns="0" rtlCol="0" anchor="t"/>
          <a:lstStyle/>
          <a:p>
            <a:pPr algn="ctr" indent="0" marL="0">
              <a:buNone/>
            </a:pPr>
            <a:r>
              <a:rPr lang="en-US" sz="1300" i="1" dirty="0">
                <a:solidFill>
                  <a:srgbClr val="5D6573"/>
                </a:solidFill>
                <a:latin typeface="Calibri" pitchFamily="34" charset="0"/>
                <a:ea typeface="Calibri" pitchFamily="34" charset="-122"/>
                <a:cs typeface="Calibri" pitchFamily="34" charset="-120"/>
              </a:rPr>
              <a:t>Early alerts to farmers</a:t>
            </a:r>
            <a:endParaRPr lang="en-US" sz="1300" dirty="0"/>
          </a:p>
        </p:txBody>
      </p:sp>
      <p:sp>
        <p:nvSpPr>
          <p:cNvPr id="38" name="Text 36"/>
          <p:cNvSpPr txBox="1"/>
          <p:nvPr/>
        </p:nvSpPr>
        <p:spPr>
          <a:xfrm>
            <a:off x="548640" y="5257800"/>
            <a:ext cx="11064240" cy="731520"/>
          </a:xfrm>
          <a:prstGeom prst="rect">
            <a:avLst/>
          </a:prstGeom>
          <a:noFill/>
          <a:ln/>
        </p:spPr>
        <p:txBody>
          <a:bodyPr wrap="square" lIns="0" tIns="0" rIns="0" bIns="0" rtlCol="0" anchor="ctr"/>
          <a:lstStyle/>
          <a:p>
            <a:pPr indent="0" marL="0">
              <a:buNone/>
            </a:pPr>
            <a:r>
              <a:rPr lang="en-US" sz="1900" dirty="0">
                <a:solidFill>
                  <a:srgbClr val="15213A"/>
                </a:solidFill>
                <a:latin typeface="Calibri" pitchFamily="34" charset="0"/>
                <a:ea typeface="Calibri" pitchFamily="34" charset="-122"/>
                <a:cs typeface="Calibri" pitchFamily="34" charset="-120"/>
              </a:rPr>
              <a:t>A loop, not a line: exploring often sends you back to ask a better question. Modeling is one step of six.</a:t>
            </a:r>
            <a:endParaRPr lang="en-US" sz="1900" dirty="0"/>
          </a:p>
        </p:txBody>
      </p:sp>
      <p:sp>
        <p:nvSpPr>
          <p:cNvPr id="39" name="Shape 37"/>
          <p:cNvSpPr/>
          <p:nvPr/>
        </p:nvSpPr>
        <p:spPr>
          <a:xfrm>
            <a:off x="0" y="6556248"/>
            <a:ext cx="3154680" cy="301752"/>
          </a:xfrm>
          <a:prstGeom prst="rect">
            <a:avLst/>
          </a:prstGeom>
          <a:solidFill>
            <a:srgbClr val="2459C4"/>
          </a:solidFill>
          <a:ln w="12700">
            <a:solidFill>
              <a:srgbClr val="2459C4"/>
            </a:solidFill>
            <a:prstDash val="solid"/>
          </a:ln>
        </p:spPr>
      </p:sp>
      <p:sp>
        <p:nvSpPr>
          <p:cNvPr id="40" name="Text 38"/>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41" name="Shape 39"/>
          <p:cNvSpPr/>
          <p:nvPr/>
        </p:nvSpPr>
        <p:spPr>
          <a:xfrm>
            <a:off x="3154680" y="6556248"/>
            <a:ext cx="4754880" cy="301752"/>
          </a:xfrm>
          <a:prstGeom prst="rect">
            <a:avLst/>
          </a:prstGeom>
          <a:solidFill>
            <a:srgbClr val="E07A1F"/>
          </a:solidFill>
          <a:ln w="12700">
            <a:solidFill>
              <a:srgbClr val="E07A1F"/>
            </a:solidFill>
            <a:prstDash val="solid"/>
          </a:ln>
        </p:spPr>
      </p:sp>
      <p:sp>
        <p:nvSpPr>
          <p:cNvPr id="42" name="Text 40"/>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 Turning data into decisions</a:t>
            </a:r>
            <a:endParaRPr lang="en-US" sz="1100" dirty="0"/>
          </a:p>
        </p:txBody>
      </p:sp>
      <p:sp>
        <p:nvSpPr>
          <p:cNvPr id="43" name="Shape 41"/>
          <p:cNvSpPr/>
          <p:nvPr/>
        </p:nvSpPr>
        <p:spPr>
          <a:xfrm>
            <a:off x="7909560" y="6556248"/>
            <a:ext cx="2926080" cy="301752"/>
          </a:xfrm>
          <a:prstGeom prst="rect">
            <a:avLst/>
          </a:prstGeom>
          <a:solidFill>
            <a:srgbClr val="2459C4"/>
          </a:solidFill>
          <a:ln w="12700">
            <a:solidFill>
              <a:srgbClr val="2459C4"/>
            </a:solidFill>
            <a:prstDash val="solid"/>
          </a:ln>
        </p:spPr>
      </p:sp>
      <p:sp>
        <p:nvSpPr>
          <p:cNvPr id="44" name="Text 42"/>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5" name="Shape 43"/>
          <p:cNvSpPr/>
          <p:nvPr/>
        </p:nvSpPr>
        <p:spPr>
          <a:xfrm>
            <a:off x="10835640" y="6556248"/>
            <a:ext cx="1356055" cy="301752"/>
          </a:xfrm>
          <a:prstGeom prst="rect">
            <a:avLst/>
          </a:prstGeom>
          <a:solidFill>
            <a:srgbClr val="15213A"/>
          </a:solidFill>
          <a:ln w="12700">
            <a:solidFill>
              <a:srgbClr val="15213A"/>
            </a:solidFill>
            <a:prstDash val="solid"/>
          </a:ln>
        </p:spPr>
      </p:sp>
      <p:sp>
        <p:nvSpPr>
          <p:cNvPr id="46" name="Text 44"/>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 / 13</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21" fill="hold">
                      <p:stCondLst>
                        <p:cond delay="indefinite"/>
                      </p:stCondLst>
                      <p:childTnLst>
                        <p:par>
                          <p:cTn id="22"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400"/>
                                        <p:tgtEl>
                                          <p:spTgt spid="3"/>
                                        </p:tgtEl>
                                      </p:cBhvr>
                                    </p:animEffect>
                                  </p:childTnLst>
                                </p:cTn>
                              </p:par>
                              <p:par>
                                <p:cTn id="6" presetID="10" presetClass="entr" presetSubtype="0" fill="hold"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400"/>
                                        <p:tgtEl>
                                          <p:spTgt spid="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4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400"/>
                                        <p:tgtEl>
                                          <p:spTgt spid="8"/>
                                        </p:tgtEl>
                                      </p:cBhvr>
                                    </p:animEffect>
                                  </p:childTnLst>
                                </p:cTn>
                              </p:par>
                            </p:childTnLst>
                          </p:cTn>
                        </p:par>
                      </p:childTnLst>
                    </p:cTn>
                  </p:par>
                  <p:par>
                    <p:cTn id="41" fill="hold">
                      <p:stCondLst>
                        <p:cond delay="indefinite"/>
                      </p:stCondLst>
                      <p:childTnLst>
                        <p:par>
                          <p:cTn id="4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400"/>
                                        <p:tgtEl>
                                          <p:spTgt spid="9"/>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4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4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4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400"/>
                                        <p:tgtEl>
                                          <p:spTgt spid="13"/>
                                        </p:tgtEl>
                                      </p:cBhvr>
                                    </p:animEffect>
                                  </p:childTnLst>
                                </p:cTn>
                              </p:par>
                              <p:par>
                                <p:cTn id="38" presetID="10" presetClass="entr" presetSubtype="0"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400"/>
                                        <p:tgtEl>
                                          <p:spTgt spid="14"/>
                                        </p:tgtEl>
                                      </p:cBhvr>
                                    </p:animEffect>
                                  </p:childTnLst>
                                </p:cTn>
                              </p:par>
                            </p:childTnLst>
                          </p:cTn>
                        </p:par>
                      </p:childTnLst>
                    </p:cTn>
                  </p:par>
                  <p:par>
                    <p:cTn id="61" fill="hold">
                      <p:stCondLst>
                        <p:cond delay="indefinite"/>
                      </p:stCondLst>
                      <p:childTnLst>
                        <p:par>
                          <p:cTn id="6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400"/>
                                        <p:tgtEl>
                                          <p:spTgt spid="15"/>
                                        </p:tgtEl>
                                      </p:cBhvr>
                                    </p:animEffect>
                                  </p:childTnLst>
                                </p:cTn>
                              </p:par>
                              <p:par>
                                <p:cTn id="46" presetID="10" presetClass="entr" presetSubtype="0"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4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4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4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400"/>
                                        <p:tgtEl>
                                          <p:spTgt spid="19"/>
                                        </p:tgtEl>
                                      </p:cBhvr>
                                    </p:animEffect>
                                  </p:childTnLst>
                                </p:cTn>
                              </p:par>
                              <p:par>
                                <p:cTn id="58" presetID="10" presetClass="entr" presetSubtype="0" fill="hold"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400"/>
                                        <p:tgtEl>
                                          <p:spTgt spid="20"/>
                                        </p:tgtEl>
                                      </p:cBhvr>
                                    </p:animEffect>
                                  </p:childTnLst>
                                </p:cTn>
                              </p:par>
                            </p:childTnLst>
                          </p:cTn>
                        </p:par>
                      </p:childTnLst>
                    </p:cTn>
                  </p:par>
                  <p:par>
                    <p:cTn id="81" fill="hold">
                      <p:stCondLst>
                        <p:cond delay="indefinite"/>
                      </p:stCondLst>
                      <p:childTnLst>
                        <p:par>
                          <p:cTn id="8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400"/>
                                        <p:tgtEl>
                                          <p:spTgt spid="21"/>
                                        </p:tgtEl>
                                      </p:cBhvr>
                                    </p:animEffect>
                                  </p:childTnLst>
                                </p:cTn>
                              </p:par>
                              <p:par>
                                <p:cTn id="66" presetID="10" presetClass="entr" presetSubtype="0" fill="hold"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400"/>
                                        <p:tgtEl>
                                          <p:spTgt spid="2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400"/>
                                        <p:tgtEl>
                                          <p:spTgt spid="2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400"/>
                                        <p:tgtEl>
                                          <p:spTgt spid="2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400"/>
                                        <p:tgtEl>
                                          <p:spTgt spid="25"/>
                                        </p:tgtEl>
                                      </p:cBhvr>
                                    </p:animEffect>
                                  </p:childTnLst>
                                </p:cTn>
                              </p:par>
                              <p:par>
                                <p:cTn id="78" presetID="10" presetClass="entr" presetSubtype="0" fill="hold"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400"/>
                                        <p:tgtEl>
                                          <p:spTgt spid="26"/>
                                        </p:tgtEl>
                                      </p:cBhvr>
                                    </p:animEffect>
                                  </p:childTnLst>
                                </p:cTn>
                              </p:par>
                            </p:childTnLst>
                          </p:cTn>
                        </p:par>
                      </p:childTnLst>
                    </p:cTn>
                  </p:par>
                  <p:par>
                    <p:cTn id="101" fill="hold">
                      <p:stCondLst>
                        <p:cond delay="indefinite"/>
                      </p:stCondLst>
                      <p:childTnLst>
                        <p:par>
                          <p:cTn id="10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400"/>
                                        <p:tgtEl>
                                          <p:spTgt spid="27"/>
                                        </p:tgtEl>
                                      </p:cBhvr>
                                    </p:animEffect>
                                  </p:childTnLst>
                                </p:cTn>
                              </p:par>
                              <p:par>
                                <p:cTn id="86" presetID="10" presetClass="entr" presetSubtype="0" fill="hold" nodeType="with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fade">
                                      <p:cBhvr>
                                        <p:cTn id="88" dur="400"/>
                                        <p:tgtEl>
                                          <p:spTgt spid="2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400"/>
                                        <p:tgtEl>
                                          <p:spTgt spid="2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400"/>
                                        <p:tgtEl>
                                          <p:spTgt spid="3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400"/>
                                        <p:tgtEl>
                                          <p:spTgt spid="31"/>
                                        </p:tgtEl>
                                      </p:cBhvr>
                                    </p:animEffect>
                                  </p:childTnLst>
                                </p:cTn>
                              </p:par>
                              <p:par>
                                <p:cTn id="98" presetID="10" presetClass="entr" presetSubtype="0" fill="hold" nodeType="with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400"/>
                                        <p:tgtEl>
                                          <p:spTgt spid="32"/>
                                        </p:tgtEl>
                                      </p:cBhvr>
                                    </p:animEffect>
                                  </p:childTnLst>
                                </p:cTn>
                              </p:par>
                            </p:childTnLst>
                          </p:cTn>
                        </p:par>
                      </p:childTnLst>
                    </p:cTn>
                  </p:par>
                  <p:par>
                    <p:cTn id="118" fill="hold">
                      <p:stCondLst>
                        <p:cond delay="indefinite"/>
                      </p:stCondLst>
                      <p:childTnLst>
                        <p:par>
                          <p:cTn id="119"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fade">
                                      <p:cBhvr>
                                        <p:cTn id="105" dur="400"/>
                                        <p:tgtEl>
                                          <p:spTgt spid="33"/>
                                        </p:tgtEl>
                                      </p:cBhvr>
                                    </p:animEffect>
                                  </p:childTnLst>
                                </p:cTn>
                              </p:par>
                              <p:par>
                                <p:cTn id="106" presetID="10" presetClass="entr" presetSubtype="0" fill="hold" nodeType="withEffect">
                                  <p:stCondLst>
                                    <p:cond delay="0"/>
                                  </p:stCondLst>
                                  <p:childTnLst>
                                    <p:set>
                                      <p:cBhvr>
                                        <p:cTn id="107" dur="1" fill="hold">
                                          <p:stCondLst>
                                            <p:cond delay="0"/>
                                          </p:stCondLst>
                                        </p:cTn>
                                        <p:tgtEl>
                                          <p:spTgt spid="34"/>
                                        </p:tgtEl>
                                        <p:attrNameLst>
                                          <p:attrName>style.visibility</p:attrName>
                                        </p:attrNameLst>
                                      </p:cBhvr>
                                      <p:to>
                                        <p:strVal val="visible"/>
                                      </p:to>
                                    </p:set>
                                    <p:animEffect transition="in" filter="fade">
                                      <p:cBhvr>
                                        <p:cTn id="108" dur="400"/>
                                        <p:tgtEl>
                                          <p:spTgt spid="34"/>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35"/>
                                        </p:tgtEl>
                                        <p:attrNameLst>
                                          <p:attrName>style.visibility</p:attrName>
                                        </p:attrNameLst>
                                      </p:cBhvr>
                                      <p:to>
                                        <p:strVal val="visible"/>
                                      </p:to>
                                    </p:set>
                                    <p:animEffect transition="in" filter="fade">
                                      <p:cBhvr>
                                        <p:cTn id="111" dur="400"/>
                                        <p:tgtEl>
                                          <p:spTgt spid="35"/>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fade">
                                      <p:cBhvr>
                                        <p:cTn id="114" dur="400"/>
                                        <p:tgtEl>
                                          <p:spTgt spid="36"/>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fade">
                                      <p:cBhvr>
                                        <p:cTn id="117" dur="4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animBg="1"/>
      <p:bldP spid="12" grpId="0" animBg="1"/>
      <p:bldP spid="13" grpId="0" animBg="1"/>
      <p:bldP spid="17" grpId="0" animBg="1"/>
      <p:bldP spid="18" grpId="0" animBg="1"/>
      <p:bldP spid="19" grpId="0" animBg="1"/>
      <p:bldP spid="23" grpId="0" animBg="1"/>
      <p:bldP spid="24" grpId="0" animBg="1"/>
      <p:bldP spid="25" grpId="0" animBg="1"/>
      <p:bldP spid="29" grpId="0" animBg="1"/>
      <p:bldP spid="30" grpId="0" animBg="1"/>
      <p:bldP spid="31" grpId="0" animBg="1"/>
      <p:bldP spid="35" grpId="0" animBg="1"/>
      <p:bldP spid="36" grpId="0" animBg="1"/>
      <p:bldP spid="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You already use data science every day</a:t>
            </a:r>
            <a:endParaRPr lang="en-US" sz="3000" dirty="0"/>
          </a:p>
        </p:txBody>
      </p:sp>
      <p:sp>
        <p:nvSpPr>
          <p:cNvPr id="3" name="Shape 1"/>
          <p:cNvSpPr/>
          <p:nvPr/>
        </p:nvSpPr>
        <p:spPr>
          <a:xfrm>
            <a:off x="548640" y="1371600"/>
            <a:ext cx="5372100" cy="2217420"/>
          </a:xfrm>
          <a:prstGeom prst="roundRect">
            <a:avLst>
              <a:gd name="adj" fmla="val 4124"/>
            </a:avLst>
          </a:prstGeom>
          <a:solidFill>
            <a:srgbClr val="F3F5F9"/>
          </a:solidFill>
          <a:ln w="12700">
            <a:solidFill>
              <a:srgbClr val="F3F5F9"/>
            </a:solidFill>
            <a:prstDash val="solid"/>
          </a:ln>
        </p:spPr>
      </p:sp>
      <p:sp>
        <p:nvSpPr>
          <p:cNvPr id="4" name="Shape 2"/>
          <p:cNvSpPr/>
          <p:nvPr/>
        </p:nvSpPr>
        <p:spPr>
          <a:xfrm>
            <a:off x="822960" y="1645920"/>
            <a:ext cx="457200" cy="457200"/>
          </a:xfrm>
          <a:prstGeom prst="ellipse">
            <a:avLst/>
          </a:prstGeom>
          <a:solidFill>
            <a:srgbClr val="E07A1F"/>
          </a:solidFill>
          <a:ln w="12700">
            <a:solidFill>
              <a:srgbClr val="E07A1F"/>
            </a:solidFill>
            <a:prstDash val="solid"/>
          </a:ln>
        </p:spPr>
      </p:sp>
      <p:sp>
        <p:nvSpPr>
          <p:cNvPr id="5" name="Text 3"/>
          <p:cNvSpPr txBox="1"/>
          <p:nvPr/>
        </p:nvSpPr>
        <p:spPr>
          <a:xfrm>
            <a:off x="822960" y="164592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240280"/>
            <a:ext cx="482346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Recommendations</a:t>
            </a:r>
            <a:endParaRPr lang="en-US" sz="2100" dirty="0"/>
          </a:p>
        </p:txBody>
      </p:sp>
      <p:sp>
        <p:nvSpPr>
          <p:cNvPr id="7" name="Text 5"/>
          <p:cNvSpPr txBox="1"/>
          <p:nvPr/>
        </p:nvSpPr>
        <p:spPr>
          <a:xfrm>
            <a:off x="822960" y="2706624"/>
            <a:ext cx="4823460" cy="69951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What will you watch next? Learns from your history and what similar people enjoyed.</a:t>
            </a:r>
            <a:endParaRPr lang="en-US" sz="1700" dirty="0"/>
          </a:p>
        </p:txBody>
      </p:sp>
      <p:sp>
        <p:nvSpPr>
          <p:cNvPr id="8" name="Shape 6"/>
          <p:cNvSpPr/>
          <p:nvPr/>
        </p:nvSpPr>
        <p:spPr>
          <a:xfrm>
            <a:off x="6240780" y="1371600"/>
            <a:ext cx="5372100" cy="2217420"/>
          </a:xfrm>
          <a:prstGeom prst="roundRect">
            <a:avLst>
              <a:gd name="adj" fmla="val 4124"/>
            </a:avLst>
          </a:prstGeom>
          <a:solidFill>
            <a:srgbClr val="F3F5F9"/>
          </a:solidFill>
          <a:ln w="12700">
            <a:solidFill>
              <a:srgbClr val="F3F5F9"/>
            </a:solidFill>
            <a:prstDash val="solid"/>
          </a:ln>
        </p:spPr>
      </p:sp>
      <p:sp>
        <p:nvSpPr>
          <p:cNvPr id="9" name="Shape 7"/>
          <p:cNvSpPr/>
          <p:nvPr/>
        </p:nvSpPr>
        <p:spPr>
          <a:xfrm>
            <a:off x="6515100" y="1645920"/>
            <a:ext cx="457200" cy="457200"/>
          </a:xfrm>
          <a:prstGeom prst="ellipse">
            <a:avLst/>
          </a:prstGeom>
          <a:solidFill>
            <a:srgbClr val="E07A1F"/>
          </a:solidFill>
          <a:ln w="12700">
            <a:solidFill>
              <a:srgbClr val="E07A1F"/>
            </a:solidFill>
            <a:prstDash val="solid"/>
          </a:ln>
        </p:spPr>
      </p:sp>
      <p:sp>
        <p:nvSpPr>
          <p:cNvPr id="10" name="Text 8"/>
          <p:cNvSpPr txBox="1"/>
          <p:nvPr/>
        </p:nvSpPr>
        <p:spPr>
          <a:xfrm>
            <a:off x="6515100" y="164592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6515100" y="2240280"/>
            <a:ext cx="482346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Healthcare</a:t>
            </a:r>
            <a:endParaRPr lang="en-US" sz="2100" dirty="0"/>
          </a:p>
        </p:txBody>
      </p:sp>
      <p:sp>
        <p:nvSpPr>
          <p:cNvPr id="12" name="Text 10"/>
          <p:cNvSpPr txBox="1"/>
          <p:nvPr/>
        </p:nvSpPr>
        <p:spPr>
          <a:xfrm>
            <a:off x="6515100" y="2706624"/>
            <a:ext cx="4823460" cy="69951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Does this X-ray look healthy? Learns from past scans labeled by doctors.</a:t>
            </a:r>
            <a:endParaRPr lang="en-US" sz="1700" dirty="0"/>
          </a:p>
        </p:txBody>
      </p:sp>
      <p:sp>
        <p:nvSpPr>
          <p:cNvPr id="13" name="Shape 11"/>
          <p:cNvSpPr/>
          <p:nvPr/>
        </p:nvSpPr>
        <p:spPr>
          <a:xfrm>
            <a:off x="548640" y="3909060"/>
            <a:ext cx="5372100" cy="2217420"/>
          </a:xfrm>
          <a:prstGeom prst="roundRect">
            <a:avLst>
              <a:gd name="adj" fmla="val 4124"/>
            </a:avLst>
          </a:prstGeom>
          <a:solidFill>
            <a:srgbClr val="F3F5F9"/>
          </a:solidFill>
          <a:ln w="12700">
            <a:solidFill>
              <a:srgbClr val="F3F5F9"/>
            </a:solidFill>
            <a:prstDash val="solid"/>
          </a:ln>
        </p:spPr>
      </p:sp>
      <p:sp>
        <p:nvSpPr>
          <p:cNvPr id="14" name="Shape 12"/>
          <p:cNvSpPr/>
          <p:nvPr/>
        </p:nvSpPr>
        <p:spPr>
          <a:xfrm>
            <a:off x="822960" y="4183380"/>
            <a:ext cx="457200" cy="457200"/>
          </a:xfrm>
          <a:prstGeom prst="ellipse">
            <a:avLst/>
          </a:prstGeom>
          <a:solidFill>
            <a:srgbClr val="E07A1F"/>
          </a:solidFill>
          <a:ln w="12700">
            <a:solidFill>
              <a:srgbClr val="E07A1F"/>
            </a:solidFill>
            <a:prstDash val="solid"/>
          </a:ln>
        </p:spPr>
      </p:sp>
      <p:sp>
        <p:nvSpPr>
          <p:cNvPr id="15" name="Text 13"/>
          <p:cNvSpPr txBox="1"/>
          <p:nvPr/>
        </p:nvSpPr>
        <p:spPr>
          <a:xfrm>
            <a:off x="822960" y="418338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22960" y="4777740"/>
            <a:ext cx="482346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Finance</a:t>
            </a:r>
            <a:endParaRPr lang="en-US" sz="2100" dirty="0"/>
          </a:p>
        </p:txBody>
      </p:sp>
      <p:sp>
        <p:nvSpPr>
          <p:cNvPr id="17" name="Text 15"/>
          <p:cNvSpPr txBox="1"/>
          <p:nvPr/>
        </p:nvSpPr>
        <p:spPr>
          <a:xfrm>
            <a:off x="822960" y="5244084"/>
            <a:ext cx="4823460" cy="69951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Is this payment fraud? Learns from normal spending and past fraud cases.</a:t>
            </a:r>
            <a:endParaRPr lang="en-US" sz="1700" dirty="0"/>
          </a:p>
        </p:txBody>
      </p:sp>
      <p:sp>
        <p:nvSpPr>
          <p:cNvPr id="18" name="Shape 16"/>
          <p:cNvSpPr/>
          <p:nvPr/>
        </p:nvSpPr>
        <p:spPr>
          <a:xfrm>
            <a:off x="6240780" y="3909060"/>
            <a:ext cx="5372100" cy="2217420"/>
          </a:xfrm>
          <a:prstGeom prst="roundRect">
            <a:avLst>
              <a:gd name="adj" fmla="val 4124"/>
            </a:avLst>
          </a:prstGeom>
          <a:solidFill>
            <a:srgbClr val="F3F5F9"/>
          </a:solidFill>
          <a:ln w="12700">
            <a:solidFill>
              <a:srgbClr val="F3F5F9"/>
            </a:solidFill>
            <a:prstDash val="solid"/>
          </a:ln>
        </p:spPr>
      </p:sp>
      <p:sp>
        <p:nvSpPr>
          <p:cNvPr id="19" name="Shape 17"/>
          <p:cNvSpPr/>
          <p:nvPr/>
        </p:nvSpPr>
        <p:spPr>
          <a:xfrm>
            <a:off x="6515100" y="4183380"/>
            <a:ext cx="457200" cy="457200"/>
          </a:xfrm>
          <a:prstGeom prst="ellipse">
            <a:avLst/>
          </a:prstGeom>
          <a:solidFill>
            <a:srgbClr val="E07A1F"/>
          </a:solidFill>
          <a:ln w="12700">
            <a:solidFill>
              <a:srgbClr val="E07A1F"/>
            </a:solidFill>
            <a:prstDash val="solid"/>
          </a:ln>
        </p:spPr>
      </p:sp>
      <p:sp>
        <p:nvSpPr>
          <p:cNvPr id="20" name="Text 18"/>
          <p:cNvSpPr txBox="1"/>
          <p:nvPr/>
        </p:nvSpPr>
        <p:spPr>
          <a:xfrm>
            <a:off x="6515100" y="418338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4</a:t>
            </a:r>
            <a:endParaRPr lang="en-US" sz="1500" dirty="0"/>
          </a:p>
        </p:txBody>
      </p:sp>
      <p:sp>
        <p:nvSpPr>
          <p:cNvPr id="21" name="Text 19"/>
          <p:cNvSpPr txBox="1"/>
          <p:nvPr/>
        </p:nvSpPr>
        <p:spPr>
          <a:xfrm>
            <a:off x="6515100" y="4777740"/>
            <a:ext cx="482346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Maps and travel</a:t>
            </a:r>
            <a:endParaRPr lang="en-US" sz="2100" dirty="0"/>
          </a:p>
        </p:txBody>
      </p:sp>
      <p:sp>
        <p:nvSpPr>
          <p:cNvPr id="22" name="Text 20"/>
          <p:cNvSpPr txBox="1"/>
          <p:nvPr/>
        </p:nvSpPr>
        <p:spPr>
          <a:xfrm>
            <a:off x="6515100" y="5244084"/>
            <a:ext cx="4823460" cy="69951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How long will this trip take? Learns from live speeds of phones on the road.</a:t>
            </a:r>
            <a:endParaRPr lang="en-US" sz="1700" dirty="0"/>
          </a:p>
        </p:txBody>
      </p:sp>
      <p:sp>
        <p:nvSpPr>
          <p:cNvPr id="23" name="Shape 21"/>
          <p:cNvSpPr/>
          <p:nvPr/>
        </p:nvSpPr>
        <p:spPr>
          <a:xfrm>
            <a:off x="0" y="6556248"/>
            <a:ext cx="3154680" cy="301752"/>
          </a:xfrm>
          <a:prstGeom prst="rect">
            <a:avLst/>
          </a:prstGeom>
          <a:solidFill>
            <a:srgbClr val="2459C4"/>
          </a:solidFill>
          <a:ln w="12700">
            <a:solidFill>
              <a:srgbClr val="2459C4"/>
            </a:solidFill>
            <a:prstDash val="solid"/>
          </a:ln>
        </p:spPr>
      </p:sp>
      <p:sp>
        <p:nvSpPr>
          <p:cNvPr id="24" name="Text 2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5" name="Shape 23"/>
          <p:cNvSpPr/>
          <p:nvPr/>
        </p:nvSpPr>
        <p:spPr>
          <a:xfrm>
            <a:off x="3154680" y="6556248"/>
            <a:ext cx="4754880" cy="301752"/>
          </a:xfrm>
          <a:prstGeom prst="rect">
            <a:avLst/>
          </a:prstGeom>
          <a:solidFill>
            <a:srgbClr val="E07A1F"/>
          </a:solidFill>
          <a:ln w="12700">
            <a:solidFill>
              <a:srgbClr val="E07A1F"/>
            </a:solidFill>
            <a:prstDash val="solid"/>
          </a:ln>
        </p:spPr>
      </p:sp>
      <p:sp>
        <p:nvSpPr>
          <p:cNvPr id="26" name="Text 2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 Turning data into decisions</a:t>
            </a:r>
            <a:endParaRPr lang="en-US" sz="1100" dirty="0"/>
          </a:p>
        </p:txBody>
      </p:sp>
      <p:sp>
        <p:nvSpPr>
          <p:cNvPr id="27" name="Shape 25"/>
          <p:cNvSpPr/>
          <p:nvPr/>
        </p:nvSpPr>
        <p:spPr>
          <a:xfrm>
            <a:off x="7909560" y="6556248"/>
            <a:ext cx="2926080" cy="301752"/>
          </a:xfrm>
          <a:prstGeom prst="rect">
            <a:avLst/>
          </a:prstGeom>
          <a:solidFill>
            <a:srgbClr val="2459C4"/>
          </a:solidFill>
          <a:ln w="12700">
            <a:solidFill>
              <a:srgbClr val="2459C4"/>
            </a:solidFill>
            <a:prstDash val="solid"/>
          </a:ln>
        </p:spPr>
      </p:sp>
      <p:sp>
        <p:nvSpPr>
          <p:cNvPr id="28" name="Text 2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9" name="Shape 27"/>
          <p:cNvSpPr/>
          <p:nvPr/>
        </p:nvSpPr>
        <p:spPr>
          <a:xfrm>
            <a:off x="10835640" y="6556248"/>
            <a:ext cx="1356055" cy="301752"/>
          </a:xfrm>
          <a:prstGeom prst="rect">
            <a:avLst/>
          </a:prstGeom>
          <a:solidFill>
            <a:srgbClr val="15213A"/>
          </a:solidFill>
          <a:ln w="12700">
            <a:solidFill>
              <a:srgbClr val="15213A"/>
            </a:solidFill>
            <a:prstDash val="solid"/>
          </a:ln>
        </p:spPr>
      </p:sp>
      <p:sp>
        <p:nvSpPr>
          <p:cNvPr id="30" name="Text 2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 / 13</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road ahead: from zero to a spam detector</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64240" cy="4553508"/>
        </p:xfrm>
        <a:graphic>
          <a:graphicData uri="http://schemas.openxmlformats.org/drawingml/2006/table">
            <a:tbl>
              <a:tblPr/>
              <a:tblGrid>
                <a:gridCol w="1463040"/>
                <a:gridCol w="3566160"/>
                <a:gridCol w="6035040"/>
              </a:tblGrid>
              <a:tr h="548640">
                <a:tc>
                  <a:txBody>
                    <a:bodyPr/>
                    <a:lstStyle/>
                    <a:p>
                      <a:pPr indent="0" marL="0">
                        <a:buNone/>
                      </a:pPr>
                      <a:r>
                        <a:rPr lang="en-US" sz="1700" b="1" dirty="0">
                          <a:solidFill>
                            <a:srgbClr val="FFFFFF"/>
                          </a:solidFill>
                          <a:latin typeface="Calibri" pitchFamily="34" charset="0"/>
                          <a:ea typeface="Calibri" pitchFamily="34" charset="-122"/>
                          <a:cs typeface="Calibri" pitchFamily="34" charset="-120"/>
                        </a:rPr>
                        <a:t>Lecture</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700" b="1" dirty="0">
                          <a:solidFill>
                            <a:srgbClr val="FFFFFF"/>
                          </a:solidFill>
                          <a:latin typeface="Calibri" pitchFamily="34" charset="0"/>
                          <a:ea typeface="Calibri" pitchFamily="34" charset="-122"/>
                          <a:cs typeface="Calibri" pitchFamily="34" charset="-120"/>
                        </a:rPr>
                        <a:t>Topic</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700" b="1" dirty="0">
                          <a:solidFill>
                            <a:srgbClr val="FFFFFF"/>
                          </a:solidFill>
                          <a:latin typeface="Calibri" pitchFamily="34" charset="0"/>
                          <a:ea typeface="Calibri" pitchFamily="34" charset="-122"/>
                          <a:cs typeface="Calibri" pitchFamily="34" charset="-120"/>
                        </a:rPr>
                        <a:t>You will be able to</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548640">
                <a:tc>
                  <a:txBody>
                    <a:bodyPr/>
                    <a:lstStyle/>
                    <a:p>
                      <a:pPr indent="0" marL="0">
                        <a:buNone/>
                      </a:pPr>
                      <a:r>
                        <a:rPr lang="en-US" sz="1700" b="1" dirty="0">
                          <a:solidFill>
                            <a:srgbClr val="15213A"/>
                          </a:solidFill>
                          <a:latin typeface="Calibri" pitchFamily="34" charset="0"/>
                          <a:ea typeface="Calibri" pitchFamily="34" charset="-122"/>
                          <a:cs typeface="Calibri" pitchFamily="34" charset="-120"/>
                        </a:rPr>
                        <a:t>1</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What is data science?</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Explain what data science is and how models learn</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713028">
                <a:tc>
                  <a:txBody>
                    <a:bodyPr/>
                    <a:lstStyle/>
                    <a:p>
                      <a:pPr indent="0" marL="0">
                        <a:buNone/>
                      </a:pPr>
                      <a:r>
                        <a:rPr lang="en-US" sz="1700" b="1" dirty="0">
                          <a:solidFill>
                            <a:srgbClr val="15213A"/>
                          </a:solidFill>
                          <a:latin typeface="Calibri" pitchFamily="34" charset="0"/>
                          <a:ea typeface="Calibri" pitchFamily="34" charset="-122"/>
                          <a:cs typeface="Calibri" pitchFamily="34" charset="-120"/>
                        </a:rPr>
                        <a:t>2.1 to 2.3</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Getting started, Python basics, debugging</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Run code offline and online; read and fix errors</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48640">
                <a:tc>
                  <a:txBody>
                    <a:bodyPr/>
                    <a:lstStyle/>
                    <a:p>
                      <a:pPr indent="0" marL="0">
                        <a:buNone/>
                      </a:pPr>
                      <a:r>
                        <a:rPr lang="en-US" sz="1700" b="1" dirty="0">
                          <a:solidFill>
                            <a:srgbClr val="15213A"/>
                          </a:solidFill>
                          <a:latin typeface="Calibri" pitchFamily="34" charset="0"/>
                          <a:ea typeface="Calibri" pitchFamily="34" charset="-122"/>
                          <a:cs typeface="Calibri" pitchFamily="34" charset="-120"/>
                        </a:rPr>
                        <a:t>3.1 to 3.3</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Decisions, lists and tuples, loops</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Build a rule-based spam filter, and see it fail</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48640">
                <a:tc>
                  <a:txBody>
                    <a:bodyPr/>
                    <a:lstStyle/>
                    <a:p>
                      <a:pPr indent="0" marL="0">
                        <a:buNone/>
                      </a:pPr>
                      <a:r>
                        <a:rPr lang="en-US" sz="1700" b="1" dirty="0">
                          <a:solidFill>
                            <a:srgbClr val="15213A"/>
                          </a:solidFill>
                          <a:latin typeface="Calibri" pitchFamily="34" charset="0"/>
                          <a:ea typeface="Calibri" pitchFamily="34" charset="-122"/>
                          <a:cs typeface="Calibri" pitchFamily="34" charset="-120"/>
                        </a:rPr>
                        <a:t>4.1 to 4.2</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Functions, dictionaries</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Count words and score messages from examples</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48640">
                <a:tc>
                  <a:txBody>
                    <a:bodyPr/>
                    <a:lstStyle/>
                    <a:p>
                      <a:pPr indent="0" marL="0">
                        <a:buNone/>
                      </a:pPr>
                      <a:r>
                        <a:rPr lang="en-US" sz="1700" b="1" dirty="0">
                          <a:solidFill>
                            <a:srgbClr val="15213A"/>
                          </a:solidFill>
                          <a:latin typeface="Calibri" pitchFamily="34" charset="0"/>
                          <a:ea typeface="Calibri" pitchFamily="34" charset="-122"/>
                          <a:cs typeface="Calibri" pitchFamily="34" charset="-120"/>
                        </a:rPr>
                        <a:t>5</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Real data with pandas</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Load, clean and explore 5,572 real messages</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48640">
                <a:tc>
                  <a:txBody>
                    <a:bodyPr/>
                    <a:lstStyle/>
                    <a:p>
                      <a:pPr indent="0" marL="0">
                        <a:buNone/>
                      </a:pPr>
                      <a:r>
                        <a:rPr lang="en-US" sz="1700" b="1" dirty="0">
                          <a:solidFill>
                            <a:srgbClr val="15213A"/>
                          </a:solidFill>
                          <a:latin typeface="Calibri" pitchFamily="34" charset="0"/>
                          <a:ea typeface="Calibri" pitchFamily="34" charset="-122"/>
                          <a:cs typeface="Calibri" pitchFamily="34" charset="-120"/>
                        </a:rPr>
                        <a:t>6</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Build a spam detector</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Train, test and honestly evaluate a real model</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48640">
                <a:tc>
                  <a:txBody>
                    <a:bodyPr/>
                    <a:lstStyle/>
                    <a:p>
                      <a:pPr indent="0" marL="0">
                        <a:buNone/>
                      </a:pPr>
                      <a:r>
                        <a:rPr lang="en-US" sz="1700" b="1" dirty="0">
                          <a:solidFill>
                            <a:srgbClr val="15213A"/>
                          </a:solidFill>
                          <a:latin typeface="Calibri" pitchFamily="34" charset="0"/>
                          <a:ea typeface="Calibri" pitchFamily="34" charset="-122"/>
                          <a:cs typeface="Calibri" pitchFamily="34" charset="-120"/>
                        </a:rPr>
                        <a:t>[7 onwards]</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[Remaining course topics]</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[To be added]</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bl>
          </a:graphicData>
        </a:graphic>
      </p:graphicFrame>
      <p:sp>
        <p:nvSpPr>
          <p:cNvPr id="4" name="Shape 1"/>
          <p:cNvSpPr/>
          <p:nvPr/>
        </p:nvSpPr>
        <p:spPr>
          <a:xfrm>
            <a:off x="0" y="6556248"/>
            <a:ext cx="3154680" cy="301752"/>
          </a:xfrm>
          <a:prstGeom prst="rect">
            <a:avLst/>
          </a:prstGeom>
          <a:solidFill>
            <a:srgbClr val="2459C4"/>
          </a:solidFill>
          <a:ln w="12700">
            <a:solidFill>
              <a:srgbClr val="2459C4"/>
            </a:solidFill>
            <a:prstDash val="solid"/>
          </a:ln>
        </p:spPr>
      </p:sp>
      <p:sp>
        <p:nvSpPr>
          <p:cNvPr id="5"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3"/>
          <p:cNvSpPr/>
          <p:nvPr/>
        </p:nvSpPr>
        <p:spPr>
          <a:xfrm>
            <a:off x="3154680" y="6556248"/>
            <a:ext cx="4754880" cy="301752"/>
          </a:xfrm>
          <a:prstGeom prst="rect">
            <a:avLst/>
          </a:prstGeom>
          <a:solidFill>
            <a:srgbClr val="E07A1F"/>
          </a:solidFill>
          <a:ln w="12700">
            <a:solidFill>
              <a:srgbClr val="E07A1F"/>
            </a:solidFill>
            <a:prstDash val="solid"/>
          </a:ln>
        </p:spPr>
      </p:sp>
      <p:sp>
        <p:nvSpPr>
          <p:cNvPr id="7"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 Turning data into decisions</a:t>
            </a:r>
            <a:endParaRPr lang="en-US" sz="1100" dirty="0"/>
          </a:p>
        </p:txBody>
      </p:sp>
      <p:sp>
        <p:nvSpPr>
          <p:cNvPr id="8" name="Shape 5"/>
          <p:cNvSpPr/>
          <p:nvPr/>
        </p:nvSpPr>
        <p:spPr>
          <a:xfrm>
            <a:off x="7909560" y="6556248"/>
            <a:ext cx="2926080" cy="301752"/>
          </a:xfrm>
          <a:prstGeom prst="rect">
            <a:avLst/>
          </a:prstGeom>
          <a:solidFill>
            <a:srgbClr val="2459C4"/>
          </a:solidFill>
          <a:ln w="12700">
            <a:solidFill>
              <a:srgbClr val="2459C4"/>
            </a:solidFill>
            <a:prstDash val="solid"/>
          </a:ln>
        </p:spPr>
      </p:sp>
      <p:sp>
        <p:nvSpPr>
          <p:cNvPr id="9"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7"/>
          <p:cNvSpPr/>
          <p:nvPr/>
        </p:nvSpPr>
        <p:spPr>
          <a:xfrm>
            <a:off x="10835640" y="6556248"/>
            <a:ext cx="1356055" cy="301752"/>
          </a:xfrm>
          <a:prstGeom prst="rect">
            <a:avLst/>
          </a:prstGeom>
          <a:solidFill>
            <a:srgbClr val="15213A"/>
          </a:solidFill>
          <a:ln w="12700">
            <a:solidFill>
              <a:srgbClr val="15213A"/>
            </a:solidFill>
            <a:prstDash val="solid"/>
          </a:ln>
        </p:spPr>
      </p:sp>
      <p:sp>
        <p:nvSpPr>
          <p:cNvPr id="11"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 / 13</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How this course works</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64240" cy="4696155"/>
        </p:xfrm>
        <a:graphic>
          <a:graphicData uri="http://schemas.openxmlformats.org/drawingml/2006/table">
            <a:tbl>
              <a:tblPr/>
              <a:tblGrid>
                <a:gridCol w="2743200"/>
                <a:gridCol w="8321040"/>
              </a:tblGrid>
              <a:tr h="658368">
                <a:tc>
                  <a:txBody>
                    <a:bodyPr/>
                    <a:lstStyle/>
                    <a:p>
                      <a:pPr indent="0" marL="0">
                        <a:buNone/>
                      </a:pPr>
                      <a:r>
                        <a:rPr lang="en-US" sz="1800" b="1" dirty="0">
                          <a:solidFill>
                            <a:srgbClr val="FFFFFF"/>
                          </a:solidFill>
                          <a:latin typeface="Calibri" pitchFamily="34" charset="0"/>
                          <a:ea typeface="Calibri" pitchFamily="34" charset="-122"/>
                          <a:cs typeface="Calibri" pitchFamily="34" charset="-120"/>
                        </a:rPr>
                        <a:t>Item</a:t>
                      </a:r>
                      <a:endParaRPr lang="en-US" sz="18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800" b="1" dirty="0">
                          <a:solidFill>
                            <a:srgbClr val="FFFFFF"/>
                          </a:solidFill>
                          <a:latin typeface="Calibri" pitchFamily="34" charset="0"/>
                          <a:ea typeface="Calibri" pitchFamily="34" charset="-122"/>
                          <a:cs typeface="Calibri" pitchFamily="34" charset="-120"/>
                        </a:rPr>
                        <a:t>Details</a:t>
                      </a:r>
                      <a:endParaRPr lang="en-US" sz="18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658368">
                <a:tc>
                  <a:txBody>
                    <a:bodyPr/>
                    <a:lstStyle/>
                    <a:p>
                      <a:pPr indent="0" marL="0">
                        <a:buNone/>
                      </a:pPr>
                      <a:r>
                        <a:rPr lang="en-US" sz="1800" b="1" dirty="0">
                          <a:solidFill>
                            <a:srgbClr val="15213A"/>
                          </a:solidFill>
                          <a:latin typeface="Calibri" pitchFamily="34" charset="0"/>
                          <a:ea typeface="Calibri" pitchFamily="34" charset="-122"/>
                          <a:cs typeface="Calibri" pitchFamily="34" charset="-120"/>
                        </a:rPr>
                        <a:t>Classes and labs</a:t>
                      </a:r>
                      <a:endParaRPr lang="en-US" sz="18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800" dirty="0">
                          <a:solidFill>
                            <a:srgbClr val="15213A"/>
                          </a:solidFill>
                          <a:latin typeface="Calibri" pitchFamily="34" charset="0"/>
                          <a:ea typeface="Calibri" pitchFamily="34" charset="-122"/>
                          <a:cs typeface="Calibri" pitchFamily="34" charset="-120"/>
                        </a:rPr>
                        <a:t>[Days, times, rooms]. Labs use Jupyter Notebook on the lab PCs (offline)</a:t>
                      </a:r>
                      <a:endParaRPr lang="en-US" sz="18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658368">
                <a:tc>
                  <a:txBody>
                    <a:bodyPr/>
                    <a:lstStyle/>
                    <a:p>
                      <a:pPr indent="0" marL="0">
                        <a:buNone/>
                      </a:pPr>
                      <a:r>
                        <a:rPr lang="en-US" sz="1800" b="1" dirty="0">
                          <a:solidFill>
                            <a:srgbClr val="15213A"/>
                          </a:solidFill>
                          <a:latin typeface="Calibri" pitchFamily="34" charset="0"/>
                          <a:ea typeface="Calibri" pitchFamily="34" charset="-122"/>
                          <a:cs typeface="Calibri" pitchFamily="34" charset="-120"/>
                        </a:rPr>
                        <a:t>At home</a:t>
                      </a:r>
                      <a:endParaRPr lang="en-US" sz="18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800" dirty="0">
                          <a:solidFill>
                            <a:srgbClr val="15213A"/>
                          </a:solidFill>
                          <a:latin typeface="Calibri" pitchFamily="34" charset="0"/>
                          <a:ea typeface="Calibri" pitchFamily="34" charset="-122"/>
                          <a:cs typeface="Calibri" pitchFamily="34" charset="-120"/>
                        </a:rPr>
                        <a:t>Google Colab (online), or Jupyter if you install Anaconda on a laptop</a:t>
                      </a:r>
                      <a:endParaRPr lang="en-US" sz="18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658368">
                <a:tc>
                  <a:txBody>
                    <a:bodyPr/>
                    <a:lstStyle/>
                    <a:p>
                      <a:pPr indent="0" marL="0">
                        <a:buNone/>
                      </a:pPr>
                      <a:r>
                        <a:rPr lang="en-US" sz="1800" b="1" dirty="0">
                          <a:solidFill>
                            <a:srgbClr val="15213A"/>
                          </a:solidFill>
                          <a:latin typeface="Calibri" pitchFamily="34" charset="0"/>
                          <a:ea typeface="Calibri" pitchFamily="34" charset="-122"/>
                          <a:cs typeface="Calibri" pitchFamily="34" charset="-120"/>
                        </a:rPr>
                        <a:t>Assessment</a:t>
                      </a:r>
                      <a:endParaRPr lang="en-US" sz="18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800" dirty="0">
                          <a:solidFill>
                            <a:srgbClr val="15213A"/>
                          </a:solidFill>
                          <a:latin typeface="Calibri" pitchFamily="34" charset="0"/>
                          <a:ea typeface="Calibri" pitchFamily="34" charset="-122"/>
                          <a:cs typeface="Calibri" pitchFamily="34" charset="-120"/>
                        </a:rPr>
                        <a:t>[Homework __%] · [Quizzes __%] · [Midterm __%] · [Project __%] · [Final __%]</a:t>
                      </a:r>
                      <a:endParaRPr lang="en-US" sz="18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745947">
                <a:tc>
                  <a:txBody>
                    <a:bodyPr/>
                    <a:lstStyle/>
                    <a:p>
                      <a:pPr indent="0" marL="0">
                        <a:buNone/>
                      </a:pPr>
                      <a:r>
                        <a:rPr lang="en-US" sz="1800" b="1" dirty="0">
                          <a:solidFill>
                            <a:srgbClr val="15213A"/>
                          </a:solidFill>
                          <a:latin typeface="Calibri" pitchFamily="34" charset="0"/>
                          <a:ea typeface="Calibri" pitchFamily="34" charset="-122"/>
                          <a:cs typeface="Calibri" pitchFamily="34" charset="-120"/>
                        </a:rPr>
                        <a:t>Homework</a:t>
                      </a:r>
                      <a:endParaRPr lang="en-US" sz="18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800" dirty="0">
                          <a:solidFill>
                            <a:srgbClr val="15213A"/>
                          </a:solidFill>
                          <a:latin typeface="Calibri" pitchFamily="34" charset="0"/>
                          <a:ea typeface="Calibri" pitchFamily="34" charset="-122"/>
                          <a:cs typeface="Calibri" pitchFamily="34" charset="-120"/>
                        </a:rPr>
                        <a:t>After every lecture from Lecture 2. Submit your .ipynb file on [LMS / Google Classroom]</a:t>
                      </a:r>
                      <a:endParaRPr lang="en-US" sz="18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658368">
                <a:tc>
                  <a:txBody>
                    <a:bodyPr/>
                    <a:lstStyle/>
                    <a:p>
                      <a:pPr indent="0" marL="0">
                        <a:buNone/>
                      </a:pPr>
                      <a:r>
                        <a:rPr lang="en-US" sz="1800" b="1" dirty="0">
                          <a:solidFill>
                            <a:srgbClr val="15213A"/>
                          </a:solidFill>
                          <a:latin typeface="Calibri" pitchFamily="34" charset="0"/>
                          <a:ea typeface="Calibri" pitchFamily="34" charset="-122"/>
                          <a:cs typeface="Calibri" pitchFamily="34" charset="-120"/>
                        </a:rPr>
                        <a:t>Late work</a:t>
                      </a:r>
                      <a:endParaRPr lang="en-US" sz="18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800" dirty="0">
                          <a:solidFill>
                            <a:srgbClr val="15213A"/>
                          </a:solidFill>
                          <a:latin typeface="Calibri" pitchFamily="34" charset="0"/>
                          <a:ea typeface="Calibri" pitchFamily="34" charset="-122"/>
                          <a:cs typeface="Calibri" pitchFamily="34" charset="-120"/>
                        </a:rPr>
                        <a:t>[Late policy]</a:t>
                      </a:r>
                      <a:endParaRPr lang="en-US" sz="18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658368">
                <a:tc>
                  <a:txBody>
                    <a:bodyPr/>
                    <a:lstStyle/>
                    <a:p>
                      <a:pPr indent="0" marL="0">
                        <a:buNone/>
                      </a:pPr>
                      <a:r>
                        <a:rPr lang="en-US" sz="1800" b="1" dirty="0">
                          <a:solidFill>
                            <a:srgbClr val="15213A"/>
                          </a:solidFill>
                          <a:latin typeface="Calibri" pitchFamily="34" charset="0"/>
                          <a:ea typeface="Calibri" pitchFamily="34" charset="-122"/>
                          <a:cs typeface="Calibri" pitchFamily="34" charset="-120"/>
                        </a:rPr>
                        <a:t>Help</a:t>
                      </a:r>
                      <a:endParaRPr lang="en-US" sz="18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800" dirty="0">
                          <a:solidFill>
                            <a:srgbClr val="15213A"/>
                          </a:solidFill>
                          <a:latin typeface="Calibri" pitchFamily="34" charset="0"/>
                          <a:ea typeface="Calibri" pitchFamily="34" charset="-122"/>
                          <a:cs typeface="Calibri" pitchFamily="34" charset="-120"/>
                        </a:rPr>
                        <a:t>Office hours: [day, time, room] · Contact: [email]</a:t>
                      </a:r>
                      <a:endParaRPr lang="en-US" sz="18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bl>
          </a:graphicData>
        </a:graphic>
      </p:graphicFrame>
      <p:sp>
        <p:nvSpPr>
          <p:cNvPr id="4" name="Shape 1"/>
          <p:cNvSpPr/>
          <p:nvPr/>
        </p:nvSpPr>
        <p:spPr>
          <a:xfrm>
            <a:off x="0" y="6556248"/>
            <a:ext cx="3154680" cy="301752"/>
          </a:xfrm>
          <a:prstGeom prst="rect">
            <a:avLst/>
          </a:prstGeom>
          <a:solidFill>
            <a:srgbClr val="2459C4"/>
          </a:solidFill>
          <a:ln w="12700">
            <a:solidFill>
              <a:srgbClr val="2459C4"/>
            </a:solidFill>
            <a:prstDash val="solid"/>
          </a:ln>
        </p:spPr>
      </p:sp>
      <p:sp>
        <p:nvSpPr>
          <p:cNvPr id="5"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3"/>
          <p:cNvSpPr/>
          <p:nvPr/>
        </p:nvSpPr>
        <p:spPr>
          <a:xfrm>
            <a:off x="3154680" y="6556248"/>
            <a:ext cx="4754880" cy="301752"/>
          </a:xfrm>
          <a:prstGeom prst="rect">
            <a:avLst/>
          </a:prstGeom>
          <a:solidFill>
            <a:srgbClr val="E07A1F"/>
          </a:solidFill>
          <a:ln w="12700">
            <a:solidFill>
              <a:srgbClr val="E07A1F"/>
            </a:solidFill>
            <a:prstDash val="solid"/>
          </a:ln>
        </p:spPr>
      </p:sp>
      <p:sp>
        <p:nvSpPr>
          <p:cNvPr id="7"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 Turning data into decisions</a:t>
            </a:r>
            <a:endParaRPr lang="en-US" sz="1100" dirty="0"/>
          </a:p>
        </p:txBody>
      </p:sp>
      <p:sp>
        <p:nvSpPr>
          <p:cNvPr id="8" name="Shape 5"/>
          <p:cNvSpPr/>
          <p:nvPr/>
        </p:nvSpPr>
        <p:spPr>
          <a:xfrm>
            <a:off x="7909560" y="6556248"/>
            <a:ext cx="2926080" cy="301752"/>
          </a:xfrm>
          <a:prstGeom prst="rect">
            <a:avLst/>
          </a:prstGeom>
          <a:solidFill>
            <a:srgbClr val="2459C4"/>
          </a:solidFill>
          <a:ln w="12700">
            <a:solidFill>
              <a:srgbClr val="2459C4"/>
            </a:solidFill>
            <a:prstDash val="solid"/>
          </a:ln>
        </p:spPr>
      </p:sp>
      <p:sp>
        <p:nvSpPr>
          <p:cNvPr id="9"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7"/>
          <p:cNvSpPr/>
          <p:nvPr/>
        </p:nvSpPr>
        <p:spPr>
          <a:xfrm>
            <a:off x="10835640" y="6556248"/>
            <a:ext cx="1356055" cy="301752"/>
          </a:xfrm>
          <a:prstGeom prst="rect">
            <a:avLst/>
          </a:prstGeom>
          <a:solidFill>
            <a:srgbClr val="15213A"/>
          </a:solidFill>
          <a:ln w="12700">
            <a:solidFill>
              <a:srgbClr val="15213A"/>
            </a:solidFill>
            <a:prstDash val="solid"/>
          </a:ln>
        </p:spPr>
      </p:sp>
      <p:sp>
        <p:nvSpPr>
          <p:cNvPr id="11"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 / 13</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Using AI tools in this course</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Allowed</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[For example: asking an AI to explain an error message or a concept, like a tutor.]</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Not allowed</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[For example: submitting code or answers generated by an AI as your own work.]</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Always</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You must be able to explain every line you submit. [Say whether and how AI use must be disclosed.]</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 Turning data into decisions</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 13</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731520"/>
            <a:ext cx="5486400" cy="365760"/>
          </a:xfrm>
          <a:prstGeom prst="rect">
            <a:avLst/>
          </a:prstGeom>
          <a:noFill/>
          <a:ln/>
        </p:spPr>
        <p:txBody>
          <a:bodyPr wrap="square" lIns="0" tIns="0" rIns="0" bIns="0" rtlCol="0" anchor="ctr"/>
          <a:lstStyle/>
          <a:p>
            <a:pPr indent="0" marL="0">
              <a:buNone/>
            </a:pPr>
            <a:r>
              <a:rPr lang="en-US" sz="1500" b="1" spc="200" kern="0" dirty="0">
                <a:solidFill>
                  <a:srgbClr val="E07A1F"/>
                </a:solidFill>
                <a:latin typeface="Arial" pitchFamily="34" charset="0"/>
                <a:ea typeface="Arial" pitchFamily="34" charset="-122"/>
                <a:cs typeface="Arial" pitchFamily="34" charset="-120"/>
              </a:rPr>
              <a:t>BEFORE NEXT CLASS</a:t>
            </a:r>
            <a:endParaRPr lang="en-US" sz="1500" dirty="0"/>
          </a:p>
        </p:txBody>
      </p:sp>
      <p:sp>
        <p:nvSpPr>
          <p:cNvPr id="3" name="Text 1"/>
          <p:cNvSpPr txBox="1"/>
          <p:nvPr/>
        </p:nvSpPr>
        <p:spPr>
          <a:xfrm>
            <a:off x="731520" y="1143000"/>
            <a:ext cx="6217920" cy="822960"/>
          </a:xfrm>
          <a:prstGeom prst="rect">
            <a:avLst/>
          </a:prstGeom>
          <a:noFill/>
          <a:ln/>
        </p:spPr>
        <p:txBody>
          <a:bodyPr wrap="square" lIns="0" tIns="0" rIns="0" bIns="0" rtlCol="0" anchor="ctr"/>
          <a:lstStyle/>
          <a:p>
            <a:pPr indent="0" marL="0">
              <a:buNone/>
            </a:pPr>
            <a:r>
              <a:rPr lang="en-US" sz="3600" b="1" dirty="0">
                <a:solidFill>
                  <a:srgbClr val="FFFFFF"/>
                </a:solidFill>
                <a:latin typeface="Arial" pitchFamily="34" charset="0"/>
                <a:ea typeface="Arial" pitchFamily="34" charset="-122"/>
                <a:cs typeface="Arial" pitchFamily="34" charset="-120"/>
              </a:rPr>
              <a:t>Your first mission</a:t>
            </a:r>
            <a:endParaRPr lang="en-US" sz="3600" dirty="0"/>
          </a:p>
        </p:txBody>
      </p:sp>
      <p:sp>
        <p:nvSpPr>
          <p:cNvPr id="4" name="Shape 2"/>
          <p:cNvSpPr/>
          <p:nvPr/>
        </p:nvSpPr>
        <p:spPr>
          <a:xfrm>
            <a:off x="731520" y="2240280"/>
            <a:ext cx="438912" cy="438912"/>
          </a:xfrm>
          <a:prstGeom prst="ellipse">
            <a:avLst/>
          </a:prstGeom>
          <a:solidFill>
            <a:srgbClr val="E07A1F"/>
          </a:solidFill>
          <a:ln w="12700">
            <a:solidFill>
              <a:srgbClr val="E07A1F"/>
            </a:solidFill>
            <a:prstDash val="solid"/>
          </a:ln>
        </p:spPr>
      </p:sp>
      <p:sp>
        <p:nvSpPr>
          <p:cNvPr id="5" name="Text 3"/>
          <p:cNvSpPr txBox="1"/>
          <p:nvPr/>
        </p:nvSpPr>
        <p:spPr>
          <a:xfrm>
            <a:off x="731520" y="2240280"/>
            <a:ext cx="438912" cy="438912"/>
          </a:xfrm>
          <a:prstGeom prst="rect">
            <a:avLst/>
          </a:prstGeom>
          <a:noFill/>
          <a:ln/>
        </p:spPr>
        <p:txBody>
          <a:bodyPr wrap="square" lIns="0" tIns="0" rIns="0" bIns="0" rtlCol="0" anchor="ctr"/>
          <a:lstStyle/>
          <a:p>
            <a:pPr algn="ctr" indent="0" marL="0">
              <a:buNone/>
            </a:pPr>
            <a:r>
              <a:rPr lang="en-US" sz="1500" b="1" dirty="0">
                <a:solidFill>
                  <a:srgbClr val="15213A"/>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1371600" y="2194560"/>
            <a:ext cx="5577840" cy="868680"/>
          </a:xfrm>
          <a:prstGeom prst="rect">
            <a:avLst/>
          </a:prstGeom>
          <a:noFill/>
          <a:ln/>
        </p:spPr>
        <p:txBody>
          <a:bodyPr wrap="square" lIns="0" tIns="0" rIns="0" bIns="0" rtlCol="0" anchor="t"/>
          <a:lstStyle/>
          <a:p>
            <a:pPr indent="0" marL="0">
              <a:buNone/>
            </a:pPr>
            <a:r>
              <a:rPr lang="en-US" sz="1800" dirty="0">
                <a:solidFill>
                  <a:srgbClr val="D9DEE8"/>
                </a:solidFill>
                <a:latin typeface="Calibri" pitchFamily="34" charset="0"/>
                <a:ea typeface="Calibri" pitchFamily="34" charset="-122"/>
                <a:cs typeface="Calibri" pitchFamily="34" charset="-120"/>
              </a:rPr>
              <a:t>Lab: check that Jupyter Notebook opens on your lab PC. Home: open Google Colab if you have internet.</a:t>
            </a:r>
            <a:endParaRPr lang="en-US" sz="1800" dirty="0"/>
          </a:p>
        </p:txBody>
      </p:sp>
      <p:sp>
        <p:nvSpPr>
          <p:cNvPr id="7" name="Shape 5"/>
          <p:cNvSpPr/>
          <p:nvPr/>
        </p:nvSpPr>
        <p:spPr>
          <a:xfrm>
            <a:off x="731520" y="3200400"/>
            <a:ext cx="438912" cy="438912"/>
          </a:xfrm>
          <a:prstGeom prst="ellipse">
            <a:avLst/>
          </a:prstGeom>
          <a:solidFill>
            <a:srgbClr val="E07A1F"/>
          </a:solidFill>
          <a:ln w="12700">
            <a:solidFill>
              <a:srgbClr val="E07A1F"/>
            </a:solidFill>
            <a:prstDash val="solid"/>
          </a:ln>
        </p:spPr>
      </p:sp>
      <p:sp>
        <p:nvSpPr>
          <p:cNvPr id="8" name="Text 6"/>
          <p:cNvSpPr txBox="1"/>
          <p:nvPr/>
        </p:nvSpPr>
        <p:spPr>
          <a:xfrm>
            <a:off x="731520" y="3200400"/>
            <a:ext cx="438912" cy="438912"/>
          </a:xfrm>
          <a:prstGeom prst="rect">
            <a:avLst/>
          </a:prstGeom>
          <a:noFill/>
          <a:ln/>
        </p:spPr>
        <p:txBody>
          <a:bodyPr wrap="square" lIns="0" tIns="0" rIns="0" bIns="0" rtlCol="0" anchor="ctr"/>
          <a:lstStyle/>
          <a:p>
            <a:pPr algn="ctr" indent="0" marL="0">
              <a:buNone/>
            </a:pPr>
            <a:r>
              <a:rPr lang="en-US" sz="1500" b="1" dirty="0">
                <a:solidFill>
                  <a:srgbClr val="15213A"/>
                </a:solidFill>
                <a:latin typeface="Arial" pitchFamily="34" charset="0"/>
                <a:ea typeface="Arial" pitchFamily="34" charset="-122"/>
                <a:cs typeface="Arial" pitchFamily="34" charset="-120"/>
              </a:rPr>
              <a:t>2</a:t>
            </a:r>
            <a:endParaRPr lang="en-US" sz="1500" dirty="0"/>
          </a:p>
        </p:txBody>
      </p:sp>
      <p:sp>
        <p:nvSpPr>
          <p:cNvPr id="9" name="Text 7"/>
          <p:cNvSpPr txBox="1"/>
          <p:nvPr/>
        </p:nvSpPr>
        <p:spPr>
          <a:xfrm>
            <a:off x="1371600" y="3154680"/>
            <a:ext cx="5577840" cy="868680"/>
          </a:xfrm>
          <a:prstGeom prst="rect">
            <a:avLst/>
          </a:prstGeom>
          <a:noFill/>
          <a:ln/>
        </p:spPr>
        <p:txBody>
          <a:bodyPr wrap="square" lIns="0" tIns="0" rIns="0" bIns="0" rtlCol="0" anchor="t"/>
          <a:lstStyle/>
          <a:p>
            <a:pPr indent="0" marL="0">
              <a:buNone/>
            </a:pPr>
            <a:r>
              <a:rPr lang="en-US" sz="1800" dirty="0">
                <a:solidFill>
                  <a:srgbClr val="D9DEE8"/>
                </a:solidFill>
                <a:latin typeface="Calibri" pitchFamily="34" charset="0"/>
                <a:ea typeface="Calibri" pitchFamily="34" charset="-122"/>
                <a:cs typeface="Calibri" pitchFamily="34" charset="-120"/>
              </a:rPr>
              <a:t>Spot one everyday decision that data could improve. Write it in one sentence.</a:t>
            </a:r>
            <a:endParaRPr lang="en-US" sz="1800" dirty="0"/>
          </a:p>
        </p:txBody>
      </p:sp>
      <p:sp>
        <p:nvSpPr>
          <p:cNvPr id="10" name="Shape 8"/>
          <p:cNvSpPr/>
          <p:nvPr/>
        </p:nvSpPr>
        <p:spPr>
          <a:xfrm>
            <a:off x="731520" y="4160520"/>
            <a:ext cx="438912" cy="438912"/>
          </a:xfrm>
          <a:prstGeom prst="ellipse">
            <a:avLst/>
          </a:prstGeom>
          <a:solidFill>
            <a:srgbClr val="E07A1F"/>
          </a:solidFill>
          <a:ln w="12700">
            <a:solidFill>
              <a:srgbClr val="E07A1F"/>
            </a:solidFill>
            <a:prstDash val="solid"/>
          </a:ln>
        </p:spPr>
      </p:sp>
      <p:sp>
        <p:nvSpPr>
          <p:cNvPr id="11" name="Text 9"/>
          <p:cNvSpPr txBox="1"/>
          <p:nvPr/>
        </p:nvSpPr>
        <p:spPr>
          <a:xfrm>
            <a:off x="731520" y="4160520"/>
            <a:ext cx="438912" cy="438912"/>
          </a:xfrm>
          <a:prstGeom prst="rect">
            <a:avLst/>
          </a:prstGeom>
          <a:noFill/>
          <a:ln/>
        </p:spPr>
        <p:txBody>
          <a:bodyPr wrap="square" lIns="0" tIns="0" rIns="0" bIns="0" rtlCol="0" anchor="ctr"/>
          <a:lstStyle/>
          <a:p>
            <a:pPr algn="ctr" indent="0" marL="0">
              <a:buNone/>
            </a:pPr>
            <a:r>
              <a:rPr lang="en-US" sz="1500" b="1" dirty="0">
                <a:solidFill>
                  <a:srgbClr val="15213A"/>
                </a:solidFill>
                <a:latin typeface="Arial" pitchFamily="34" charset="0"/>
                <a:ea typeface="Arial" pitchFamily="34" charset="-122"/>
                <a:cs typeface="Arial" pitchFamily="34" charset="-120"/>
              </a:rPr>
              <a:t>3</a:t>
            </a:r>
            <a:endParaRPr lang="en-US" sz="1500" dirty="0"/>
          </a:p>
        </p:txBody>
      </p:sp>
      <p:sp>
        <p:nvSpPr>
          <p:cNvPr id="12" name="Text 10"/>
          <p:cNvSpPr txBox="1"/>
          <p:nvPr/>
        </p:nvSpPr>
        <p:spPr>
          <a:xfrm>
            <a:off x="1371600" y="4114800"/>
            <a:ext cx="5577840" cy="868680"/>
          </a:xfrm>
          <a:prstGeom prst="rect">
            <a:avLst/>
          </a:prstGeom>
          <a:noFill/>
          <a:ln/>
        </p:spPr>
        <p:txBody>
          <a:bodyPr wrap="square" lIns="0" tIns="0" rIns="0" bIns="0" rtlCol="0" anchor="t"/>
          <a:lstStyle/>
          <a:p>
            <a:pPr indent="0" marL="0">
              <a:buNone/>
            </a:pPr>
            <a:r>
              <a:rPr lang="en-US" sz="1800" dirty="0">
                <a:solidFill>
                  <a:srgbClr val="D9DEE8"/>
                </a:solidFill>
                <a:latin typeface="Calibri" pitchFamily="34" charset="0"/>
                <a:ea typeface="Calibri" pitchFamily="34" charset="-122"/>
                <a:cs typeface="Calibri" pitchFamily="34" charset="-120"/>
              </a:rPr>
              <a:t>Bring one question about data you are curious about.</a:t>
            </a:r>
            <a:endParaRPr lang="en-US" sz="1800" dirty="0"/>
          </a:p>
        </p:txBody>
      </p:sp>
      <p:sp>
        <p:nvSpPr>
          <p:cNvPr id="13" name="Text 11"/>
          <p:cNvSpPr txBox="1"/>
          <p:nvPr/>
        </p:nvSpPr>
        <p:spPr>
          <a:xfrm>
            <a:off x="731520" y="5760720"/>
            <a:ext cx="6400800" cy="320040"/>
          </a:xfrm>
          <a:prstGeom prst="rect">
            <a:avLst/>
          </a:prstGeom>
          <a:noFill/>
          <a:ln/>
        </p:spPr>
        <p:txBody>
          <a:bodyPr wrap="square" lIns="0" tIns="0" rIns="0" bIns="0" rtlCol="0" anchor="ctr"/>
          <a:lstStyle/>
          <a:p>
            <a:pPr indent="0" marL="0">
              <a:buNone/>
            </a:pPr>
            <a:r>
              <a:rPr lang="en-US" sz="1300" dirty="0">
                <a:solidFill>
                  <a:srgbClr val="B9C1D0"/>
                </a:solidFill>
                <a:latin typeface="Calibri" pitchFamily="34" charset="0"/>
                <a:ea typeface="Calibri" pitchFamily="34" charset="-122"/>
                <a:cs typeface="Calibri" pitchFamily="34" charset="-120"/>
              </a:rPr>
              <a:t>Office hours: [day, time, room]  ·  Contact: [email]</a:t>
            </a:r>
            <a:endParaRPr lang="en-US" sz="1300" dirty="0"/>
          </a:p>
        </p:txBody>
      </p:sp>
      <p:sp>
        <p:nvSpPr>
          <p:cNvPr id="14" name="Shape 12"/>
          <p:cNvSpPr/>
          <p:nvPr/>
        </p:nvSpPr>
        <p:spPr>
          <a:xfrm>
            <a:off x="7589520" y="1097280"/>
            <a:ext cx="4023360" cy="4754880"/>
          </a:xfrm>
          <a:prstGeom prst="roundRect">
            <a:avLst>
              <a:gd name="adj" fmla="val 3409"/>
            </a:avLst>
          </a:prstGeom>
          <a:solidFill>
            <a:srgbClr val="1E2D4D"/>
          </a:solidFill>
          <a:ln w="12700">
            <a:solidFill>
              <a:srgbClr val="1E2D4D"/>
            </a:solidFill>
            <a:prstDash val="solid"/>
          </a:ln>
        </p:spPr>
      </p:sp>
      <p:sp>
        <p:nvSpPr>
          <p:cNvPr id="15" name="Text 13"/>
          <p:cNvSpPr txBox="1"/>
          <p:nvPr/>
        </p:nvSpPr>
        <p:spPr>
          <a:xfrm>
            <a:off x="7589520" y="1371600"/>
            <a:ext cx="4023360" cy="2194560"/>
          </a:xfrm>
          <a:prstGeom prst="rect">
            <a:avLst/>
          </a:prstGeom>
          <a:noFill/>
          <a:ln/>
        </p:spPr>
        <p:txBody>
          <a:bodyPr wrap="square" lIns="0" tIns="0" rIns="0" bIns="0" rtlCol="0" anchor="ctr"/>
          <a:lstStyle/>
          <a:p>
            <a:pPr algn="ctr" indent="0" marL="0">
              <a:buNone/>
            </a:pPr>
            <a:r>
              <a:rPr lang="en-US" sz="15000" b="1" dirty="0">
                <a:solidFill>
                  <a:srgbClr val="E07A1F"/>
                </a:solidFill>
                <a:latin typeface="Arial" pitchFamily="34" charset="0"/>
                <a:ea typeface="Arial" pitchFamily="34" charset="-122"/>
                <a:cs typeface="Arial" pitchFamily="34" charset="-120"/>
              </a:rPr>
              <a:t>?</a:t>
            </a:r>
            <a:endParaRPr lang="en-US" sz="15000" dirty="0"/>
          </a:p>
        </p:txBody>
      </p:sp>
      <p:sp>
        <p:nvSpPr>
          <p:cNvPr id="16" name="Text 14"/>
          <p:cNvSpPr txBox="1"/>
          <p:nvPr/>
        </p:nvSpPr>
        <p:spPr>
          <a:xfrm>
            <a:off x="7589520" y="3657600"/>
            <a:ext cx="4023360" cy="731520"/>
          </a:xfrm>
          <a:prstGeom prst="rect">
            <a:avLst/>
          </a:prstGeom>
          <a:noFill/>
          <a:ln/>
        </p:spPr>
        <p:txBody>
          <a:bodyPr wrap="square" lIns="0" tIns="0" rIns="0" bIns="0" rtlCol="0" anchor="ctr"/>
          <a:lstStyle/>
          <a:p>
            <a:pPr algn="ctr" indent="0" marL="0">
              <a:buNone/>
            </a:pPr>
            <a:r>
              <a:rPr lang="en-US" sz="3200" b="1" dirty="0">
                <a:solidFill>
                  <a:srgbClr val="FFFFFF"/>
                </a:solidFill>
                <a:latin typeface="Arial" pitchFamily="34" charset="0"/>
                <a:ea typeface="Arial" pitchFamily="34" charset="-122"/>
                <a:cs typeface="Arial" pitchFamily="34" charset="-120"/>
              </a:rPr>
              <a:t>Questions?</a:t>
            </a:r>
            <a:endParaRPr lang="en-US" sz="3200" dirty="0"/>
          </a:p>
        </p:txBody>
      </p:sp>
      <p:sp>
        <p:nvSpPr>
          <p:cNvPr id="17" name="Text 15"/>
          <p:cNvSpPr txBox="1"/>
          <p:nvPr/>
        </p:nvSpPr>
        <p:spPr>
          <a:xfrm>
            <a:off x="7863840" y="4480560"/>
            <a:ext cx="3474720" cy="822960"/>
          </a:xfrm>
          <a:prstGeom prst="rect">
            <a:avLst/>
          </a:prstGeom>
          <a:noFill/>
          <a:ln/>
        </p:spPr>
        <p:txBody>
          <a:bodyPr wrap="square" lIns="0" tIns="0" rIns="0" bIns="0" rtlCol="0" anchor="t"/>
          <a:lstStyle/>
          <a:p>
            <a:pPr algn="ctr" indent="0" marL="0">
              <a:buNone/>
            </a:pPr>
            <a:r>
              <a:rPr lang="en-US" sz="1700" dirty="0">
                <a:solidFill>
                  <a:srgbClr val="D9DEE8"/>
                </a:solidFill>
                <a:latin typeface="Calibri" pitchFamily="34" charset="0"/>
                <a:ea typeface="Calibri" pitchFamily="34" charset="-122"/>
                <a:cs typeface="Calibri" pitchFamily="34" charset="-120"/>
              </a:rPr>
              <a:t>No question is too basic, today especially.</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 Turning data into decisions</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 / 13</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548640" y="320040"/>
            <a:ext cx="11064240" cy="640080"/>
          </a:xfrm>
          <a:prstGeom prst="rect">
            <a:avLst/>
          </a:prstGeom>
          <a:noFill/>
          <a:ln/>
        </p:spPr>
        <p:txBody>
          <a:bodyPr wrap="square" lIns="0" tIns="0" rIns="0" bIns="0" rtlCol="0" anchor="ctr"/>
          <a:lstStyle/>
          <a:p>
            <a:pPr indent="0" marL="0">
              <a:buNone/>
            </a:pPr>
            <a:r>
              <a:rPr lang="en-US" sz="2800" b="1" dirty="0">
                <a:solidFill>
                  <a:srgbClr val="FFFFFF"/>
                </a:solidFill>
                <a:latin typeface="Arial" pitchFamily="34" charset="0"/>
                <a:ea typeface="Arial" pitchFamily="34" charset="-122"/>
                <a:cs typeface="Arial" pitchFamily="34" charset="-120"/>
              </a:rPr>
              <a:t>Recap: Lecture 1 in 90 seconds</a:t>
            </a:r>
            <a:endParaRPr lang="en-US" sz="2800" dirty="0"/>
          </a:p>
        </p:txBody>
      </p:sp>
      <p:sp>
        <p:nvSpPr>
          <p:cNvPr id="3" name="Shape 1"/>
          <p:cNvSpPr/>
          <p:nvPr/>
        </p:nvSpPr>
        <p:spPr>
          <a:xfrm>
            <a:off x="1627632" y="1051560"/>
            <a:ext cx="8933688" cy="5065776"/>
          </a:xfrm>
          <a:prstGeom prst="rect">
            <a:avLst/>
          </a:prstGeom>
          <a:solidFill>
            <a:srgbClr val="3B4D75"/>
          </a:solidFill>
          <a:ln w="12700">
            <a:solidFill>
              <a:srgbClr val="5B6A8A"/>
            </a:solidFill>
            <a:prstDash val="solid"/>
          </a:ln>
        </p:spPr>
      </p:sp>
      <p:pic>
        <p:nvPicPr>
          <p:cNvPr id="4"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673352" y="1097280"/>
            <a:ext cx="8842248" cy="4974336"/>
          </a:xfrm>
          <a:prstGeom prst="rect">
            <a:avLst/>
          </a:prstGeom>
        </p:spPr>
      </p:pic>
      <p:sp>
        <p:nvSpPr>
          <p:cNvPr id="5" name="Text 2"/>
          <p:cNvSpPr txBox="1"/>
          <p:nvPr/>
        </p:nvSpPr>
        <p:spPr>
          <a:xfrm>
            <a:off x="1673352" y="6163056"/>
            <a:ext cx="8842248" cy="274320"/>
          </a:xfrm>
          <a:prstGeom prst="rect">
            <a:avLst/>
          </a:prstGeom>
          <a:noFill/>
          <a:ln/>
        </p:spPr>
        <p:txBody>
          <a:bodyPr wrap="square" lIns="0" tIns="0" rIns="0" bIns="0" rtlCol="0" anchor="ctr"/>
          <a:lstStyle/>
          <a:p>
            <a:pPr algn="ctr" indent="0" marL="0">
              <a:buNone/>
            </a:pPr>
            <a:r>
              <a:rPr lang="en-US" sz="1200" i="1" dirty="0">
                <a:solidFill>
                  <a:srgbClr val="B9C1D0"/>
                </a:solidFill>
                <a:latin typeface="Calibri" pitchFamily="34" charset="0"/>
                <a:ea typeface="Calibri" pitchFamily="34" charset="-122"/>
                <a:cs typeface="Calibri" pitchFamily="34" charset="-120"/>
              </a:rPr>
              <a:t>Click to play or pause. Watch it again at home to revise.</a:t>
            </a:r>
            <a:endParaRPr lang="en-US" sz="1200" dirty="0"/>
          </a:p>
        </p:txBody>
      </p:sp>
      <p:sp>
        <p:nvSpPr>
          <p:cNvPr id="6" name="Shape 3"/>
          <p:cNvSpPr/>
          <p:nvPr/>
        </p:nvSpPr>
        <p:spPr>
          <a:xfrm>
            <a:off x="0" y="6556248"/>
            <a:ext cx="3154680" cy="301752"/>
          </a:xfrm>
          <a:prstGeom prst="rect">
            <a:avLst/>
          </a:prstGeom>
          <a:solidFill>
            <a:srgbClr val="2459C4"/>
          </a:solidFill>
          <a:ln w="12700">
            <a:solidFill>
              <a:srgbClr val="2459C4"/>
            </a:solidFill>
            <a:prstDash val="solid"/>
          </a:ln>
        </p:spPr>
      </p:sp>
      <p:sp>
        <p:nvSpPr>
          <p:cNvPr id="7" name="Text 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8" name="Shape 5"/>
          <p:cNvSpPr/>
          <p:nvPr/>
        </p:nvSpPr>
        <p:spPr>
          <a:xfrm>
            <a:off x="3154680" y="6556248"/>
            <a:ext cx="4754880" cy="301752"/>
          </a:xfrm>
          <a:prstGeom prst="rect">
            <a:avLst/>
          </a:prstGeom>
          <a:solidFill>
            <a:srgbClr val="E07A1F"/>
          </a:solidFill>
          <a:ln w="12700">
            <a:solidFill>
              <a:srgbClr val="E07A1F"/>
            </a:solidFill>
            <a:prstDash val="solid"/>
          </a:ln>
        </p:spPr>
      </p:sp>
      <p:sp>
        <p:nvSpPr>
          <p:cNvPr id="9" name="Text 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1: Turning data into decisions</a:t>
            </a:r>
            <a:endParaRPr lang="en-US" sz="1100" dirty="0"/>
          </a:p>
        </p:txBody>
      </p:sp>
      <p:sp>
        <p:nvSpPr>
          <p:cNvPr id="10" name="Shape 7"/>
          <p:cNvSpPr/>
          <p:nvPr/>
        </p:nvSpPr>
        <p:spPr>
          <a:xfrm>
            <a:off x="7909560" y="6556248"/>
            <a:ext cx="2926080" cy="301752"/>
          </a:xfrm>
          <a:prstGeom prst="rect">
            <a:avLst/>
          </a:prstGeom>
          <a:solidFill>
            <a:srgbClr val="2459C4"/>
          </a:solidFill>
          <a:ln w="12700">
            <a:solidFill>
              <a:srgbClr val="2459C4"/>
            </a:solidFill>
            <a:prstDash val="solid"/>
          </a:ln>
        </p:spPr>
      </p:sp>
      <p:sp>
        <p:nvSpPr>
          <p:cNvPr id="11" name="Text 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2" name="Shape 9"/>
          <p:cNvSpPr/>
          <p:nvPr/>
        </p:nvSpPr>
        <p:spPr>
          <a:xfrm>
            <a:off x="10835640" y="6556248"/>
            <a:ext cx="1356055" cy="301752"/>
          </a:xfrm>
          <a:prstGeom prst="rect">
            <a:avLst/>
          </a:prstGeom>
          <a:solidFill>
            <a:srgbClr val="15213A"/>
          </a:solidFill>
          <a:ln w="12700">
            <a:solidFill>
              <a:srgbClr val="15213A"/>
            </a:solidFill>
            <a:prstDash val="solid"/>
          </a:ln>
        </p:spPr>
      </p:sp>
      <p:sp>
        <p:nvSpPr>
          <p:cNvPr id="13" name="Text 1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13 / 13</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Turning data into decisions</dc:title>
  <dc:subject>PptxGenJS Presentation</dc:subject>
  <dc:creator>Md Mahbub E Noor</dc:creator>
  <cp:lastModifiedBy>Md Mahbub E Noor</cp:lastModifiedBy>
  <cp:revision>1</cp:revision>
  <dcterms:created xsi:type="dcterms:W3CDTF">2026-10-07T02:12:06Z</dcterms:created>
  <dcterms:modified xsi:type="dcterms:W3CDTF">2026-10-07T02:12:06Z</dcterms:modified>
</cp:coreProperties>
</file>