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94677bff-0c6d-02b7-0c59-28503e58a434}">
          <p14:sldIdLst>
            <p14:sldId id="256"/>
            <p14:sldId id="257"/>
            <p14:sldId id="258"/>
          </p14:sldIdLst>
        </p14:section>
        <p14:section name="USB from the kernel" id="{31123066-9911-cc61-fdb2-2085cef27830}">
          <p14:sldIdLst>
            <p14:sldId id="259"/>
            <p14:sldId id="260"/>
            <p14:sldId id="261"/>
            <p14:sldId id="262"/>
            <p14:sldId id="263"/>
          </p14:sldIdLst>
        </p14:section>
        <p14:section name="Matching" id="{350a9fd5-2ab6-f2d1-64e4-75566a555843}">
          <p14:sldIdLst>
            <p14:sldId id="264"/>
            <p14:sldId id="265"/>
            <p14:sldId id="266"/>
          </p14:sldIdLst>
        </p14:section>
        <p14:section name="probe, URBs, disconnect" id="{13dbe1f8-2c05-5906-c275-7661024b834d}">
          <p14:sldIdLst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Lab 15.3" id="{8de5e841-8eaa-511a-ee85-0cdbeecc7f48}">
          <p14:sldIdLst>
            <p14:sldId id="275"/>
            <p14:sldId id="276"/>
          </p14:sldIdLst>
        </p14:section>
        <p14:section name="Wrap-up" id="{5c9cc618-ba47-251e-6596-3b209b8e5566}">
          <p14:sldIdLst>
            <p14:sldId id="277"/>
            <p14:sldId id="278"/>
            <p14:sldId id="279"/>
          </p14:sldIdLst>
        </p14:section>
        <p14:section name="Course wrap-up" id="{77901abe-7b0a-0f73-3bed-522f070d2d3c}">
          <p14:sldIdLst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15.3: USB Device Drivers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15.3: USB Device Drivers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15.3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USB Device Drivers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a keyboard, a URB, and the end of the course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dmesg  (QEMU guest, 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sysprog_kbd 1-1:1.0: listening on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endpoint 0x81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 1: 00 00 0b 00 …  key 'h'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 6: 02 00 05 00 …  'b' +shift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keys from QEMU's virtual USB keyboard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Describe a USB device as descriptors: device, configuration, interface, endpoint.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enumeration, MODALIAS and how usbcore matches a driver's id_table.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Write a USB driver: probe, an interrupt URB, its completion, disconnect.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Place drivers at the end of the path that started with SIC in Lecture 1.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15.2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9326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9326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5–15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384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USB from the kernel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0571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0571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15–25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002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Matching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62102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62102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25–42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probe, URBs, disconnect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1849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1849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42–50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130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Lab 15.3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7487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7487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50–60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693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Course wrap-up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15.3: sysprog_kbd.c, a USB keyboard driver.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28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15.2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A write of 4096 bytes at byte 409600 of /dev/sbd0: what does the driver see?</a:t>
            </a:r>
            <a:endParaRPr lang="en-US" sz="1600" dirty="0"/>
          </a:p>
        </p:txBody>
      </p:sp>
      <p:sp>
        <p:nvSpPr>
          <p:cNvPr id="7" name="a1_r"/>
          <p:cNvSpPr txBox="1"/>
          <p:nvPr/>
        </p:nvSpPr>
        <p:spPr>
          <a:xfrm>
            <a:off x="6172200" y="13441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One request: sector 800, 8 sectors, a list of (page, offset, len) segments.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Why did 8 small writes reach sbd as one request?</a:t>
            </a:r>
            <a:endParaRPr lang="en-US" sz="1600" dirty="0"/>
          </a:p>
        </p:txBody>
      </p:sp>
      <p:sp>
        <p:nvSpPr>
          <p:cNvPr id="12" name="a2_r"/>
          <p:cNvSpPr txBox="1"/>
          <p:nvPr/>
        </p:nvSpPr>
        <p:spPr>
          <a:xfrm>
            <a:off x="6172200" y="29443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They landed in one page of the page cache; sync wrote the page once.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A real disk driver's queue_rq returns before the data moved. Who ends the request?</a:t>
            </a:r>
            <a:endParaRPr lang="en-US" sz="1600" dirty="0"/>
          </a:p>
        </p:txBody>
      </p:sp>
      <p:sp>
        <p:nvSpPr>
          <p:cNvPr id="17" name="a3_r"/>
          <p:cNvSpPr txBox="1"/>
          <p:nvPr/>
        </p:nvSpPr>
        <p:spPr>
          <a:xfrm>
            <a:off x="6172200" y="45445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interrupt handler, with blk_mq_complete_request, when the device is done.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USB from the kernel's view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 tree of hubs, devices that describe themselves, and a host that does all the asking.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28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USB tree in our guest (real)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949440" cy="2834640"/>
          </a:xfrm>
          <a:prstGeom prst="roundRect">
            <a:avLst>
              <a:gd name="adj" fmla="val 322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./mylsusb   (reads /sys/bus/usb/devices;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58368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usb1    1d6b:0001  12 Mbit/s  … uhci_hcd / UHCI Host Controller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1-0:1.0    interface class 09/00/00, driver hub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1-1     0627:0001  12 Mbit/s  QEMU / QEMU USB Keyboard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1-1:1.0    interface class 03/01/01, driver -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1-2     0409:55aa  12 Mbit/s  QEMU / QEMU USB Hub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1-2:1.0    interface class 09/00/00, driver hub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1-2.1   0627:0001  12 Mbit/s  QEMU / QEMU USB Mouse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1-2.1:1.0  interface class 03/01/02, driver -</a:t>
            </a:r>
            <a:endParaRPr lang="en-US" sz="10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726680" y="1188720"/>
          <a:ext cx="393192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27432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name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means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usb1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bus 1: the root hub of the host controller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1-2.1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bus 1, port 2, then port 1 of that hub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1-1:1.0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device 1-1, configuration 1, interface 0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0" name="a1_tp"/>
          <p:cNvSpPr/>
          <p:nvPr/>
        </p:nvSpPr>
        <p:spPr>
          <a:xfrm>
            <a:off x="548640" y="4206240"/>
            <a:ext cx="694944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1" name="a1_tp"/>
          <p:cNvSpPr/>
          <p:nvPr/>
        </p:nvSpPr>
        <p:spPr>
          <a:xfrm>
            <a:off x="658368" y="43982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2" name="a1_tp"/>
          <p:cNvSpPr txBox="1"/>
          <p:nvPr/>
        </p:nvSpPr>
        <p:spPr>
          <a:xfrm>
            <a:off x="658368" y="4398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3" name="a1_tp"/>
          <p:cNvSpPr txBox="1"/>
          <p:nvPr/>
        </p:nvSpPr>
        <p:spPr>
          <a:xfrm>
            <a:off x="1143000" y="4206240"/>
            <a:ext cx="6217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the host asks, devices answer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a USB device never sends anything on its own</a:t>
            </a:r>
            <a:endParaRPr lang="en-US" sz="1250" dirty="0"/>
          </a:p>
        </p:txBody>
      </p:sp>
      <p:sp>
        <p:nvSpPr>
          <p:cNvPr id="14" name="a2_tp"/>
          <p:cNvSpPr/>
          <p:nvPr/>
        </p:nvSpPr>
        <p:spPr>
          <a:xfrm>
            <a:off x="548640" y="5029200"/>
            <a:ext cx="694944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5" name="a2_tp"/>
          <p:cNvSpPr/>
          <p:nvPr/>
        </p:nvSpPr>
        <p:spPr>
          <a:xfrm>
            <a:off x="658368" y="52212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6" name="a2_tp"/>
          <p:cNvSpPr txBox="1"/>
          <p:nvPr/>
        </p:nvSpPr>
        <p:spPr>
          <a:xfrm>
            <a:off x="658368" y="52212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7" name="a2_tp"/>
          <p:cNvSpPr txBox="1"/>
          <p:nvPr/>
        </p:nvSpPr>
        <p:spPr>
          <a:xfrm>
            <a:off x="1143000" y="5029200"/>
            <a:ext cx="6217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drivers bind to interfaces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, not devices: "driver -" = no driver for the keyboard's interface yet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7726680" y="3337560"/>
            <a:ext cx="3931920" cy="2606040"/>
          </a:xfrm>
          <a:prstGeom prst="roundRect">
            <a:avLst>
              <a:gd name="adj" fmla="val 280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9" name="Text 16"/>
          <p:cNvSpPr txBox="1"/>
          <p:nvPr/>
        </p:nvSpPr>
        <p:spPr>
          <a:xfrm>
            <a:off x="7863840" y="3383280"/>
            <a:ext cx="36576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Why does our driver get the keyboard?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On a lab PC, usbhid takes it at once. Our guest boots without usbhid (it is a module and the guest has none), so the keyboard is free for us.</a:t>
            </a:r>
            <a:endParaRPr lang="en-US" sz="1250" dirty="0"/>
          </a:p>
        </p:txBody>
      </p:sp>
      <p:sp>
        <p:nvSpPr>
          <p:cNvPr id="20" name="Text 1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13 (USB device basics)</a:t>
            </a:r>
            <a:endParaRPr lang="en-US" sz="1100" dirty="0"/>
          </a:p>
        </p:txBody>
      </p:sp>
      <p:sp>
        <p:nvSpPr>
          <p:cNvPr id="22" name="Text 1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device describes itself: the descriptor tree</a:t>
            </a:r>
            <a:endParaRPr lang="en-US" sz="3000" dirty="0"/>
          </a:p>
        </p:txBody>
      </p:sp>
      <p:sp>
        <p:nvSpPr>
          <p:cNvPr id="3" name="a1_dt"/>
          <p:cNvSpPr/>
          <p:nvPr/>
        </p:nvSpPr>
        <p:spPr>
          <a:xfrm>
            <a:off x="548640" y="1188720"/>
            <a:ext cx="6035040" cy="73152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dt"/>
          <p:cNvSpPr txBox="1"/>
          <p:nvPr/>
        </p:nvSpPr>
        <p:spPr>
          <a:xfrm>
            <a:off x="731520" y="11887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device</a:t>
            </a:r>
            <a:endParaRPr lang="en-US" sz="1300" dirty="0"/>
          </a:p>
        </p:txBody>
      </p:sp>
      <p:sp>
        <p:nvSpPr>
          <p:cNvPr id="5" name="a1_dt"/>
          <p:cNvSpPr txBox="1"/>
          <p:nvPr/>
        </p:nvSpPr>
        <p:spPr>
          <a:xfrm>
            <a:off x="2560320" y="118872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0627:0001, "QEMU USB Keyboard", 1 configuration</a:t>
            </a:r>
            <a:endParaRPr lang="en-US" sz="1150" dirty="0"/>
          </a:p>
        </p:txBody>
      </p:sp>
      <p:sp>
        <p:nvSpPr>
          <p:cNvPr id="6" name="a2_dt"/>
          <p:cNvSpPr/>
          <p:nvPr/>
        </p:nvSpPr>
        <p:spPr>
          <a:xfrm>
            <a:off x="914400" y="2057400"/>
            <a:ext cx="5669280" cy="73152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7" name="a2_dt"/>
          <p:cNvSpPr txBox="1"/>
          <p:nvPr/>
        </p:nvSpPr>
        <p:spPr>
          <a:xfrm>
            <a:off x="1097280" y="20574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configuration 1</a:t>
            </a:r>
            <a:endParaRPr lang="en-US" sz="1300" dirty="0"/>
          </a:p>
        </p:txBody>
      </p:sp>
      <p:sp>
        <p:nvSpPr>
          <p:cNvPr id="8" name="a2_dt"/>
          <p:cNvSpPr txBox="1"/>
          <p:nvPr/>
        </p:nvSpPr>
        <p:spPr>
          <a:xfrm>
            <a:off x="2926080" y="2057400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power, number of interfaces</a:t>
            </a:r>
            <a:endParaRPr lang="en-US" sz="1150" dirty="0"/>
          </a:p>
        </p:txBody>
      </p:sp>
      <p:sp>
        <p:nvSpPr>
          <p:cNvPr id="9" name="a3_dt"/>
          <p:cNvSpPr/>
          <p:nvPr/>
        </p:nvSpPr>
        <p:spPr>
          <a:xfrm>
            <a:off x="1280160" y="2926080"/>
            <a:ext cx="5303520" cy="73152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3_dt"/>
          <p:cNvSpPr txBox="1"/>
          <p:nvPr/>
        </p:nvSpPr>
        <p:spPr>
          <a:xfrm>
            <a:off x="1463040" y="29260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interface 0</a:t>
            </a:r>
            <a:endParaRPr lang="en-US" sz="1300" dirty="0"/>
          </a:p>
        </p:txBody>
      </p:sp>
      <p:sp>
        <p:nvSpPr>
          <p:cNvPr id="11" name="a3_dt"/>
          <p:cNvSpPr txBox="1"/>
          <p:nvPr/>
        </p:nvSpPr>
        <p:spPr>
          <a:xfrm>
            <a:off x="3291840" y="2926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class 03 HID / subclass 01 boot / protocol 01 keyboard</a:t>
            </a:r>
            <a:endParaRPr lang="en-US" sz="1150" dirty="0"/>
          </a:p>
        </p:txBody>
      </p:sp>
      <p:sp>
        <p:nvSpPr>
          <p:cNvPr id="12" name="a4_dt"/>
          <p:cNvSpPr/>
          <p:nvPr/>
        </p:nvSpPr>
        <p:spPr>
          <a:xfrm>
            <a:off x="1645920" y="3794760"/>
            <a:ext cx="4937760" cy="73152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3" name="a4_dt"/>
          <p:cNvSpPr txBox="1"/>
          <p:nvPr/>
        </p:nvSpPr>
        <p:spPr>
          <a:xfrm>
            <a:off x="1828800" y="379476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endpoint 0x81</a:t>
            </a:r>
            <a:endParaRPr lang="en-US" sz="1300" dirty="0"/>
          </a:p>
        </p:txBody>
      </p:sp>
      <p:sp>
        <p:nvSpPr>
          <p:cNvPr id="14" name="a4_dt"/>
          <p:cNvSpPr txBox="1"/>
          <p:nvPr/>
        </p:nvSpPr>
        <p:spPr>
          <a:xfrm>
            <a:off x="3657600" y="37947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interrupt, IN, 8 bytes, every 10 ms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812280" y="1188720"/>
            <a:ext cx="4846320" cy="3429000"/>
          </a:xfrm>
          <a:prstGeom prst="roundRect">
            <a:avLst>
              <a:gd name="adj" fmla="val 26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9768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1780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3792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635240" y="12344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sysfs of the keyboard 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013448" y="1572768"/>
            <a:ext cx="4480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cd /sys/bus/usb/devices/1-1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idVendor idProduct speed devnum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0627    0001    12    2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1-1:1.0/modalias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usb:v0627p0001d0000dc00dsc00dp00ic03isc01ip01in00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cd 1-1:1.0/ep_81; cat type direction 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type: Interrupt     direction: in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wMaxPacketSize: 0008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bInterval: 0a       interval: 10ms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548640" y="4754880"/>
            <a:ext cx="6035040" cy="1188720"/>
          </a:xfrm>
          <a:prstGeom prst="roundRect">
            <a:avLst>
              <a:gd name="adj" fmla="val 615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731520" y="49194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31520" y="49194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731520" y="5285232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Nested structs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struct usb_device → usb_host_config → usb_interface → usb_host_endpoint: the kernel keeps the tree as C structs, and sysfs shows it as directories.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812280" y="4754880"/>
            <a:ext cx="484632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6949440" y="475488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0x81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= bit 7 set (IN: device → host), endpoint number 1. Endpoint 0 (control) exists on every device: ep_00.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13 (endpoints, interfaces, configurations)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Four kinds of transfer, four kinds of endpoint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3291840"/>
                <a:gridCol w="2743200"/>
                <a:gridCol w="352044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type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for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promise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example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control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setup and status, endpoint 0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delivered, small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reading descriptors, setting an address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interrupt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small, regular data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polled every bInterval ms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keyboard, mouse (today)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bulk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large data, when the bus is free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delivered, no timing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USB stick, printer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isochronous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 steady stream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timing, but no retry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microphone, webcam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251960"/>
            <a:ext cx="5486400" cy="1691640"/>
          </a:xfrm>
          <a:prstGeom prst="roundRect">
            <a:avLst>
              <a:gd name="adj" fmla="val 432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31520" y="4297680"/>
            <a:ext cx="51206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"Interrupt" is a misleading name: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device cannot interrupt. The host controller polls the endpoint every 10 ms; only the host controller then interrupts the CPU (Lecture 13) when data came back.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6263640" y="4251960"/>
            <a:ext cx="5394960" cy="1691640"/>
          </a:xfrm>
          <a:prstGeom prst="roundRect">
            <a:avLst>
              <a:gd name="adj" fmla="val 432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6446520" y="441655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2" name="Text 5"/>
          <p:cNvSpPr txBox="1"/>
          <p:nvPr/>
        </p:nvSpPr>
        <p:spPr>
          <a:xfrm>
            <a:off x="6446520" y="441655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6446520" y="4782312"/>
            <a:ext cx="502920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Not like a char device</a:t>
            </a:r>
            <a:endParaRPr lang="en-US" sz="12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Nobody calls read(): data arrives when the device has some. The driver keeps a request (a URB) waiting at the host controller all the time.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28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Enumeration: from "something is plugged in" to a device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675120" cy="310896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dmesg at boot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3093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uhci_hcd 0000:00:04.0: UHCI Host Controller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uhci_hcd 0000:00:04.0: new USB bus registered, assigned bus number 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uhci_hcd 0000:00:04.0: irq 11, io port 0x0000c040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 1-1: new full-speed USB device number 2 using uhci_hcd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 1-1: New USB device found, idVendor=0627, idProduct=0001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 1-1: New USB device strings: Mfr=1, Product=4, SerialNumber=11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 1-1: Product: QEMU USB Keyboard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 1-1: Manufacturer: QEMU</a:t>
            </a:r>
            <a:endParaRPr lang="en-US" sz="950" dirty="0"/>
          </a:p>
        </p:txBody>
      </p:sp>
      <p:sp>
        <p:nvSpPr>
          <p:cNvPr id="9" name="a1_en"/>
          <p:cNvSpPr/>
          <p:nvPr/>
        </p:nvSpPr>
        <p:spPr>
          <a:xfrm>
            <a:off x="7452360" y="1188720"/>
            <a:ext cx="4206240" cy="73152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en"/>
          <p:cNvSpPr/>
          <p:nvPr/>
        </p:nvSpPr>
        <p:spPr>
          <a:xfrm>
            <a:off x="7562088" y="137160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1_en"/>
          <p:cNvSpPr txBox="1"/>
          <p:nvPr/>
        </p:nvSpPr>
        <p:spPr>
          <a:xfrm>
            <a:off x="7562088" y="13716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a1_en"/>
          <p:cNvSpPr txBox="1"/>
          <p:nvPr/>
        </p:nvSpPr>
        <p:spPr>
          <a:xfrm>
            <a:off x="8046720" y="118872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the hub reports a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port change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hub_event (hub.c 5786)</a:t>
            </a:r>
            <a:endParaRPr lang="en-US" sz="1150" dirty="0"/>
          </a:p>
        </p:txBody>
      </p:sp>
      <p:sp>
        <p:nvSpPr>
          <p:cNvPr id="13" name="a2_en"/>
          <p:cNvSpPr/>
          <p:nvPr/>
        </p:nvSpPr>
        <p:spPr>
          <a:xfrm>
            <a:off x="7452360" y="1993392"/>
            <a:ext cx="4206240" cy="73152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a2_en"/>
          <p:cNvSpPr/>
          <p:nvPr/>
        </p:nvSpPr>
        <p:spPr>
          <a:xfrm>
            <a:off x="7562088" y="217627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a2_en"/>
          <p:cNvSpPr txBox="1"/>
          <p:nvPr/>
        </p:nvSpPr>
        <p:spPr>
          <a:xfrm>
            <a:off x="7562088" y="21762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a2_en"/>
          <p:cNvSpPr txBox="1"/>
          <p:nvPr/>
        </p:nvSpPr>
        <p:spPr>
          <a:xfrm>
            <a:off x="8046720" y="1993392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reset the port, give the device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address 2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hub_port_connect (5306)</a:t>
            </a:r>
            <a:endParaRPr lang="en-US" sz="1150" dirty="0"/>
          </a:p>
        </p:txBody>
      </p:sp>
      <p:sp>
        <p:nvSpPr>
          <p:cNvPr id="17" name="a3_en"/>
          <p:cNvSpPr/>
          <p:nvPr/>
        </p:nvSpPr>
        <p:spPr>
          <a:xfrm>
            <a:off x="7452360" y="2798064"/>
            <a:ext cx="4206240" cy="73152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en"/>
          <p:cNvSpPr/>
          <p:nvPr/>
        </p:nvSpPr>
        <p:spPr>
          <a:xfrm>
            <a:off x="7562088" y="29809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a3_en"/>
          <p:cNvSpPr txBox="1"/>
          <p:nvPr/>
        </p:nvSpPr>
        <p:spPr>
          <a:xfrm>
            <a:off x="7562088" y="29809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a3_en"/>
          <p:cNvSpPr txBox="1"/>
          <p:nvPr/>
        </p:nvSpPr>
        <p:spPr>
          <a:xfrm>
            <a:off x="8046720" y="2798064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read the descriptors on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endpoint 0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usb_new_device (2561)</a:t>
            </a:r>
            <a:endParaRPr lang="en-US" sz="1150" dirty="0"/>
          </a:p>
        </p:txBody>
      </p:sp>
      <p:sp>
        <p:nvSpPr>
          <p:cNvPr id="21" name="a4_en"/>
          <p:cNvSpPr/>
          <p:nvPr/>
        </p:nvSpPr>
        <p:spPr>
          <a:xfrm>
            <a:off x="7452360" y="3602736"/>
            <a:ext cx="4206240" cy="73152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2" name="a4_en"/>
          <p:cNvSpPr/>
          <p:nvPr/>
        </p:nvSpPr>
        <p:spPr>
          <a:xfrm>
            <a:off x="7562088" y="378561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3" name="a4_en"/>
          <p:cNvSpPr txBox="1"/>
          <p:nvPr/>
        </p:nvSpPr>
        <p:spPr>
          <a:xfrm>
            <a:off x="7562088" y="37856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24" name="a4_en"/>
          <p:cNvSpPr txBox="1"/>
          <p:nvPr/>
        </p:nvSpPr>
        <p:spPr>
          <a:xfrm>
            <a:off x="8046720" y="3602736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add the device and its interfaces to sysfs: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uevents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with MODALIAS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48640" y="4526280"/>
            <a:ext cx="6675120" cy="1417320"/>
          </a:xfrm>
          <a:prstGeom prst="roundRect">
            <a:avLst>
              <a:gd name="adj" fmla="val 516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31520" y="4526280"/>
            <a:ext cx="6309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Lecture 14.2 link: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device appears on the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usb bus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exactly like sysprog.0 appeared on the platform bus: device_add, a uevent, then the bus tries its drivers.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7452360" y="4526280"/>
            <a:ext cx="4206240" cy="1417320"/>
          </a:xfrm>
          <a:prstGeom prst="roundRect">
            <a:avLst>
              <a:gd name="adj" fmla="val 516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589520" y="4526280"/>
            <a:ext cx="39319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irq 11: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one interrupt line of the host controller. Every keyboard report on the following slides arrives through it.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Matching a driver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The id_table, the MODALIAS, and usb_probe_interface.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28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Which interfaces do we want? The id_table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57784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sysprog_kbd.c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21208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const struct usb_device_id skbd_ids[] =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{ USB_INTERFACE_INFO(USB_CLASS_HID, 1, 1) },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 class 3 HID, subclass 1 boot, protocol 1 keyboard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{ }                         /* end of the table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MODULE_DEVICE_TABLE(usb, skbd_ids);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548640" y="3703320"/>
            <a:ext cx="5577840" cy="2240280"/>
          </a:xfrm>
          <a:prstGeom prst="roundRect">
            <a:avLst>
              <a:gd name="adj" fmla="val 40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8313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8313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8313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749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include/linux/usb.h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087368"/>
            <a:ext cx="5212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1076  #define USB_INTERFACE_INFO(cl, sc, pr) \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.match_flags = USB_DEVICE_ID_MATCH_INT_INFO, \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.bInterfaceClass = (cl), \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.bInterfaceSubClass = (sc), \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.bInterfaceProtocol = (pr)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355080" y="1188720"/>
            <a:ext cx="5303520" cy="2971800"/>
          </a:xfrm>
          <a:prstGeom prst="roundRect">
            <a:avLst>
              <a:gd name="adj" fmla="val 307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5196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7208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9220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178040" y="123444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drivers/usb/core/driver.c  (real lines)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556248" y="1572768"/>
            <a:ext cx="49377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321  static int usb_probe_interface(struct device *dev)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346      id = usb_match_dynamic_id(intf, driver);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348          id = usb_match_id(intf, driver-&gt;id_table);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399      error = driver-&gt;probe(intf, id);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677  int usb_match_one_id_intf(…)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692      if ((id-&gt;match_flags &amp; USB_DEVICE_ID_MATCH_INT_CLASS) &amp;&amp;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693          (id-&gt;bInterfaceClass != intf-&gt;desc.bInterfaceClass))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694          return 0;          /* and the same for subclass, protocol */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6355080" y="4297680"/>
            <a:ext cx="5303520" cy="1645920"/>
          </a:xfrm>
          <a:prstGeom prst="roundRect">
            <a:avLst>
              <a:gd name="adj" fmla="val 444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537960" y="44622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537960" y="44622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828032"/>
            <a:ext cx="49377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A table ended by an empty entry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Like argv's NULL at the end, or a string's 0: the kernel walks skbd_ids until it finds { }. Designated initializers (.bInterfaceClass = …) leave every other field 0.</a:t>
            </a:r>
            <a:endParaRPr lang="en-US" sz="1150" dirty="0"/>
          </a:p>
        </p:txBody>
      </p:sp>
      <p:sp>
        <p:nvSpPr>
          <p:cNvPr id="26" name="Text 2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28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MODALIAS: the interface's id card (real)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1234440" cy="54864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v0627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1856232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vendor  (5)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1783080" y="1280160"/>
            <a:ext cx="1234440" cy="54864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783080" y="128016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p0001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600200" y="1856232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product  (5)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017520" y="1280160"/>
            <a:ext cx="1234440" cy="548640"/>
          </a:xfrm>
          <a:prstGeom prst="rect">
            <a:avLst/>
          </a:prstGeom>
          <a:solidFill>
            <a:schemeClr val="bg1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3017520" y="128016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d0000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834640" y="1856232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bcdDevice  (5)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251960" y="1280160"/>
            <a:ext cx="987552" cy="548640"/>
          </a:xfrm>
          <a:prstGeom prst="rect">
            <a:avLst/>
          </a:prstGeom>
          <a:solidFill>
            <a:schemeClr val="bg1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4251960" y="128016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dc00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69080" y="1856232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dev class  (4)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239512" y="1280160"/>
            <a:ext cx="1234440" cy="548640"/>
          </a:xfrm>
          <a:prstGeom prst="rect">
            <a:avLst/>
          </a:prstGeom>
          <a:solidFill>
            <a:schemeClr val="bg1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239512" y="128016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dsc00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056632" y="1856232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dsc  (5)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473952" y="1280160"/>
            <a:ext cx="987552" cy="548640"/>
          </a:xfrm>
          <a:prstGeom prst="rect">
            <a:avLst/>
          </a:prstGeom>
          <a:solidFill>
            <a:schemeClr val="bg1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473952" y="128016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dp00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291072" y="1856232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dp  (4)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7461504" y="1280160"/>
            <a:ext cx="987552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461504" y="128016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ic03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7278624" y="1856232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if class  (4)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8449056" y="1280160"/>
            <a:ext cx="1234440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8449056" y="128016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isc01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8266176" y="1856232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if sub  (5)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9683496" y="1280160"/>
            <a:ext cx="987552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9683496" y="128016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ip01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9500616" y="1856232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if proto  (4)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10671048" y="1280160"/>
            <a:ext cx="987552" cy="548640"/>
          </a:xfrm>
          <a:prstGeom prst="rect">
            <a:avLst/>
          </a:prstGeom>
          <a:solidFill>
            <a:schemeClr val="bg1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10671048" y="1280160"/>
            <a:ext cx="987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in00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10488168" y="1856232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if no  (4)</a:t>
            </a:r>
            <a:endParaRPr lang="en-US" sz="95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2148840"/>
            <a:ext cx="11109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usb:v0627p0001d0000dc00dsc00dp00ic03isc01ip01in00   (cat /sys/bus/usb/devices/1-1:1.0/modalias)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548640" y="2697480"/>
            <a:ext cx="5760720" cy="3246120"/>
          </a:xfrm>
          <a:prstGeom prst="roundRect">
            <a:avLst>
              <a:gd name="adj" fmla="val 281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713232" y="28254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>
            <a:off x="914400" y="28254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7" name="Shape 35"/>
          <p:cNvSpPr/>
          <p:nvPr/>
        </p:nvSpPr>
        <p:spPr>
          <a:xfrm>
            <a:off x="1115568" y="28254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1371600" y="274320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bind by hand  (real)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749808" y="3081528"/>
            <a:ext cx="5394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-n 1-1:1.0 &gt; /sys/bus/usb/drivers/sysprog_kbd/unbind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sysprog_kbd 1-1:1.0: disconnect after 0 reports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-n 1-1:1.0 &gt; /sys/bus/usb/drivers/sysprog_kbd/bind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sysprog_kbd 1-1:1.0: listening on endpoint 0x81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/sys/bus/usb/devices/1-2.1:1.0/modalias   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the mouse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usb:v0627p0001d0000dc00dsc00dp00ic03isc01ip02in00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-n 1-2.1:1.0 &gt; …/sysprog_kbd/bind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sh: write error: No such device</a:t>
            </a:r>
            <a:endParaRPr lang="en-US" sz="950" dirty="0"/>
          </a:p>
        </p:txBody>
      </p:sp>
      <p:sp>
        <p:nvSpPr>
          <p:cNvPr id="40" name="a1_ma"/>
          <p:cNvSpPr/>
          <p:nvPr/>
        </p:nvSpPr>
        <p:spPr>
          <a:xfrm>
            <a:off x="6537960" y="2697480"/>
            <a:ext cx="51206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1" name="a1_ma"/>
          <p:cNvSpPr/>
          <p:nvPr/>
        </p:nvSpPr>
        <p:spPr>
          <a:xfrm>
            <a:off x="6647688" y="301752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2" name="a1_ma"/>
          <p:cNvSpPr txBox="1"/>
          <p:nvPr/>
        </p:nvSpPr>
        <p:spPr>
          <a:xfrm>
            <a:off x="6647688" y="3017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43" name="a1_ma"/>
          <p:cNvSpPr txBox="1"/>
          <p:nvPr/>
        </p:nvSpPr>
        <p:spPr>
          <a:xfrm>
            <a:off x="7132320" y="2697480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MODULE_DEVICE_TABLE writes our table into the .ko; depmod turns it into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modules.alias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usb:v*p*d*dc*dsc*dp*ic03isc01ip01in*</a:t>
            </a:r>
            <a:endParaRPr lang="en-US" sz="1150" dirty="0"/>
          </a:p>
        </p:txBody>
      </p:sp>
      <p:sp>
        <p:nvSpPr>
          <p:cNvPr id="44" name="a2_ma"/>
          <p:cNvSpPr/>
          <p:nvPr/>
        </p:nvSpPr>
        <p:spPr>
          <a:xfrm>
            <a:off x="6537960" y="3776472"/>
            <a:ext cx="5120640" cy="1005840"/>
          </a:xfrm>
          <a:prstGeom prst="roundRect">
            <a:avLst>
              <a:gd name="adj" fmla="val 727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45" name="a2_ma"/>
          <p:cNvSpPr/>
          <p:nvPr/>
        </p:nvSpPr>
        <p:spPr>
          <a:xfrm>
            <a:off x="6647688" y="409651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6" name="a2_ma"/>
          <p:cNvSpPr txBox="1"/>
          <p:nvPr/>
        </p:nvSpPr>
        <p:spPr>
          <a:xfrm>
            <a:off x="6647688" y="40965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47" name="a2_ma"/>
          <p:cNvSpPr txBox="1"/>
          <p:nvPr/>
        </p:nvSpPr>
        <p:spPr>
          <a:xfrm>
            <a:off x="7132320" y="3776472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the uevent carries the MODALIAS; udev runs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modprobe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with it: the right module loads by itself</a:t>
            </a:r>
            <a:endParaRPr lang="en-US" sz="1150" dirty="0"/>
          </a:p>
        </p:txBody>
      </p:sp>
      <p:sp>
        <p:nvSpPr>
          <p:cNvPr id="48" name="a3_ma"/>
          <p:cNvSpPr/>
          <p:nvPr/>
        </p:nvSpPr>
        <p:spPr>
          <a:xfrm>
            <a:off x="6537960" y="4855464"/>
            <a:ext cx="51206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9" name="a3_ma"/>
          <p:cNvSpPr/>
          <p:nvPr/>
        </p:nvSpPr>
        <p:spPr>
          <a:xfrm>
            <a:off x="6647688" y="51755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0" name="a3_ma"/>
          <p:cNvSpPr txBox="1"/>
          <p:nvPr/>
        </p:nvSpPr>
        <p:spPr>
          <a:xfrm>
            <a:off x="6647688" y="51755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51" name="a3_ma"/>
          <p:cNvSpPr txBox="1"/>
          <p:nvPr/>
        </p:nvSpPr>
        <p:spPr>
          <a:xfrm>
            <a:off x="7132320" y="4855464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the mouse says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ip02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our table does not match, bind fails with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ENODEV</a:t>
            </a:r>
            <a:endParaRPr lang="en-US" sz="1150" dirty="0"/>
          </a:p>
        </p:txBody>
      </p:sp>
      <p:sp>
        <p:nvSpPr>
          <p:cNvPr id="53" name="Text 5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probe, URBs, disconnect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Ask the host controller to poll the keyboard, and react when it answers.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28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struct usb_driver and skbd_probe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029200" cy="2286000"/>
          </a:xfrm>
          <a:prstGeom prst="roundRect">
            <a:avLst>
              <a:gd name="adj" fmla="val 4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sysprog_kbd.c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46634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struct usb_driver skbd_driver =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.name       = "sysprog_kbd",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.id_table   = skbd_ids,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.probe      = skbd_probe,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.disconnect = skbd_disconnect,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module_usb_driver(skbd_driver);  /* init/exit for us */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548640" y="3611880"/>
            <a:ext cx="502920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7398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7398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7398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65760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include/linux/usb.h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995928"/>
            <a:ext cx="4663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1212  struct usb_driver {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1213      const char *name;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1215      int (*probe) (struct usb_interface *intf,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const struct usb_device_id *id);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1218      void (*disconnect) (struct usb_interface *intf);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1230      const struct usb_device_id *id_table;</a:t>
            </a:r>
            <a:endParaRPr lang="en-US" sz="920" dirty="0"/>
          </a:p>
        </p:txBody>
      </p:sp>
      <p:sp>
        <p:nvSpPr>
          <p:cNvPr id="15" name="Shape 13"/>
          <p:cNvSpPr/>
          <p:nvPr/>
        </p:nvSpPr>
        <p:spPr>
          <a:xfrm>
            <a:off x="5806440" y="1188720"/>
            <a:ext cx="585216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59710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1722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3733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6294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skbd_probe  (real, core lines)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007608" y="1572768"/>
            <a:ext cx="54864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(i = 0; i &lt; alt-&gt;desc.bNumEndpoints; i++) {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struct usb_endpoint_descriptor *e = &amp;alt-&gt;endpoint[i].desc;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(!ep &amp;&amp; usb_endpoint_is_int_in(e)) ep = e;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(!ep) return -ENODEV;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k-&gt;buf = usb_alloc_coherent(udev, 8, GFP_KERNEL, &amp;k-&gt;dma);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k-&gt;urb = usb_alloc_urb(0, GFP_KERNEL);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 usb_fill_int_urb(…)   (next slide)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usb_set_intfdata(intf, k);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err = usb_submit_urb(k-&gt;urb, GFP_KERNEL);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806440" y="4069080"/>
            <a:ext cx="5852160" cy="1874520"/>
          </a:xfrm>
          <a:prstGeom prst="roundRect">
            <a:avLst>
              <a:gd name="adj" fmla="val 48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5971032" y="41970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172200" y="41970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373368" y="41970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629400" y="411480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dmesg after insmod  (real)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6007608" y="4453128"/>
            <a:ext cx="5486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sysprog_kbd 1-1:1.0: probe: 0627:0001 "QEMU" "QEMU USB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Keyboard", interface 0 class 3/1/1, 1 endpoint(s)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sysprog_kbd 1-1:1.0:   endpoint 0x81: interrupt IN,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max packet 8, interval 10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sysprog_kbd 1-1:1.0: listening on endpoint 0x81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usbcore: registered new interface driver sysprog_kbd</a:t>
            </a:r>
            <a:endParaRPr lang="en-US" sz="900" dirty="0"/>
          </a:p>
        </p:txBody>
      </p:sp>
      <p:sp>
        <p:nvSpPr>
          <p:cNvPr id="28" name="Text 2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28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URB: a request handed to the host controller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66928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include/linux/usb.h: struct urb  (real, part)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035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1593  struct urb {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1606      struct usb_device *dev;        /* (in) */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1608      unsigned int pipe;             /* (in) endpoint + direction */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1610      int status;                    /* (return) */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1612      void *transfer_buffer;         /* (in) */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1617      u32 transfer_buffer_length;    /* (in) */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1618      u32 actual_length;             /* (return) */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1623      int interval;                  /* (modify) */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1626      void *context;                 /* (in) for complete */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1627      usb_complete_t complete;       /* (in) */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4069080"/>
            <a:ext cx="5669280" cy="1874520"/>
          </a:xfrm>
          <a:prstGeom prst="roundRect">
            <a:avLst>
              <a:gd name="adj" fmla="val 48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41970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41970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41970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411480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skbd_probe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453128"/>
            <a:ext cx="5303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usb_fill_int_urb(k-&gt;urb, udev,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usb_rcvintpipe(udev, ep-&gt;bEndpointAddress),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k-&gt;buf, min(k-&gt;maxp, 8),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skbd_irq, k, ep-&gt;bInterval);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k-&gt;urb-&gt;transfer_dma = k-&gt;dma;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k-&gt;urb-&gt;transfer_flags |= URB_NO_TRANSFER_DMA_MAP;</a:t>
            </a:r>
            <a:endParaRPr lang="en-US" sz="950" dirty="0"/>
          </a:p>
        </p:txBody>
      </p:sp>
      <p:sp>
        <p:nvSpPr>
          <p:cNvPr id="15" name="a1_ur"/>
          <p:cNvSpPr/>
          <p:nvPr/>
        </p:nvSpPr>
        <p:spPr>
          <a:xfrm>
            <a:off x="6446520" y="1188720"/>
            <a:ext cx="521208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ur"/>
          <p:cNvSpPr/>
          <p:nvPr/>
        </p:nvSpPr>
        <p:spPr>
          <a:xfrm>
            <a:off x="6556248" y="139446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1_ur"/>
          <p:cNvSpPr txBox="1"/>
          <p:nvPr/>
        </p:nvSpPr>
        <p:spPr>
          <a:xfrm>
            <a:off x="6556248" y="13944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a1_ur"/>
          <p:cNvSpPr txBox="1"/>
          <p:nvPr/>
        </p:nvSpPr>
        <p:spPr>
          <a:xfrm>
            <a:off x="7040880" y="118872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fill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which endpoint, which buffer, how often, which function to call (usb.h 1734)</a:t>
            </a:r>
            <a:endParaRPr lang="en-US" sz="1150" dirty="0"/>
          </a:p>
        </p:txBody>
      </p:sp>
      <p:sp>
        <p:nvSpPr>
          <p:cNvPr id="19" name="a2_ur"/>
          <p:cNvSpPr/>
          <p:nvPr/>
        </p:nvSpPr>
        <p:spPr>
          <a:xfrm>
            <a:off x="6446520" y="2039112"/>
            <a:ext cx="5212080" cy="777240"/>
          </a:xfrm>
          <a:prstGeom prst="roundRect">
            <a:avLst>
              <a:gd name="adj" fmla="val 9412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a2_ur"/>
          <p:cNvSpPr/>
          <p:nvPr/>
        </p:nvSpPr>
        <p:spPr>
          <a:xfrm>
            <a:off x="6556248" y="224485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2_ur"/>
          <p:cNvSpPr txBox="1"/>
          <p:nvPr/>
        </p:nvSpPr>
        <p:spPr>
          <a:xfrm>
            <a:off x="6556248" y="22448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a2_ur"/>
          <p:cNvSpPr txBox="1"/>
          <p:nvPr/>
        </p:nvSpPr>
        <p:spPr>
          <a:xfrm>
            <a:off x="7040880" y="2039112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submit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usb_submit_urb (urb.c 368); status = −EINPROGRESS, the URB now belongs to the controller</a:t>
            </a:r>
            <a:endParaRPr lang="en-US" sz="1150" dirty="0"/>
          </a:p>
        </p:txBody>
      </p:sp>
      <p:sp>
        <p:nvSpPr>
          <p:cNvPr id="23" name="a3_ur"/>
          <p:cNvSpPr/>
          <p:nvPr/>
        </p:nvSpPr>
        <p:spPr>
          <a:xfrm>
            <a:off x="6446520" y="2889504"/>
            <a:ext cx="521208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3_ur"/>
          <p:cNvSpPr/>
          <p:nvPr/>
        </p:nvSpPr>
        <p:spPr>
          <a:xfrm>
            <a:off x="6556248" y="30952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3_ur"/>
          <p:cNvSpPr txBox="1"/>
          <p:nvPr/>
        </p:nvSpPr>
        <p:spPr>
          <a:xfrm>
            <a:off x="6556248" y="30952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6" name="a3_ur"/>
          <p:cNvSpPr txBox="1"/>
          <p:nvPr/>
        </p:nvSpPr>
        <p:spPr>
          <a:xfrm>
            <a:off x="7040880" y="2889504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complete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the controller filled the buffer; usbcore calls complete(urb) in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interrupt context</a:t>
            </a:r>
            <a:endParaRPr lang="en-US" sz="1150" dirty="0"/>
          </a:p>
        </p:txBody>
      </p:sp>
      <p:sp>
        <p:nvSpPr>
          <p:cNvPr id="27" name="a4_ur"/>
          <p:cNvSpPr/>
          <p:nvPr/>
        </p:nvSpPr>
        <p:spPr>
          <a:xfrm>
            <a:off x="6446520" y="3739896"/>
            <a:ext cx="5212080" cy="777240"/>
          </a:xfrm>
          <a:prstGeom prst="roundRect">
            <a:avLst>
              <a:gd name="adj" fmla="val 9412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8" name="a4_ur"/>
          <p:cNvSpPr/>
          <p:nvPr/>
        </p:nvSpPr>
        <p:spPr>
          <a:xfrm>
            <a:off x="6556248" y="394563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9" name="a4_ur"/>
          <p:cNvSpPr txBox="1"/>
          <p:nvPr/>
        </p:nvSpPr>
        <p:spPr>
          <a:xfrm>
            <a:off x="6556248" y="39456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30" name="a4_ur"/>
          <p:cNvSpPr txBox="1"/>
          <p:nvPr/>
        </p:nvSpPr>
        <p:spPr>
          <a:xfrm>
            <a:off x="7040880" y="3739896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resubmit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from complete, or the keyboard is never polled again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6446520" y="4663440"/>
            <a:ext cx="5212080" cy="1280160"/>
          </a:xfrm>
          <a:prstGeom prst="roundRect">
            <a:avLst>
              <a:gd name="adj" fmla="val 571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>
            <a:off x="6629400" y="48280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6629400" y="48280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6629400" y="5193792"/>
            <a:ext cx="4846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A callback with a void *context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Like pthread_create's void *arg: the kernel hands our k back to skbd_irq through urb-&gt;context.</a:t>
            </a:r>
            <a:endParaRPr lang="en-US" sz="1150" dirty="0"/>
          </a:p>
        </p:txBody>
      </p:sp>
      <p:sp>
        <p:nvSpPr>
          <p:cNvPr id="36" name="Text 3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a USB keyboard meet its driver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1.7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Address </a:t>
            </a:r>
            <a:pPr algn="l"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pPr algn="l"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then the descriptors.</a:t>
            </a:r>
            <a:endParaRPr lang="en-US" sz="14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usb_match_id</a:t>
            </a:r>
            <a:pPr algn="l"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3/1/1.</a:t>
            </a:r>
            <a:endParaRPr lang="en-US" sz="14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probe</a:t>
            </a:r>
            <a:pPr algn="l"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submits one URB.</a:t>
            </a:r>
            <a:endParaRPr lang="en-US" sz="14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NAK</a:t>
            </a:r>
            <a:pPr algn="l"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every 10 ms: no CPU work.</a:t>
            </a:r>
            <a:endParaRPr lang="en-US" sz="14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Report, </a:t>
            </a:r>
            <a:pPr algn="l"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skbd_irq</a:t>
            </a:r>
            <a:pPr algn="l"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resubmit.</a:t>
            </a:r>
            <a:endParaRPr lang="en-US" sz="14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6.</a:t>
            </a:r>
            <a:pPr algn="l"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usb_kill_urb</a:t>
            </a:r>
            <a:pPr algn="l"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at unplug.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28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skbd_irq: the completion handler, in interrupt context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3657600"/>
          </a:xfrm>
          <a:prstGeom prst="roundRect">
            <a:avLst>
              <a:gd name="adj" fmla="val 25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sysprog_kbd.c  (real, core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void skbd_irq(struct urb *urb)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struct skbd *k = urb-&gt;context;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switch (urb-&gt;status)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case 0: break;                         /* data!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case -ECONNRESET: case -ENOENT: case -ESHUTDOWN: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return;                            /* killed or unplugged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default: goto resubmit;                /* a bad packet: try again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dev_info(…, "report %d: %8ph  key 0x%02x '%c'%s\n", …);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resubmit: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(usb_submit_urb(urb, GFP_ATOMIC))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dev_err(…, "resubmit failed\n");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12280" y="1188720"/>
          <a:ext cx="484632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1031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allowed here?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printk, dev_info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kmalloc(…, GFP_ATOMIC)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yes: never sleeps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GFP_KERNEL, mutex_lock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no: they may sleep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copy_to_user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no: no user process here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812280" y="3657600"/>
            <a:ext cx="4846320" cy="1188720"/>
          </a:xfrm>
          <a:prstGeom prst="roundRect">
            <a:avLst>
              <a:gd name="adj" fmla="val 615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6949440" y="365760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Lecture 13 link: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same rules as the interrupt handler there: "current" is whoever was interrupted.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548640" y="4983480"/>
            <a:ext cx="11109960" cy="960120"/>
          </a:xfrm>
          <a:prstGeom prst="roundRect">
            <a:avLst>
              <a:gd name="adj" fmla="val 76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31520" y="4983480"/>
            <a:ext cx="10789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Why a status switch?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same function is called for success, for errors on the bus, and when the URB is killed at unplug or rmmod. Resubmitting a killed URB would fight with disconnect: return instead.</a:t>
            </a:r>
            <a:endParaRPr lang="en-US" sz="1250" dirty="0"/>
          </a:p>
        </p:txBody>
      </p:sp>
      <p:sp>
        <p:nvSpPr>
          <p:cNvPr id="15" name="Text 1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28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8-byte boot report, decoded (real)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388745" cy="59436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3887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1856232"/>
            <a:ext cx="175450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modifiers  (1)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937385" y="1234440"/>
            <a:ext cx="1388745" cy="59436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937385" y="1234440"/>
            <a:ext cx="13887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754505" y="1856232"/>
            <a:ext cx="175450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reserved  (1)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26130" y="1234440"/>
            <a:ext cx="1388745" cy="5943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3326130" y="1234440"/>
            <a:ext cx="13887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143250" y="1856232"/>
            <a:ext cx="175450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key 1  (1)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714875" y="1234440"/>
            <a:ext cx="1388745" cy="594360"/>
          </a:xfrm>
          <a:prstGeom prst="rect">
            <a:avLst/>
          </a:prstGeom>
          <a:solidFill>
            <a:schemeClr val="bg1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4714875" y="1234440"/>
            <a:ext cx="13887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531995" y="1856232"/>
            <a:ext cx="175450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key 2  (1)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103620" y="1234440"/>
            <a:ext cx="1388745" cy="594360"/>
          </a:xfrm>
          <a:prstGeom prst="rect">
            <a:avLst/>
          </a:prstGeom>
          <a:solidFill>
            <a:schemeClr val="bg1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103620" y="1234440"/>
            <a:ext cx="13887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920740" y="1856232"/>
            <a:ext cx="175450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key 3  (1)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492365" y="1234440"/>
            <a:ext cx="1388745" cy="594360"/>
          </a:xfrm>
          <a:prstGeom prst="rect">
            <a:avLst/>
          </a:prstGeom>
          <a:solidFill>
            <a:schemeClr val="bg1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492365" y="1234440"/>
            <a:ext cx="13887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7309485" y="1856232"/>
            <a:ext cx="175450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key 4  (1)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881110" y="1234440"/>
            <a:ext cx="1388745" cy="594360"/>
          </a:xfrm>
          <a:prstGeom prst="rect">
            <a:avLst/>
          </a:prstGeom>
          <a:solidFill>
            <a:schemeClr val="bg1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8881110" y="1234440"/>
            <a:ext cx="13887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8698230" y="1856232"/>
            <a:ext cx="175450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key 5  (1)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0269855" y="1234440"/>
            <a:ext cx="1388745" cy="594360"/>
          </a:xfrm>
          <a:prstGeom prst="rect">
            <a:avLst/>
          </a:prstGeom>
          <a:solidFill>
            <a:schemeClr val="bg1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10269855" y="1234440"/>
            <a:ext cx="13887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10086975" y="1856232"/>
            <a:ext cx="175450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key 6  (1)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48640" y="2194560"/>
            <a:ext cx="676656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713232" y="23225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914400" y="23225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1115568" y="23225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1371600" y="224028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sendkey h, i, shift-b, u  →  dmesg  (real)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749808" y="2578608"/>
            <a:ext cx="64008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 1: 00 00 0b 00 00 00 00 00  key 0x0b 'h'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 2: 00 00 00 00 00 00 00 00  (all keys up)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 3: 00 00 0c 00 00 00 00 00  key 0x0c 'i'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 4: 00 00 00 00 00 00 00 00  (all keys up)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 5: 02 00 00 00 00 00 00 00  (all keys up)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 6: 02 00 05 00 00 00 00 00  key 0x05 'b' +shift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 7: 02 00 00 00 00 00 00 00  (all keys up)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 8: 00 00 00 00 00 00 00 00  (all keys up)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 9: 00 00 18 00 00 00 00 00  key 0x18 'u'</a:t>
            </a:r>
            <a:endParaRPr lang="en-US" sz="950" dirty="0"/>
          </a:p>
        </p:txBody>
      </p:sp>
      <p:graphicFrame>
        <p:nvGraphicFramePr>
          <p:cNvPr id="4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43800" y="2194560"/>
          <a:ext cx="41148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4688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bit of byte 0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key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0x01 / 0x10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left / right Ctrl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0x02 / 0x20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left / right Shift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0x04 / 0x40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left / right Alt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34" name="Shape 31"/>
          <p:cNvSpPr/>
          <p:nvPr/>
        </p:nvSpPr>
        <p:spPr>
          <a:xfrm>
            <a:off x="7543800" y="3977640"/>
            <a:ext cx="4114800" cy="960120"/>
          </a:xfrm>
          <a:prstGeom prst="roundRect">
            <a:avLst>
              <a:gd name="adj" fmla="val 7619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5" name="Text 32"/>
          <p:cNvSpPr txBox="1"/>
          <p:nvPr/>
        </p:nvSpPr>
        <p:spPr>
          <a:xfrm>
            <a:off x="7680960" y="3977640"/>
            <a:ext cx="3840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'a' + (u − 0x04): usage 0x0b → 'a' + 7 =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'h'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.</a:t>
            </a:r>
            <a:endParaRPr lang="en-US" sz="1250" dirty="0"/>
          </a:p>
        </p:txBody>
      </p:sp>
      <p:sp>
        <p:nvSpPr>
          <p:cNvPr id="36" name="Shape 33"/>
          <p:cNvSpPr/>
          <p:nvPr/>
        </p:nvSpPr>
        <p:spPr>
          <a:xfrm>
            <a:off x="548640" y="50749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4"/>
          <p:cNvSpPr txBox="1"/>
          <p:nvPr/>
        </p:nvSpPr>
        <p:spPr>
          <a:xfrm>
            <a:off x="731520" y="5074920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The device reports state, not events: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"these keys are down now". Pressing Shift alone is report 5; the driver must compare with the previous report to know what was pressed or released.</a:t>
            </a:r>
            <a:endParaRPr lang="en-US" sz="1250" dirty="0"/>
          </a:p>
        </p:txBody>
      </p:sp>
      <p:sp>
        <p:nvSpPr>
          <p:cNvPr id="39" name="Text 3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28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Unplug and plug again (real, QEMU monitor)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skbd_disconnect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skbd *k = usb_get_intfdata(intf);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usb_kill_urb(k-&gt;urb);      /* wait until not in flight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usb_free_urb(k-&gt;urb);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usb_free_coherent(k-&gt;udev, 8, k-&gt;buf, k-&gt;dma);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dev_info(…, "disconnect after %d reports\n", k-&gt;reports);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kfree(k);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548640" y="3657600"/>
            <a:ext cx="6035040" cy="2286000"/>
          </a:xfrm>
          <a:prstGeom prst="roundRect">
            <a:avLst>
              <a:gd name="adj" fmla="val 4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7856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7856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7856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7033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(qemu) device_del kbd1 ; device_add usb-kbd,bus=uhci.0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041648"/>
            <a:ext cx="56692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 1-1: USB disconnect, device number 2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sysprog_kbd 1-1:1.0: disconnect after 10 reports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 1-2.2: new full-speed USB device number 5 using uhci_hcd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 1-2.2: Product: QEMU USB Keyboard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sysprog_kbd 1-2.2:1.0: probe: 0627:0001 … class 3/1/1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sysprog_kbd 1-2.2:1.0: listening on endpoint 0x81</a:t>
            </a:r>
            <a:endParaRPr lang="en-US" sz="920" dirty="0"/>
          </a:p>
        </p:txBody>
      </p:sp>
      <p:sp>
        <p:nvSpPr>
          <p:cNvPr id="15" name="Shape 13"/>
          <p:cNvSpPr/>
          <p:nvPr/>
        </p:nvSpPr>
        <p:spPr>
          <a:xfrm>
            <a:off x="6812280" y="1188720"/>
            <a:ext cx="4846320" cy="310896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9768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1780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3792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635240" y="12344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uevents (hotplug helper log, 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013448" y="1572768"/>
            <a:ext cx="44805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1188 unbind  …/1-1/1-1:1.0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1189 remove  …/1-1/1-1:1.0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1190 unbind  …/1-1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1191 remove  …/1-1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1193 change  …/1-2/1-2.2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1192 add     …/1-2/1-2.2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1195 bind    …/1-2.2:1.0  DRIVER=sysprog_kbd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1194 add     …/1-2.2:1.0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1196 bind    …/1-2/1-2.2  DRIVER=usb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6812280" y="4434840"/>
            <a:ext cx="4846320" cy="1508760"/>
          </a:xfrm>
          <a:prstGeom prst="roundRect">
            <a:avLst>
              <a:gd name="adj" fmla="val 4848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949440" y="4434840"/>
            <a:ext cx="4572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No rmmod, no insmod: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module stayed loaded; the new keyboard (now behind the hub, 1-2.2, device number 5) was probed at once. Note the numbers: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1193 before 1192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. Homework task 5.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28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Our driver vs the kernel's own usbkbd.c</a:t>
            </a:r>
            <a:endParaRPr lang="en-US" sz="30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749040"/>
                <a:gridCol w="534924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step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sysprog_kbd.c (ours)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drivers/hid/usbhid/usbkbd.c (real lines)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which interfaces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USB_INTERFACE_INFO(3, 1, 1)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line 383: the same table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start polling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usb_fill_int_urb + usb_submit_urb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line 335: usb_fill_int_urb; submit at open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each report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skbd_irq: print it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usb_kbd_irq (line 100): input_report_key (118–133)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resubmit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usb_submit_urb(urb, GFP_ATOMIC)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line 146: the same call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user space sees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dmesg lines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/dev/input/eventN, the console, X/Wayland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unplug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usb_kill_urb, free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usb_kbd_disconnect (369): usb_kill_urb (375)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846320"/>
            <a:ext cx="5486400" cy="1097280"/>
          </a:xfrm>
          <a:prstGeom prst="roundRect">
            <a:avLst>
              <a:gd name="adj" fmla="val 666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31520" y="48463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Drivers stack: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usbkbd turns USB reports into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input events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; the input core and evdev (a char driver) give them to programs.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6263640" y="4846320"/>
            <a:ext cx="5394960" cy="1097280"/>
          </a:xfrm>
          <a:prstGeom prst="roundRect">
            <a:avLst>
              <a:gd name="adj" fmla="val 666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7" name="Text 4"/>
          <p:cNvSpPr txBox="1"/>
          <p:nvPr/>
        </p:nvSpPr>
        <p:spPr>
          <a:xfrm>
            <a:off x="6400800" y="48463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On a lab PC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keyboard is handled by usbhid + hid-generic, a more general cousin that reads the device's HID report descriptor instead of assuming the boot layout.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28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15.3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sysprog_kbd.c: your own USB driver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An id_table, an endpoint, a URB and its completion; keys from the QEMU monitor.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28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15.3 tasks, step by step</a:t>
            </a:r>
            <a:endParaRPr lang="en-US" sz="3000" dirty="0"/>
          </a:p>
        </p:txBody>
      </p:sp>
      <p:sp>
        <p:nvSpPr>
          <p:cNvPr id="3" name="a1_l153"/>
          <p:cNvSpPr/>
          <p:nvPr/>
        </p:nvSpPr>
        <p:spPr>
          <a:xfrm>
            <a:off x="548640" y="118872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l153"/>
          <p:cNvSpPr/>
          <p:nvPr/>
        </p:nvSpPr>
        <p:spPr>
          <a:xfrm>
            <a:off x="658368" y="13350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l153"/>
          <p:cNvSpPr txBox="1"/>
          <p:nvPr/>
        </p:nvSpPr>
        <p:spPr>
          <a:xfrm>
            <a:off x="658368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l153"/>
          <p:cNvSpPr txBox="1"/>
          <p:nvPr/>
        </p:nvSpPr>
        <p:spPr>
          <a:xfrm>
            <a:off x="1143000" y="118872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cd lab15_3; make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builds sysprog_kbd_starter.ko and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mylsusb</a:t>
            </a:r>
            <a:endParaRPr lang="en-US" sz="1150" dirty="0"/>
          </a:p>
        </p:txBody>
      </p:sp>
      <p:sp>
        <p:nvSpPr>
          <p:cNvPr id="7" name="a2_l153"/>
          <p:cNvSpPr/>
          <p:nvPr/>
        </p:nvSpPr>
        <p:spPr>
          <a:xfrm>
            <a:off x="548640" y="192024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l153"/>
          <p:cNvSpPr/>
          <p:nvPr/>
        </p:nvSpPr>
        <p:spPr>
          <a:xfrm>
            <a:off x="658368" y="20665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l153"/>
          <p:cNvSpPr txBox="1"/>
          <p:nvPr/>
        </p:nvSpPr>
        <p:spPr>
          <a:xfrm>
            <a:off x="658368" y="2066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l153"/>
          <p:cNvSpPr txBox="1"/>
          <p:nvPr/>
        </p:nvSpPr>
        <p:spPr>
          <a:xfrm>
            <a:off x="1143000" y="192024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USB=1 ../guest/run_guest.sh .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adds a UHCI controller, a USB keyboard and a mouse; run 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mylsusb</a:t>
            </a:r>
            <a:endParaRPr lang="en-US" sz="1150" dirty="0"/>
          </a:p>
        </p:txBody>
      </p:sp>
      <p:sp>
        <p:nvSpPr>
          <p:cNvPr id="11" name="a3_l153"/>
          <p:cNvSpPr/>
          <p:nvPr/>
        </p:nvSpPr>
        <p:spPr>
          <a:xfrm>
            <a:off x="548640" y="265176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l153"/>
          <p:cNvSpPr/>
          <p:nvPr/>
        </p:nvSpPr>
        <p:spPr>
          <a:xfrm>
            <a:off x="658368" y="27980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l153"/>
          <p:cNvSpPr txBox="1"/>
          <p:nvPr/>
        </p:nvSpPr>
        <p:spPr>
          <a:xfrm>
            <a:off x="658368" y="27980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l153"/>
          <p:cNvSpPr txBox="1"/>
          <p:nvPr/>
        </p:nvSpPr>
        <p:spPr>
          <a:xfrm>
            <a:off x="1143000" y="265176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1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id_table;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2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find the interrupt IN endpoint</a:t>
            </a:r>
            <a:endParaRPr lang="en-US" sz="1150" dirty="0"/>
          </a:p>
        </p:txBody>
      </p:sp>
      <p:sp>
        <p:nvSpPr>
          <p:cNvPr id="15" name="a4_l153"/>
          <p:cNvSpPr/>
          <p:nvPr/>
        </p:nvSpPr>
        <p:spPr>
          <a:xfrm>
            <a:off x="548640" y="338328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l153"/>
          <p:cNvSpPr/>
          <p:nvPr/>
        </p:nvSpPr>
        <p:spPr>
          <a:xfrm>
            <a:off x="658368" y="35295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l153"/>
          <p:cNvSpPr txBox="1"/>
          <p:nvPr/>
        </p:nvSpPr>
        <p:spPr>
          <a:xfrm>
            <a:off x="658368" y="35295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l153"/>
          <p:cNvSpPr txBox="1"/>
          <p:nvPr/>
        </p:nvSpPr>
        <p:spPr>
          <a:xfrm>
            <a:off x="1143000" y="338328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3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usb_fill_int_urb, usb_set_intfdata, usb_submit_urb</a:t>
            </a:r>
            <a:endParaRPr lang="en-US" sz="1150" dirty="0"/>
          </a:p>
        </p:txBody>
      </p:sp>
      <p:sp>
        <p:nvSpPr>
          <p:cNvPr id="19" name="a5_l153"/>
          <p:cNvSpPr/>
          <p:nvPr/>
        </p:nvSpPr>
        <p:spPr>
          <a:xfrm>
            <a:off x="548640" y="411480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l153"/>
          <p:cNvSpPr/>
          <p:nvPr/>
        </p:nvSpPr>
        <p:spPr>
          <a:xfrm>
            <a:off x="658368" y="42611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l153"/>
          <p:cNvSpPr txBox="1"/>
          <p:nvPr/>
        </p:nvSpPr>
        <p:spPr>
          <a:xfrm>
            <a:off x="658368" y="4261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l153"/>
          <p:cNvSpPr txBox="1"/>
          <p:nvPr/>
        </p:nvSpPr>
        <p:spPr>
          <a:xfrm>
            <a:off x="1143000" y="411480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4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decode the report and resubmit with GFP_ATOMIC</a:t>
            </a:r>
            <a:endParaRPr lang="en-US" sz="1150" dirty="0"/>
          </a:p>
        </p:txBody>
      </p:sp>
      <p:sp>
        <p:nvSpPr>
          <p:cNvPr id="23" name="a6_l153"/>
          <p:cNvSpPr/>
          <p:nvPr/>
        </p:nvSpPr>
        <p:spPr>
          <a:xfrm>
            <a:off x="548640" y="484632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4" name="a6_l153"/>
          <p:cNvSpPr/>
          <p:nvPr/>
        </p:nvSpPr>
        <p:spPr>
          <a:xfrm>
            <a:off x="658368" y="49926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6_l153"/>
          <p:cNvSpPr txBox="1"/>
          <p:nvPr/>
        </p:nvSpPr>
        <p:spPr>
          <a:xfrm>
            <a:off x="658368" y="49926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  <a:endParaRPr lang="en-US" sz="1200" dirty="0"/>
          </a:p>
        </p:txBody>
      </p:sp>
      <p:sp>
        <p:nvSpPr>
          <p:cNvPr id="26" name="a6_l153"/>
          <p:cNvSpPr txBox="1"/>
          <p:nvPr/>
        </p:nvSpPr>
        <p:spPr>
          <a:xfrm>
            <a:off x="1143000" y="484632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Ctrl-A then C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QEMU monitor. 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sendkey h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, Ctrl-A C back, 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dmesg | tail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629400" y="1188720"/>
            <a:ext cx="502920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starter, before TODO 1  (real)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830568" y="1572768"/>
            <a:ext cx="46634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sysprog_kbd_starter.ko; echo status $?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status 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dmesg | tail -2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nothing: no probe, the id_table is empty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/sys/bus/usb/drivers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hub  sysprog_kbd  usb  usbfs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6629400" y="3429000"/>
            <a:ext cx="502920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6793992" y="35570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6995160" y="35570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>
            <a:off x="7196328" y="35570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7452360" y="34747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finished lab  (real)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6830568" y="3813048"/>
            <a:ext cx="4663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(qemu) sendkey h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(qemu) sendkey shift-b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dmesg | grep report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 1-1: report 1: 00 00 0b 00 …  key 0x0b 'h'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 1-1: report 2: 00 00 00 00 …  (all keys up)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 1-1: report 3: 02 00 00 00 …  (all keys up)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usb 1-1: report 4: 02 00 05 00 …  key 0x05 'b' +shift</a:t>
            </a:r>
            <a:endParaRPr lang="en-US" sz="950" dirty="0"/>
          </a:p>
        </p:txBody>
      </p:sp>
      <p:sp>
        <p:nvSpPr>
          <p:cNvPr id="40" name="Text 3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What does endpoint address 0x81 tell you?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IN (bit 7: device → host), endpoint number 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Drivers bind to devices or to interfaces?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interfaces: 1-1:1.0, not 1-1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Who sends the keyboard's data when a key is pressed?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nobody by itself: the host controller polls every bInterval ms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must skbd_irq resubmit the URB?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a URB completes once; without it, polling stops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usb_kill_urb before kfree in disconnect?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the completion could still run and use freed memory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USB device is a descriptor tree; drivers bind to interfaces, data flows through endpoints.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Enumeration adds devices to the usb bus; the id_table and MODALIAS pick (and load) the driver.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probe fills and submits a URB; the completion runs in interrupt context and resubmits it.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disconnect kills the URB before freeing anything; hotplug simply repeats probe and disconnect.</a:t>
            </a:r>
            <a:endParaRPr lang="en-US" sz="1500" dirty="0"/>
          </a:p>
        </p:txBody>
      </p:sp>
      <p:sp>
        <p:nvSpPr>
          <p:cNvPr id="20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28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15.3 (the last one)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Mouse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Extend the driver to the boot mouse (protocol 2): 4-byte reports of buttons, dx, dy. Decode the real report "00 fd 00 00". Why is dx a signed char?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MODALIAS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Decode the keyboard's and the mouse's MODALIAS field by field. Explain the real "write error: No such device" when binding the mouse to sysprog_kbd.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GFP_ATOMIC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skbd_irq resubmits with GFP_ATOMIC, probe with GFP_KERNEL. Explain both choices with Lecture 13's rules.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No usb_kill_urb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What could happen if disconnect freed k and the URB without usb_kill_urb first? Give a concrete order of events.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1193 before 1192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hotplug log shows 1193 change before 1192 add. Explain with lib/kobject_uevent.c line 618. Why does udev not have this problem?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28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WRAP-UP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whole course on one page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From a SIC instruction to a USB keyboard report.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28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we built, lecture by lecture</a:t>
            </a:r>
            <a:endParaRPr lang="en-US" sz="30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103120"/>
                <a:gridCol w="3931920"/>
                <a:gridCol w="342900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lectures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the question it answered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you built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machines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1, 2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What does a CPU actually run?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C probes (sizes, endianness), first nasm programs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translators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3.1–3.3, 4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How does text become machine code?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 two-pass assembler, a macro processor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linking, loading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5.1, 5.2, 6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How do pieces become one running program?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 loader, an ELF reader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the kernel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7.1, 7.2, 8.1, 8.2, 9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Who runs the program, and how does it ask for help?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kinfo, a tiny init, a shell, a program without libc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processes talk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10.1, 10.2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How do programs cooperate and get interrupted?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 shell with pipes, mytimeout with signals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memory, files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11.1, 11.2, 12.1, 12.2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Where do bytes live, in RAM and on disk?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mymalloc, vtop, myls, ext2cat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hardware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13, 14.1, 14.2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How does the kernel meet the hardware?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irqtop, a /proc module, a platform driver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drivers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15.1–15.3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How does a device become a file, a disk, a key?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sysbuf, sbd, sysprog_kbd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28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One key press, through everything we studied</a:t>
            </a:r>
            <a:endParaRPr lang="en-US" sz="3000" dirty="0"/>
          </a:p>
        </p:txBody>
      </p:sp>
      <p:sp>
        <p:nvSpPr>
          <p:cNvPr id="3" name="a1_path"/>
          <p:cNvSpPr/>
          <p:nvPr/>
        </p:nvSpPr>
        <p:spPr>
          <a:xfrm>
            <a:off x="548640" y="1188720"/>
            <a:ext cx="676656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path"/>
          <p:cNvSpPr/>
          <p:nvPr/>
        </p:nvSpPr>
        <p:spPr>
          <a:xfrm>
            <a:off x="658368" y="134874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path"/>
          <p:cNvSpPr txBox="1"/>
          <p:nvPr/>
        </p:nvSpPr>
        <p:spPr>
          <a:xfrm>
            <a:off x="658368" y="13487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path"/>
          <p:cNvSpPr txBox="1"/>
          <p:nvPr/>
        </p:nvSpPr>
        <p:spPr>
          <a:xfrm>
            <a:off x="1143000" y="118872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the host controller polls, the keyboard answers: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an interrupt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on IRQ 11 (Lecture 13)</a:t>
            </a:r>
            <a:endParaRPr lang="en-US" sz="1200" dirty="0"/>
          </a:p>
        </p:txBody>
      </p:sp>
      <p:sp>
        <p:nvSpPr>
          <p:cNvPr id="7" name="a2_path"/>
          <p:cNvSpPr/>
          <p:nvPr/>
        </p:nvSpPr>
        <p:spPr>
          <a:xfrm>
            <a:off x="548640" y="1947672"/>
            <a:ext cx="6766560" cy="685800"/>
          </a:xfrm>
          <a:prstGeom prst="roundRect">
            <a:avLst>
              <a:gd name="adj" fmla="val 10667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path"/>
          <p:cNvSpPr/>
          <p:nvPr/>
        </p:nvSpPr>
        <p:spPr>
          <a:xfrm>
            <a:off x="658368" y="210769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path"/>
          <p:cNvSpPr txBox="1"/>
          <p:nvPr/>
        </p:nvSpPr>
        <p:spPr>
          <a:xfrm>
            <a:off x="658368" y="21076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path"/>
          <p:cNvSpPr txBox="1"/>
          <p:nvPr/>
        </p:nvSpPr>
        <p:spPr>
          <a:xfrm>
            <a:off x="1143000" y="1947672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the completion runs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driver code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a module the kernel linked at run time (14.1, like 5.1's loader)</a:t>
            </a:r>
            <a:endParaRPr lang="en-US" sz="1200" dirty="0"/>
          </a:p>
        </p:txBody>
      </p:sp>
      <p:sp>
        <p:nvSpPr>
          <p:cNvPr id="11" name="a3_path"/>
          <p:cNvSpPr/>
          <p:nvPr/>
        </p:nvSpPr>
        <p:spPr>
          <a:xfrm>
            <a:off x="548640" y="2706624"/>
            <a:ext cx="676656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path"/>
          <p:cNvSpPr/>
          <p:nvPr/>
        </p:nvSpPr>
        <p:spPr>
          <a:xfrm>
            <a:off x="658368" y="28666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path"/>
          <p:cNvSpPr txBox="1"/>
          <p:nvPr/>
        </p:nvSpPr>
        <p:spPr>
          <a:xfrm>
            <a:off x="658368" y="28666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path"/>
          <p:cNvSpPr txBox="1"/>
          <p:nvPr/>
        </p:nvSpPr>
        <p:spPr>
          <a:xfrm>
            <a:off x="1143000" y="2706624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the driver found its device on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 bus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by matching an id_table (14.2, 15.3)</a:t>
            </a:r>
            <a:endParaRPr lang="en-US" sz="1200" dirty="0"/>
          </a:p>
        </p:txBody>
      </p:sp>
      <p:sp>
        <p:nvSpPr>
          <p:cNvPr id="15" name="a4_path"/>
          <p:cNvSpPr/>
          <p:nvPr/>
        </p:nvSpPr>
        <p:spPr>
          <a:xfrm>
            <a:off x="548640" y="3465576"/>
            <a:ext cx="6766560" cy="685800"/>
          </a:xfrm>
          <a:prstGeom prst="roundRect">
            <a:avLst>
              <a:gd name="adj" fmla="val 10667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path"/>
          <p:cNvSpPr/>
          <p:nvPr/>
        </p:nvSpPr>
        <p:spPr>
          <a:xfrm>
            <a:off x="658368" y="362559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path"/>
          <p:cNvSpPr txBox="1"/>
          <p:nvPr/>
        </p:nvSpPr>
        <p:spPr>
          <a:xfrm>
            <a:off x="658368" y="36255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path"/>
          <p:cNvSpPr txBox="1"/>
          <p:nvPr/>
        </p:nvSpPr>
        <p:spPr>
          <a:xfrm>
            <a:off x="1143000" y="3465576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the key reaches a program through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 char device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read() (15.1, 12.1's file operations)</a:t>
            </a:r>
            <a:endParaRPr lang="en-US" sz="1200" dirty="0"/>
          </a:p>
        </p:txBody>
      </p:sp>
      <p:sp>
        <p:nvSpPr>
          <p:cNvPr id="19" name="a5_path"/>
          <p:cNvSpPr/>
          <p:nvPr/>
        </p:nvSpPr>
        <p:spPr>
          <a:xfrm>
            <a:off x="548640" y="4224528"/>
            <a:ext cx="676656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path"/>
          <p:cNvSpPr/>
          <p:nvPr/>
        </p:nvSpPr>
        <p:spPr>
          <a:xfrm>
            <a:off x="658368" y="438454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path"/>
          <p:cNvSpPr txBox="1"/>
          <p:nvPr/>
        </p:nvSpPr>
        <p:spPr>
          <a:xfrm>
            <a:off x="658368" y="43845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path"/>
          <p:cNvSpPr txBox="1"/>
          <p:nvPr/>
        </p:nvSpPr>
        <p:spPr>
          <a:xfrm>
            <a:off x="1143000" y="4224528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that program is a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process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whose system calls (9) run kernel code; its ELF (6) was assembled (3) and linked (5)</a:t>
            </a:r>
            <a:endParaRPr lang="en-US" sz="1200" dirty="0"/>
          </a:p>
        </p:txBody>
      </p:sp>
      <p:sp>
        <p:nvSpPr>
          <p:cNvPr id="23" name="a6_path"/>
          <p:cNvSpPr/>
          <p:nvPr/>
        </p:nvSpPr>
        <p:spPr>
          <a:xfrm>
            <a:off x="548640" y="4983480"/>
            <a:ext cx="6766560" cy="685800"/>
          </a:xfrm>
          <a:prstGeom prst="roundRect">
            <a:avLst>
              <a:gd name="adj" fmla="val 10667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4" name="a6_path"/>
          <p:cNvSpPr/>
          <p:nvPr/>
        </p:nvSpPr>
        <p:spPr>
          <a:xfrm>
            <a:off x="658368" y="514350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6_path"/>
          <p:cNvSpPr txBox="1"/>
          <p:nvPr/>
        </p:nvSpPr>
        <p:spPr>
          <a:xfrm>
            <a:off x="658368" y="51435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  <a:endParaRPr lang="en-US" sz="1200" dirty="0"/>
          </a:p>
        </p:txBody>
      </p:sp>
      <p:sp>
        <p:nvSpPr>
          <p:cNvPr id="26" name="a6_path"/>
          <p:cNvSpPr txBox="1"/>
          <p:nvPr/>
        </p:nvSpPr>
        <p:spPr>
          <a:xfrm>
            <a:off x="1143000" y="498348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and every instruction on that path is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fetch, decode, execute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(Lecture 1)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7543800" y="1188720"/>
            <a:ext cx="4114800" cy="2377440"/>
          </a:xfrm>
          <a:prstGeom prst="roundRect">
            <a:avLst>
              <a:gd name="adj" fmla="val 3077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772400" y="1280160"/>
            <a:ext cx="3657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System programming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 is the software that makes the machine usable by other software: translators, loaders, the kernel, drivers.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7543800" y="3703320"/>
            <a:ext cx="4114800" cy="2240280"/>
          </a:xfrm>
          <a:prstGeom prst="roundRect">
            <a:avLst>
              <a:gd name="adj" fmla="val 3265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7680960" y="3749040"/>
            <a:ext cx="38404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The habit to keep: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never guess what the system does: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measure it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. strace, ftrace, /proc, /sys, objdump and readelf answered every question in this course with real output.</a:t>
            </a:r>
            <a:endParaRPr lang="en-US" sz="1250" dirty="0"/>
          </a:p>
        </p:txBody>
      </p:sp>
      <p:sp>
        <p:nvSpPr>
          <p:cNvPr id="32" name="Text 2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28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Where to go from here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END OF CSE 4105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600" b="1" dirty="0">
                <a:solidFill>
                  <a:schemeClr val="bg1"/>
                </a:solidFill>
              </a:rPr>
              <a:t>Thank you.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651760"/>
            <a:ext cx="3657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Final exam: every lecture's key-ideas slide, checkpoint and homework are the best review. Bring questions to office hours.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Read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LDD3 (free online) Ch. 13–14;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LKD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Ch. 13–17; Bryant &amp; O'Hallaron,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CS:APP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Ch. 7–10 again, now with the kernel's view.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Try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Port sysprog_kbd to report keys through the input subsystem (input_allocate_device, input_report_key), like usbkbd.c.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Explore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Read one real driver end to end: drivers/block/brd.c (RAM disk), drivers/char/mem.c (/dev/null, /dev/zero), drivers/hid/usbhid/usbkbd.c.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Contribute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kernelnewbies.org and the kernel's Documentation/process/: how patches are written, tested and sent. QEMU lets you test anything safely, as in our labs.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28 / 28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15.3: USB Device Drivers</dc:title>
  <dc:subject>PptxGenJS Presentation</dc:subject>
  <dc:creator>Md Mahbub E Noor</dc:creator>
  <cp:lastModifiedBy>Md Mahbub E Noor</cp:lastModifiedBy>
  <cp:revision>1</cp:revision>
  <dcterms:created xsi:type="dcterms:W3CDTF">2026-10-15T05:30:43Z</dcterms:created>
  <dcterms:modified xsi:type="dcterms:W3CDTF">2026-10-15T05:30:43Z</dcterms:modified>
</cp:coreProperties>
</file>