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79134689-bc1b-0246-31bc-cdace46c8f47}">
          <p14:sldIdLst>
            <p14:sldId id="256"/>
            <p14:sldId id="257"/>
            <p14:sldId id="258"/>
          </p14:sldIdLst>
        </p14:section>
        <p14:section name="Block devices" id="{2013a437-1c4b-16c5-a9aa-dd9baed976ff}">
          <p14:sldIdLst>
            <p14:sldId id="259"/>
            <p14:sldId id="260"/>
            <p14:sldId id="261"/>
            <p14:sldId id="262"/>
          </p14:sldIdLst>
        </p14:section>
        <p14:section name="bio and request" id="{e2104b67-e3db-de8a-9bf6-51e9ecd096d6}">
          <p14:sldIdLst>
            <p14:sldId id="263"/>
            <p14:sldId id="264"/>
            <p14:sldId id="265"/>
            <p14:sldId id="266"/>
          </p14:sldIdLst>
        </p14:section>
        <p14:section name="The sbd driver" id="{383006fd-260a-495d-f8f1-14f9c9c21fa9}">
          <p14:sldIdLst>
            <p14:sldId id="267"/>
            <p14:sldId id="268"/>
            <p14:sldId id="269"/>
            <p14:sldId id="270"/>
          </p14:sldIdLst>
        </p14:section>
        <p14:section name="Watching I/O" id="{467ea7df-ffcf-a7f1-bafa-016752bfb5b2}">
          <p14:sldIdLst>
            <p14:sldId id="271"/>
            <p14:sldId id="272"/>
            <p14:sldId id="273"/>
            <p14:sldId id="274"/>
          </p14:sldIdLst>
        </p14:section>
        <p14:section name="Lab 15.2" id="{708e6fdc-5cbd-e1ce-fdb2-277f23b4e301}">
          <p14:sldIdLst>
            <p14:sldId id="275"/>
            <p14:sldId id="276"/>
          </p14:sldIdLst>
        </p14:section>
        <p14:section name="Wrap-up" id="{f8609e4f-18a9-9ec8-1c7f-8dff7bf7536b}">
          <p14:sldIdLst>
            <p14:sldId id="277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15.2: Block Device Drivers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15.2: Block Device Drivers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15.2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Block Device Drivers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a disk made of RAM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sbd.ko size_mb=16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mke2fs -q /dev/sbd0; mount /dev/sbd0 /mnt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/mnt/hello.txt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on a RAM disk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ext2 of Lecture 12.2, on our driver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how a block device differs from a char device, and why the page cache sits in front.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Follow one write through bio, request, blk-mq and the I/O scheduler to the driver.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Write a blk-mq driver: tag set, gendisk, capacity, queue_rq with a segment loop.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Watch real I/O with block trace events, /sys/block/…/stat and the driver's own log.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15.1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5–14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Block devices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14–26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bio and request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26–40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sbd driver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40–48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Watching I/O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48–60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Lab, checkpoint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15.2: sbd.c, a RAM disk with ext2.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25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15.1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sysbuf_read returns 0. What does cat do, and why?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It stops: 0 means end of file, the same contract as a regular file.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Why copy_to_user instead of memcpy into buf?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buf is a user address: it may be NULL or point into the kernel; copy_to_user checks it and handles faults (EFAULT).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How does open("/dev/sysbuf") reach sysbuf_open?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chrdev_open looks up 241:0 in cdev_map, replaces f_op with sysbuf_fops, then calls f_op-&gt;open.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Block devices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Fixed-size blocks, random access, and a cache in front.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25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Character device vs block device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76656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2560320"/>
                <a:gridCol w="27432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character (15.1)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block (today)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unit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bytes, any count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sectors of 512 bytes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access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usually in order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any sector, any time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driver gets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open, read, write, ioctl calls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requests: sector, count, memory pages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in between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nothing: read() calls the driver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page cache, bio, request queue, I/O scheduler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tx1"/>
                          </a:solidFill>
                        </a:rPr>
                        <a:t>used by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programs directly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file systems (mount), and programs (dd)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543800" y="1188720"/>
            <a:ext cx="4114800" cy="2743200"/>
          </a:xfrm>
          <a:prstGeom prst="roundRect">
            <a:avLst>
              <a:gd name="adj" fmla="val 333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7083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3"/>
          <p:cNvSpPr/>
          <p:nvPr/>
        </p:nvSpPr>
        <p:spPr>
          <a:xfrm>
            <a:off x="79095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81107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366760" y="123444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744968" y="1572768"/>
            <a:ext cx="37490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ls -l /dev/sbd0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brw-------  1 0 0  251,  0  /dev/sbd0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grep -A9 Block /proc/devices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 devices: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7 loop       8 sd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11 sr       251 sbd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252 device-mapper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253 virtblk  254 mdp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7543800" y="4069080"/>
            <a:ext cx="4114800" cy="1874520"/>
          </a:xfrm>
          <a:prstGeom prst="roundRect">
            <a:avLst>
              <a:gd name="adj" fmla="val 390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7680960" y="4114800"/>
            <a:ext cx="38404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b, not c.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same major/minor idea, but a separate table of majors: block major 251 (sbd) and char major 251 (dimmctl) are different drivers.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548640" y="4572000"/>
            <a:ext cx="6766560" cy="1371600"/>
          </a:xfrm>
          <a:prstGeom prst="roundRect">
            <a:avLst>
              <a:gd name="adj" fmla="val 5333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731520" y="457200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a char device is like reading a pipe with read(); a block device is like an array of structs on disk that you index: 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disk[800]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is sector 800, always the same 512 bytes, whenever you look.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14 (anatomy of a block device)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Who stands between a program and a block driver</a:t>
            </a:r>
            <a:endParaRPr lang="en-US" sz="3000" dirty="0"/>
          </a:p>
        </p:txBody>
      </p:sp>
      <p:sp>
        <p:nvSpPr>
          <p:cNvPr id="3" name="a1_ly"/>
          <p:cNvSpPr/>
          <p:nvPr/>
        </p:nvSpPr>
        <p:spPr>
          <a:xfrm>
            <a:off x="548640" y="1188720"/>
            <a:ext cx="603504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y"/>
          <p:cNvSpPr txBox="1"/>
          <p:nvPr/>
        </p:nvSpPr>
        <p:spPr>
          <a:xfrm>
            <a:off x="731520" y="118872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program</a:t>
            </a:r>
            <a:endParaRPr lang="en-US" sz="1250" dirty="0"/>
          </a:p>
        </p:txBody>
      </p:sp>
      <p:sp>
        <p:nvSpPr>
          <p:cNvPr id="5" name="a1_ly"/>
          <p:cNvSpPr txBox="1"/>
          <p:nvPr/>
        </p:nvSpPr>
        <p:spPr>
          <a:xfrm>
            <a:off x="3108960" y="1188720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accent3"/>
                </a:solidFill>
              </a:rPr>
              <a:t>read(fd, buf, n), write(…), mmap</a:t>
            </a:r>
            <a:endParaRPr lang="en-US" sz="1150" dirty="0"/>
          </a:p>
        </p:txBody>
      </p:sp>
      <p:sp>
        <p:nvSpPr>
          <p:cNvPr id="6" name="a1_ly"/>
          <p:cNvSpPr/>
          <p:nvPr/>
        </p:nvSpPr>
        <p:spPr>
          <a:xfrm>
            <a:off x="3566160" y="1847088"/>
            <a:ext cx="914" cy="128016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7" name="a2_ly"/>
          <p:cNvSpPr/>
          <p:nvPr/>
        </p:nvSpPr>
        <p:spPr>
          <a:xfrm>
            <a:off x="548640" y="1975104"/>
            <a:ext cx="603504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y"/>
          <p:cNvSpPr txBox="1"/>
          <p:nvPr/>
        </p:nvSpPr>
        <p:spPr>
          <a:xfrm>
            <a:off x="731520" y="1975104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VFS + file system (ext2)</a:t>
            </a:r>
            <a:endParaRPr lang="en-US" sz="1250" dirty="0"/>
          </a:p>
        </p:txBody>
      </p:sp>
      <p:sp>
        <p:nvSpPr>
          <p:cNvPr id="9" name="a2_ly"/>
          <p:cNvSpPr txBox="1"/>
          <p:nvPr/>
        </p:nvSpPr>
        <p:spPr>
          <a:xfrm>
            <a:off x="3108960" y="1975104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accent3"/>
                </a:solidFill>
              </a:rPr>
              <a:t>file offset → which blocks of the disk (Lecture 12.2)</a:t>
            </a:r>
            <a:endParaRPr lang="en-US" sz="1150" dirty="0"/>
          </a:p>
        </p:txBody>
      </p:sp>
      <p:sp>
        <p:nvSpPr>
          <p:cNvPr id="10" name="a2_ly"/>
          <p:cNvSpPr/>
          <p:nvPr/>
        </p:nvSpPr>
        <p:spPr>
          <a:xfrm>
            <a:off x="3566160" y="2633472"/>
            <a:ext cx="914" cy="128016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a3_ly"/>
          <p:cNvSpPr/>
          <p:nvPr/>
        </p:nvSpPr>
        <p:spPr>
          <a:xfrm>
            <a:off x="548640" y="2761488"/>
            <a:ext cx="603504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y"/>
          <p:cNvSpPr txBox="1"/>
          <p:nvPr/>
        </p:nvSpPr>
        <p:spPr>
          <a:xfrm>
            <a:off x="731520" y="2761488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page cache</a:t>
            </a:r>
            <a:endParaRPr lang="en-US" sz="1250" dirty="0"/>
          </a:p>
        </p:txBody>
      </p:sp>
      <p:sp>
        <p:nvSpPr>
          <p:cNvPr id="13" name="a3_ly"/>
          <p:cNvSpPr txBox="1"/>
          <p:nvPr/>
        </p:nvSpPr>
        <p:spPr>
          <a:xfrm>
            <a:off x="3108960" y="2761488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accent3"/>
                </a:solidFill>
              </a:rPr>
              <a:t>4 KiB pages of the disk kept in RAM; most I/O stops here</a:t>
            </a:r>
            <a:endParaRPr lang="en-US" sz="1150" dirty="0"/>
          </a:p>
        </p:txBody>
      </p:sp>
      <p:sp>
        <p:nvSpPr>
          <p:cNvPr id="14" name="a3_ly"/>
          <p:cNvSpPr/>
          <p:nvPr/>
        </p:nvSpPr>
        <p:spPr>
          <a:xfrm>
            <a:off x="3566160" y="3419856"/>
            <a:ext cx="914" cy="128016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a4_ly"/>
          <p:cNvSpPr/>
          <p:nvPr/>
        </p:nvSpPr>
        <p:spPr>
          <a:xfrm>
            <a:off x="548640" y="3547872"/>
            <a:ext cx="603504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y"/>
          <p:cNvSpPr txBox="1"/>
          <p:nvPr/>
        </p:nvSpPr>
        <p:spPr>
          <a:xfrm>
            <a:off x="731520" y="3547872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bio</a:t>
            </a:r>
            <a:endParaRPr lang="en-US" sz="1250" dirty="0"/>
          </a:p>
        </p:txBody>
      </p:sp>
      <p:sp>
        <p:nvSpPr>
          <p:cNvPr id="17" name="a4_ly"/>
          <p:cNvSpPr txBox="1"/>
          <p:nvPr/>
        </p:nvSpPr>
        <p:spPr>
          <a:xfrm>
            <a:off x="3108960" y="3547872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accent3"/>
                </a:solidFill>
              </a:rPr>
              <a:t>"read 8 sectors at 800 into this page"</a:t>
            </a:r>
            <a:endParaRPr lang="en-US" sz="1150" dirty="0"/>
          </a:p>
        </p:txBody>
      </p:sp>
      <p:sp>
        <p:nvSpPr>
          <p:cNvPr id="18" name="a4_ly"/>
          <p:cNvSpPr/>
          <p:nvPr/>
        </p:nvSpPr>
        <p:spPr>
          <a:xfrm>
            <a:off x="3566160" y="4206240"/>
            <a:ext cx="914" cy="128016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9" name="a5_ly"/>
          <p:cNvSpPr/>
          <p:nvPr/>
        </p:nvSpPr>
        <p:spPr>
          <a:xfrm>
            <a:off x="548640" y="4334256"/>
            <a:ext cx="603504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y"/>
          <p:cNvSpPr txBox="1"/>
          <p:nvPr/>
        </p:nvSpPr>
        <p:spPr>
          <a:xfrm>
            <a:off x="731520" y="4334256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blk-mq + I/O scheduler</a:t>
            </a:r>
            <a:endParaRPr lang="en-US" sz="1250" dirty="0"/>
          </a:p>
        </p:txBody>
      </p:sp>
      <p:sp>
        <p:nvSpPr>
          <p:cNvPr id="21" name="a5_ly"/>
          <p:cNvSpPr txBox="1"/>
          <p:nvPr/>
        </p:nvSpPr>
        <p:spPr>
          <a:xfrm>
            <a:off x="3108960" y="4334256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accent3"/>
                </a:solidFill>
              </a:rPr>
              <a:t>merge, sort, queue as requests with a tag</a:t>
            </a:r>
            <a:endParaRPr lang="en-US" sz="1150" dirty="0"/>
          </a:p>
        </p:txBody>
      </p:sp>
      <p:sp>
        <p:nvSpPr>
          <p:cNvPr id="22" name="a5_ly"/>
          <p:cNvSpPr/>
          <p:nvPr/>
        </p:nvSpPr>
        <p:spPr>
          <a:xfrm>
            <a:off x="3566160" y="4992624"/>
            <a:ext cx="914" cy="128016"/>
          </a:xfrm>
          <a:prstGeom prst="line">
            <a:avLst/>
          </a:prstGeom>
          <a:noFill/>
          <a:ln w="22225">
            <a:solidFill>
              <a:schemeClr val="accent3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3" name="a6_ly"/>
          <p:cNvSpPr/>
          <p:nvPr/>
        </p:nvSpPr>
        <p:spPr>
          <a:xfrm>
            <a:off x="548640" y="5120640"/>
            <a:ext cx="6035040" cy="658368"/>
          </a:xfrm>
          <a:prstGeom prst="roundRect">
            <a:avLst>
              <a:gd name="adj" fmla="val 1111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a6_ly"/>
          <p:cNvSpPr txBox="1"/>
          <p:nvPr/>
        </p:nvSpPr>
        <p:spPr>
          <a:xfrm>
            <a:off x="731520" y="512064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driver: queue_rq</a:t>
            </a:r>
            <a:endParaRPr lang="en-US" sz="1250" dirty="0"/>
          </a:p>
        </p:txBody>
      </p:sp>
      <p:sp>
        <p:nvSpPr>
          <p:cNvPr id="25" name="a6_ly"/>
          <p:cNvSpPr txBox="1"/>
          <p:nvPr/>
        </p:nvSpPr>
        <p:spPr>
          <a:xfrm>
            <a:off x="3108960" y="5120640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accent3"/>
                </a:solidFill>
              </a:rPr>
              <a:t>move the data, then report completion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812280" y="1188720"/>
            <a:ext cx="4846320" cy="1828800"/>
          </a:xfrm>
          <a:prstGeom prst="roundRect">
            <a:avLst>
              <a:gd name="adj" fmla="val 4000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5331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6995160" y="135331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6995160" y="1719072"/>
            <a:ext cx="448056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Lecture 12.2: ext2 is an array of blocks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ext2cat read the image file with pread at block * 1024. Today the same arithmetic happens in the kernel, and the "file" is our driver.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6812280" y="3154680"/>
            <a:ext cx="4846320" cy="1325880"/>
          </a:xfrm>
          <a:prstGeom prst="roundRect">
            <a:avLst>
              <a:gd name="adj" fmla="val 551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949440" y="3154680"/>
            <a:ext cx="4572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The driver is at the bottom.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It never sees a file name, an inode or a user pointer: only sectors and pages.</a:t>
            </a:r>
            <a:endParaRPr lang="en-US" sz="1250" dirty="0"/>
          </a:p>
        </p:txBody>
      </p:sp>
      <p:sp>
        <p:nvSpPr>
          <p:cNvPr id="32" name="Shape 30"/>
          <p:cNvSpPr/>
          <p:nvPr/>
        </p:nvSpPr>
        <p:spPr>
          <a:xfrm>
            <a:off x="6812280" y="4617720"/>
            <a:ext cx="4846320" cy="1325880"/>
          </a:xfrm>
          <a:prstGeom prst="roundRect">
            <a:avLst>
              <a:gd name="adj" fmla="val 551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3" name="Text 31"/>
          <p:cNvSpPr txBox="1"/>
          <p:nvPr/>
        </p:nvSpPr>
        <p:spPr>
          <a:xfrm>
            <a:off x="6949440" y="4617720"/>
            <a:ext cx="4572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Why so many layers?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Disks are slow: a seek costs milliseconds. Caching, merging and sorting save far more time than the layers cost.</a:t>
            </a:r>
            <a:endParaRPr lang="en-US" sz="1250" dirty="0"/>
          </a:p>
        </p:txBody>
      </p:sp>
      <p:sp>
        <p:nvSpPr>
          <p:cNvPr id="35" name="Text 3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page cache in front of the driver (real experiment)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3657600"/>
          </a:xfrm>
          <a:prstGeom prst="roundRect">
            <a:avLst>
              <a:gd name="adj" fmla="val 25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guest, sbd trace on, /dev/sbd0 held open by fd 3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if=/dev/zero of=/dev/sbd0 bs=512 count=8 seek=2048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8+0 records out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writes seen while fd 3 is open: 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sync; dmesg | grep 'sbd: WRITE'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WRITE sector 2048, 4096 bytes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if=/dev/sbd0 of=/dev/null bs=4096 count=1 skip=512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first read:  sbd: READ  sector 4096, 4096 bytes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dd if=/dev/sbd0 of=/dev/null bs=4096 count=1 skip=512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second read, driver saw: 0</a:t>
            </a:r>
            <a:endParaRPr lang="en-US" sz="1050" dirty="0"/>
          </a:p>
        </p:txBody>
      </p:sp>
      <p:sp>
        <p:nvSpPr>
          <p:cNvPr id="9" name="a1_pc"/>
          <p:cNvSpPr/>
          <p:nvPr/>
        </p:nvSpPr>
        <p:spPr>
          <a:xfrm>
            <a:off x="7452360" y="1188720"/>
            <a:ext cx="420624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pc"/>
          <p:cNvSpPr/>
          <p:nvPr/>
        </p:nvSpPr>
        <p:spPr>
          <a:xfrm>
            <a:off x="7562088" y="146304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1_pc"/>
          <p:cNvSpPr txBox="1"/>
          <p:nvPr/>
        </p:nvSpPr>
        <p:spPr>
          <a:xfrm>
            <a:off x="7562088" y="14630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2" name="a1_pc"/>
          <p:cNvSpPr txBox="1"/>
          <p:nvPr/>
        </p:nvSpPr>
        <p:spPr>
          <a:xfrm>
            <a:off x="8046720" y="118872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8 writes of 512 bytes land in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one page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of the cache; the driver sees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nothing</a:t>
            </a:r>
            <a:endParaRPr lang="en-US" sz="1200" dirty="0"/>
          </a:p>
        </p:txBody>
      </p:sp>
      <p:sp>
        <p:nvSpPr>
          <p:cNvPr id="13" name="a2_pc"/>
          <p:cNvSpPr/>
          <p:nvPr/>
        </p:nvSpPr>
        <p:spPr>
          <a:xfrm>
            <a:off x="7452360" y="2176272"/>
            <a:ext cx="4206240" cy="914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4" name="a2_pc"/>
          <p:cNvSpPr/>
          <p:nvPr/>
        </p:nvSpPr>
        <p:spPr>
          <a:xfrm>
            <a:off x="7562088" y="24505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2_pc"/>
          <p:cNvSpPr txBox="1"/>
          <p:nvPr/>
        </p:nvSpPr>
        <p:spPr>
          <a:xfrm>
            <a:off x="7562088" y="2450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6" name="a2_pc"/>
          <p:cNvSpPr txBox="1"/>
          <p:nvPr/>
        </p:nvSpPr>
        <p:spPr>
          <a:xfrm>
            <a:off x="8046720" y="2176272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sync writes the dirty page: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one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4096-byte request</a:t>
            </a:r>
            <a:endParaRPr lang="en-US" sz="1200" dirty="0"/>
          </a:p>
        </p:txBody>
      </p:sp>
      <p:sp>
        <p:nvSpPr>
          <p:cNvPr id="17" name="a3_pc"/>
          <p:cNvSpPr/>
          <p:nvPr/>
        </p:nvSpPr>
        <p:spPr>
          <a:xfrm>
            <a:off x="7452360" y="3163824"/>
            <a:ext cx="420624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3_pc"/>
          <p:cNvSpPr/>
          <p:nvPr/>
        </p:nvSpPr>
        <p:spPr>
          <a:xfrm>
            <a:off x="7562088" y="34381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9" name="a3_pc"/>
          <p:cNvSpPr txBox="1"/>
          <p:nvPr/>
        </p:nvSpPr>
        <p:spPr>
          <a:xfrm>
            <a:off x="7562088" y="34381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a3_pc"/>
          <p:cNvSpPr txBox="1"/>
          <p:nvPr/>
        </p:nvSpPr>
        <p:spPr>
          <a:xfrm>
            <a:off x="8046720" y="3163824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the first read fills the cache; the second read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never reaches the driver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48640" y="4983480"/>
            <a:ext cx="11109960" cy="960120"/>
          </a:xfrm>
          <a:prstGeom prst="roundRect">
            <a:avLst>
              <a:gd name="adj" fmla="val 76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31520" y="4983480"/>
            <a:ext cx="10789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The trap we fell into first: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without fd 3, the write reached the driver at once and both reads did too. The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last close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of a block device flushes and drops its cache (block/bdev.c 666–669 → blkdev_flush_mapping 634). Homework 15.2 task 3.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bio and request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How the block layer describes I/O, and how it queues it.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25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struct bio: "these sectors, these memory pieces"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3017520"/>
          </a:xfrm>
          <a:prstGeom prst="roundRect">
            <a:avLst>
              <a:gd name="adj" fmla="val 303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include/linux/blk_types.h, bvec.h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264  struct bio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267      blk_opf_t        bi_opf;     /* READ, WRITE, flags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275      struct bvec_iter bi_iter;    /* where we are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278      bio_end_io_t    *bi_end_io;  /* called when done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304      unsigned short   bi_vcnt;    /* how many bio_vecs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314      struct bio_vec  *bi_io_vec;  /* the list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bvec.h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31  struct bio_vec { struct page *bv_page;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33                  unsigned int bv_len, bv_offset; };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78  sector_t bi_sector; /* device address in 512 byte sectors */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6537960" y="1188720"/>
            <a:ext cx="5120640" cy="1463040"/>
          </a:xfrm>
          <a:prstGeom prst="roundRect">
            <a:avLst>
              <a:gd name="adj" fmla="val 625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7025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9037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048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36092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one 4 KiB direct write  (real trace)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739128" y="1572768"/>
            <a:ext cx="47548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block_bio_queue: 251,0 WS 800 + 8 [dd]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dev 251,0  Write Sync  sector 800  8 sectors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6537960" y="2880360"/>
            <a:ext cx="2560320" cy="566928"/>
          </a:xfrm>
          <a:prstGeom prst="rect">
            <a:avLst/>
          </a:prstGeom>
          <a:solidFill>
            <a:schemeClr val="bg2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537960" y="2880360"/>
            <a:ext cx="25603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page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6355080" y="347472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page  (2)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098280" y="2880360"/>
            <a:ext cx="1280160" cy="566928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9098280" y="2880360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915400" y="347472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offset  (1)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10378440" y="2880360"/>
            <a:ext cx="1280160" cy="566928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10378440" y="2880360"/>
            <a:ext cx="1280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4096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0195560" y="3474720"/>
            <a:ext cx="1645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chemeClr val="accent3"/>
                </a:solidFill>
              </a:rPr>
              <a:t>len  (1)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370332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the one bio_vec of that bio</a:t>
            </a:r>
            <a:endParaRPr lang="en-US" sz="1100" dirty="0"/>
          </a:p>
        </p:txBody>
      </p:sp>
      <p:sp>
        <p:nvSpPr>
          <p:cNvPr id="25" name="a1_bi"/>
          <p:cNvSpPr/>
          <p:nvPr/>
        </p:nvSpPr>
        <p:spPr>
          <a:xfrm>
            <a:off x="548640" y="4343400"/>
            <a:ext cx="11109960" cy="713232"/>
          </a:xfrm>
          <a:prstGeom prst="roundRect">
            <a:avLst>
              <a:gd name="adj" fmla="val 1025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6" name="a1_bi"/>
          <p:cNvSpPr/>
          <p:nvPr/>
        </p:nvSpPr>
        <p:spPr>
          <a:xfrm>
            <a:off x="658368" y="451713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7" name="a1_bi"/>
          <p:cNvSpPr txBox="1"/>
          <p:nvPr/>
        </p:nvSpPr>
        <p:spPr>
          <a:xfrm>
            <a:off x="658368" y="451713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28" name="a1_bi"/>
          <p:cNvSpPr txBox="1"/>
          <p:nvPr/>
        </p:nvSpPr>
        <p:spPr>
          <a:xfrm>
            <a:off x="1143000" y="4343400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byte 409600 = sector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800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(÷ 512); 4096 bytes =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8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sectors. The device address is always in sectors</a:t>
            </a:r>
            <a:endParaRPr lang="en-US" sz="1250" dirty="0"/>
          </a:p>
        </p:txBody>
      </p:sp>
      <p:sp>
        <p:nvSpPr>
          <p:cNvPr id="29" name="a2_bi"/>
          <p:cNvSpPr/>
          <p:nvPr/>
        </p:nvSpPr>
        <p:spPr>
          <a:xfrm>
            <a:off x="548640" y="5129784"/>
            <a:ext cx="11109960" cy="713232"/>
          </a:xfrm>
          <a:prstGeom prst="roundRect">
            <a:avLst>
              <a:gd name="adj" fmla="val 1025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30" name="a2_bi"/>
          <p:cNvSpPr/>
          <p:nvPr/>
        </p:nvSpPr>
        <p:spPr>
          <a:xfrm>
            <a:off x="658368" y="530352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31" name="a2_bi"/>
          <p:cNvSpPr txBox="1"/>
          <p:nvPr/>
        </p:nvSpPr>
        <p:spPr>
          <a:xfrm>
            <a:off x="658368" y="53035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32" name="a2_bi"/>
          <p:cNvSpPr txBox="1"/>
          <p:nvPr/>
        </p:nvSpPr>
        <p:spPr>
          <a:xfrm>
            <a:off x="1143000" y="5129784"/>
            <a:ext cx="10378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memory side is a list of </a:t>
            </a:r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(page, offset, length)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: the pages need not be next to each other, like readv/writev's iovec</a:t>
            </a:r>
            <a:endParaRPr lang="en-US" sz="1250" dirty="0"/>
          </a:p>
        </p:txBody>
      </p:sp>
      <p:sp>
        <p:nvSpPr>
          <p:cNvPr id="33" name="Text 31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14 (the bio structure)</a:t>
            </a:r>
            <a:endParaRPr lang="en-US" sz="1100" dirty="0"/>
          </a:p>
        </p:txBody>
      </p:sp>
      <p:sp>
        <p:nvSpPr>
          <p:cNvPr id="35" name="Text 32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blk-mq: bios become requests in queues</a:t>
            </a:r>
            <a:endParaRPr lang="en-US" sz="3000" dirty="0"/>
          </a:p>
        </p:txBody>
      </p:sp>
      <p:sp>
        <p:nvSpPr>
          <p:cNvPr id="3" name="a1_mq"/>
          <p:cNvSpPr/>
          <p:nvPr/>
        </p:nvSpPr>
        <p:spPr>
          <a:xfrm>
            <a:off x="548640" y="1188720"/>
            <a:ext cx="585216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mq"/>
          <p:cNvSpPr/>
          <p:nvPr/>
        </p:nvSpPr>
        <p:spPr>
          <a:xfrm>
            <a:off x="658368" y="13716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mq"/>
          <p:cNvSpPr txBox="1"/>
          <p:nvPr/>
        </p:nvSpPr>
        <p:spPr>
          <a:xfrm>
            <a:off x="658368" y="1371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mq"/>
          <p:cNvSpPr txBox="1"/>
          <p:nvPr/>
        </p:nvSpPr>
        <p:spPr>
          <a:xfrm>
            <a:off x="1143000" y="11887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merge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a bio next to a queued request joins it (sectors 800–807 + 808–815 → one request)</a:t>
            </a:r>
            <a:endParaRPr lang="en-US" sz="1200" dirty="0"/>
          </a:p>
        </p:txBody>
      </p:sp>
      <p:sp>
        <p:nvSpPr>
          <p:cNvPr id="7" name="a2_mq"/>
          <p:cNvSpPr/>
          <p:nvPr/>
        </p:nvSpPr>
        <p:spPr>
          <a:xfrm>
            <a:off x="548640" y="1993392"/>
            <a:ext cx="5852160" cy="73152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mq"/>
          <p:cNvSpPr/>
          <p:nvPr/>
        </p:nvSpPr>
        <p:spPr>
          <a:xfrm>
            <a:off x="658368" y="217627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mq"/>
          <p:cNvSpPr txBox="1"/>
          <p:nvPr/>
        </p:nvSpPr>
        <p:spPr>
          <a:xfrm>
            <a:off x="658368" y="21762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mq"/>
          <p:cNvSpPr txBox="1"/>
          <p:nvPr/>
        </p:nvSpPr>
        <p:spPr>
          <a:xfrm>
            <a:off x="1143000" y="1993392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schedule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the I/O scheduler (mq-deadline) may reorder and delay to group I/O</a:t>
            </a:r>
            <a:endParaRPr lang="en-US" sz="1200" dirty="0"/>
          </a:p>
        </p:txBody>
      </p:sp>
      <p:sp>
        <p:nvSpPr>
          <p:cNvPr id="11" name="a3_mq"/>
          <p:cNvSpPr/>
          <p:nvPr/>
        </p:nvSpPr>
        <p:spPr>
          <a:xfrm>
            <a:off x="548640" y="2798064"/>
            <a:ext cx="5852160" cy="73152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mq"/>
          <p:cNvSpPr/>
          <p:nvPr/>
        </p:nvSpPr>
        <p:spPr>
          <a:xfrm>
            <a:off x="658368" y="29809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mq"/>
          <p:cNvSpPr txBox="1"/>
          <p:nvPr/>
        </p:nvSpPr>
        <p:spPr>
          <a:xfrm>
            <a:off x="658368" y="29809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mq"/>
          <p:cNvSpPr txBox="1"/>
          <p:nvPr/>
        </p:nvSpPr>
        <p:spPr>
          <a:xfrm>
            <a:off x="1143000" y="2798064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tag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each request gets a tag 0…depth−1 in the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tag set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(we asked for depth 16)</a:t>
            </a:r>
            <a:endParaRPr lang="en-US" sz="1200" dirty="0"/>
          </a:p>
        </p:txBody>
      </p:sp>
      <p:sp>
        <p:nvSpPr>
          <p:cNvPr id="15" name="a4_mq"/>
          <p:cNvSpPr/>
          <p:nvPr/>
        </p:nvSpPr>
        <p:spPr>
          <a:xfrm>
            <a:off x="548640" y="3602736"/>
            <a:ext cx="5852160" cy="73152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mq"/>
          <p:cNvSpPr/>
          <p:nvPr/>
        </p:nvSpPr>
        <p:spPr>
          <a:xfrm>
            <a:off x="658368" y="378561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mq"/>
          <p:cNvSpPr txBox="1"/>
          <p:nvPr/>
        </p:nvSpPr>
        <p:spPr>
          <a:xfrm>
            <a:off x="658368" y="37856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mq"/>
          <p:cNvSpPr txBox="1"/>
          <p:nvPr/>
        </p:nvSpPr>
        <p:spPr>
          <a:xfrm>
            <a:off x="1143000" y="3602736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dispatch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blk-mq calls the driver's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queue_rq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for each request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629400" y="1188720"/>
            <a:ext cx="5029200" cy="2971800"/>
          </a:xfrm>
          <a:prstGeom prst="roundRect">
            <a:avLst>
              <a:gd name="adj" fmla="val 307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/sys/block/sbd0/queue  (real)</a:t>
            </a:r>
            <a:endParaRPr lang="en-US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6830568" y="1572768"/>
            <a:ext cx="46634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scheduler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none [mq-deadline]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logical_block_size nr_requests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512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32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max_sectors_kb rotational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127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629400" y="4297680"/>
            <a:ext cx="5029200" cy="1645920"/>
          </a:xfrm>
          <a:prstGeom prst="roundRect">
            <a:avLst>
              <a:gd name="adj" fmla="val 444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6766560" y="4297680"/>
            <a:ext cx="4754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rotational 1?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We never told the kernel our disk is RAM, so it assumes a spinning disk. A real driver sets its limits and features (Homework 15.2 discusses the scheduler).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548640" y="4526280"/>
            <a:ext cx="5852160" cy="1417320"/>
          </a:xfrm>
          <a:prstGeom prst="roundRect">
            <a:avLst>
              <a:gd name="adj" fmla="val 516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4526280"/>
            <a:ext cx="54864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accent1"/>
                </a:solidFill>
              </a:rPr>
              <a:t>"mq" = multi-queue: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modern SSDs (NVMe) have many hardware queues, one per CPU. blk-mq gives each CPU its own software queue so CPUs do not fight over one lock. Our driver has </a:t>
            </a:r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one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hardware queue (blk_mq_alloc_sq_tag_set: "sq" = single queue).</a:t>
            </a:r>
            <a:endParaRPr lang="en-US" sz="1150" dirty="0"/>
          </a:p>
        </p:txBody>
      </p:sp>
      <p:sp>
        <p:nvSpPr>
          <p:cNvPr id="29" name="Text 2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14 (request queues, I/O schedulers)</a:t>
            </a:r>
            <a:endParaRPr lang="en-US" sz="1100" dirty="0"/>
          </a:p>
        </p:txBody>
      </p:sp>
      <p:sp>
        <p:nvSpPr>
          <p:cNvPr id="31" name="Text 2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Watch one 4 KiB write reach the disk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1.3 minutes,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Byte 409600 is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sector 800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bio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one 4 KiB piece.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rq_insert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into mq-deadline.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kworker/0:1H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calls queue_rq.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memcpy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then complete.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25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sbd driver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RAM disk in about 100 lines: no read, no write, one queue_rq.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25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sbd_init: memory, a major, a tag set, a disk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sbd.c: init  (real, core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store = vzalloc((size_t)size_mb &lt;&lt; 20);   /* the "platters"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major = register_blkdev(0, "sbd");         /* 0: any free major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 = blk_mq_alloc_sq_tag_set(&amp;tag_set, &amp;sbd_mq_ops,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  16, SBD_TAG_FLAGS);  /* 1 queue, 16 deep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disk = sbd_alloc_disk(&amp;tag_set);   /* blk_mq_alloc_disk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(IS_ERR(disk)) { err = PTR_ERR(disk); goto undo_tags;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disk-&gt;major = major;  disk-&gt;first_minor = 0;  disk-&gt;minors = 1;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disk-&gt;fops = &amp;sbd_fops;                     /* .owner only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snprintf(disk-&gt;disk_name, DISK_NAME_LEN, "sbd0");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set_capacity(disk, (sector_t)size_mb &lt;&lt; (20 - SECTOR_SHIFT));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err = add_disk(disk);              /* now /dev/sbd0 exists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(err) goto undo_disk;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pr_info("sbd: /dev/sbd0 ready, %d MiB, major %d\n", …);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7452360" y="1188720"/>
            <a:ext cx="4206240" cy="2011680"/>
          </a:xfrm>
          <a:prstGeom prst="roundRect">
            <a:avLst>
              <a:gd name="adj" fmla="val 454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6169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8181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80192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27532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QEMU guest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653528" y="1572768"/>
            <a:ext cx="38404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sbd.ko size_mb=16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/dev/sbd0 ready, 16 MiB, major 251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/sys/block/sbd0/size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32768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blockdev --getsize64 /dev/sbd0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16777216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7452360" y="3337560"/>
            <a:ext cx="4206240" cy="2606040"/>
          </a:xfrm>
          <a:prstGeom prst="roundRect">
            <a:avLst>
              <a:gd name="adj" fmla="val 280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589520" y="3383280"/>
            <a:ext cx="393192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Capacity is in sectors:</a:t>
            </a:r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16 MiB = 16 &lt;&lt; 20 bytes = 16 &lt;&lt; 11 sectors = </a:t>
            </a:r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32768</a:t>
            </a:r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, exactly what sysfs shows.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add_disk is the moment of truth:</a:t>
            </a:r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after it, udev, the partition scanner and anyone may send I/O at once. Everything must be ready before.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LDD3 Ch. 16 (registration; old API)</a:t>
            </a:r>
            <a:endParaRPr lang="en-US" sz="11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25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sbd_queue_rq: the whole driver in one function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sbd.c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static blk_status_t sbd_queue_rq(struct blk_mq_hw_ctx *hctx,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 const struct blk_mq_queue_data *bd)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{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struct request *rq = bd-&gt;rq;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loff_t pos = (loff_t)blk_rq_pos(rq) &lt;&lt; SECTOR_SHIFT;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struct req_iterator iter;   struct bio_vec bv;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blk_mq_start_request(rq);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(pos + blk_rq_bytes(rq) &gt; (loff_t)size_mb &lt;&lt; 20) {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blk_mq_end_request(rq, BLK_STS_IOERR); return BLK_STS_OK; }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rq_for_each_segment(bv, rq, iter) {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void *buf = bvec_kmap_local(&amp;bv);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(rq_data_dir(rq) == WRITE) memcpy(store + pos, buf, bv.bv_len);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else                          memcpy(buf, store + pos, bv.bv_len);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kunmap_local(buf);   pos += bv.bv_len;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blk_mq_end_request(rq, BLK_STS_OK);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BLK_STS_OK;</a:t>
            </a:r>
            <a:endParaRPr lang="en-US" sz="92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2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7452360" y="1188720"/>
            <a:ext cx="4206240" cy="2834640"/>
          </a:xfrm>
          <a:prstGeom prst="roundRect">
            <a:avLst>
              <a:gd name="adj" fmla="val 322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61695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781812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801928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27532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ftrace function_graph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653528" y="1572768"/>
            <a:ext cx="384048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sbd_queue_rq [sbd]()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blk_mq_start_request()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ktime_get(); __rq_qos_issue();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blk_add_timer();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blk_mq_end_request()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blk_update_request();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… blk_mq_free_request();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}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950" dirty="0"/>
          </a:p>
        </p:txBody>
      </p:sp>
      <p:sp>
        <p:nvSpPr>
          <p:cNvPr id="15" name="a1_qr"/>
          <p:cNvSpPr/>
          <p:nvPr/>
        </p:nvSpPr>
        <p:spPr>
          <a:xfrm>
            <a:off x="7452360" y="4160520"/>
            <a:ext cx="420624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qr"/>
          <p:cNvSpPr/>
          <p:nvPr/>
        </p:nvSpPr>
        <p:spPr>
          <a:xfrm>
            <a:off x="7562088" y="424281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qr"/>
          <p:cNvSpPr txBox="1"/>
          <p:nvPr/>
        </p:nvSpPr>
        <p:spPr>
          <a:xfrm>
            <a:off x="7562088" y="42428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qr"/>
          <p:cNvSpPr txBox="1"/>
          <p:nvPr/>
        </p:nvSpPr>
        <p:spPr>
          <a:xfrm>
            <a:off x="8046720" y="4160520"/>
            <a:ext cx="3474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start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the request is ours, timer on</a:t>
            </a:r>
            <a:endParaRPr lang="en-US" sz="1150" dirty="0"/>
          </a:p>
        </p:txBody>
      </p:sp>
      <p:sp>
        <p:nvSpPr>
          <p:cNvPr id="19" name="a2_qr"/>
          <p:cNvSpPr/>
          <p:nvPr/>
        </p:nvSpPr>
        <p:spPr>
          <a:xfrm>
            <a:off x="7452360" y="4764024"/>
            <a:ext cx="4206240" cy="530352"/>
          </a:xfrm>
          <a:prstGeom prst="roundRect">
            <a:avLst>
              <a:gd name="adj" fmla="val 1379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qr"/>
          <p:cNvSpPr/>
          <p:nvPr/>
        </p:nvSpPr>
        <p:spPr>
          <a:xfrm>
            <a:off x="7562088" y="484632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qr"/>
          <p:cNvSpPr txBox="1"/>
          <p:nvPr/>
        </p:nvSpPr>
        <p:spPr>
          <a:xfrm>
            <a:off x="7562088" y="48463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qr"/>
          <p:cNvSpPr txBox="1"/>
          <p:nvPr/>
        </p:nvSpPr>
        <p:spPr>
          <a:xfrm>
            <a:off x="8046720" y="4764024"/>
            <a:ext cx="3474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copy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every segment</a:t>
            </a:r>
            <a:endParaRPr lang="en-US" sz="1150" dirty="0"/>
          </a:p>
        </p:txBody>
      </p:sp>
      <p:sp>
        <p:nvSpPr>
          <p:cNvPr id="23" name="a3_qr"/>
          <p:cNvSpPr/>
          <p:nvPr/>
        </p:nvSpPr>
        <p:spPr>
          <a:xfrm>
            <a:off x="7452360" y="5367528"/>
            <a:ext cx="4206240" cy="530352"/>
          </a:xfrm>
          <a:prstGeom prst="roundRect">
            <a:avLst>
              <a:gd name="adj" fmla="val 1379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qr"/>
          <p:cNvSpPr/>
          <p:nvPr/>
        </p:nvSpPr>
        <p:spPr>
          <a:xfrm>
            <a:off x="7562088" y="54498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qr"/>
          <p:cNvSpPr txBox="1"/>
          <p:nvPr/>
        </p:nvSpPr>
        <p:spPr>
          <a:xfrm>
            <a:off x="7562088" y="54498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qr"/>
          <p:cNvSpPr txBox="1"/>
          <p:nvPr/>
        </p:nvSpPr>
        <p:spPr>
          <a:xfrm>
            <a:off x="8046720" y="5367528"/>
            <a:ext cx="3474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end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: status to the block layer, wake the waiter</a:t>
            </a:r>
            <a:endParaRPr lang="en-US" sz="1150" dirty="0"/>
          </a:p>
        </p:txBody>
      </p:sp>
      <p:sp>
        <p:nvSpPr>
          <p:cNvPr id="28" name="Text 2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real disk driver finishes later: virtio_blk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1965960"/>
          </a:xfrm>
          <a:prstGeom prst="roundRect">
            <a:avLst>
              <a:gd name="adj" fmla="val 4651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include/linux/blk-mq.h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532  struct blk_mq_ops {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536      blk_status_t (*queue_rq)(struct blk_mq_hw_ctx *,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const struct blk_mq_queue_data *);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… commit_rqs, complete, timeout, init_hctx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};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3291840"/>
            <a:ext cx="566928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4198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4198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4198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33756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drivers/block/virtio_blk.c  (real lines)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675888"/>
            <a:ext cx="530352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427  static blk_status_t virtio_queue_rq(…)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439      status = virtblk_prep_rq(…);   /* start_request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444      err = virtblk_add_req(vblk-&gt;vqs[qid].vq, vbr);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…  return BLK_STS_OK;     /* NOT finished yet!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351  static void virtblk_done(struct virtqueue *vq)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/* the interrupt handler, later */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367          blk_mq_complete_request(req);</a:t>
            </a:r>
            <a:endParaRPr lang="en-US" sz="9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46520" y="1188720"/>
          <a:ext cx="521208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1463040"/>
                <a:gridCol w="210312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sbd (RAM)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virtio_blk, a real disk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queue_rq does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 whole copy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puts the request in the device's ring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data moved by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 CPU: memcpy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 device: DMA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completion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at once, in queue_rq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later, in the interrupt handler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requests in flight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never more than 1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up to the queue depth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0" name="Shape 13"/>
          <p:cNvSpPr/>
          <p:nvPr/>
        </p:nvSpPr>
        <p:spPr>
          <a:xfrm>
            <a:off x="6446520" y="4206240"/>
            <a:ext cx="5212080" cy="1737360"/>
          </a:xfrm>
          <a:prstGeom prst="roundRect">
            <a:avLst>
              <a:gd name="adj" fmla="val 421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6583680" y="420624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Lecture 13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device raises an interrupt when it is done; the handler completes the request and wakes the process, which slept in state D meanwhile (Lecture 8.1).</a:t>
            </a:r>
            <a:endParaRPr lang="en-US" sz="1250" dirty="0"/>
          </a:p>
        </p:txBody>
      </p:sp>
      <p:sp>
        <p:nvSpPr>
          <p:cNvPr id="19" name="Text 15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Watching I/O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ext2 on our disk, and the tools that show what the driver did.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25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ext2 on /dev/sbd0, seen from the driver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760720" cy="2514600"/>
          </a:xfrm>
          <a:prstGeom prst="roundRect">
            <a:avLst>
              <a:gd name="adj" fmla="val 363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mke2fs, sbd trace on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9496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mke2fs -q /dev/sbd0; dmesg | grep sbd: | tail -4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WRITE sector 496, 28672 bytes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WRITE sector 16384, 126976 bytes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WRITE sector 16632, 126976 bytes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WRITE sector 16880, 16384 bytes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mount -t ext2 /dev/sbd0 /mnt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/dev/sbd0 on /mnt type ext2 (rw,relatime)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3840480"/>
            <a:ext cx="5760720" cy="2103120"/>
          </a:xfrm>
          <a:prstGeom prst="roundRect">
            <a:avLst>
              <a:gd name="adj" fmla="val 43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96849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96849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96849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88620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after echo 3 &gt; drop_caches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224528"/>
            <a:ext cx="539496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/mnt/hello.txt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hello on a RAM disk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READ  sector 10, 1024 bytes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READ  sector 12, 1024 bytes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READ  sector 14, 31744 bytes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READ  sector 548, 1024 bytes</a:t>
            </a:r>
            <a:endParaRPr lang="en-US" sz="950" dirty="0"/>
          </a:p>
        </p:txBody>
      </p:sp>
      <p:sp>
        <p:nvSpPr>
          <p:cNvPr id="15" name="a1_e2"/>
          <p:cNvSpPr/>
          <p:nvPr/>
        </p:nvSpPr>
        <p:spPr>
          <a:xfrm>
            <a:off x="6537960" y="1188720"/>
            <a:ext cx="512064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e2"/>
          <p:cNvSpPr/>
          <p:nvPr/>
        </p:nvSpPr>
        <p:spPr>
          <a:xfrm>
            <a:off x="6647688" y="14264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1_e2"/>
          <p:cNvSpPr txBox="1"/>
          <p:nvPr/>
        </p:nvSpPr>
        <p:spPr>
          <a:xfrm>
            <a:off x="6647688" y="14264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8" name="a1_e2"/>
          <p:cNvSpPr txBox="1"/>
          <p:nvPr/>
        </p:nvSpPr>
        <p:spPr>
          <a:xfrm>
            <a:off x="7132320" y="1188720"/>
            <a:ext cx="4389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126976 bytes =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248 sectors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many 4 KiB page writes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merged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into one request</a:t>
            </a:r>
            <a:endParaRPr lang="en-US" sz="1200" dirty="0"/>
          </a:p>
        </p:txBody>
      </p:sp>
      <p:sp>
        <p:nvSpPr>
          <p:cNvPr id="19" name="a2_e2"/>
          <p:cNvSpPr/>
          <p:nvPr/>
        </p:nvSpPr>
        <p:spPr>
          <a:xfrm>
            <a:off x="6537960" y="2103120"/>
            <a:ext cx="512064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a2_e2"/>
          <p:cNvSpPr/>
          <p:nvPr/>
        </p:nvSpPr>
        <p:spPr>
          <a:xfrm>
            <a:off x="6647688" y="23408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2_e2"/>
          <p:cNvSpPr txBox="1"/>
          <p:nvPr/>
        </p:nvSpPr>
        <p:spPr>
          <a:xfrm>
            <a:off x="6647688" y="23408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a2_e2"/>
          <p:cNvSpPr txBox="1"/>
          <p:nvPr/>
        </p:nvSpPr>
        <p:spPr>
          <a:xfrm>
            <a:off x="7132320" y="2103120"/>
            <a:ext cx="4389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16632 − 16384 = 248: the next request starts where the last one ended</a:t>
            </a:r>
            <a:endParaRPr lang="en-US" sz="1200" dirty="0"/>
          </a:p>
        </p:txBody>
      </p:sp>
      <p:sp>
        <p:nvSpPr>
          <p:cNvPr id="23" name="a3_e2"/>
          <p:cNvSpPr/>
          <p:nvPr/>
        </p:nvSpPr>
        <p:spPr>
          <a:xfrm>
            <a:off x="6537960" y="3017520"/>
            <a:ext cx="5120640" cy="841248"/>
          </a:xfrm>
          <a:prstGeom prst="roundRect">
            <a:avLst>
              <a:gd name="adj" fmla="val 8696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a3_e2"/>
          <p:cNvSpPr/>
          <p:nvPr/>
        </p:nvSpPr>
        <p:spPr>
          <a:xfrm>
            <a:off x="6647688" y="32552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3_e2"/>
          <p:cNvSpPr txBox="1"/>
          <p:nvPr/>
        </p:nvSpPr>
        <p:spPr>
          <a:xfrm>
            <a:off x="6647688" y="32552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6" name="a3_e2"/>
          <p:cNvSpPr txBox="1"/>
          <p:nvPr/>
        </p:nvSpPr>
        <p:spPr>
          <a:xfrm>
            <a:off x="7132320" y="3017520"/>
            <a:ext cx="4389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reading one small file costs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4 requests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ext2 metadata (inodes, directory) and the file's data</a:t>
            </a:r>
            <a:endParaRPr lang="en-US" sz="1200" dirty="0"/>
          </a:p>
        </p:txBody>
      </p:sp>
      <p:sp>
        <p:nvSpPr>
          <p:cNvPr id="27" name="a4_e2"/>
          <p:cNvSpPr/>
          <p:nvPr/>
        </p:nvSpPr>
        <p:spPr>
          <a:xfrm>
            <a:off x="6537960" y="3931920"/>
            <a:ext cx="5120640" cy="841248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8" name="a4_e2"/>
          <p:cNvSpPr/>
          <p:nvPr/>
        </p:nvSpPr>
        <p:spPr>
          <a:xfrm>
            <a:off x="6647688" y="41696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9" name="a4_e2"/>
          <p:cNvSpPr txBox="1"/>
          <p:nvPr/>
        </p:nvSpPr>
        <p:spPr>
          <a:xfrm>
            <a:off x="6647688" y="41696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a4_e2"/>
          <p:cNvSpPr txBox="1"/>
          <p:nvPr/>
        </p:nvSpPr>
        <p:spPr>
          <a:xfrm>
            <a:off x="7132320" y="3931920"/>
            <a:ext cx="4389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ext2 uses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1 KiB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blocks here: 1024-byte requests = one block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537960" y="4754880"/>
            <a:ext cx="512064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6675120" y="4754880"/>
            <a:ext cx="4846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Lecture 12.2 link: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block b of ext2 is sector 2b here. Your ext2cat did the same reads with pread.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/sys/block/sbd0/stat: the driver's I/O counters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914400"/>
          </a:xfrm>
          <a:prstGeom prst="roundRect">
            <a:avLst>
              <a:gd name="adj" fmla="val 1000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cat /sys/block/sbd0/stat   after mke2fs, mount, write, cold read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10744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152    61   1254    16    12   134   1102    26     0    20    43     0 …</a:t>
            </a:r>
            <a:endParaRPr lang="en-US" sz="12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286000"/>
          <a:ext cx="76809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1188720"/>
                <a:gridCol w="3749040"/>
              </a:tblGrid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field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value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meaning (Documentation/block/stat.rst)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read I/Os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152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read requests completed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read merges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61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read bios merged into a queued request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read sectors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1254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sectors read: 1254 × 512 = 642048 bytes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read ticks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16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milliseconds spent waiting for reads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write I/Os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write requests completed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write merges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134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write bios merged: mke2fs's pages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write sectors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1102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sectors written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297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in_flight / io_ticks / time_in_queue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 / 20 / 43</a:t>
                      </a:r>
                      <a:endParaRPr lang="en-US" sz="11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now queued; ms busy; ms waited in total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Shape 7"/>
          <p:cNvSpPr/>
          <p:nvPr/>
        </p:nvSpPr>
        <p:spPr>
          <a:xfrm>
            <a:off x="8458200" y="2286000"/>
            <a:ext cx="3200400" cy="3657600"/>
          </a:xfrm>
          <a:prstGeom prst="roundRect">
            <a:avLst>
              <a:gd name="adj" fmla="val 2286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8595360" y="2331720"/>
            <a:ext cx="29260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Tools read this file: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iostat (sysstat) and vmstat compute MB/s and utilisation from exactly these counters, sampled twice. The driver did not count anything itself: blk_mq_end_request did.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25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Block trace events: four stops of one request (real)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1691640"/>
          </a:xfrm>
          <a:prstGeom prst="roundRect">
            <a:avLst>
              <a:gd name="adj" fmla="val 540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10104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events/block/{bio_queue, rq_insert, rq_issue, rq_complete}   one 4 KiB O_DIRECT write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10744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dd-131   [000]   46.329937: block_bio_queue:   251,0 WS 800 + 8 [dd]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dd-131   [000]   46.330943: block_rq_insert:   251,0 WS 4096 () 800 + 8 [dd]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kworker/0:1H-43   [000]   46.331668: block_rq_issue:    251,0 WS 4096 () 800 + 8 [kworker/0:1H]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kworker/0:1H-43   [000]   46.331821: block_rq_complete: 251,0 WS () 800 + 8 [0]</a:t>
            </a:r>
            <a:endParaRPr lang="en-US" sz="1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063240"/>
          <a:ext cx="60350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1097280"/>
                <a:gridCol w="347472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event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who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meaning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bio_queue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dd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 bio enters the block layer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rq_insert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dd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the request goes into the scheduler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rq_issue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kworker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blk-mq hands it to queue_rq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rq_complete</a:t>
                      </a:r>
                      <a:endParaRPr lang="en-US" sz="11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kworker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the driver ended it; [0] = no error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a1_ev"/>
          <p:cNvSpPr/>
          <p:nvPr/>
        </p:nvSpPr>
        <p:spPr>
          <a:xfrm>
            <a:off x="6812280" y="3063240"/>
            <a:ext cx="484632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1" name="a1_ev"/>
          <p:cNvSpPr/>
          <p:nvPr/>
        </p:nvSpPr>
        <p:spPr>
          <a:xfrm>
            <a:off x="6922008" y="320040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2" name="a1_ev"/>
          <p:cNvSpPr txBox="1"/>
          <p:nvPr/>
        </p:nvSpPr>
        <p:spPr>
          <a:xfrm>
            <a:off x="6922008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3" name="a1_ev"/>
          <p:cNvSpPr txBox="1"/>
          <p:nvPr/>
        </p:nvSpPr>
        <p:spPr>
          <a:xfrm>
            <a:off x="7406640" y="3063240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insert → issue: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0.7 ms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waiting in the scheduler</a:t>
            </a:r>
            <a:endParaRPr lang="en-US" sz="1200" dirty="0"/>
          </a:p>
        </p:txBody>
      </p:sp>
      <p:sp>
        <p:nvSpPr>
          <p:cNvPr id="14" name="a2_ev"/>
          <p:cNvSpPr/>
          <p:nvPr/>
        </p:nvSpPr>
        <p:spPr>
          <a:xfrm>
            <a:off x="6812280" y="3776472"/>
            <a:ext cx="4846320" cy="640080"/>
          </a:xfrm>
          <a:prstGeom prst="roundRect">
            <a:avLst>
              <a:gd name="adj" fmla="val 11429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5" name="a2_ev"/>
          <p:cNvSpPr/>
          <p:nvPr/>
        </p:nvSpPr>
        <p:spPr>
          <a:xfrm>
            <a:off x="6922008" y="391363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6" name="a2_ev"/>
          <p:cNvSpPr txBox="1"/>
          <p:nvPr/>
        </p:nvSpPr>
        <p:spPr>
          <a:xfrm>
            <a:off x="6922008" y="39136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7" name="a2_ev"/>
          <p:cNvSpPr txBox="1"/>
          <p:nvPr/>
        </p:nvSpPr>
        <p:spPr>
          <a:xfrm>
            <a:off x="7406640" y="3776472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issue → complete: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0.15 ms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our memcpy</a:t>
            </a:r>
            <a:endParaRPr lang="en-US" sz="1200" dirty="0"/>
          </a:p>
        </p:txBody>
      </p:sp>
      <p:sp>
        <p:nvSpPr>
          <p:cNvPr id="18" name="a3_ev"/>
          <p:cNvSpPr/>
          <p:nvPr/>
        </p:nvSpPr>
        <p:spPr>
          <a:xfrm>
            <a:off x="6812280" y="4489704"/>
            <a:ext cx="4846320" cy="640080"/>
          </a:xfrm>
          <a:prstGeom prst="roundRect">
            <a:avLst>
              <a:gd name="adj" fmla="val 11429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9" name="a3_ev"/>
          <p:cNvSpPr/>
          <p:nvPr/>
        </p:nvSpPr>
        <p:spPr>
          <a:xfrm>
            <a:off x="6922008" y="46268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6" name="a3_ev"/>
          <p:cNvSpPr txBox="1"/>
          <p:nvPr/>
        </p:nvSpPr>
        <p:spPr>
          <a:xfrm>
            <a:off x="6922008" y="46268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21" name="a3_ev"/>
          <p:cNvSpPr txBox="1"/>
          <p:nvPr/>
        </p:nvSpPr>
        <p:spPr>
          <a:xfrm>
            <a:off x="7406640" y="4489704"/>
            <a:ext cx="4114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dd ran 16 MiB with O_DIRECT in </a:t>
            </a:r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0.03 s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in total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548640" y="5349240"/>
            <a:ext cx="11109960" cy="594360"/>
          </a:xfrm>
          <a:prstGeom prst="roundRect">
            <a:avLst>
              <a:gd name="adj" fmla="val 12308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3" name="Text 20"/>
          <p:cNvSpPr txBox="1"/>
          <p:nvPr/>
        </p:nvSpPr>
        <p:spPr>
          <a:xfrm>
            <a:off x="731520" y="5349240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Same tools as Lectures 12–13: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tracefs, an event per step, timestamps in seconds since boot. blktrace and iostat are built on these events and counters.</a:t>
            </a:r>
            <a:endParaRPr lang="en-US" sz="1200" dirty="0"/>
          </a:p>
        </p:txBody>
      </p:sp>
      <p:sp>
        <p:nvSpPr>
          <p:cNvPr id="25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6" grpId="0" animBg="1"/>
      <p:bldP spid="2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15.2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sbd.c: your own disk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A tag set, a gendisk and a segment loop; then format it and mount it.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25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15.2 tasks, step by step</a:t>
            </a:r>
            <a:endParaRPr lang="en-US" sz="3000" dirty="0"/>
          </a:p>
        </p:txBody>
      </p:sp>
      <p:sp>
        <p:nvSpPr>
          <p:cNvPr id="3" name="a1_l152"/>
          <p:cNvSpPr/>
          <p:nvPr/>
        </p:nvSpPr>
        <p:spPr>
          <a:xfrm>
            <a:off x="548640" y="11887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52"/>
          <p:cNvSpPr/>
          <p:nvPr/>
        </p:nvSpPr>
        <p:spPr>
          <a:xfrm>
            <a:off x="658368" y="13350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52"/>
          <p:cNvSpPr txBox="1"/>
          <p:nvPr/>
        </p:nvSpPr>
        <p:spPr>
          <a:xfrm>
            <a:off x="658368" y="1335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52"/>
          <p:cNvSpPr txBox="1"/>
          <p:nvPr/>
        </p:nvSpPr>
        <p:spPr>
          <a:xfrm>
            <a:off x="1143000" y="11887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cd lab15_2; make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builds sbd_starter.ko</a:t>
            </a:r>
            <a:endParaRPr lang="en-US" sz="1150" dirty="0"/>
          </a:p>
        </p:txBody>
      </p:sp>
      <p:sp>
        <p:nvSpPr>
          <p:cNvPr id="7" name="a2_l152"/>
          <p:cNvSpPr/>
          <p:nvPr/>
        </p:nvSpPr>
        <p:spPr>
          <a:xfrm>
            <a:off x="548640" y="192024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52"/>
          <p:cNvSpPr/>
          <p:nvPr/>
        </p:nvSpPr>
        <p:spPr>
          <a:xfrm>
            <a:off x="658368" y="206654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52"/>
          <p:cNvSpPr txBox="1"/>
          <p:nvPr/>
        </p:nvSpPr>
        <p:spPr>
          <a:xfrm>
            <a:off x="658368" y="206654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52"/>
          <p:cNvSpPr txBox="1"/>
          <p:nvPr/>
        </p:nvSpPr>
        <p:spPr>
          <a:xfrm>
            <a:off x="1143000" y="192024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tag set and disk: blk_mq_alloc_sq_tag_set, sbd_alloc_disk, fill major, minors, fops, name</a:t>
            </a:r>
            <a:endParaRPr lang="en-US" sz="1150" dirty="0"/>
          </a:p>
        </p:txBody>
      </p:sp>
      <p:sp>
        <p:nvSpPr>
          <p:cNvPr id="11" name="a3_l152"/>
          <p:cNvSpPr/>
          <p:nvPr/>
        </p:nvSpPr>
        <p:spPr>
          <a:xfrm>
            <a:off x="548640" y="265176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52"/>
          <p:cNvSpPr/>
          <p:nvPr/>
        </p:nvSpPr>
        <p:spPr>
          <a:xfrm>
            <a:off x="658368" y="2798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52"/>
          <p:cNvSpPr txBox="1"/>
          <p:nvPr/>
        </p:nvSpPr>
        <p:spPr>
          <a:xfrm>
            <a:off x="658368" y="2798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52"/>
          <p:cNvSpPr txBox="1"/>
          <p:nvPr/>
        </p:nvSpPr>
        <p:spPr>
          <a:xfrm>
            <a:off x="1143000" y="265176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set_capacity in sectors, add_disk; jump to the right undo label on error</a:t>
            </a:r>
            <a:endParaRPr lang="en-US" sz="1150" dirty="0"/>
          </a:p>
        </p:txBody>
      </p:sp>
      <p:sp>
        <p:nvSpPr>
          <p:cNvPr id="15" name="a4_l152"/>
          <p:cNvSpPr/>
          <p:nvPr/>
        </p:nvSpPr>
        <p:spPr>
          <a:xfrm>
            <a:off x="548640" y="338328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52"/>
          <p:cNvSpPr/>
          <p:nvPr/>
        </p:nvSpPr>
        <p:spPr>
          <a:xfrm>
            <a:off x="658368" y="352958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52"/>
          <p:cNvSpPr txBox="1"/>
          <p:nvPr/>
        </p:nvSpPr>
        <p:spPr>
          <a:xfrm>
            <a:off x="658368" y="35295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52"/>
          <p:cNvSpPr txBox="1"/>
          <p:nvPr/>
        </p:nvSpPr>
        <p:spPr>
          <a:xfrm>
            <a:off x="1143000" y="338328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queue_rq: rq_for_each_segment, bvec_kmap_local, memcpy in the right direction</a:t>
            </a:r>
            <a:endParaRPr lang="en-US" sz="1150" dirty="0"/>
          </a:p>
        </p:txBody>
      </p:sp>
      <p:sp>
        <p:nvSpPr>
          <p:cNvPr id="19" name="a5_l152"/>
          <p:cNvSpPr/>
          <p:nvPr/>
        </p:nvSpPr>
        <p:spPr>
          <a:xfrm>
            <a:off x="548640" y="411480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52"/>
          <p:cNvSpPr/>
          <p:nvPr/>
        </p:nvSpPr>
        <p:spPr>
          <a:xfrm>
            <a:off x="658368" y="42611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52"/>
          <p:cNvSpPr txBox="1"/>
          <p:nvPr/>
        </p:nvSpPr>
        <p:spPr>
          <a:xfrm>
            <a:off x="658368" y="42611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52"/>
          <p:cNvSpPr txBox="1"/>
          <p:nvPr/>
        </p:nvSpPr>
        <p:spPr>
          <a:xfrm>
            <a:off x="1143000" y="411480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test: 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mke2fs -q /dev/sbd0; mount /dev/sbd0 /mnt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, write a file, umount, mount again, read it</a:t>
            </a:r>
            <a:endParaRPr lang="en-US" sz="1150" dirty="0"/>
          </a:p>
        </p:txBody>
      </p:sp>
      <p:sp>
        <p:nvSpPr>
          <p:cNvPr id="23" name="a6_l152"/>
          <p:cNvSpPr/>
          <p:nvPr/>
        </p:nvSpPr>
        <p:spPr>
          <a:xfrm>
            <a:off x="548640" y="4846320"/>
            <a:ext cx="5852160" cy="658368"/>
          </a:xfrm>
          <a:prstGeom prst="roundRect">
            <a:avLst>
              <a:gd name="adj" fmla="val 1111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4" name="a6_l152"/>
          <p:cNvSpPr/>
          <p:nvPr/>
        </p:nvSpPr>
        <p:spPr>
          <a:xfrm>
            <a:off x="658368" y="499262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a6_l152"/>
          <p:cNvSpPr txBox="1"/>
          <p:nvPr/>
        </p:nvSpPr>
        <p:spPr>
          <a:xfrm>
            <a:off x="658368" y="49926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6</a:t>
            </a:r>
            <a:endParaRPr lang="en-US" sz="1200" dirty="0"/>
          </a:p>
        </p:txBody>
      </p:sp>
      <p:sp>
        <p:nvSpPr>
          <p:cNvPr id="26" name="a6_l152"/>
          <p:cNvSpPr txBox="1"/>
          <p:nvPr/>
        </p:nvSpPr>
        <p:spPr>
          <a:xfrm>
            <a:off x="1143000" y="4846320"/>
            <a:ext cx="5120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1 &gt; /sys/module/sbd_starter/parameters/trace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and watch your requests in dmesg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629400" y="1188720"/>
            <a:ext cx="5029200" cy="1920240"/>
          </a:xfrm>
          <a:prstGeom prst="roundRect">
            <a:avLst>
              <a:gd name="adj" fmla="val 476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starter, before TODO 2–3  (real)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6830568" y="1572768"/>
            <a:ext cx="46634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sbd_starter.ko; echo status $?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insmod: can't insert 'sbd_starter.ko': No such device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 19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| grep sbd | tail -1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sbd: no disk yet: TODO 2 and 3</a:t>
            </a:r>
            <a:endParaRPr lang="en-US" sz="950" dirty="0"/>
          </a:p>
        </p:txBody>
      </p:sp>
      <p:sp>
        <p:nvSpPr>
          <p:cNvPr id="33" name="Shape 31"/>
          <p:cNvSpPr/>
          <p:nvPr/>
        </p:nvSpPr>
        <p:spPr>
          <a:xfrm>
            <a:off x="6629400" y="3246120"/>
            <a:ext cx="5029200" cy="2697480"/>
          </a:xfrm>
          <a:prstGeom prst="roundRect">
            <a:avLst>
              <a:gd name="adj" fmla="val 3390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6793992" y="33741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6995160" y="33741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7196328" y="33741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7452360" y="32918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finished lab  (real)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6830568" y="3630168"/>
            <a:ext cx="46634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insmod sbd.ko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mke2fs -q /dev/sbd0 &amp;&amp; mount /dev/sbd0 /mnt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hi &gt; /mnt/f &amp;&amp; cat /mnt/f &amp;&amp; umount /mnt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Filesystem label=   …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4096 inodes, 16384 blocks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 block groups</a:t>
            </a:r>
            <a:endParaRPr lang="en-US" sz="9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hi</a:t>
            </a:r>
            <a:endParaRPr lang="en-US" sz="950" dirty="0"/>
          </a:p>
        </p:txBody>
      </p:sp>
      <p:sp>
        <p:nvSpPr>
          <p:cNvPr id="40" name="Text 3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program writes byte 409600 of /dev/sbd0. Which sector does the driver see?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sector 800 (409600 / 512)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Why did 8 writes of 512 bytes reach sbd as one request?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they filled one page in the page cache; sync wrote it once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Who calls sbd_queue_rq with mq-deadline on?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a kblockd worker (kworker/0:1H), not dd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set_capacity(disk, 16 &lt;&lt; 20) for 16 MiB. What is wrong?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capacity is in sectors: 16 &lt;&lt; 11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real disk driver's queue_rq returns before the data moved. Who ends the request?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its interrupt handler: blk_mq_complete_request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Block devices are arrays of 512-byte sectors, used through the page cache and file systems.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I/O travels as bios (sector + page list), merged into requests, queued and scheduled by blk-mq.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 blk-mq driver: tag set + gendisk + capacity + add_disk, and queue_rq: start, move data, end.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Trace events, /sys/block/…/stat and the driver's log show what really reached the disk.</a:t>
            </a:r>
            <a:endParaRPr lang="en-US" sz="1500" dirty="0"/>
          </a:p>
        </p:txBody>
      </p:sp>
      <p:sp>
        <p:nvSpPr>
          <p:cNvPr id="20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25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15.2 (due before Lecture 15.3)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Bad sector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Add a parameter bad_sector: requests that include it end with BLK_STS_IOERR. With size_mb=8 bad_sector=1000, dd 4 KiB blocks with skip=124 and skip=125 (iflag=direct). Explain both results and the dmesg line.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stat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From the stat line on slide 18 compute the average read request size and the bytes written. Why are write merges (134) larger than write I/Os (12)?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Last close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Explain the trap of slide 7: why did the first try (no fd 3) show the write at once, and both reads? Use block/bdev.c lines 634–640 and 666–669.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4. 126976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Why were mke2fs's big requests 126976 bytes, not 128 KiB? Use max_sectors_kb and the page size.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Scheduler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echo none &gt; /sys/block/sbd0/queue/scheduler and trace the 4 KiB direct write again. Which event disappears, and who runs queue_rq now?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25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15.3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USB device drivers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Descriptors, interfaces and endpoints; how usbcore enumerates a device and matches a driver; URBs and interrupt transfers. Lab: a driver for a USB keyboard. The last lecture of the course.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Driver book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Corbet, Rubini &amp; Kroah-Hartman,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LDD3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(free), Ch. 16 today (ideas only); Ch. 13 (USB drivers) for 15.3: still close to today's API.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Kernel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14 (the block I/O layer: bios, request queues, I/O schedulers).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6.8: include/linux/blk-mq.h, blk_types.h, bvec.h, block/blk-mq.c, block/bdev.c, drivers/block/virtio_blk.c, Documentation/block/stat.rst (Linux v6.8 source online: elixir.bootlin.com/linux/v6.8).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lab15_files.zip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lab15_2/ (sbd_starter.c, Makefile), guest/run_guest.sh.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25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15.2: Block Device Drivers</dc:title>
  <dc:subject>PptxGenJS Presentation</dc:subject>
  <dc:creator>Md Mahbub E Noor</dc:creator>
  <cp:lastModifiedBy>Md Mahbub E Noor</cp:lastModifiedBy>
  <cp:revision>1</cp:revision>
  <dcterms:created xsi:type="dcterms:W3CDTF">2026-10-15T05:33:28Z</dcterms:created>
  <dcterms:modified xsi:type="dcterms:W3CDTF">2026-10-15T05:33:28Z</dcterms:modified>
</cp:coreProperties>
</file>