
<file path=[Content_Types].xml><?xml version="1.0" encoding="utf-8"?>
<Types xmlns="http://schemas.openxmlformats.org/package/2006/content-types"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notesMasterIdLst>
    <p:notesMasterId r:id="rId2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ff2bb399-6602-37b2-d069-6cdfbd5dca87}">
          <p14:sldIdLst>
            <p14:sldId id="256"/>
            <p14:sldId id="257"/>
            <p14:sldId id="258"/>
          </p14:sldIdLst>
        </p14:section>
        <p14:section name="Device files" id="{8b745469-fe23-08fc-72d6-7ca0ac019619}">
          <p14:sldIdLst>
            <p14:sldId id="259"/>
            <p14:sldId id="260"/>
          </p14:sldIdLst>
        </p14:section>
        <p14:section name="The device model" id="{5bad1754-95d2-26a3-503a-3e633217cb0f}">
          <p14:sldIdLst>
            <p14:sldId id="261"/>
            <p14:sldId id="262"/>
            <p14:sldId id="263"/>
            <p14:sldId id="264"/>
            <p14:sldId id="265"/>
          </p14:sldIdLst>
        </p14:section>
        <p14:section name="Match and probe" id="{7ded97d7-c68e-cf4a-402c-84da7f78bb72}">
          <p14:sldIdLst>
            <p14:sldId id="266"/>
            <p14:sldId id="267"/>
            <p14:sldId id="268"/>
            <p14:sldId id="269"/>
          </p14:sldIdLst>
        </p14:section>
        <p14:section name="A platform driver" id="{7a426dfc-7959-1036-af1b-09821757a05d}">
          <p14:sldIdLst>
            <p14:sldId id="270"/>
            <p14:sldId id="271"/>
            <p14:sldId id="272"/>
            <p14:sldId id="273"/>
            <p14:sldId id="274"/>
          </p14:sldIdLst>
        </p14:section>
        <p14:section name="Uevents and hotplug" id="{e21a350d-a647-98d7-460a-84ba335a6a44}">
          <p14:sldIdLst>
            <p14:sldId id="275"/>
            <p14:sldId id="276"/>
          </p14:sldIdLst>
        </p14:section>
        <p14:section name="Lab 14.2" id="{9cbe2033-c084-c518-5c3a-19365d5d258e}">
          <p14:sldIdLst>
            <p14:sldId id="277"/>
            <p14:sldId id="278"/>
          </p14:sldIdLst>
        </p14:section>
        <p14:section name="Wrap-up" id="{fd3a09ee-e1f9-5e9e-7c5c-7152f0a23fe7}">
          <p14:sldIdLst>
            <p14:sldId id="279"/>
            <p14:sldId id="280"/>
            <p14:sldId id="281"/>
            <p14:sldId id="28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33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chemeClr val="tx2"/>
          </a:solidFill>
          <a:ln/>
        </p:spPr>
      </p:sp>
      <p:sp>
        <p:nvSpPr>
          <p:cNvPr id="3" name="Text 1"/>
          <p:cNvSpPr/>
          <p:nvPr/>
        </p:nvSpPr>
        <p:spPr>
          <a:xfrm>
            <a:off x="411480" y="6492240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Md Mahbub E Noor   |   Lecture 14.2: The Device Driver Model   |   University of Barishal</a:t>
            </a:r>
            <a:endParaRPr lang="en-US" sz="1100" dirty="0"/>
          </a:p>
        </p:txBody>
      </p:sp>
      <p:sp>
        <p:nvSpPr>
          <p:cNvPr id="4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b="1" dirty="0">
                <a:solidFill>
                  <a:schemeClr val="accent1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  <p:sp>
        <p:nvSpPr>
          <p:cNvPr id="5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4000" dirty="0"/>
          </a:p>
        </p:txBody>
      </p:sp>
      <p:sp>
        <p:nvSpPr>
          <p:cNvPr id="6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accent4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chemeClr val="tx2"/>
          </a:solidFill>
          <a:ln/>
        </p:spPr>
      </p:sp>
      <p:sp>
        <p:nvSpPr>
          <p:cNvPr id="3" name="Text 1"/>
          <p:cNvSpPr/>
          <p:nvPr/>
        </p:nvSpPr>
        <p:spPr>
          <a:xfrm>
            <a:off x="411480" y="6492240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Md Mahbub E Noor   |   Lecture 14.2: The Device Driver Model   |   University of Barishal</a:t>
            </a:r>
            <a:endParaRPr lang="en-US" sz="1100" dirty="0"/>
          </a:p>
        </p:txBody>
      </p:sp>
      <p:sp>
        <p:nvSpPr>
          <p:cNvPr id="4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indent="0" marL="0">
              <a:buNone/>
            </a:pPr>
            <a:endParaRPr lang="en-US" sz="3000" dirty="0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image" Target="../media/image-25-2.png"/><Relationship Id="rId3" Type="http://schemas.openxmlformats.org/officeDocument/2006/relationships/image" Target="../media/image-25-3.png"/><Relationship Id="rId4" Type="http://schemas.openxmlformats.org/officeDocument/2006/relationships/image" Target="../media/image-25-4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05156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accent1"/>
                </a:solidFill>
              </a:rPr>
              <a:t>CSE 4105  ·  SYSTEM PROGRAMMING</a:t>
            </a:r>
            <a:endParaRPr lang="en-US" sz="16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554480"/>
            <a:ext cx="6400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4400" b="1" dirty="0">
                <a:solidFill>
                  <a:schemeClr val="bg1"/>
                </a:solidFill>
              </a:rPr>
              <a:t>Lecture 14.2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2331720"/>
            <a:ext cx="60350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chemeClr val="bg1"/>
                </a:solidFill>
              </a:rPr>
              <a:t>The Device Driver Model</a:t>
            </a:r>
            <a:endParaRPr lang="en-US" sz="2600" dirty="0"/>
          </a:p>
          <a:p>
            <a:pPr algn="l" indent="0" marL="0">
              <a:buNone/>
            </a:pPr>
            <a:r>
              <a:rPr lang="en-US" sz="2600" dirty="0">
                <a:solidFill>
                  <a:schemeClr val="bg1"/>
                </a:solidFill>
              </a:rPr>
              <a:t>buses, devices, drivers, sysfs</a:t>
            </a:r>
            <a:endParaRPr lang="en-US" sz="26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4343400"/>
            <a:ext cx="5943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600" b="1" dirty="0">
                <a:solidFill>
                  <a:schemeClr val="accent4"/>
                </a:solidFill>
              </a:rPr>
              <a:t>Md Mahbub E Noor</a:t>
            </a:r>
            <a:endParaRPr lang="en-US" sz="16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600" dirty="0">
                <a:solidFill>
                  <a:schemeClr val="accent4"/>
                </a:solidFill>
              </a:rPr>
              <a:t>Assistant Professor, Department of CSE</a:t>
            </a:r>
            <a:endParaRPr lang="en-US" sz="16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600" dirty="0">
                <a:solidFill>
                  <a:schemeClr val="accent4"/>
                </a:solidFill>
              </a:rPr>
              <a:t>University of Barishal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7086600" y="1600200"/>
            <a:ext cx="4434840" cy="2651760"/>
          </a:xfrm>
          <a:prstGeom prst="roundRect">
            <a:avLst>
              <a:gd name="adj" fmla="val 3448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7251192" y="172821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7452360" y="172821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7653528" y="172821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7909560" y="1645920"/>
            <a:ext cx="3429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readlink -f /sys/class/block/vda  (real)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7287768" y="1984248"/>
            <a:ext cx="406908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/sys/devices/pci0000:00/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0000:00:04.0/virtio0/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block/vda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a disk, on virtio, on PCI</a:t>
            </a:r>
            <a:endParaRPr lang="en-US" sz="13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What you will learn today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6675120" cy="1024128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49808" y="1426464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p/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1586484"/>
            <a:ext cx="320040" cy="32004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600200" y="1344168"/>
            <a:ext cx="5440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Explain device files, major and minor numbers, and devtmpfs.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548640" y="2441448"/>
            <a:ext cx="6675120" cy="1024128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8" name="Shape 5"/>
          <p:cNvSpPr/>
          <p:nvPr/>
        </p:nvSpPr>
        <p:spPr>
          <a:xfrm>
            <a:off x="749808" y="2633472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p/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828" y="2793492"/>
            <a:ext cx="320040" cy="32004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600200" y="2551176"/>
            <a:ext cx="5440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Find a device's bus, parent and driver in /sys, and name the kernel structs behind them.</a:t>
            </a:r>
            <a:endParaRPr lang="en-US" sz="1700" dirty="0"/>
          </a:p>
        </p:txBody>
      </p:sp>
      <p:sp>
        <p:nvSpPr>
          <p:cNvPr id="11" name="Shape 7"/>
          <p:cNvSpPr/>
          <p:nvPr/>
        </p:nvSpPr>
        <p:spPr>
          <a:xfrm>
            <a:off x="548640" y="3648456"/>
            <a:ext cx="6675120" cy="1024128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Shape 8"/>
          <p:cNvSpPr/>
          <p:nvPr/>
        </p:nvSpPr>
        <p:spPr>
          <a:xfrm>
            <a:off x="749808" y="3840480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p/>
        </p:txBody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828" y="4000500"/>
            <a:ext cx="320040" cy="32004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600200" y="3758184"/>
            <a:ext cx="5440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Explain how a bus matches a driver to a device and calls probe; bind and unbind by hand.</a:t>
            </a:r>
            <a:endParaRPr lang="en-US" sz="1700" dirty="0"/>
          </a:p>
        </p:txBody>
      </p:sp>
      <p:sp>
        <p:nvSpPr>
          <p:cNvPr id="15" name="Shape 10"/>
          <p:cNvSpPr/>
          <p:nvPr/>
        </p:nvSpPr>
        <p:spPr>
          <a:xfrm>
            <a:off x="548640" y="4855464"/>
            <a:ext cx="6675120" cy="1024128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Shape 11"/>
          <p:cNvSpPr/>
          <p:nvPr/>
        </p:nvSpPr>
        <p:spPr>
          <a:xfrm>
            <a:off x="749808" y="5047488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p/>
        </p:txBody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828" y="5207508"/>
            <a:ext cx="320040" cy="32004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1600200" y="4965192"/>
            <a:ext cx="5440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Write a platform driver with a sysfs file, and follow its uevents.</a:t>
            </a:r>
            <a:endParaRPr lang="en-US" sz="1700" dirty="0"/>
          </a:p>
        </p:txBody>
      </p:sp>
      <p:sp>
        <p:nvSpPr>
          <p:cNvPr id="19" name="Shape 13"/>
          <p:cNvSpPr/>
          <p:nvPr/>
        </p:nvSpPr>
        <p:spPr>
          <a:xfrm>
            <a:off x="7635240" y="1234440"/>
            <a:ext cx="4023360" cy="4645152"/>
          </a:xfrm>
          <a:prstGeom prst="roundRect">
            <a:avLst>
              <a:gd name="adj" fmla="val 1818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20" name="Text 14"/>
          <p:cNvSpPr txBox="1"/>
          <p:nvPr/>
        </p:nvSpPr>
        <p:spPr>
          <a:xfrm>
            <a:off x="7909560" y="13716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tx2"/>
                </a:solidFill>
              </a:rPr>
              <a:t>Today's plan (60 min)</a:t>
            </a:r>
            <a:endParaRPr lang="en-US" sz="1700" dirty="0"/>
          </a:p>
        </p:txBody>
      </p:sp>
      <p:sp>
        <p:nvSpPr>
          <p:cNvPr id="21" name="Shape 15"/>
          <p:cNvSpPr/>
          <p:nvPr/>
        </p:nvSpPr>
        <p:spPr>
          <a:xfrm>
            <a:off x="7909560" y="1929384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2" name="Text 16"/>
          <p:cNvSpPr txBox="1"/>
          <p:nvPr/>
        </p:nvSpPr>
        <p:spPr>
          <a:xfrm>
            <a:off x="7909560" y="1929384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0–5</a:t>
            </a:r>
            <a:endParaRPr lang="en-US" sz="1100" dirty="0"/>
          </a:p>
        </p:txBody>
      </p:sp>
      <p:sp>
        <p:nvSpPr>
          <p:cNvPr id="23" name="Text 17"/>
          <p:cNvSpPr txBox="1"/>
          <p:nvPr/>
        </p:nvSpPr>
        <p:spPr>
          <a:xfrm>
            <a:off x="8915400" y="187452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Recap of 14.1</a:t>
            </a:r>
            <a:endParaRPr lang="en-US" sz="1500" dirty="0"/>
          </a:p>
        </p:txBody>
      </p:sp>
      <p:sp>
        <p:nvSpPr>
          <p:cNvPr id="24" name="Shape 18"/>
          <p:cNvSpPr/>
          <p:nvPr/>
        </p:nvSpPr>
        <p:spPr>
          <a:xfrm>
            <a:off x="7909560" y="2412710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5" name="Text 19"/>
          <p:cNvSpPr txBox="1"/>
          <p:nvPr/>
        </p:nvSpPr>
        <p:spPr>
          <a:xfrm>
            <a:off x="7909560" y="2412710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5–12</a:t>
            </a:r>
            <a:endParaRPr lang="en-US" sz="1100" dirty="0"/>
          </a:p>
        </p:txBody>
      </p:sp>
      <p:sp>
        <p:nvSpPr>
          <p:cNvPr id="26" name="Text 20"/>
          <p:cNvSpPr txBox="1"/>
          <p:nvPr/>
        </p:nvSpPr>
        <p:spPr>
          <a:xfrm>
            <a:off x="8915400" y="2357846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Device files</a:t>
            </a:r>
            <a:endParaRPr lang="en-US" sz="1500" dirty="0"/>
          </a:p>
        </p:txBody>
      </p:sp>
      <p:sp>
        <p:nvSpPr>
          <p:cNvPr id="27" name="Shape 21"/>
          <p:cNvSpPr/>
          <p:nvPr/>
        </p:nvSpPr>
        <p:spPr>
          <a:xfrm>
            <a:off x="7909560" y="2896035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8" name="Text 22"/>
          <p:cNvSpPr txBox="1"/>
          <p:nvPr/>
        </p:nvSpPr>
        <p:spPr>
          <a:xfrm>
            <a:off x="7909560" y="2896035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12–25</a:t>
            </a:r>
            <a:endParaRPr lang="en-US" sz="1100" dirty="0"/>
          </a:p>
        </p:txBody>
      </p:sp>
      <p:sp>
        <p:nvSpPr>
          <p:cNvPr id="29" name="Text 23"/>
          <p:cNvSpPr txBox="1"/>
          <p:nvPr/>
        </p:nvSpPr>
        <p:spPr>
          <a:xfrm>
            <a:off x="8915400" y="2841171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The device model, /sys</a:t>
            </a:r>
            <a:endParaRPr lang="en-US" sz="1500" dirty="0"/>
          </a:p>
        </p:txBody>
      </p:sp>
      <p:sp>
        <p:nvSpPr>
          <p:cNvPr id="30" name="Shape 24"/>
          <p:cNvSpPr/>
          <p:nvPr/>
        </p:nvSpPr>
        <p:spPr>
          <a:xfrm>
            <a:off x="7909560" y="3379361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31" name="Text 25"/>
          <p:cNvSpPr txBox="1"/>
          <p:nvPr/>
        </p:nvSpPr>
        <p:spPr>
          <a:xfrm>
            <a:off x="7909560" y="3379361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25–35</a:t>
            </a:r>
            <a:endParaRPr lang="en-US" sz="1100" dirty="0"/>
          </a:p>
        </p:txBody>
      </p:sp>
      <p:sp>
        <p:nvSpPr>
          <p:cNvPr id="32" name="Text 26"/>
          <p:cNvSpPr txBox="1"/>
          <p:nvPr/>
        </p:nvSpPr>
        <p:spPr>
          <a:xfrm>
            <a:off x="8915400" y="3324497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Match and probe</a:t>
            </a:r>
            <a:endParaRPr lang="en-US" sz="1500" dirty="0"/>
          </a:p>
        </p:txBody>
      </p:sp>
      <p:sp>
        <p:nvSpPr>
          <p:cNvPr id="33" name="Shape 27"/>
          <p:cNvSpPr/>
          <p:nvPr/>
        </p:nvSpPr>
        <p:spPr>
          <a:xfrm>
            <a:off x="7909560" y="3862687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34" name="Text 28"/>
          <p:cNvSpPr txBox="1"/>
          <p:nvPr/>
        </p:nvSpPr>
        <p:spPr>
          <a:xfrm>
            <a:off x="7909560" y="3862687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35–48</a:t>
            </a:r>
            <a:endParaRPr lang="en-US" sz="1100" dirty="0"/>
          </a:p>
        </p:txBody>
      </p:sp>
      <p:sp>
        <p:nvSpPr>
          <p:cNvPr id="35" name="Text 29"/>
          <p:cNvSpPr txBox="1"/>
          <p:nvPr/>
        </p:nvSpPr>
        <p:spPr>
          <a:xfrm>
            <a:off x="8915400" y="3807823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A platform driver</a:t>
            </a:r>
            <a:endParaRPr lang="en-US" sz="1500" dirty="0"/>
          </a:p>
        </p:txBody>
      </p:sp>
      <p:sp>
        <p:nvSpPr>
          <p:cNvPr id="36" name="Shape 30"/>
          <p:cNvSpPr/>
          <p:nvPr/>
        </p:nvSpPr>
        <p:spPr>
          <a:xfrm>
            <a:off x="7909560" y="4346013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37" name="Text 31"/>
          <p:cNvSpPr txBox="1"/>
          <p:nvPr/>
        </p:nvSpPr>
        <p:spPr>
          <a:xfrm>
            <a:off x="7909560" y="4346013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48–53</a:t>
            </a:r>
            <a:endParaRPr lang="en-US" sz="1100" dirty="0"/>
          </a:p>
        </p:txBody>
      </p:sp>
      <p:sp>
        <p:nvSpPr>
          <p:cNvPr id="38" name="Text 32"/>
          <p:cNvSpPr txBox="1"/>
          <p:nvPr/>
        </p:nvSpPr>
        <p:spPr>
          <a:xfrm>
            <a:off x="8915400" y="4291149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Uevents</a:t>
            </a:r>
            <a:endParaRPr lang="en-US" sz="1500" dirty="0"/>
          </a:p>
        </p:txBody>
      </p:sp>
      <p:sp>
        <p:nvSpPr>
          <p:cNvPr id="39" name="Shape 33"/>
          <p:cNvSpPr/>
          <p:nvPr/>
        </p:nvSpPr>
        <p:spPr>
          <a:xfrm>
            <a:off x="7909560" y="4829338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40" name="Text 34"/>
          <p:cNvSpPr txBox="1"/>
          <p:nvPr/>
        </p:nvSpPr>
        <p:spPr>
          <a:xfrm>
            <a:off x="7909560" y="4829338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53–60</a:t>
            </a:r>
            <a:endParaRPr lang="en-US" sz="1100" dirty="0"/>
          </a:p>
        </p:txBody>
      </p:sp>
      <p:sp>
        <p:nvSpPr>
          <p:cNvPr id="41" name="Text 35"/>
          <p:cNvSpPr txBox="1"/>
          <p:nvPr/>
        </p:nvSpPr>
        <p:spPr>
          <a:xfrm>
            <a:off x="8915400" y="4774474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Lab, checkpoint</a:t>
            </a:r>
            <a:endParaRPr lang="en-US" sz="1500" dirty="0"/>
          </a:p>
        </p:txBody>
      </p:sp>
      <p:sp>
        <p:nvSpPr>
          <p:cNvPr id="42" name="Text 36"/>
          <p:cNvSpPr txBox="1"/>
          <p:nvPr/>
        </p:nvSpPr>
        <p:spPr>
          <a:xfrm>
            <a:off x="7909560" y="5440680"/>
            <a:ext cx="3611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i="1" dirty="0">
                <a:solidFill>
                  <a:schemeClr val="accent3"/>
                </a:solidFill>
              </a:rPr>
              <a:t>Lab 14.2: sp_drv.c, a driver with a sysfs file.</a:t>
            </a:r>
            <a:endParaRPr lang="en-US" sz="1200" dirty="0"/>
          </a:p>
        </p:txBody>
      </p:sp>
      <p:sp>
        <p:nvSpPr>
          <p:cNvPr id="44" name="Text 37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 / 27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Quick recap of Lecture 14.1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1110996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31520" y="1645920"/>
            <a:ext cx="566928" cy="566928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731520" y="16459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Q1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1508760" y="1344168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tx2"/>
                </a:solidFill>
              </a:rPr>
              <a:t>Who fills the U _printk hole in hello.ko?</a:t>
            </a:r>
            <a:endParaRPr lang="en-US" sz="1600" dirty="0"/>
          </a:p>
        </p:txBody>
      </p:sp>
      <p:sp>
        <p:nvSpPr>
          <p:cNvPr id="7" name="a1_r"/>
          <p:cNvSpPr txBox="1"/>
          <p:nvPr/>
        </p:nvSpPr>
        <p:spPr>
          <a:xfrm>
            <a:off x="6172200" y="1344168"/>
            <a:ext cx="5303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The kernel's module loader: it finds _printk in its symbol table and patches the call (R_X86_64_PLT32).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48640" y="2834640"/>
            <a:ext cx="11109960" cy="1417320"/>
          </a:xfrm>
          <a:prstGeom prst="roundRect">
            <a:avLst>
              <a:gd name="adj" fmla="val 516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731520" y="3246120"/>
            <a:ext cx="566928" cy="566928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731520" y="32461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Q2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1508760" y="2944368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tx2"/>
                </a:solidFill>
              </a:rPr>
              <a:t>hello_init returned -EINVAL. Is hello_exit called?</a:t>
            </a:r>
            <a:endParaRPr lang="en-US" sz="1600" dirty="0"/>
          </a:p>
        </p:txBody>
      </p:sp>
      <p:sp>
        <p:nvSpPr>
          <p:cNvPr id="12" name="a2_r"/>
          <p:cNvSpPr txBox="1"/>
          <p:nvPr/>
        </p:nvSpPr>
        <p:spPr>
          <a:xfrm>
            <a:off x="6172200" y="2944368"/>
            <a:ext cx="5303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No: a failed init means the module was never loaded. Init must undo its own work.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548640" y="4434840"/>
            <a:ext cx="1110996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731520" y="4846320"/>
            <a:ext cx="566928" cy="566928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731520" y="48463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Q3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1508760" y="4544568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tx2"/>
                </a:solidFill>
              </a:rPr>
              <a:t>Why did rmmod counter fail while user.ko was loaded?</a:t>
            </a:r>
            <a:endParaRPr lang="en-US" sz="1600" dirty="0"/>
          </a:p>
        </p:txBody>
      </p:sp>
      <p:sp>
        <p:nvSpPr>
          <p:cNvPr id="17" name="a3_r"/>
          <p:cNvSpPr txBox="1"/>
          <p:nvPr/>
        </p:nvSpPr>
        <p:spPr>
          <a:xfrm>
            <a:off x="6172200" y="4544568"/>
            <a:ext cx="5303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user uses counter's exported symbol: refcount 1 ("Used by user").</a:t>
            </a:r>
            <a:endParaRPr lang="en-US" sz="1500" dirty="0"/>
          </a:p>
        </p:txBody>
      </p:sp>
      <p:sp>
        <p:nvSpPr>
          <p:cNvPr id="19" name="Text 1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3 / 27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PART 1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Devices, seen from user space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A file in /dev, two numbers, and a driver behind them.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4 / 27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A device file is a name for (type, major, minor)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852160" cy="1554480"/>
          </a:xfrm>
          <a:prstGeom prst="roundRect">
            <a:avLst>
              <a:gd name="adj" fmla="val 5882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ls -l /dev/null /dev/ttyS0 /dev/vda  (QEMU guest, real)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486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crw-rw-rw-  1 0  0    1,   3  /dev/null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crw-------  1 0  0    4,  64  /dev/ttyS0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brw-------  1 0  0  253,   0  /dev/vda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548640" y="2880360"/>
            <a:ext cx="2834640" cy="3063240"/>
          </a:xfrm>
          <a:prstGeom prst="roundRect">
            <a:avLst>
              <a:gd name="adj" fmla="val 3226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713232" y="300837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914400" y="300837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1115568" y="300837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1371600" y="292608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/proc/devices (real)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749808" y="3264408"/>
            <a:ext cx="246888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Character devices: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1 mem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4 ttyS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5 /dev/tty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10 misc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136 pts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Block devices: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8 sd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253 virtblk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3566160" y="2880360"/>
            <a:ext cx="2834640" cy="3063240"/>
          </a:xfrm>
          <a:prstGeom prst="roundRect">
            <a:avLst>
              <a:gd name="adj" fmla="val 3226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3730752" y="300837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3931920" y="300837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8" name="Shape 16"/>
          <p:cNvSpPr/>
          <p:nvPr/>
        </p:nvSpPr>
        <p:spPr>
          <a:xfrm>
            <a:off x="4133088" y="300837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>
            <a:off x="4389120" y="292608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kdev_t.h (real)</a:t>
            </a:r>
            <a:endParaRPr lang="en-US" sz="1100" dirty="0"/>
          </a:p>
        </p:txBody>
      </p:sp>
      <p:sp>
        <p:nvSpPr>
          <p:cNvPr id="20" name="Text 18"/>
          <p:cNvSpPr txBox="1"/>
          <p:nvPr/>
        </p:nvSpPr>
        <p:spPr>
          <a:xfrm>
            <a:off x="3767328" y="3264408"/>
            <a:ext cx="246888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7  #define MINORBITS 20</a:t>
            </a:r>
            <a:endParaRPr lang="en-US" sz="9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  #define MAJOR(dev) \</a:t>
            </a:r>
            <a:endParaRPr lang="en-US" sz="9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((dev) &gt;&gt; MINORBITS)</a:t>
            </a:r>
            <a:endParaRPr lang="en-US" sz="9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  #define MINOR(dev) \</a:t>
            </a:r>
            <a:endParaRPr lang="en-US" sz="9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((dev) &amp; MINORMASK)</a:t>
            </a:r>
            <a:endParaRPr lang="en-US" sz="9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12  #define MKDEV(ma,mi) \</a:t>
            </a:r>
            <a:endParaRPr lang="en-US" sz="9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(((ma) &lt;&lt; MINORBITS) | (mi))</a:t>
            </a:r>
            <a:endParaRPr lang="en-US" sz="900" dirty="0"/>
          </a:p>
        </p:txBody>
      </p:sp>
      <p:sp>
        <p:nvSpPr>
          <p:cNvPr id="21" name="a1_dv"/>
          <p:cNvSpPr/>
          <p:nvPr/>
        </p:nvSpPr>
        <p:spPr>
          <a:xfrm>
            <a:off x="6629400" y="1188720"/>
            <a:ext cx="5029200" cy="1097280"/>
          </a:xfrm>
          <a:prstGeom prst="roundRect">
            <a:avLst>
              <a:gd name="adj" fmla="val 6667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2" name="a1_dv"/>
          <p:cNvSpPr txBox="1"/>
          <p:nvPr/>
        </p:nvSpPr>
        <p:spPr>
          <a:xfrm>
            <a:off x="6766560" y="1188720"/>
            <a:ext cx="47548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c / b: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character device (a stream of bytes: terminal, /dev/null) or block device (a disk of blocks, through the page cache)</a:t>
            </a:r>
            <a:endParaRPr lang="en-US" sz="1200" dirty="0"/>
          </a:p>
        </p:txBody>
      </p:sp>
      <p:sp>
        <p:nvSpPr>
          <p:cNvPr id="23" name="a2_dv"/>
          <p:cNvSpPr/>
          <p:nvPr/>
        </p:nvSpPr>
        <p:spPr>
          <a:xfrm>
            <a:off x="6629400" y="2395728"/>
            <a:ext cx="5029200" cy="1097280"/>
          </a:xfrm>
          <a:prstGeom prst="roundRect">
            <a:avLst>
              <a:gd name="adj" fmla="val 6667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24" name="a2_dv"/>
          <p:cNvSpPr txBox="1"/>
          <p:nvPr/>
        </p:nvSpPr>
        <p:spPr>
          <a:xfrm>
            <a:off x="6766560" y="2395728"/>
            <a:ext cx="47548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major: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which driver: 1 = mem, 4 = ttyS, 253 = virtblk</a:t>
            </a:r>
            <a:endParaRPr lang="en-US" sz="1200" dirty="0"/>
          </a:p>
        </p:txBody>
      </p:sp>
      <p:sp>
        <p:nvSpPr>
          <p:cNvPr id="25" name="a3_dv"/>
          <p:cNvSpPr/>
          <p:nvPr/>
        </p:nvSpPr>
        <p:spPr>
          <a:xfrm>
            <a:off x="6629400" y="3602736"/>
            <a:ext cx="5029200" cy="1097280"/>
          </a:xfrm>
          <a:prstGeom prst="roundRect">
            <a:avLst>
              <a:gd name="adj" fmla="val 6667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6" name="a3_dv"/>
          <p:cNvSpPr txBox="1"/>
          <p:nvPr/>
        </p:nvSpPr>
        <p:spPr>
          <a:xfrm>
            <a:off x="6766560" y="3602736"/>
            <a:ext cx="47548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minor: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which one of its devices: /dev/null is mem's number 3; ttyS0 is ttyS's 64</a:t>
            </a:r>
            <a:endParaRPr lang="en-US" sz="1200" dirty="0"/>
          </a:p>
        </p:txBody>
      </p:sp>
      <p:sp>
        <p:nvSpPr>
          <p:cNvPr id="27" name="a4_dv"/>
          <p:cNvSpPr/>
          <p:nvPr/>
        </p:nvSpPr>
        <p:spPr>
          <a:xfrm>
            <a:off x="6629400" y="4809744"/>
            <a:ext cx="5029200" cy="1097280"/>
          </a:xfrm>
          <a:prstGeom prst="roundRect">
            <a:avLst>
              <a:gd name="adj" fmla="val 6667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28" name="a4_dv"/>
          <p:cNvSpPr txBox="1"/>
          <p:nvPr/>
        </p:nvSpPr>
        <p:spPr>
          <a:xfrm>
            <a:off x="6766560" y="4809744"/>
            <a:ext cx="47548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dev_t: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both numbers packed in one 32-bit integer: 12 bits major, 20 bits minor</a:t>
            </a:r>
            <a:endParaRPr lang="en-US" sz="1200" dirty="0"/>
          </a:p>
        </p:txBody>
      </p:sp>
      <p:sp>
        <p:nvSpPr>
          <p:cNvPr id="29" name="Text 27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LDD3 Ch. 3 (major and minor numbers); Love, LKD Ch. 13–14</a:t>
            </a:r>
            <a:endParaRPr lang="en-US" sz="1100" dirty="0"/>
          </a:p>
        </p:txBody>
      </p:sp>
      <p:sp>
        <p:nvSpPr>
          <p:cNvPr id="31" name="Text 28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5 / 27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PART 2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The device model and /sys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One tree of every device, every driver, and how they connect.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6 / 27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Four objects describe all hardware: bus, device, driver, class</a:t>
            </a:r>
            <a:endParaRPr lang="en-US" sz="30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11109960" cy="914400"/>
        </p:xfrm>
        <a:graphic>
          <a:graphicData uri="http://schemas.openxmlformats.org/drawingml/2006/table">
            <a:tbl>
              <a:tblPr/>
              <a:tblGrid>
                <a:gridCol w="1645920"/>
                <a:gridCol w="3291840"/>
                <a:gridCol w="3520440"/>
                <a:gridCol w="2651760"/>
              </a:tblGrid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object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is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example in our guest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in /sys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bus_type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a kind of connection, with a match rule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pci, virtio, platform, usb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/sys/bus/*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device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one thing that exists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0000:00:04.0, virtio0, vda, sysprog.0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/sys/devices/…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device_driver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code that can run some devices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virtio-pci, virtio_blk, sysprog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/sys/bus/*/drivers/*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class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devices by what they do, not how attached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block, net, tty, input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/sys/class/*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Shape 1"/>
          <p:cNvSpPr/>
          <p:nvPr/>
        </p:nvSpPr>
        <p:spPr>
          <a:xfrm>
            <a:off x="548640" y="4206240"/>
            <a:ext cx="5486400" cy="1737360"/>
          </a:xfrm>
          <a:prstGeom prst="roundRect">
            <a:avLst>
              <a:gd name="adj" fmla="val 4211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5" name="Text 2"/>
          <p:cNvSpPr txBox="1"/>
          <p:nvPr/>
        </p:nvSpPr>
        <p:spPr>
          <a:xfrm>
            <a:off x="731520" y="4251960"/>
            <a:ext cx="51206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Analogy: a job fair.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Each hall (bus) has a list of companies (drivers) and a list of applicants (devices). The hall's own rule decides who fits whom; when a pair fits, the interview (probe) happens. The phone book (class) lists people by job, not by hall.</a:t>
            </a:r>
            <a:endParaRPr lang="en-US" sz="1200" dirty="0"/>
          </a:p>
        </p:txBody>
      </p:sp>
      <p:sp>
        <p:nvSpPr>
          <p:cNvPr id="6" name="Shape 3"/>
          <p:cNvSpPr/>
          <p:nvPr/>
        </p:nvSpPr>
        <p:spPr>
          <a:xfrm>
            <a:off x="6263640" y="4206240"/>
            <a:ext cx="5394960" cy="1737360"/>
          </a:xfrm>
          <a:prstGeom prst="roundRect">
            <a:avLst>
              <a:gd name="adj" fmla="val 4211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7" name="Shape 4"/>
          <p:cNvSpPr/>
          <p:nvPr/>
        </p:nvSpPr>
        <p:spPr>
          <a:xfrm>
            <a:off x="6446520" y="4370832"/>
            <a:ext cx="1234440" cy="27432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/>
          <a:p/>
        </p:txBody>
      </p:sp>
      <p:sp>
        <p:nvSpPr>
          <p:cNvPr id="13" name="Text 5"/>
          <p:cNvSpPr txBox="1"/>
          <p:nvPr/>
        </p:nvSpPr>
        <p:spPr>
          <a:xfrm>
            <a:off x="6446520" y="4370832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SAME AS C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6446520" y="4736592"/>
            <a:ext cx="502920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Structs and lists</a:t>
            </a:r>
            <a:endParaRPr lang="en-US" sz="11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Each object is a C struct (device.h, device/bus.h, device/driver.h) and each bus keeps two linked lists: its devices and its drivers. sysfs shows those lists as directories.</a:t>
            </a:r>
            <a:endParaRPr lang="en-US" sz="1150" dirty="0"/>
          </a:p>
        </p:txBody>
      </p:sp>
      <p:sp>
        <p:nvSpPr>
          <p:cNvPr id="10" name="Text 7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LDD3 Ch. 14 (the Linux device model); Love, LKD Ch. 17</a:t>
            </a:r>
            <a:endParaRPr lang="en-US" sz="1100" dirty="0"/>
          </a:p>
        </p:txBody>
      </p:sp>
      <p:sp>
        <p:nvSpPr>
          <p:cNvPr id="12" name="Text 8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7 / 27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/sys is that model, as directories and files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486400" cy="2423160"/>
          </a:xfrm>
          <a:prstGeom prst="roundRect">
            <a:avLst>
              <a:gd name="adj" fmla="val 3774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ls /sys/bus  (QEMU guest, real)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12064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acpi        auxiliary   clockevents  clocksource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container   cpu         dax          edac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event_source gpio       i2c          isa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machinecheck mdio_bus   memory       mmc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pci         platform    pnp          scsi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serial      serio       usb          virtio  …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548640" y="3749040"/>
            <a:ext cx="5486400" cy="2194560"/>
          </a:xfrm>
          <a:prstGeom prst="roundRect">
            <a:avLst>
              <a:gd name="adj" fmla="val 4167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713232" y="387705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914400" y="387705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1115568" y="387705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1371600" y="379476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ls /sys/bus/pci/drivers  (real, cut)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749808" y="4133088"/>
            <a:ext cx="512064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8250_mid  ata_generic  ata_piix  ehci-pci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ohci-pci  pcieport  serial  shpchp  uhci_hcd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virtio-pci  xen-platform-pci  …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drivers BUILT INTO this kernel: no modules loaded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6263640" y="1188720"/>
            <a:ext cx="5394960" cy="2423160"/>
          </a:xfrm>
          <a:prstGeom prst="roundRect">
            <a:avLst>
              <a:gd name="adj" fmla="val 3774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6428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6629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8" name="Shape 16"/>
          <p:cNvSpPr/>
          <p:nvPr/>
        </p:nvSpPr>
        <p:spPr>
          <a:xfrm>
            <a:off x="6830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>
            <a:off x="7086600" y="1234440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the disk, three ways  (real)</a:t>
            </a:r>
            <a:endParaRPr lang="en-US" sz="1100" dirty="0"/>
          </a:p>
        </p:txBody>
      </p:sp>
      <p:sp>
        <p:nvSpPr>
          <p:cNvPr id="20" name="Text 18"/>
          <p:cNvSpPr txBox="1"/>
          <p:nvPr/>
        </p:nvSpPr>
        <p:spPr>
          <a:xfrm>
            <a:off x="6464808" y="1572768"/>
            <a:ext cx="50292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ls -l /sys/class/block/ | grep vda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vda -&gt; ../../devices/pci0000:00/0000:00:04.0/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virtio0/block/vda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readlink -f /sys/class/block/vda/device/driver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/sys/bus/virtio/drivers/virtio_blk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readlink -f /sys/bus/pci/devices/0000:00:04.0/driver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/sys/bus/pci/drivers/virtio-pci</a:t>
            </a:r>
            <a:endParaRPr lang="en-US" sz="950" dirty="0"/>
          </a:p>
        </p:txBody>
      </p:sp>
      <p:sp>
        <p:nvSpPr>
          <p:cNvPr id="21" name="a1_sy"/>
          <p:cNvSpPr/>
          <p:nvPr/>
        </p:nvSpPr>
        <p:spPr>
          <a:xfrm>
            <a:off x="6263640" y="3749040"/>
            <a:ext cx="5394960" cy="658368"/>
          </a:xfrm>
          <a:prstGeom prst="roundRect">
            <a:avLst>
              <a:gd name="adj" fmla="val 1111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2" name="a1_sy"/>
          <p:cNvSpPr/>
          <p:nvPr/>
        </p:nvSpPr>
        <p:spPr>
          <a:xfrm>
            <a:off x="6373368" y="389534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3" name="a1_sy"/>
          <p:cNvSpPr txBox="1"/>
          <p:nvPr/>
        </p:nvSpPr>
        <p:spPr>
          <a:xfrm>
            <a:off x="6373368" y="389534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1</a:t>
            </a:r>
            <a:endParaRPr lang="en-US" sz="1200" dirty="0"/>
          </a:p>
        </p:txBody>
      </p:sp>
      <p:sp>
        <p:nvSpPr>
          <p:cNvPr id="24" name="a1_sy"/>
          <p:cNvSpPr txBox="1"/>
          <p:nvPr/>
        </p:nvSpPr>
        <p:spPr>
          <a:xfrm>
            <a:off x="6858000" y="3749040"/>
            <a:ext cx="46634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/sys/devices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: the real tree, by parent (who is attached to whom)</a:t>
            </a:r>
            <a:endParaRPr lang="en-US" sz="1150" dirty="0"/>
          </a:p>
        </p:txBody>
      </p:sp>
      <p:sp>
        <p:nvSpPr>
          <p:cNvPr id="25" name="a2_sy"/>
          <p:cNvSpPr/>
          <p:nvPr/>
        </p:nvSpPr>
        <p:spPr>
          <a:xfrm>
            <a:off x="6263640" y="4480560"/>
            <a:ext cx="5394960" cy="658368"/>
          </a:xfrm>
          <a:prstGeom prst="roundRect">
            <a:avLst>
              <a:gd name="adj" fmla="val 1111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26" name="a2_sy"/>
          <p:cNvSpPr/>
          <p:nvPr/>
        </p:nvSpPr>
        <p:spPr>
          <a:xfrm>
            <a:off x="6373368" y="462686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7" name="a2_sy"/>
          <p:cNvSpPr txBox="1"/>
          <p:nvPr/>
        </p:nvSpPr>
        <p:spPr>
          <a:xfrm>
            <a:off x="6373368" y="462686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2</a:t>
            </a:r>
            <a:endParaRPr lang="en-US" sz="1200" dirty="0"/>
          </a:p>
        </p:txBody>
      </p:sp>
      <p:sp>
        <p:nvSpPr>
          <p:cNvPr id="28" name="a2_sy"/>
          <p:cNvSpPr txBox="1"/>
          <p:nvPr/>
        </p:nvSpPr>
        <p:spPr>
          <a:xfrm>
            <a:off x="6858000" y="4480560"/>
            <a:ext cx="46634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/sys/bus/X/{devices,drivers}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: symlinks into it, per bus</a:t>
            </a:r>
            <a:endParaRPr lang="en-US" sz="1150" dirty="0"/>
          </a:p>
        </p:txBody>
      </p:sp>
      <p:sp>
        <p:nvSpPr>
          <p:cNvPr id="29" name="a3_sy"/>
          <p:cNvSpPr/>
          <p:nvPr/>
        </p:nvSpPr>
        <p:spPr>
          <a:xfrm>
            <a:off x="6263640" y="5212080"/>
            <a:ext cx="5394960" cy="658368"/>
          </a:xfrm>
          <a:prstGeom prst="roundRect">
            <a:avLst>
              <a:gd name="adj" fmla="val 1111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30" name="a3_sy"/>
          <p:cNvSpPr/>
          <p:nvPr/>
        </p:nvSpPr>
        <p:spPr>
          <a:xfrm>
            <a:off x="6373368" y="535838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31" name="a3_sy"/>
          <p:cNvSpPr txBox="1"/>
          <p:nvPr/>
        </p:nvSpPr>
        <p:spPr>
          <a:xfrm>
            <a:off x="6373368" y="535838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3</a:t>
            </a:r>
            <a:endParaRPr lang="en-US" sz="1200" dirty="0"/>
          </a:p>
        </p:txBody>
      </p:sp>
      <p:sp>
        <p:nvSpPr>
          <p:cNvPr id="32" name="a3_sy"/>
          <p:cNvSpPr txBox="1"/>
          <p:nvPr/>
        </p:nvSpPr>
        <p:spPr>
          <a:xfrm>
            <a:off x="6858000" y="5212080"/>
            <a:ext cx="46634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/sys/class/X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: symlinks again, by function</a:t>
            </a:r>
            <a:endParaRPr lang="en-US" sz="1150" dirty="0"/>
          </a:p>
        </p:txBody>
      </p:sp>
      <p:sp>
        <p:nvSpPr>
          <p:cNvPr id="33" name="Text 31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LDD3 Ch. 14; Love, LKD Ch. 17 (sysfs)</a:t>
            </a:r>
            <a:endParaRPr lang="en-US" sz="1100" dirty="0"/>
          </a:p>
        </p:txBody>
      </p:sp>
      <p:sp>
        <p:nvSpPr>
          <p:cNvPr id="35" name="Text 32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8 / 27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Follow the disk: two buses, two drivers, one block device</a:t>
            </a:r>
            <a:endParaRPr lang="en-US" sz="3000" dirty="0"/>
          </a:p>
        </p:txBody>
      </p:sp>
      <p:sp>
        <p:nvSpPr>
          <p:cNvPr id="3" name="a1_ch"/>
          <p:cNvSpPr/>
          <p:nvPr/>
        </p:nvSpPr>
        <p:spPr>
          <a:xfrm>
            <a:off x="548640" y="1188720"/>
            <a:ext cx="6035040" cy="960120"/>
          </a:xfrm>
          <a:prstGeom prst="roundRect">
            <a:avLst>
              <a:gd name="adj" fmla="val 7619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a1_ch"/>
          <p:cNvSpPr txBox="1"/>
          <p:nvPr/>
        </p:nvSpPr>
        <p:spPr>
          <a:xfrm>
            <a:off x="685800" y="1188720"/>
            <a:ext cx="57607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1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PCI device 0000:00:04.0</a:t>
            </a:r>
            <a:endParaRPr lang="en-US" sz="1150" dirty="0"/>
          </a:p>
          <a:p>
            <a:pPr algn="l" indent="0" marL="0">
              <a:spcAft>
                <a:spcPts val="1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vendor 0x1af4, device 0x1001, class 0x010000 (storage)</a:t>
            </a:r>
            <a:endParaRPr lang="en-US" sz="1150" dirty="0"/>
          </a:p>
          <a:p>
            <a:pPr algn="l" indent="0" marL="0">
              <a:spcAft>
                <a:spcPts val="100"/>
              </a:spcAft>
              <a:buNone/>
            </a:pPr>
            <a:r>
              <a:rPr lang="en-US" sz="1150" b="1" dirty="0">
                <a:solidFill>
                  <a:schemeClr val="accent1"/>
                </a:solidFill>
              </a:rPr>
              <a:t>driver: virtio-pci (bus pci)</a:t>
            </a:r>
            <a:endParaRPr lang="en-US" sz="1150" dirty="0"/>
          </a:p>
        </p:txBody>
      </p:sp>
      <p:sp>
        <p:nvSpPr>
          <p:cNvPr id="5" name="a1_ch"/>
          <p:cNvSpPr/>
          <p:nvPr/>
        </p:nvSpPr>
        <p:spPr>
          <a:xfrm>
            <a:off x="1097280" y="2167128"/>
            <a:ext cx="365760" cy="146304"/>
          </a:xfrm>
          <a:prstGeom prst="line">
            <a:avLst/>
          </a:prstGeom>
          <a:noFill/>
          <a:ln w="25400">
            <a:solidFill>
              <a:schemeClr val="accent3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6" name="a2_ch"/>
          <p:cNvSpPr/>
          <p:nvPr/>
        </p:nvSpPr>
        <p:spPr>
          <a:xfrm>
            <a:off x="914400" y="2331720"/>
            <a:ext cx="6035040" cy="960120"/>
          </a:xfrm>
          <a:prstGeom prst="roundRect">
            <a:avLst>
              <a:gd name="adj" fmla="val 7619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7" name="a2_ch"/>
          <p:cNvSpPr txBox="1"/>
          <p:nvPr/>
        </p:nvSpPr>
        <p:spPr>
          <a:xfrm>
            <a:off x="1051560" y="2331720"/>
            <a:ext cx="57607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1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virtio device virtio0</a:t>
            </a:r>
            <a:endParaRPr lang="en-US" sz="1150" dirty="0"/>
          </a:p>
          <a:p>
            <a:pPr algn="l" indent="0" marL="0">
              <a:spcAft>
                <a:spcPts val="1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created by virtio-pci; device id 2 = block</a:t>
            </a:r>
            <a:endParaRPr lang="en-US" sz="1150" dirty="0"/>
          </a:p>
          <a:p>
            <a:pPr algn="l" indent="0" marL="0">
              <a:spcAft>
                <a:spcPts val="100"/>
              </a:spcAft>
              <a:buNone/>
            </a:pPr>
            <a:r>
              <a:rPr lang="en-US" sz="1150" b="1" dirty="0">
                <a:solidFill>
                  <a:schemeClr val="accent1"/>
                </a:solidFill>
              </a:rPr>
              <a:t>driver: virtio_blk (bus virtio)</a:t>
            </a:r>
            <a:endParaRPr lang="en-US" sz="1150" dirty="0"/>
          </a:p>
        </p:txBody>
      </p:sp>
      <p:sp>
        <p:nvSpPr>
          <p:cNvPr id="8" name="a2_ch"/>
          <p:cNvSpPr/>
          <p:nvPr/>
        </p:nvSpPr>
        <p:spPr>
          <a:xfrm>
            <a:off x="1463040" y="3310128"/>
            <a:ext cx="365760" cy="146304"/>
          </a:xfrm>
          <a:prstGeom prst="line">
            <a:avLst/>
          </a:prstGeom>
          <a:noFill/>
          <a:ln w="25400">
            <a:solidFill>
              <a:schemeClr val="accent3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9" name="a3_ch"/>
          <p:cNvSpPr/>
          <p:nvPr/>
        </p:nvSpPr>
        <p:spPr>
          <a:xfrm>
            <a:off x="1280160" y="3474720"/>
            <a:ext cx="6035040" cy="960120"/>
          </a:xfrm>
          <a:prstGeom prst="roundRect">
            <a:avLst>
              <a:gd name="adj" fmla="val 7619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0" name="a3_ch"/>
          <p:cNvSpPr txBox="1"/>
          <p:nvPr/>
        </p:nvSpPr>
        <p:spPr>
          <a:xfrm>
            <a:off x="1417320" y="3474720"/>
            <a:ext cx="57607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1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block device vda</a:t>
            </a:r>
            <a:endParaRPr lang="en-US" sz="1150" dirty="0"/>
          </a:p>
          <a:p>
            <a:pPr algn="l" indent="0" marL="0">
              <a:spcAft>
                <a:spcPts val="1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created by virtio_blk; class block</a:t>
            </a:r>
            <a:endParaRPr lang="en-US" sz="1150" dirty="0"/>
          </a:p>
          <a:p>
            <a:pPr algn="l" indent="0" marL="0">
              <a:spcAft>
                <a:spcPts val="100"/>
              </a:spcAft>
              <a:buNone/>
            </a:pPr>
            <a:r>
              <a:rPr lang="en-US" sz="1150" b="1" dirty="0">
                <a:solidFill>
                  <a:schemeClr val="accent1"/>
                </a:solidFill>
              </a:rPr>
              <a:t>dev 253:0 → /dev/vda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548640" y="4663440"/>
            <a:ext cx="6766560" cy="1280160"/>
          </a:xfrm>
          <a:prstGeom prst="roundRect">
            <a:avLst>
              <a:gd name="adj" fmla="val 7143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713232" y="479145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3" name="Shape 11"/>
          <p:cNvSpPr/>
          <p:nvPr/>
        </p:nvSpPr>
        <p:spPr>
          <a:xfrm>
            <a:off x="914400" y="479145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1115568" y="479145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1371600" y="4709160"/>
            <a:ext cx="5760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the IDs the buses match on  (real)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749808" y="5047488"/>
            <a:ext cx="6400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pci  modalias: pci:v00001AF4d00001001sv00001AF4sd00000002bc01sc00i00</a:t>
            </a:r>
            <a:endParaRPr lang="en-US" sz="9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virtio modalias: virtio:d00000002v00001AF4</a:t>
            </a:r>
            <a:endParaRPr lang="en-US" sz="9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vda uevent: MAJOR=253 MINOR=0 DEVNAME=vda DEVTYPE=disk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7543800" y="1188720"/>
            <a:ext cx="4114800" cy="3291840"/>
          </a:xfrm>
          <a:prstGeom prst="roundRect">
            <a:avLst>
              <a:gd name="adj" fmla="val 2778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8" name="Shape 16"/>
          <p:cNvSpPr/>
          <p:nvPr/>
        </p:nvSpPr>
        <p:spPr>
          <a:xfrm>
            <a:off x="770839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9" name="Shape 17"/>
          <p:cNvSpPr/>
          <p:nvPr/>
        </p:nvSpPr>
        <p:spPr>
          <a:xfrm>
            <a:off x="790956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>
            <a:off x="811072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21" name="Text 19"/>
          <p:cNvSpPr txBox="1"/>
          <p:nvPr/>
        </p:nvSpPr>
        <p:spPr>
          <a:xfrm>
            <a:off x="8366760" y="1234440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drivers/block/virtio_blk.c (real)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7744968" y="1572768"/>
            <a:ext cx="3749040" cy="2788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1627  static const struct</a:t>
            </a:r>
            <a:endParaRPr lang="en-US" sz="9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virtio_device_id id_table[] = {</a:t>
            </a:r>
            <a:endParaRPr lang="en-US" sz="9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1628      { VIRTIO_ID_BLOCK, VIRTIO_DEV_ANY_ID },</a:t>
            </a:r>
            <a:endParaRPr lang="en-US" sz="9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1629      { 0 },</a:t>
            </a:r>
            <a:endParaRPr lang="en-US" sz="9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1630  };</a:t>
            </a:r>
            <a:endParaRPr lang="en-US" sz="9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1648  static struct virtio_driver virtio_blk = {</a:t>
            </a:r>
            <a:endParaRPr lang="en-US" sz="9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1655      .id_table = id_table,</a:t>
            </a:r>
            <a:endParaRPr lang="en-US" sz="9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1656      .probe    = virtblk_probe,</a:t>
            </a:r>
            <a:endParaRPr lang="en-US" sz="9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1657      .remove   = virtblk_remove,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7543800" y="4663440"/>
            <a:ext cx="4114800" cy="1280160"/>
          </a:xfrm>
          <a:prstGeom prst="roundRect">
            <a:avLst>
              <a:gd name="adj" fmla="val 5714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24" name="Text 22"/>
          <p:cNvSpPr txBox="1"/>
          <p:nvPr/>
        </p:nvSpPr>
        <p:spPr>
          <a:xfrm>
            <a:off x="7680960" y="4663440"/>
            <a:ext cx="38404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VIRTIO_ID_BLOCK = 2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(virtio_ids.h line 33): "d00000002" in the modalias. That is the match.</a:t>
            </a:r>
            <a:endParaRPr lang="en-US" sz="1200" dirty="0"/>
          </a:p>
        </p:txBody>
      </p:sp>
      <p:sp>
        <p:nvSpPr>
          <p:cNvPr id="26" name="Text 2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9 / 27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The C structs behind it (Linux 6.8)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3657600" cy="3291840"/>
          </a:xfrm>
          <a:prstGeom prst="roundRect">
            <a:avLst>
              <a:gd name="adj" fmla="val 2778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include/linux/device/bus.h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3291840" cy="2788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77  struct bus_type {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78    const char *name;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84    int (*match)(struct device *,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 struct device_driver *);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85    int (*uevent)(…);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86    int (*probe)(struct device *);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88    void (*remove)(struct device *);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4343400" y="1188720"/>
            <a:ext cx="3657600" cy="3291840"/>
          </a:xfrm>
          <a:prstGeom prst="roundRect">
            <a:avLst>
              <a:gd name="adj" fmla="val 2778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450799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470916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491032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5166360" y="1234440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include/linux/device/driver.h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4544568" y="1572768"/>
            <a:ext cx="3291840" cy="2788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96  struct device_driver {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97    const char *name;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98    const struct bus_type *bus;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106    const struct of_device_id *…;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109    int (*probe)(struct device *);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111    int (*remove)(struct device *);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116    const struct attribute_group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   **dev_groups;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8138160" y="1188720"/>
            <a:ext cx="3520440" cy="3291840"/>
          </a:xfrm>
          <a:prstGeom prst="roundRect">
            <a:avLst>
              <a:gd name="adj" fmla="val 2778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830275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850392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8" name="Shape 16"/>
          <p:cNvSpPr/>
          <p:nvPr/>
        </p:nvSpPr>
        <p:spPr>
          <a:xfrm>
            <a:off x="870508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>
            <a:off x="8961120" y="1234440"/>
            <a:ext cx="2514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include/linux/device.h</a:t>
            </a:r>
            <a:endParaRPr lang="en-US" sz="1100" dirty="0"/>
          </a:p>
        </p:txBody>
      </p:sp>
      <p:sp>
        <p:nvSpPr>
          <p:cNvPr id="20" name="Text 18"/>
          <p:cNvSpPr txBox="1"/>
          <p:nvPr/>
        </p:nvSpPr>
        <p:spPr>
          <a:xfrm>
            <a:off x="8339328" y="1572768"/>
            <a:ext cx="3154680" cy="2788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703  struct device {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704    struct kobject kobj;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705    struct device *parent;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712    const struct bus_type *bus;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713    struct device_driver *driver;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717    void *driver_data;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776    dev_t devt;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782    const struct class *class;</a:t>
            </a:r>
            <a:endParaRPr lang="en-US" sz="950" dirty="0"/>
          </a:p>
        </p:txBody>
      </p:sp>
      <p:sp>
        <p:nvSpPr>
          <p:cNvPr id="21" name="Shape 19"/>
          <p:cNvSpPr/>
          <p:nvPr/>
        </p:nvSpPr>
        <p:spPr>
          <a:xfrm>
            <a:off x="548640" y="4663440"/>
            <a:ext cx="5486400" cy="1280160"/>
          </a:xfrm>
          <a:prstGeom prst="roundRect">
            <a:avLst>
              <a:gd name="adj" fmla="val 5714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22" name="Shape 20"/>
          <p:cNvSpPr/>
          <p:nvPr/>
        </p:nvSpPr>
        <p:spPr>
          <a:xfrm>
            <a:off x="731520" y="4828032"/>
            <a:ext cx="1234440" cy="27432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/>
          <a:p/>
        </p:txBody>
      </p:sp>
      <p:sp>
        <p:nvSpPr>
          <p:cNvPr id="23" name="Text 21"/>
          <p:cNvSpPr txBox="1"/>
          <p:nvPr/>
        </p:nvSpPr>
        <p:spPr>
          <a:xfrm>
            <a:off x="731520" y="4828032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SAME AS C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731520" y="5193792"/>
            <a:ext cx="5120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Function pointers, once more</a:t>
            </a:r>
            <a:endParaRPr lang="en-US" sz="11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bus_type and device_driver are tables of callbacks, like file_operations (12.1) and irq handlers (13).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6263640" y="4663440"/>
            <a:ext cx="5394960" cy="1280160"/>
          </a:xfrm>
          <a:prstGeom prst="roundRect">
            <a:avLst>
              <a:gd name="adj" fmla="val 5714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6" name="Shape 24"/>
          <p:cNvSpPr/>
          <p:nvPr/>
        </p:nvSpPr>
        <p:spPr>
          <a:xfrm>
            <a:off x="6446520" y="4828032"/>
            <a:ext cx="1783080" cy="27432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27" name="Text 25"/>
          <p:cNvSpPr txBox="1"/>
          <p:nvPr/>
        </p:nvSpPr>
        <p:spPr>
          <a:xfrm>
            <a:off x="6446520" y="4828032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DIFFERENT FROM C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6446520" y="5193792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"Inheritance" by embedding</a:t>
            </a:r>
            <a:endParaRPr lang="en-US" sz="11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struct platform_device contains a struct device; container_of gets back from the inner to the outer struct.</a:t>
            </a:r>
            <a:endParaRPr lang="en-US" sz="1150" dirty="0"/>
          </a:p>
        </p:txBody>
      </p:sp>
      <p:sp>
        <p:nvSpPr>
          <p:cNvPr id="29" name="Text 27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LDD3 Ch. 14; Love, LKD Ch. 17</a:t>
            </a:r>
            <a:endParaRPr lang="en-US" sz="1100" dirty="0"/>
          </a:p>
        </p:txBody>
      </p:sp>
      <p:sp>
        <p:nvSpPr>
          <p:cNvPr id="31" name="Text 28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10 / 27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PART 3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Match and probe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Who decides that this driver runs that device?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11 / 27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The bus decides: platform_match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6217920" cy="3383280"/>
          </a:xfrm>
          <a:prstGeom prst="roundRect">
            <a:avLst>
              <a:gd name="adj" fmla="val 2703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5212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drivers/base/platform.c (real lines)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852160" cy="2880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1335  static int platform_match(struct device *dev,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            struct device_driver *drv)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…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1341      if (pdev-&gt;driver_override)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1342          return !strcmp(pdev-&gt;driver_override, drv-&gt;name);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1345      if (of_driver_match_device(dev, drv))    /* device tree */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1349      if (acpi_driver_match_device(dev, drv))  /* ACPI */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1353      if (pdrv-&gt;id_table)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1354          return platform_match_id(pdrv-&gt;id_table, pdev) != NULL;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1357      return (strcmp(pdev-&gt;name, drv-&gt;name) == 0);</a:t>
            </a:r>
            <a:endParaRPr lang="en-US" sz="95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995160" y="1188720"/>
          <a:ext cx="4663440" cy="914400"/>
        </p:xfrm>
        <a:graphic>
          <a:graphicData uri="http://schemas.openxmlformats.org/drawingml/2006/table">
            <a:tbl>
              <a:tblPr/>
              <a:tblGrid>
                <a:gridCol w="1143000"/>
                <a:gridCol w="3520440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bus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matches by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chemeClr val="tx1"/>
                          </a:solidFill>
                        </a:rPr>
                        <a:t>platform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name (or device tree / ACPI / id table)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chemeClr val="tx1"/>
                          </a:solidFill>
                        </a:rPr>
                        <a:t>pci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vendor, device, class ids in the driver's id_table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chemeClr val="tx1"/>
                          </a:solidFill>
                        </a:rPr>
                        <a:t>usb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vendor, product, interface class (Lecture 15.3)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chemeClr val="tx1"/>
                          </a:solidFill>
                        </a:rPr>
                        <a:t>virtio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device id (2 = block) and vendor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0" name="Shape 7"/>
          <p:cNvSpPr/>
          <p:nvPr/>
        </p:nvSpPr>
        <p:spPr>
          <a:xfrm>
            <a:off x="6995160" y="3886200"/>
            <a:ext cx="4663440" cy="2057400"/>
          </a:xfrm>
          <a:prstGeom prst="roundRect">
            <a:avLst>
              <a:gd name="adj" fmla="val 3556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1" name="Text 8"/>
          <p:cNvSpPr txBox="1"/>
          <p:nvPr/>
        </p:nvSpPr>
        <p:spPr>
          <a:xfrm>
            <a:off x="7132320" y="3931920"/>
            <a:ext cx="4389120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When is match called?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Whenever a device is added (try every driver of the bus) and whenever a driver is added (try every device without a driver). So the load order does not matter: our run proves it both ways.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548640" y="4709160"/>
            <a:ext cx="6217920" cy="1234440"/>
          </a:xfrm>
          <a:prstGeom prst="roundRect">
            <a:avLst>
              <a:gd name="adj" fmla="val 5926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17" name="Text 10"/>
          <p:cNvSpPr txBox="1"/>
          <p:nvPr/>
        </p:nvSpPr>
        <p:spPr>
          <a:xfrm>
            <a:off x="731520" y="4709160"/>
            <a:ext cx="58521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The platform bus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 is for devices that cannot be discovered by asking the hardware (no PCI ids): SoC blocks on phones and boards, the PC's serial port (serial8250) and keyboard controller (i8042). Someone must register them: firmware tables, or code like our sp_dev.ko.</a:t>
            </a:r>
            <a:endParaRPr lang="en-US" sz="1150" dirty="0"/>
          </a:p>
        </p:txBody>
      </p:sp>
      <p:sp>
        <p:nvSpPr>
          <p:cNvPr id="14" name="Text 11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LDD3 Ch. 14 (buses, devices, drivers)</a:t>
            </a:r>
            <a:endParaRPr lang="en-US" sz="1100" dirty="0"/>
          </a:p>
        </p:txBody>
      </p:sp>
      <p:sp>
        <p:nvSpPr>
          <p:cNvPr id="16" name="Text 12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12 / 27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A match: really_probe calls the driver's probe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6217920" cy="3383280"/>
          </a:xfrm>
          <a:prstGeom prst="roundRect">
            <a:avLst>
              <a:gd name="adj" fmla="val 2703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5212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drivers/base/dd.c and platform.c (real lines)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852160" cy="2880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dd.c  603  static int really_probe(struct device *dev,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                struct device_driver *drv)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645      ret = driver_sysfs_add(dev);   /* driver symlinks */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572  static int call_driver_probe(…)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577          ret = dev-&gt;bus-&gt;probe(dev);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plat 1379  static int platform_probe(struct device *_dev)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1404          ret = drv-&gt;probe(dev);      /* our probe */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dd.c  677      ret = device_add_groups(dev, drv-&gt;dev_groups);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421      kobject_uevent(&amp;dev-&gt;kobj, KOBJ_BIND);</a:t>
            </a:r>
            <a:endParaRPr lang="en-US" sz="950" dirty="0"/>
          </a:p>
        </p:txBody>
      </p:sp>
      <p:sp>
        <p:nvSpPr>
          <p:cNvPr id="9" name="a1_pr"/>
          <p:cNvSpPr/>
          <p:nvPr/>
        </p:nvSpPr>
        <p:spPr>
          <a:xfrm>
            <a:off x="6995160" y="1188720"/>
            <a:ext cx="4663440" cy="1051560"/>
          </a:xfrm>
          <a:prstGeom prst="roundRect">
            <a:avLst>
              <a:gd name="adj" fmla="val 6957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0" name="a1_pr"/>
          <p:cNvSpPr txBox="1"/>
          <p:nvPr/>
        </p:nvSpPr>
        <p:spPr>
          <a:xfrm>
            <a:off x="7132320" y="1188720"/>
            <a:ext cx="43891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probe's job: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 check the device really works, allocate per-device state, map registers, request IRQs (Lecture 13), create user interfaces</a:t>
            </a:r>
            <a:endParaRPr lang="en-US" sz="1150" dirty="0"/>
          </a:p>
        </p:txBody>
      </p:sp>
      <p:sp>
        <p:nvSpPr>
          <p:cNvPr id="11" name="a2_pr"/>
          <p:cNvSpPr/>
          <p:nvPr/>
        </p:nvSpPr>
        <p:spPr>
          <a:xfrm>
            <a:off x="6995160" y="2331720"/>
            <a:ext cx="4663440" cy="1051560"/>
          </a:xfrm>
          <a:prstGeom prst="roundRect">
            <a:avLst>
              <a:gd name="adj" fmla="val 6957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12" name="a2_pr"/>
          <p:cNvSpPr txBox="1"/>
          <p:nvPr/>
        </p:nvSpPr>
        <p:spPr>
          <a:xfrm>
            <a:off x="7132320" y="2331720"/>
            <a:ext cx="43891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returns 0: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 bound: dev-&gt;driver is set, the driver symlink appears, sysfs files from dev_groups are created, a bind uevent goes out</a:t>
            </a:r>
            <a:endParaRPr lang="en-US" sz="1150" dirty="0"/>
          </a:p>
        </p:txBody>
      </p:sp>
      <p:sp>
        <p:nvSpPr>
          <p:cNvPr id="13" name="a3_pr"/>
          <p:cNvSpPr/>
          <p:nvPr/>
        </p:nvSpPr>
        <p:spPr>
          <a:xfrm>
            <a:off x="6995160" y="3474720"/>
            <a:ext cx="4663440" cy="1051560"/>
          </a:xfrm>
          <a:prstGeom prst="roundRect">
            <a:avLst>
              <a:gd name="adj" fmla="val 6957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4" name="a3_pr"/>
          <p:cNvSpPr txBox="1"/>
          <p:nvPr/>
        </p:nvSpPr>
        <p:spPr>
          <a:xfrm>
            <a:off x="7132320" y="3474720"/>
            <a:ext cx="43891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returns &lt; 0: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 not bound; the bus may try another driver. -EPROBE_DEFER: try again later (a resource is not ready yet)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548640" y="4709160"/>
            <a:ext cx="11109960" cy="1234440"/>
          </a:xfrm>
          <a:prstGeom prst="roundRect">
            <a:avLst>
              <a:gd name="adj" fmla="val 5926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6" name="Text 14"/>
          <p:cNvSpPr txBox="1"/>
          <p:nvPr/>
        </p:nvSpPr>
        <p:spPr>
          <a:xfrm>
            <a:off x="731520" y="4709160"/>
            <a:ext cx="107899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Probe is where a driver meets ONE device.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A driver module is loaded once; probe runs once per matching device (our sp_dev2 with count=2: probe ran for sysprog.0 and sysprog.1, each with its own state). remove is its mirror: undo what probe did for that device.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LDD3 Ch. 14 (device and driver binding)</a:t>
            </a:r>
            <a:endParaRPr lang="en-US" sz="1100" dirty="0"/>
          </a:p>
        </p:txBody>
      </p:sp>
      <p:sp>
        <p:nvSpPr>
          <p:cNvPr id="19" name="Text 1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13 / 27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Watch a device meet its driver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562356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i="1" dirty="0">
                <a:solidFill>
                  <a:schemeClr val="accent3"/>
                </a:solidFill>
              </a:rPr>
              <a:t>Click the video to play or pause. About 1.2 minutes, no sound.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8503920" y="1188720"/>
            <a:ext cx="3154680" cy="4754880"/>
          </a:xfrm>
          <a:prstGeom prst="roundRect">
            <a:avLst>
              <a:gd name="adj" fmla="val 2319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8732520" y="132588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tx2"/>
                </a:solidFill>
              </a:rPr>
              <a:t>Watch for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8732520" y="1783080"/>
            <a:ext cx="2743200" cy="4069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1.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The driver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waits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for a device.</a:t>
            </a:r>
            <a:endParaRPr lang="en-US" sz="14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2.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strcmp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of the two names.</a:t>
            </a:r>
            <a:endParaRPr lang="en-US" sz="14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3.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probe: state, sysfs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value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.</a:t>
            </a:r>
            <a:endParaRPr lang="en-US" sz="14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4.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uevents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: add, add, bind.</a:t>
            </a:r>
            <a:endParaRPr lang="en-US" sz="14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5.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unbind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runs remove.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14 / 27</a:t>
            </a:r>
            <a:endParaRPr lang="en-US" sz="1100" dirty="0"/>
          </a:p>
        </p:txBody>
      </p:sp>
      <p:pic>
        <p:nvPicPr>
          <p:cNvPr id="10" name="Explainer video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48640" y="1188720"/>
            <a:ext cx="7680960" cy="43205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PART 4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 platform driver, line by line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sp_dev.ko registers a device; sp_drv.ko drives it (Lab 14.2).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15 / 27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Two small modules: a device and its driver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120640" cy="2743200"/>
          </a:xfrm>
          <a:prstGeom prst="roundRect">
            <a:avLst>
              <a:gd name="adj" fmla="val 3333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sp_dev.c (core lines)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475488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static struct platform_device *pdev;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/* init: */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pdev = platform_device_register_simple(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"sysprog", 0, NULL, 0);    /* sysprog.0 */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 (IS_ERR(pdev))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return PTR_ERR(pdev);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/* exit: */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platform_device_unregister(pdev);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5897880" y="1188720"/>
            <a:ext cx="5760720" cy="4754880"/>
          </a:xfrm>
          <a:prstGeom prst="roundRect">
            <a:avLst>
              <a:gd name="adj" fmla="val 1923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606247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626364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646480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6720840" y="1234440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sp_drv.c (core lines)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6099048" y="1572768"/>
            <a:ext cx="5394960" cy="425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static int sysprog_probe(struct platform_device *pdev)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st = devm_kzalloc(&amp;pdev-&gt;dev, sizeof(*st), GFP_KERNEL);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if (!st) return -ENOMEM;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mutex_init(&amp;st-&gt;lock);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st-&gt;value = 7;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platform_set_drvdata(pdev, st);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return 0;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static struct platform_driver sysprog_driver = {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.probe      = sysprog_probe,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.remove_new = sysprog_remove,   /* 6.8 */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.driver = { .name       = "sysprog",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.dev_groups = sysprog_groups },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module_platform_driver(sysprog_driver);</a:t>
            </a:r>
            <a:endParaRPr lang="en-US" sz="950" dirty="0"/>
          </a:p>
        </p:txBody>
      </p:sp>
      <p:sp>
        <p:nvSpPr>
          <p:cNvPr id="15" name="a1_pc"/>
          <p:cNvSpPr/>
          <p:nvPr/>
        </p:nvSpPr>
        <p:spPr>
          <a:xfrm>
            <a:off x="548640" y="4069080"/>
            <a:ext cx="5120640" cy="566928"/>
          </a:xfrm>
          <a:prstGeom prst="roundRect">
            <a:avLst>
              <a:gd name="adj" fmla="val 1290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a1_pc"/>
          <p:cNvSpPr txBox="1"/>
          <p:nvPr/>
        </p:nvSpPr>
        <p:spPr>
          <a:xfrm>
            <a:off x="685800" y="4069080"/>
            <a:ext cx="4892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0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IS_ERR / PTR_ERR</a:t>
            </a:r>
            <a:pPr algn="l" indent="0" marL="0">
              <a:spcAft>
                <a:spcPts val="600"/>
              </a:spcAft>
              <a:buNone/>
            </a:pPr>
            <a:r>
              <a:rPr lang="en-US" sz="1050" dirty="0">
                <a:solidFill>
                  <a:schemeClr val="tx1"/>
                </a:solidFill>
              </a:rPr>
              <a:t> a pointer that carries an errno: kernel style instead of NULL + errno</a:t>
            </a:r>
            <a:endParaRPr lang="en-US" sz="1050" dirty="0"/>
          </a:p>
        </p:txBody>
      </p:sp>
      <p:sp>
        <p:nvSpPr>
          <p:cNvPr id="17" name="a2_pc"/>
          <p:cNvSpPr/>
          <p:nvPr/>
        </p:nvSpPr>
        <p:spPr>
          <a:xfrm>
            <a:off x="548640" y="4709160"/>
            <a:ext cx="5120640" cy="566928"/>
          </a:xfrm>
          <a:prstGeom prst="roundRect">
            <a:avLst>
              <a:gd name="adj" fmla="val 12903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8" name="a2_pc"/>
          <p:cNvSpPr txBox="1"/>
          <p:nvPr/>
        </p:nvSpPr>
        <p:spPr>
          <a:xfrm>
            <a:off x="685800" y="4709160"/>
            <a:ext cx="4892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0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devm_kzalloc</a:t>
            </a:r>
            <a:pPr algn="l" indent="0" marL="0">
              <a:spcAft>
                <a:spcPts val="600"/>
              </a:spcAft>
              <a:buNone/>
            </a:pPr>
            <a:r>
              <a:rPr lang="en-US" sz="1050" dirty="0">
                <a:solidFill>
                  <a:schemeClr val="tx1"/>
                </a:solidFill>
              </a:rPr>
              <a:t> zeroed memory owned by the device: freed automatically after remove</a:t>
            </a:r>
            <a:endParaRPr lang="en-US" sz="1050" dirty="0"/>
          </a:p>
        </p:txBody>
      </p:sp>
      <p:sp>
        <p:nvSpPr>
          <p:cNvPr id="19" name="a3_pc"/>
          <p:cNvSpPr/>
          <p:nvPr/>
        </p:nvSpPr>
        <p:spPr>
          <a:xfrm>
            <a:off x="548640" y="5349240"/>
            <a:ext cx="5120640" cy="566928"/>
          </a:xfrm>
          <a:prstGeom prst="roundRect">
            <a:avLst>
              <a:gd name="adj" fmla="val 1290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0" name="a3_pc"/>
          <p:cNvSpPr txBox="1"/>
          <p:nvPr/>
        </p:nvSpPr>
        <p:spPr>
          <a:xfrm>
            <a:off x="685800" y="5349240"/>
            <a:ext cx="4892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0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module_platform_driver</a:t>
            </a:r>
            <a:pPr algn="l" indent="0" marL="0">
              <a:spcAft>
                <a:spcPts val="600"/>
              </a:spcAft>
              <a:buNone/>
            </a:pPr>
            <a:r>
              <a:rPr lang="en-US" sz="1050" dirty="0">
                <a:solidFill>
                  <a:schemeClr val="tx1"/>
                </a:solidFill>
              </a:rPr>
              <a:t> writes init/exit that only register/unregister the driver</a:t>
            </a:r>
            <a:endParaRPr lang="en-US" sz="1050" dirty="0"/>
          </a:p>
        </p:txBody>
      </p:sp>
      <p:sp>
        <p:nvSpPr>
          <p:cNvPr id="22" name="Text 19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16 / 27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Load them in either order: the bus binds them (real)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669280" cy="3017520"/>
          </a:xfrm>
          <a:prstGeom prst="roundRect">
            <a:avLst>
              <a:gd name="adj" fmla="val 3030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4663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driver first  (QEMU guest)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30352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insmod sp_drv.ko; ls /sys/bus/platform/drivers/sysprog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bind    module  uevent  unbind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insmod sp_dev.ko; dmesg | tail -2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sysprog sysprog.0: probe: driver sysprog bound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   to device sysprog.0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sp_dev: device sysprog.0 registered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readlink /sys/devices/platform/sysprog.0/driver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../../../bus/platform/drivers/sysprog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6446520" y="1188720"/>
            <a:ext cx="5212080" cy="3017520"/>
          </a:xfrm>
          <a:prstGeom prst="roundRect">
            <a:avLst>
              <a:gd name="adj" fmla="val 3030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661111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681228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701344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7269480" y="1234440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device first  (QEMU guest)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6647688" y="1572768"/>
            <a:ext cx="484632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insmod sp_dev.ko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ls /sys/devices/platform/sysprog.0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driver_override  modalias  power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subsystem  uevent              # no driver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insmod sp_drv.ko; dmesg | tail -1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sysprog sysprog.0: probe: driver sysprog bound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   to device sysprog.0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548640" y="4343400"/>
            <a:ext cx="11109960" cy="1600200"/>
          </a:xfrm>
          <a:prstGeom prst="roundRect">
            <a:avLst>
              <a:gd name="adj" fmla="val 5714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713232" y="447141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914400" y="447141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8" name="Shape 16"/>
          <p:cNvSpPr/>
          <p:nvPr/>
        </p:nvSpPr>
        <p:spPr>
          <a:xfrm>
            <a:off x="1115568" y="447141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>
            <a:off x="1371600" y="4389120"/>
            <a:ext cx="10104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after binding  (real)</a:t>
            </a:r>
            <a:endParaRPr lang="en-US" sz="1100" dirty="0"/>
          </a:p>
        </p:txBody>
      </p:sp>
      <p:sp>
        <p:nvSpPr>
          <p:cNvPr id="20" name="Text 18"/>
          <p:cNvSpPr txBox="1"/>
          <p:nvPr/>
        </p:nvSpPr>
        <p:spPr>
          <a:xfrm>
            <a:off x="749808" y="4727448"/>
            <a:ext cx="10744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ls /sys/devices/platform/sysprog.0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driver  driver_override  modalias  power  subsystem  uevent  value      # driver and value are new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cat /sys/devices/platform/sysprog.0/uevent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DRIVER=sysprog    MODALIAS=platform:sysprog</a:t>
            </a:r>
            <a:endParaRPr lang="en-US" sz="950" dirty="0"/>
          </a:p>
        </p:txBody>
      </p:sp>
      <p:sp>
        <p:nvSpPr>
          <p:cNvPr id="22" name="Text 19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17 / 27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A sysfs file: show and store functions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6400800" cy="4754880"/>
          </a:xfrm>
          <a:prstGeom prst="roundRect">
            <a:avLst>
              <a:gd name="adj" fmla="val 1923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5394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sp_drv.c (core lines)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6035040" cy="425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static ssize_t value_show(struct device *dev,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struct device_attribute *attr, char *buf)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struct sysprog_state *st = dev_get_drvdata(dev);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… v = st-&gt;value; …                     /* under st-&gt;lock */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return sysfs_emit(buf, "%d\n", v);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static ssize_t value_store(struct device *dev, …,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const char *buf, size_t count)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int v, err = kstrtoint(buf, 10, &amp;v);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if (err) return err;                   /* "abc": -EINVAL */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… st-&gt;value = v; st-&gt;writes++; …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return count;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static DEVICE_ATTR_RW(value);     /* dev_attr_value */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7178040" y="1188720"/>
            <a:ext cx="4480560" cy="2377440"/>
          </a:xfrm>
          <a:prstGeom prst="roundRect">
            <a:avLst>
              <a:gd name="adj" fmla="val 3846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73426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75438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77449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8001000" y="123444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QEMU guest  (real)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7379208" y="1572768"/>
            <a:ext cx="411480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cd /sys/devices/platform/sysprog.0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cat value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echo 42 &gt; value; cat value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42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echo abc &gt; value; echo $?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sh: write error: Invalid argument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7178040" y="3703320"/>
            <a:ext cx="4480560" cy="2240280"/>
          </a:xfrm>
          <a:prstGeom prst="roundRect">
            <a:avLst>
              <a:gd name="adj" fmla="val 3265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7360920" y="3867912"/>
            <a:ext cx="1234440" cy="27432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/>
          <a:p/>
        </p:txBody>
      </p:sp>
      <p:sp>
        <p:nvSpPr>
          <p:cNvPr id="17" name="Text 15"/>
          <p:cNvSpPr txBox="1"/>
          <p:nvPr/>
        </p:nvSpPr>
        <p:spPr>
          <a:xfrm>
            <a:off x="7360920" y="3867912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SAME AS C</a:t>
            </a:r>
            <a:endParaRPr lang="en-US" sz="1050" dirty="0"/>
          </a:p>
        </p:txBody>
      </p:sp>
      <p:sp>
        <p:nvSpPr>
          <p:cNvPr id="18" name="Text 16"/>
          <p:cNvSpPr txBox="1"/>
          <p:nvPr/>
        </p:nvSpPr>
        <p:spPr>
          <a:xfrm>
            <a:off x="7360920" y="4233672"/>
            <a:ext cx="4114800" cy="1618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100" b="1" dirty="0">
                <a:solidFill>
                  <a:schemeClr val="tx1"/>
                </a:solidFill>
              </a:rPr>
              <a:t>Getter and setter</a:t>
            </a:r>
            <a:endParaRPr lang="en-US" sz="110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chemeClr val="tx1"/>
                </a:solidFill>
              </a:rPr>
              <a:t>In C you would write int get_value(struct dev *) and void set_value(struct dev *, int). sysfs calls yours when someone reads or writes the file. Rule: one value per file, as text.</a:t>
            </a:r>
            <a:endParaRPr lang="en-US" sz="1100" dirty="0"/>
          </a:p>
        </p:txBody>
      </p:sp>
      <p:sp>
        <p:nvSpPr>
          <p:cNvPr id="20" name="Text 17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18 / 27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Unbind and bind by hand; one state per device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852160" cy="2743200"/>
          </a:xfrm>
          <a:prstGeom prst="roundRect">
            <a:avLst>
              <a:gd name="adj" fmla="val 3333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QEMU guest  (real)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48640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echo sysprog.0 &gt; /sys/bus/platform/drivers/sysprog/unbind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sysprog sysprog.0: remove: last value 42 after 1 writes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ls /sys/devices/platform/sysprog.0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driver_override  power  uevent  modalias  subsystem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echo sysprog.0 &gt; /sys/bus/platform/drivers/sysprog/bind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sysprog sysprog.0: probe: driver sysprog bound …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cat /sys/devices/platform/sysprog.0/value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                     # a NEW state: probe ran again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548640" y="4069080"/>
            <a:ext cx="5852160" cy="1874520"/>
          </a:xfrm>
          <a:prstGeom prst="roundRect">
            <a:avLst>
              <a:gd name="adj" fmla="val 4878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713232" y="419709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914400" y="419709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1115568" y="419709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1371600" y="4114800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two devices: insmod sp_dev2.ko count=2  (real)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749808" y="4453128"/>
            <a:ext cx="54864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sysprog sysprog.0: probe: driver sysprog bound …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sysprog sysprog.1: probe: driver sysprog bound …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echo 5 &gt; …/sysprog.1/value; cat …/sysprog.0/value …/sysprog.1/value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endParaRPr lang="en-US" sz="950" dirty="0"/>
          </a:p>
        </p:txBody>
      </p:sp>
      <p:sp>
        <p:nvSpPr>
          <p:cNvPr id="15" name="a1_dm"/>
          <p:cNvSpPr/>
          <p:nvPr/>
        </p:nvSpPr>
        <p:spPr>
          <a:xfrm>
            <a:off x="6629400" y="1188720"/>
            <a:ext cx="5029200" cy="1115568"/>
          </a:xfrm>
          <a:prstGeom prst="roundRect">
            <a:avLst>
              <a:gd name="adj" fmla="val 6557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a1_dm"/>
          <p:cNvSpPr txBox="1"/>
          <p:nvPr/>
        </p:nvSpPr>
        <p:spPr>
          <a:xfrm>
            <a:off x="6766560" y="1188720"/>
            <a:ext cx="475488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Unbind: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runs remove, deletes the driver's sysfs files, frees the devm memory. The device stays.</a:t>
            </a:r>
            <a:endParaRPr lang="en-US" sz="1200" dirty="0"/>
          </a:p>
        </p:txBody>
      </p:sp>
      <p:sp>
        <p:nvSpPr>
          <p:cNvPr id="17" name="a2_dm"/>
          <p:cNvSpPr/>
          <p:nvPr/>
        </p:nvSpPr>
        <p:spPr>
          <a:xfrm>
            <a:off x="6629400" y="2423160"/>
            <a:ext cx="5029200" cy="1115568"/>
          </a:xfrm>
          <a:prstGeom prst="roundRect">
            <a:avLst>
              <a:gd name="adj" fmla="val 6557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8" name="a2_dm"/>
          <p:cNvSpPr txBox="1"/>
          <p:nvPr/>
        </p:nvSpPr>
        <p:spPr>
          <a:xfrm>
            <a:off x="6766560" y="2423160"/>
            <a:ext cx="475488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Bind: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runs probe again: a fresh state (value 7).</a:t>
            </a:r>
            <a:endParaRPr lang="en-US" sz="1200" dirty="0"/>
          </a:p>
        </p:txBody>
      </p:sp>
      <p:sp>
        <p:nvSpPr>
          <p:cNvPr id="19" name="a3_dm"/>
          <p:cNvSpPr/>
          <p:nvPr/>
        </p:nvSpPr>
        <p:spPr>
          <a:xfrm>
            <a:off x="6629400" y="3657600"/>
            <a:ext cx="5029200" cy="1115568"/>
          </a:xfrm>
          <a:prstGeom prst="roundRect">
            <a:avLst>
              <a:gd name="adj" fmla="val 6557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0" name="a3_dm"/>
          <p:cNvSpPr txBox="1"/>
          <p:nvPr/>
        </p:nvSpPr>
        <p:spPr>
          <a:xfrm>
            <a:off x="6766560" y="3657600"/>
            <a:ext cx="475488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Per device: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state lives in driver_data, not in a global variable: two devices, two values.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629400" y="4937760"/>
            <a:ext cx="5029200" cy="1005840"/>
          </a:xfrm>
          <a:prstGeom prst="roundRect">
            <a:avLst>
              <a:gd name="adj" fmla="val 7273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22" name="Text 20"/>
          <p:cNvSpPr txBox="1"/>
          <p:nvPr/>
        </p:nvSpPr>
        <p:spPr>
          <a:xfrm>
            <a:off x="6766560" y="493776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b="1" dirty="0">
                <a:solidFill>
                  <a:schemeClr val="accent1"/>
                </a:solidFill>
              </a:rPr>
              <a:t>C link: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 a C program often keeps state in globals; a driver must not: it may serve many devices at once.</a:t>
            </a:r>
            <a:endParaRPr lang="en-US" sz="1150" dirty="0"/>
          </a:p>
        </p:txBody>
      </p:sp>
      <p:sp>
        <p:nvSpPr>
          <p:cNvPr id="24" name="Text 21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19 / 27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PART 5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Uevents: the kernel tells user space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Every add, bind, unbind and remove, as a message.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20 / 27</a:t>
            </a:r>
            <a:endParaRPr lang="en-US" sz="11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Uevents: what udev hears (real, from our guest)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7498080" cy="3566160"/>
          </a:xfrm>
          <a:prstGeom prst="roundRect">
            <a:avLst>
              <a:gd name="adj" fmla="val 2564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6492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every uevent of insmod sp_drv, insmod sp_dev, unbind, bind, rmmod …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7132320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SEQNUM=1172 ACTION=add    SUBSYSTEM=drivers  DEVPATH=/bus/platform/drivers/sysprog</a:t>
            </a:r>
            <a:endParaRPr lang="en-US" sz="9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SEQNUM=1173 ACTION=add    SUBSYSTEM=module   DEVPATH=/module/sp_drv</a:t>
            </a:r>
            <a:endParaRPr lang="en-US" sz="9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SEQNUM=1174 ACTION=add    SUBSYSTEM=platform DEVPATH=/devices/platform/sysprog.0</a:t>
            </a:r>
            <a:endParaRPr lang="en-US" sz="9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                              MODALIAS=platform:sysprog</a:t>
            </a:r>
            <a:endParaRPr lang="en-US" sz="9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SEQNUM=1175 ACTION=bind   SUBSYSTEM=platform DEVPATH=/devices/platform/sysprog.0</a:t>
            </a:r>
            <a:endParaRPr lang="en-US" sz="9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                              DRIVER=sysprog</a:t>
            </a:r>
            <a:endParaRPr lang="en-US" sz="9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SEQNUM=1176 ACTION=add    SUBSYSTEM=module   DEVPATH=/module/sp_dev</a:t>
            </a:r>
            <a:endParaRPr lang="en-US" sz="9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SEQNUM=1177 ACTION=unbind SUBSYSTEM=platform DEVPATH=/devices/platform/sysprog.0</a:t>
            </a:r>
            <a:endParaRPr lang="en-US" sz="9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SEQNUM=1178 ACTION=bind   SUBSYSTEM=platform DEVPATH=/devices/platform/sysprog.0</a:t>
            </a:r>
            <a:endParaRPr lang="en-US" sz="9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0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…  1179 unbind, 1180–1183 remove (driver, module, device, module)</a:t>
            </a:r>
            <a:endParaRPr lang="en-US" sz="900" dirty="0"/>
          </a:p>
        </p:txBody>
      </p:sp>
      <p:sp>
        <p:nvSpPr>
          <p:cNvPr id="9" name="a1_ue"/>
          <p:cNvSpPr/>
          <p:nvPr/>
        </p:nvSpPr>
        <p:spPr>
          <a:xfrm>
            <a:off x="8275320" y="1188720"/>
            <a:ext cx="3383280" cy="1097280"/>
          </a:xfrm>
          <a:prstGeom prst="roundRect">
            <a:avLst>
              <a:gd name="adj" fmla="val 6667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0" name="a1_ue"/>
          <p:cNvSpPr/>
          <p:nvPr/>
        </p:nvSpPr>
        <p:spPr>
          <a:xfrm>
            <a:off x="8385048" y="1554480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1" name="a1_ue"/>
          <p:cNvSpPr txBox="1"/>
          <p:nvPr/>
        </p:nvSpPr>
        <p:spPr>
          <a:xfrm>
            <a:off x="8385048" y="15544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1</a:t>
            </a:r>
            <a:endParaRPr lang="en-US" sz="1200" dirty="0"/>
          </a:p>
        </p:txBody>
      </p:sp>
      <p:sp>
        <p:nvSpPr>
          <p:cNvPr id="12" name="a1_ue"/>
          <p:cNvSpPr txBox="1"/>
          <p:nvPr/>
        </p:nvSpPr>
        <p:spPr>
          <a:xfrm>
            <a:off x="8869680" y="1188720"/>
            <a:ext cx="26517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the kernel builds KEY=value lines (lib/kobject_uevent.c)</a:t>
            </a:r>
            <a:endParaRPr lang="en-US" sz="1150" dirty="0"/>
          </a:p>
        </p:txBody>
      </p:sp>
      <p:sp>
        <p:nvSpPr>
          <p:cNvPr id="13" name="a2_ue"/>
          <p:cNvSpPr/>
          <p:nvPr/>
        </p:nvSpPr>
        <p:spPr>
          <a:xfrm>
            <a:off x="8275320" y="2359152"/>
            <a:ext cx="3383280" cy="1097280"/>
          </a:xfrm>
          <a:prstGeom prst="roundRect">
            <a:avLst>
              <a:gd name="adj" fmla="val 6667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4" name="a2_ue"/>
          <p:cNvSpPr/>
          <p:nvPr/>
        </p:nvSpPr>
        <p:spPr>
          <a:xfrm>
            <a:off x="8385048" y="2724912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5" name="a2_ue"/>
          <p:cNvSpPr txBox="1"/>
          <p:nvPr/>
        </p:nvSpPr>
        <p:spPr>
          <a:xfrm>
            <a:off x="8385048" y="272491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2</a:t>
            </a:r>
            <a:endParaRPr lang="en-US" sz="1200" dirty="0"/>
          </a:p>
        </p:txBody>
      </p:sp>
      <p:sp>
        <p:nvSpPr>
          <p:cNvPr id="16" name="a2_ue"/>
          <p:cNvSpPr txBox="1"/>
          <p:nvPr/>
        </p:nvSpPr>
        <p:spPr>
          <a:xfrm>
            <a:off x="8869680" y="2359152"/>
            <a:ext cx="26517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sends them on a netlink socket (udev listens)</a:t>
            </a:r>
            <a:endParaRPr lang="en-US" sz="1150" dirty="0"/>
          </a:p>
        </p:txBody>
      </p:sp>
      <p:sp>
        <p:nvSpPr>
          <p:cNvPr id="17" name="a3_ue"/>
          <p:cNvSpPr/>
          <p:nvPr/>
        </p:nvSpPr>
        <p:spPr>
          <a:xfrm>
            <a:off x="8275320" y="3529584"/>
            <a:ext cx="3383280" cy="1097280"/>
          </a:xfrm>
          <a:prstGeom prst="roundRect">
            <a:avLst>
              <a:gd name="adj" fmla="val 6667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8" name="a3_ue"/>
          <p:cNvSpPr/>
          <p:nvPr/>
        </p:nvSpPr>
        <p:spPr>
          <a:xfrm>
            <a:off x="8385048" y="389534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9" name="a3_ue"/>
          <p:cNvSpPr txBox="1"/>
          <p:nvPr/>
        </p:nvSpPr>
        <p:spPr>
          <a:xfrm>
            <a:off x="8385048" y="389534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3</a:t>
            </a:r>
            <a:endParaRPr lang="en-US" sz="1200" dirty="0"/>
          </a:p>
        </p:txBody>
      </p:sp>
      <p:sp>
        <p:nvSpPr>
          <p:cNvPr id="20" name="a3_ue"/>
          <p:cNvSpPr txBox="1"/>
          <p:nvPr/>
        </p:nvSpPr>
        <p:spPr>
          <a:xfrm>
            <a:off x="8869680" y="3529584"/>
            <a:ext cx="26517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or runs a helper program: our script just logged them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548640" y="4892040"/>
            <a:ext cx="11109960" cy="1051560"/>
          </a:xfrm>
          <a:prstGeom prst="roundRect">
            <a:avLst>
              <a:gd name="adj" fmla="val 6957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2" name="Text 20"/>
          <p:cNvSpPr txBox="1"/>
          <p:nvPr/>
        </p:nvSpPr>
        <p:spPr>
          <a:xfrm>
            <a:off x="731520" y="4892040"/>
            <a:ext cx="107899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On a real system, udev reacts: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a device with MODALIAS appears → 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modprobe platform:sysprog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loads the matching driver (modules list their aliases in modules.alias); a device with MAJOR/MINOR appears → a /dev node with the right owner and permissions, and nice names like /dev/disk/by-uuid/….</a:t>
            </a:r>
            <a:endParaRPr lang="en-US" sz="1200" dirty="0"/>
          </a:p>
        </p:txBody>
      </p:sp>
      <p:sp>
        <p:nvSpPr>
          <p:cNvPr id="23" name="Text 21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LDD3 Ch. 14 (hotplug); Love, LKD Ch. 17</a:t>
            </a:r>
            <a:endParaRPr lang="en-US" sz="1100" dirty="0"/>
          </a:p>
        </p:txBody>
      </p:sp>
      <p:sp>
        <p:nvSpPr>
          <p:cNvPr id="25" name="Text 22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21 / 27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LAB 14.2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sp_drv.c: a driver with a sysfs file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probe, remove, show and store; then bind, unbind and break it on purpose.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22 / 27</a:t>
            </a:r>
            <a:endParaRPr lang="en-US" sz="11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Lab 14.2 tasks, step by step</a:t>
            </a:r>
            <a:endParaRPr lang="en-US" sz="3000" dirty="0"/>
          </a:p>
        </p:txBody>
      </p:sp>
      <p:sp>
        <p:nvSpPr>
          <p:cNvPr id="3" name="a1_l142"/>
          <p:cNvSpPr/>
          <p:nvPr/>
        </p:nvSpPr>
        <p:spPr>
          <a:xfrm>
            <a:off x="548640" y="1188720"/>
            <a:ext cx="5852160" cy="658368"/>
          </a:xfrm>
          <a:prstGeom prst="roundRect">
            <a:avLst>
              <a:gd name="adj" fmla="val 1111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a1_l142"/>
          <p:cNvSpPr/>
          <p:nvPr/>
        </p:nvSpPr>
        <p:spPr>
          <a:xfrm>
            <a:off x="658368" y="133502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5" name="a1_l142"/>
          <p:cNvSpPr txBox="1"/>
          <p:nvPr/>
        </p:nvSpPr>
        <p:spPr>
          <a:xfrm>
            <a:off x="658368" y="133502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1</a:t>
            </a:r>
            <a:endParaRPr lang="en-US" sz="1200" dirty="0"/>
          </a:p>
        </p:txBody>
      </p:sp>
      <p:sp>
        <p:nvSpPr>
          <p:cNvPr id="6" name="a1_l142"/>
          <p:cNvSpPr txBox="1"/>
          <p:nvPr/>
        </p:nvSpPr>
        <p:spPr>
          <a:xfrm>
            <a:off x="1143000" y="1188720"/>
            <a:ext cx="5120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cd lab14_2; make; ../guest/run_guest.sh .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 then insmod sp_dev.ko and sp_drv_starter.ko: </a:t>
            </a:r>
            <a:pPr algn="l" indent="0" marL="0">
              <a:spcAft>
                <a:spcPts val="6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no probe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 (why?)</a:t>
            </a:r>
            <a:endParaRPr lang="en-US" sz="1150" dirty="0"/>
          </a:p>
        </p:txBody>
      </p:sp>
      <p:sp>
        <p:nvSpPr>
          <p:cNvPr id="7" name="a2_l142"/>
          <p:cNvSpPr/>
          <p:nvPr/>
        </p:nvSpPr>
        <p:spPr>
          <a:xfrm>
            <a:off x="548640" y="1920240"/>
            <a:ext cx="5852160" cy="658368"/>
          </a:xfrm>
          <a:prstGeom prst="roundRect">
            <a:avLst>
              <a:gd name="adj" fmla="val 1111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8" name="a2_l142"/>
          <p:cNvSpPr/>
          <p:nvPr/>
        </p:nvSpPr>
        <p:spPr>
          <a:xfrm>
            <a:off x="658368" y="206654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9" name="a2_l142"/>
          <p:cNvSpPr txBox="1"/>
          <p:nvPr/>
        </p:nvSpPr>
        <p:spPr>
          <a:xfrm>
            <a:off x="658368" y="206654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2</a:t>
            </a:r>
            <a:endParaRPr lang="en-US" sz="1200" dirty="0"/>
          </a:p>
        </p:txBody>
      </p:sp>
      <p:sp>
        <p:nvSpPr>
          <p:cNvPr id="10" name="a2_l142"/>
          <p:cNvSpPr txBox="1"/>
          <p:nvPr/>
        </p:nvSpPr>
        <p:spPr>
          <a:xfrm>
            <a:off x="1143000" y="1920240"/>
            <a:ext cx="5120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TODO 4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 first: the driver's .name must match the device's name</a:t>
            </a:r>
            <a:endParaRPr lang="en-US" sz="1150" dirty="0"/>
          </a:p>
        </p:txBody>
      </p:sp>
      <p:sp>
        <p:nvSpPr>
          <p:cNvPr id="11" name="a3_l142"/>
          <p:cNvSpPr/>
          <p:nvPr/>
        </p:nvSpPr>
        <p:spPr>
          <a:xfrm>
            <a:off x="548640" y="2651760"/>
            <a:ext cx="5852160" cy="658368"/>
          </a:xfrm>
          <a:prstGeom prst="roundRect">
            <a:avLst>
              <a:gd name="adj" fmla="val 1111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a3_l142"/>
          <p:cNvSpPr/>
          <p:nvPr/>
        </p:nvSpPr>
        <p:spPr>
          <a:xfrm>
            <a:off x="658368" y="279806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3" name="a3_l142"/>
          <p:cNvSpPr txBox="1"/>
          <p:nvPr/>
        </p:nvSpPr>
        <p:spPr>
          <a:xfrm>
            <a:off x="658368" y="279806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3</a:t>
            </a:r>
            <a:endParaRPr lang="en-US" sz="1200" dirty="0"/>
          </a:p>
        </p:txBody>
      </p:sp>
      <p:sp>
        <p:nvSpPr>
          <p:cNvPr id="14" name="a3_l142"/>
          <p:cNvSpPr txBox="1"/>
          <p:nvPr/>
        </p:nvSpPr>
        <p:spPr>
          <a:xfrm>
            <a:off x="1143000" y="2651760"/>
            <a:ext cx="5120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TODO 3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: probe: devm_kzalloc the state, mutex_init, value = 7, set_drvdata</a:t>
            </a:r>
            <a:endParaRPr lang="en-US" sz="1150" dirty="0"/>
          </a:p>
        </p:txBody>
      </p:sp>
      <p:sp>
        <p:nvSpPr>
          <p:cNvPr id="15" name="a4_l142"/>
          <p:cNvSpPr/>
          <p:nvPr/>
        </p:nvSpPr>
        <p:spPr>
          <a:xfrm>
            <a:off x="548640" y="3383280"/>
            <a:ext cx="5852160" cy="658368"/>
          </a:xfrm>
          <a:prstGeom prst="roundRect">
            <a:avLst>
              <a:gd name="adj" fmla="val 1111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6" name="a4_l142"/>
          <p:cNvSpPr/>
          <p:nvPr/>
        </p:nvSpPr>
        <p:spPr>
          <a:xfrm>
            <a:off x="658368" y="352958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7" name="a4_l142"/>
          <p:cNvSpPr txBox="1"/>
          <p:nvPr/>
        </p:nvSpPr>
        <p:spPr>
          <a:xfrm>
            <a:off x="658368" y="352958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4</a:t>
            </a:r>
            <a:endParaRPr lang="en-US" sz="1200" dirty="0"/>
          </a:p>
        </p:txBody>
      </p:sp>
      <p:sp>
        <p:nvSpPr>
          <p:cNvPr id="18" name="a4_l142"/>
          <p:cNvSpPr txBox="1"/>
          <p:nvPr/>
        </p:nvSpPr>
        <p:spPr>
          <a:xfrm>
            <a:off x="1143000" y="3383280"/>
            <a:ext cx="5120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TODO 1, 2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: value_show with sysfs_emit; value_store with kstrtoint</a:t>
            </a:r>
            <a:endParaRPr lang="en-US" sz="1150" dirty="0"/>
          </a:p>
        </p:txBody>
      </p:sp>
      <p:sp>
        <p:nvSpPr>
          <p:cNvPr id="19" name="a5_l142"/>
          <p:cNvSpPr/>
          <p:nvPr/>
        </p:nvSpPr>
        <p:spPr>
          <a:xfrm>
            <a:off x="548640" y="4114800"/>
            <a:ext cx="5852160" cy="658368"/>
          </a:xfrm>
          <a:prstGeom prst="roundRect">
            <a:avLst>
              <a:gd name="adj" fmla="val 1111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0" name="a5_l142"/>
          <p:cNvSpPr/>
          <p:nvPr/>
        </p:nvSpPr>
        <p:spPr>
          <a:xfrm>
            <a:off x="658368" y="426110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1" name="a5_l142"/>
          <p:cNvSpPr txBox="1"/>
          <p:nvPr/>
        </p:nvSpPr>
        <p:spPr>
          <a:xfrm>
            <a:off x="658368" y="426110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5</a:t>
            </a:r>
            <a:endParaRPr lang="en-US" sz="1200" dirty="0"/>
          </a:p>
        </p:txBody>
      </p:sp>
      <p:sp>
        <p:nvSpPr>
          <p:cNvPr id="22" name="a5_l142"/>
          <p:cNvSpPr txBox="1"/>
          <p:nvPr/>
        </p:nvSpPr>
        <p:spPr>
          <a:xfrm>
            <a:off x="1143000" y="4114800"/>
            <a:ext cx="5120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Test: cat, echo 42, echo abc, unbind, bind, rmmod in both orders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548640" y="4800600"/>
            <a:ext cx="5852160" cy="1143000"/>
          </a:xfrm>
          <a:prstGeom prst="roundRect">
            <a:avLst>
              <a:gd name="adj" fmla="val 64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4" name="Text 22"/>
          <p:cNvSpPr txBox="1"/>
          <p:nvPr/>
        </p:nvSpPr>
        <p:spPr>
          <a:xfrm>
            <a:off x="731520" y="4800600"/>
            <a:ext cx="54864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accent1"/>
                </a:solidFill>
              </a:rPr>
              <a:t>The starter loads but never binds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(its driver is called sysprog-TODO). Finding out why, with ls /sys/bus/platform/drivers and dmesg, is part of the lab.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6629400" y="1188720"/>
            <a:ext cx="5029200" cy="4754880"/>
          </a:xfrm>
          <a:prstGeom prst="roundRect">
            <a:avLst>
              <a:gd name="adj" fmla="val 1923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26" name="Shape 24"/>
          <p:cNvSpPr/>
          <p:nvPr/>
        </p:nvSpPr>
        <p:spPr>
          <a:xfrm>
            <a:off x="679399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27" name="Shape 25"/>
          <p:cNvSpPr/>
          <p:nvPr/>
        </p:nvSpPr>
        <p:spPr>
          <a:xfrm>
            <a:off x="699516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28" name="Shape 26"/>
          <p:cNvSpPr/>
          <p:nvPr/>
        </p:nvSpPr>
        <p:spPr>
          <a:xfrm>
            <a:off x="719632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29" name="Text 27"/>
          <p:cNvSpPr txBox="1"/>
          <p:nvPr/>
        </p:nvSpPr>
        <p:spPr>
          <a:xfrm>
            <a:off x="7452360" y="123444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the starter, before TODO 4  (real)</a:t>
            </a:r>
            <a:endParaRPr lang="en-US" sz="1100" dirty="0"/>
          </a:p>
        </p:txBody>
      </p:sp>
      <p:sp>
        <p:nvSpPr>
          <p:cNvPr id="30" name="Text 28"/>
          <p:cNvSpPr txBox="1"/>
          <p:nvPr/>
        </p:nvSpPr>
        <p:spPr>
          <a:xfrm>
            <a:off x="6830568" y="1572768"/>
            <a:ext cx="4663440" cy="425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insmod sp_dev.ko; insmod sp_drv_starter.ko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ls /sys/bus/platform/drivers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ac  acpi-fan  …  syscon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sysprog-TODO  tpm_tis  …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ls /sys/devices/platform/sysprog.0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driver_override  power  uevent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modalias  subsystem          # no driver!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after the lab: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cat /sys/devices/platform/sysprog.0/value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echo 42 &gt; …/value; cat …/value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42</a:t>
            </a:r>
            <a:endParaRPr lang="en-US" sz="950" dirty="0"/>
          </a:p>
        </p:txBody>
      </p:sp>
      <p:sp>
        <p:nvSpPr>
          <p:cNvPr id="32" name="Text 29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23 / 27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Checkpoint: test yourself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71600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713232" y="13716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417320" y="1234440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ls -l /dev/vda shows "b … 253, 0". What do b, 253 and 0 mean?</a:t>
            </a:r>
            <a:endParaRPr lang="en-US" sz="1500" dirty="0"/>
          </a:p>
        </p:txBody>
      </p:sp>
      <p:sp>
        <p:nvSpPr>
          <p:cNvPr id="7" name="a1_ans"/>
          <p:cNvSpPr txBox="1"/>
          <p:nvPr/>
        </p:nvSpPr>
        <p:spPr>
          <a:xfrm>
            <a:off x="7589520" y="1234440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block device, major 253 (virtblk), minor 0 (the first disk)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548640" y="2167128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713232" y="2350008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713232" y="235000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Q2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1417320" y="2212848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Where is the only real copy of a device's directory in /sys?</a:t>
            </a:r>
            <a:endParaRPr lang="en-US" sz="1500" dirty="0"/>
          </a:p>
        </p:txBody>
      </p:sp>
      <p:sp>
        <p:nvSpPr>
          <p:cNvPr id="12" name="a2_ans"/>
          <p:cNvSpPr txBox="1"/>
          <p:nvPr/>
        </p:nvSpPr>
        <p:spPr>
          <a:xfrm>
            <a:off x="7589520" y="2212848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/sys/devices/…; bus and class entries are symlinks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548640" y="3145536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713232" y="3328416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713232" y="3328416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Q3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1417320" y="3191256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How does the platform bus match a driver to a device by default?</a:t>
            </a:r>
            <a:endParaRPr lang="en-US" sz="1500" dirty="0"/>
          </a:p>
        </p:txBody>
      </p:sp>
      <p:sp>
        <p:nvSpPr>
          <p:cNvPr id="17" name="a3_ans"/>
          <p:cNvSpPr txBox="1"/>
          <p:nvPr/>
        </p:nvSpPr>
        <p:spPr>
          <a:xfrm>
            <a:off x="7589520" y="3191256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strcmp of the device name and the driver name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548640" y="4123944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9" name="Shape 17"/>
          <p:cNvSpPr/>
          <p:nvPr/>
        </p:nvSpPr>
        <p:spPr>
          <a:xfrm>
            <a:off x="713232" y="4306824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0" name="Text 18"/>
          <p:cNvSpPr txBox="1"/>
          <p:nvPr/>
        </p:nvSpPr>
        <p:spPr>
          <a:xfrm>
            <a:off x="713232" y="430682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Q4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1417320" y="4169664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A driver module is loaded once. How often does probe run?</a:t>
            </a:r>
            <a:endParaRPr lang="en-US" sz="1500" dirty="0"/>
          </a:p>
        </p:txBody>
      </p:sp>
      <p:sp>
        <p:nvSpPr>
          <p:cNvPr id="22" name="a4_ans"/>
          <p:cNvSpPr txBox="1"/>
          <p:nvPr/>
        </p:nvSpPr>
        <p:spPr>
          <a:xfrm>
            <a:off x="7589520" y="4169664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once per matching device (sysprog.0 and sysprog.1)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548640" y="5102352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4" name="Shape 22"/>
          <p:cNvSpPr/>
          <p:nvPr/>
        </p:nvSpPr>
        <p:spPr>
          <a:xfrm>
            <a:off x="713232" y="5285232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5" name="Text 23"/>
          <p:cNvSpPr txBox="1"/>
          <p:nvPr/>
        </p:nvSpPr>
        <p:spPr>
          <a:xfrm>
            <a:off x="713232" y="528523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Q5</a:t>
            </a:r>
            <a:endParaRPr lang="en-US" sz="1300" dirty="0"/>
          </a:p>
        </p:txBody>
      </p:sp>
      <p:sp>
        <p:nvSpPr>
          <p:cNvPr id="26" name="Text 24"/>
          <p:cNvSpPr txBox="1"/>
          <p:nvPr/>
        </p:nvSpPr>
        <p:spPr>
          <a:xfrm>
            <a:off x="1417320" y="5148072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Which uevent variable lets udev load the right driver module?</a:t>
            </a:r>
            <a:endParaRPr lang="en-US" sz="1500" dirty="0"/>
          </a:p>
        </p:txBody>
      </p:sp>
      <p:sp>
        <p:nvSpPr>
          <p:cNvPr id="27" name="a5_ans"/>
          <p:cNvSpPr txBox="1"/>
          <p:nvPr/>
        </p:nvSpPr>
        <p:spPr>
          <a:xfrm>
            <a:off x="7589520" y="5148072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MODALIAS (e.g. platform:sysprog, virtio:d00000002…)</a:t>
            </a:r>
            <a:endParaRPr lang="en-US" sz="1400" dirty="0"/>
          </a:p>
        </p:txBody>
      </p:sp>
      <p:sp>
        <p:nvSpPr>
          <p:cNvPr id="29" name="Text 2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24 / 27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7" grpId="0" animBg="1"/>
      <p:bldP spid="22" grpId="0" animBg="1"/>
      <p:bldP spid="2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Key ideas from today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49808" y="15361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1258" y="1707642"/>
            <a:ext cx="342900" cy="3429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645920" y="12984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Device files name (type, major, minor); major picks the driver, minor the device.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6172200" y="11887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8" name="Shape 5"/>
          <p:cNvSpPr/>
          <p:nvPr/>
        </p:nvSpPr>
        <p:spPr>
          <a:xfrm>
            <a:off x="6373368" y="15361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4818" y="1707642"/>
            <a:ext cx="342900" cy="34290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7269480" y="12984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Bus, device, driver, class: C structs with callbacks, shown as /sys directories and links.</a:t>
            </a:r>
            <a:endParaRPr lang="en-US" sz="1500" dirty="0"/>
          </a:p>
        </p:txBody>
      </p:sp>
      <p:sp>
        <p:nvSpPr>
          <p:cNvPr id="11" name="Shape 7"/>
          <p:cNvSpPr/>
          <p:nvPr/>
        </p:nvSpPr>
        <p:spPr>
          <a:xfrm>
            <a:off x="548640" y="27889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Shape 8"/>
          <p:cNvSpPr/>
          <p:nvPr/>
        </p:nvSpPr>
        <p:spPr>
          <a:xfrm>
            <a:off x="749808" y="31363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258" y="3307842"/>
            <a:ext cx="342900" cy="34290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645920" y="28986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The bus's match pairs drivers and devices; probe sets up one device, remove undoes it.</a:t>
            </a:r>
            <a:endParaRPr lang="en-US" sz="1500" dirty="0"/>
          </a:p>
        </p:txBody>
      </p:sp>
      <p:sp>
        <p:nvSpPr>
          <p:cNvPr id="15" name="Shape 10"/>
          <p:cNvSpPr/>
          <p:nvPr/>
        </p:nvSpPr>
        <p:spPr>
          <a:xfrm>
            <a:off x="6172200" y="27889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Shape 11"/>
          <p:cNvSpPr/>
          <p:nvPr/>
        </p:nvSpPr>
        <p:spPr>
          <a:xfrm>
            <a:off x="6373368" y="31363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4818" y="3307842"/>
            <a:ext cx="342900" cy="34290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7269480" y="28986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sysfs files call show/store; uevents tell udev to load modules and make /dev nodes.</a:t>
            </a:r>
            <a:endParaRPr lang="en-US" sz="1500" dirty="0"/>
          </a:p>
        </p:txBody>
      </p:sp>
      <p:sp>
        <p:nvSpPr>
          <p:cNvPr id="20" name="Text 1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25 / 27</a:t>
            </a:r>
            <a:endParaRPr lang="en-US" sz="11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Homework 14.2 (due before Lecture 15.1)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412748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713232" y="1412748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1. Another name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2423160" y="1179576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Build a copy of the driver named "sysprog2". Load it with sp_dev: why no probe? Make it bind anyway with driver_override (platform.c lines 1341–1342).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548640" y="2130552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713232" y="2400300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9" name="Text 7"/>
          <p:cNvSpPr txBox="1"/>
          <p:nvPr/>
        </p:nvSpPr>
        <p:spPr>
          <a:xfrm>
            <a:off x="713232" y="2400300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2. Two devices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2423160" y="2167128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Write sp_dev2.c: register count devices (a module parameter). If one registration fails, undo the earlier ones. Load it with count=2 and give each device a different value.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548640" y="3118104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713232" y="3387852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713232" y="3387852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3. Your disk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2423160" y="3154680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On a lab PC: find /dev/sda's (or nvme0n1's) major:minor, its driver, its bus, and the PCI device above it, using only /sys (readlink -f).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548640" y="4105656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713232" y="4375404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7" name="Text 15"/>
          <p:cNvSpPr txBox="1"/>
          <p:nvPr/>
        </p:nvSpPr>
        <p:spPr>
          <a:xfrm>
            <a:off x="713232" y="4375404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4. Uevent order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2423160" y="4142232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In our log SEQNUM 1188 was written before 1187. Which events were they, and why can the helper's log be out of order?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548640" y="5093208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>
            <a:off x="713232" y="5362956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1" name="Text 19"/>
          <p:cNvSpPr txBox="1"/>
          <p:nvPr/>
        </p:nvSpPr>
        <p:spPr>
          <a:xfrm>
            <a:off x="713232" y="5362956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5. The newline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2423160" y="5129784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echo Dhaka &gt; who (a charp parameter) stored "Dhaka\n", but echo 42 &gt; value worked. Find the reason in kernel/params.c and lib/kstrtox.c.</a:t>
            </a:r>
            <a:endParaRPr lang="en-US" sz="1350" dirty="0"/>
          </a:p>
        </p:txBody>
      </p:sp>
      <p:sp>
        <p:nvSpPr>
          <p:cNvPr id="24" name="Text 21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26 / 27</a:t>
            </a:r>
            <a:endParaRPr lang="en-US" sz="11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Next lecture and reading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4206240" cy="4754880"/>
          </a:xfrm>
          <a:prstGeom prst="roundRect">
            <a:avLst>
              <a:gd name="adj" fmla="val 1739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822960" y="13716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NEXT: LECTURE 15.1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1783080"/>
            <a:ext cx="3657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2200" b="1" dirty="0">
                <a:solidFill>
                  <a:schemeClr val="bg1"/>
                </a:solidFill>
              </a:rPr>
              <a:t>Character device drivers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743200"/>
            <a:ext cx="36576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accent4"/>
                </a:solidFill>
              </a:rPr>
              <a:t>Your own /dev file: register a major and minor, write file_operations (open, read, write, release, ioctl), copy data to and from user space, and use it from a C program.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5074920" y="1188720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Driver book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5074920" y="1481328"/>
            <a:ext cx="6583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Corbet, Rubini &amp; Kroah-Hartman,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LDD3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(free), Ch. 14 today; Ch. 3 (char drivers) for 15.1.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5074920" y="2395728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Kernel side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5074920" y="2688336"/>
            <a:ext cx="6583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R. Love,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LKD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, Ch. 17 (devices, sysfs, kobjects).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5074920" y="3602736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Source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5074920" y="3895344"/>
            <a:ext cx="6583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Linux 6.8: drivers/base/{dd,platform,bus,core}.c, include/linux/device*.h, drivers/block/virtio_blk.c (Linux v6.8 source online: elixir.bootlin.com/linux/v6.8).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5074920" y="4809744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Lab files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5074920" y="5102352"/>
            <a:ext cx="6583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lab14_files.zip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: lab14_2/ (sp_dev.c, sp_drv_starter.c), guest/run_guest.sh.</a:t>
            </a:r>
            <a:endParaRPr lang="en-US" sz="1400" dirty="0"/>
          </a:p>
        </p:txBody>
      </p:sp>
      <p:sp>
        <p:nvSpPr>
          <p:cNvPr id="16" name="Text 1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27 / 27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ysProg">
  <a:themeElements>
    <a:clrScheme name="SysProg">
      <a:dk1>
        <a:srgbClr val="0F172A"/>
      </a:dk1>
      <a:lt1>
        <a:srgbClr val="FFFFFF"/>
      </a:lt1>
      <a:dk2>
        <a:srgbClr val="1B2A41"/>
      </a:dk2>
      <a:lt2>
        <a:srgbClr val="F1F5F9"/>
      </a:lt2>
      <a:accent1>
        <a:srgbClr val="EA580C"/>
      </a:accent1>
      <a:accent2>
        <a:srgbClr val="0F766E"/>
      </a:accent2>
      <a:accent3>
        <a:srgbClr val="475569"/>
      </a:accent3>
      <a:accent4>
        <a:srgbClr val="CBD5E1"/>
      </a:accent4>
      <a:accent5>
        <a:srgbClr val="FFEDD5"/>
      </a:accent5>
      <a:accent6>
        <a:srgbClr val="CCFBF1"/>
      </a:accent6>
      <a:hlink>
        <a:srgbClr val="0F766E"/>
      </a:hlink>
      <a:folHlink>
        <a:srgbClr val="7C3AED"/>
      </a:folHlink>
    </a:clrScheme>
    <a:fontScheme name="SysProg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27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CSE 4105 Lecture 14.2: The Device Driver Model</dc:title>
  <dc:subject>PptxGenJS Presentation</dc:subject>
  <dc:creator>Md Mahbub E Noor</dc:creator>
  <cp:lastModifiedBy>Md Mahbub E Noor</cp:lastModifiedBy>
  <cp:revision>1</cp:revision>
  <dcterms:created xsi:type="dcterms:W3CDTF">2026-10-15T04:37:32Z</dcterms:created>
  <dcterms:modified xsi:type="dcterms:W3CDTF">2026-10-15T04:37:32Z</dcterms:modified>
</cp:coreProperties>
</file>