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dcc50c4b-6e5c-3a53-67da-5f27ccc16505}">
          <p14:sldIdLst>
            <p14:sldId id="256"/>
            <p14:sldId id="257"/>
            <p14:sldId id="258"/>
          </p14:sldIdLst>
        </p14:section>
        <p14:section name="Three ways in" id="{c8d76cb3-02c8-b2f6-73bc-b0dff377e774}">
          <p14:sldIdLst>
            <p14:sldId id="259"/>
            <p14:sldId id="260"/>
          </p14:sldIdLst>
        </p14:section>
        <p14:section name="Exceptions and the IDT" id="{705bfd76-bfa6-2686-5b21-f2b74104696c}">
          <p14:sldIdLst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Device interrupts" id="{43d8b7dc-b198-ad42-f385-615f0bf74d3e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Top and bottom halves" id="{022a2aa8-5371-ad3e-4115-0c616b15dd81}">
          <p14:sldIdLst>
            <p14:sldId id="275"/>
            <p14:sldId id="276"/>
            <p14:sldId id="277"/>
            <p14:sldId id="278"/>
          </p14:sldIdLst>
        </p14:section>
        <p14:section name="Timers" id="{b380c9ba-2509-5ca0-d4d7-93d6281e5ffd}">
          <p14:sldIdLst>
            <p14:sldId id="279"/>
            <p14:sldId id="280"/>
            <p14:sldId id="281"/>
          </p14:sldIdLst>
        </p14:section>
        <p14:section name="Lab 13" id="{f0e99d4b-1e0c-85dc-05da-732f2ad4b4c4}">
          <p14:sldIdLst>
            <p14:sldId id="282"/>
            <p14:sldId id="283"/>
          </p14:sldIdLst>
        </p14:section>
        <p14:section name="Wrap-up" id="{5ad3416a-e5d8-2b2d-6a6c-61574daa4d55}">
          <p14:sldIdLst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13: Interrupts and Exceptions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13: Interrupts and Exceptions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13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Interrupts and Exceptions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the IDT, IRQs, bottom halves, timers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./exc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/ 0      -&gt; FPE   trap  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ud2        -&gt; ILL   trap  6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hlt        -&gt; SEGV  trap 13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*NULL -&gt; SEGV  trap 14  err 0x4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the CPU's own numbers, seen from C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Classify events that stop the CPU: interrupts, traps, faults and aborts.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IDT and what the CPU saves when an exception or interrupt arrives.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Follow a disk interrupt from the device to the woken process, with real traces.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top and bottom halves (softirqs, workqueues) and kernel timers.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12.2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1271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1271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35784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Three ways in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2896035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2896035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284117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Exceptions, the IDT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379361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379361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25–40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324497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Device interrupts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3862687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3862687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40–50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3807823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Bottom halves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346013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346013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50–55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291149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Timers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909560" y="482933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0" name="Text 34"/>
          <p:cNvSpPr txBox="1"/>
          <p:nvPr/>
        </p:nvSpPr>
        <p:spPr>
          <a:xfrm>
            <a:off x="7909560" y="482933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8915400" y="477447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Lab, checkpoint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13: irqtop.c, a top for interrupts.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12.2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Where is an ext2 superblock, whatever the block size?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At byte 1024; its magic 0xEF53 is at byte 1080 (53 ef, little-endian).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write() returned 0 errors. Is the data on the disk?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No: it is in dirty pages of the page cache. fsync waits until the disk has it.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After a crash, what does the ext4 journal replay?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Only committed transactions. lost.txt (never committed) was gone; kept.bin (fsync) came back.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Three ways into the kernel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 purpose, by mistake, or from outside.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32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Every event that stops the CPU is one of four kinds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2743200"/>
                <a:gridCol w="868680"/>
                <a:gridCol w="2377440"/>
                <a:gridCol w="38862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class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cause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sync?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returns to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examples (x86-64 Linux)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interrupt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device, a timer, another CPU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async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next instruction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disk done, key pressed, timer tick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trap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an instruction, on purpose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sync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next instruction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syscall, int3 (breakpoint)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fault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an instruction that might be fixed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sync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SAME instruction, again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page fault (Lecture 11.1), #GP, #UD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abort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fatal hardware error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sync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never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machine check, double fault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a1_cl"/>
          <p:cNvSpPr/>
          <p:nvPr/>
        </p:nvSpPr>
        <p:spPr>
          <a:xfrm>
            <a:off x="548640" y="4206240"/>
            <a:ext cx="361188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cl"/>
          <p:cNvSpPr txBox="1"/>
          <p:nvPr/>
        </p:nvSpPr>
        <p:spPr>
          <a:xfrm>
            <a:off x="685800" y="4206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 student raises a hand: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to ask the teacher something: a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trap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(system call). Planned, at a known moment.</a:t>
            </a:r>
            <a:endParaRPr lang="en-US" sz="1250" dirty="0"/>
          </a:p>
        </p:txBody>
      </p:sp>
      <p:sp>
        <p:nvSpPr>
          <p:cNvPr id="13" name="a2_cl"/>
          <p:cNvSpPr/>
          <p:nvPr/>
        </p:nvSpPr>
        <p:spPr>
          <a:xfrm>
            <a:off x="4297680" y="4206240"/>
            <a:ext cx="361188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a2_cl"/>
          <p:cNvSpPr txBox="1"/>
          <p:nvPr/>
        </p:nvSpPr>
        <p:spPr>
          <a:xfrm>
            <a:off x="4434840" y="4206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 student makes a mistake: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teacher must look at it: a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fault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Fix it and try the same step again, or fail the student (SIGSEGV).</a:t>
            </a:r>
            <a:endParaRPr lang="en-US" sz="1250" dirty="0"/>
          </a:p>
        </p:txBody>
      </p:sp>
      <p:sp>
        <p:nvSpPr>
          <p:cNvPr id="8" name="a3_cl"/>
          <p:cNvSpPr/>
          <p:nvPr/>
        </p:nvSpPr>
        <p:spPr>
          <a:xfrm>
            <a:off x="8046720" y="4206240"/>
            <a:ext cx="3611880" cy="173736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a3_cl"/>
          <p:cNvSpPr txBox="1"/>
          <p:nvPr/>
        </p:nvSpPr>
        <p:spPr>
          <a:xfrm>
            <a:off x="8183880" y="4206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phone rings: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in the middle of a sentence: an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interrupt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Finish the sentence, answer, then continue the lesson.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§8.1 (exceptions, four classes); Love, LKD Ch. 7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Exceptions and the IDT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256 numbered events; one table of handlers.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32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Make the CPU raise exceptions on purpose (exc.c)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94944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./exc  (real; the same in the QEMU guest)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5836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/ 0                  -&gt; FPE   si_code 1    trap  0  err 0x0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int3                   -&gt; TRAP  si_code 128  trap  3  err 0x0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ud2                    -&gt; ILL   si_code 2    trap  6  err 0x0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hlt (kernel only)      -&gt; SEGV  si_code 128  trap 13  err 0x0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inb $0x60 (port I/O)   -&gt; SEGV  si_code 128  trap 13  err 0x0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*NULL             -&gt; SEGV  si_code 1    trap 14  err 0x4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"hello" (rodata) -&gt; SEGV  si_code 2    trap 14  err 0x7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code on the stack -&gt; SEGV  si_code 2    trap 14  err 0x15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726680" y="1188720"/>
            <a:ext cx="393192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exc.c: the handler (core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927848" y="1572768"/>
            <a:ext cx="35661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handler(int sig, siginfo_t *si,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void *ctx)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ucontext_t *uc = ctx;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… uc-&gt;uc_mcontext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.gregs[REG_TRAPNO]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… .gregs[REG_ERR]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write(1, m, n);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_exit(0);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15" name="a1_ex"/>
          <p:cNvSpPr/>
          <p:nvPr/>
        </p:nvSpPr>
        <p:spPr>
          <a:xfrm>
            <a:off x="548640" y="4572000"/>
            <a:ext cx="3611880" cy="13716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ex"/>
          <p:cNvSpPr txBox="1"/>
          <p:nvPr/>
        </p:nvSpPr>
        <p:spPr>
          <a:xfrm>
            <a:off x="685800" y="457200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trap: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CPU's exception number (vector): 0 #DE, 3 #BP, 6 #UD, 13 #GP, 14 #PF</a:t>
            </a:r>
            <a:endParaRPr lang="en-US" sz="1200" dirty="0"/>
          </a:p>
        </p:txBody>
      </p:sp>
      <p:sp>
        <p:nvSpPr>
          <p:cNvPr id="17" name="a2_ex"/>
          <p:cNvSpPr/>
          <p:nvPr/>
        </p:nvSpPr>
        <p:spPr>
          <a:xfrm>
            <a:off x="4297680" y="4572000"/>
            <a:ext cx="36118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ex"/>
          <p:cNvSpPr txBox="1"/>
          <p:nvPr/>
        </p:nvSpPr>
        <p:spPr>
          <a:xfrm>
            <a:off x="4434840" y="457200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err: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an error code the CPU pushes for some exceptions; for #PF it says why (slide 11)</a:t>
            </a:r>
            <a:endParaRPr lang="en-US" sz="1200" dirty="0"/>
          </a:p>
        </p:txBody>
      </p:sp>
      <p:sp>
        <p:nvSpPr>
          <p:cNvPr id="19" name="a3_ex"/>
          <p:cNvSpPr/>
          <p:nvPr/>
        </p:nvSpPr>
        <p:spPr>
          <a:xfrm>
            <a:off x="8046720" y="4572000"/>
            <a:ext cx="36118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ex"/>
          <p:cNvSpPr txBox="1"/>
          <p:nvPr/>
        </p:nvSpPr>
        <p:spPr>
          <a:xfrm>
            <a:off x="8183880" y="457200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si_code 128: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SI_KERNEL: the kernel sent the signal without details (int3, #GP)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IDT: an array of 256 handler addresses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arch/x86/include/asm/trapnr.h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 #define X86_TRAP_DE   0   /* Divide-by-zero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 #define X86_TRAP_BP   3   /* Breakpoint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 #define X86_TRAP_UD   6   /* Invalid Opcode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 #define X86_TRAP_DF   8   /* Double Fault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 #define X86_TRAP_GP  13   /* General Protection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 #define X86_TRAP_PF  14   /* Page Fault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 #define X86_TRAP_MC  18   /* Machine Check */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897880" y="1188720"/>
            <a:ext cx="576072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arch/x86/kernel/idt.c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099048" y="1572768"/>
            <a:ext cx="5394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65  SYSG(X86_TRAP_BP,  asm_exc_int3),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71  INTG(X86_TRAP_PF,  asm_exc_page_fault),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84  static const … struct idt_data def_idts[]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85    INTG(X86_TRAP_DE, asm_exc_divide_error),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88    INTG(X86_TRAP_UD, asm_exc_invalid_op),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94    INTG(X86_TRAP_GP, asm_exc_general_protection),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    ISTG(X86_TRAP_MC, asm_exc_machine_check, …),</a:t>
            </a:r>
            <a:endParaRPr lang="en-US" sz="950" dirty="0"/>
          </a:p>
        </p:txBody>
      </p:sp>
      <p:sp>
        <p:nvSpPr>
          <p:cNvPr id="15" name="a1_vr"/>
          <p:cNvSpPr/>
          <p:nvPr/>
        </p:nvSpPr>
        <p:spPr>
          <a:xfrm>
            <a:off x="548640" y="4114800"/>
            <a:ext cx="6035040" cy="402336"/>
          </a:xfrm>
          <a:prstGeom prst="roundRect">
            <a:avLst>
              <a:gd name="adj" fmla="val 1818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vr"/>
          <p:cNvSpPr txBox="1"/>
          <p:nvPr/>
        </p:nvSpPr>
        <p:spPr>
          <a:xfrm>
            <a:off x="685800" y="411480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– 31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 exceptions, fixed by Intel</a:t>
            </a:r>
            <a:endParaRPr lang="en-US" sz="1150" dirty="0"/>
          </a:p>
        </p:txBody>
      </p:sp>
      <p:sp>
        <p:nvSpPr>
          <p:cNvPr id="17" name="a1_vr"/>
          <p:cNvSpPr/>
          <p:nvPr/>
        </p:nvSpPr>
        <p:spPr>
          <a:xfrm>
            <a:off x="548640" y="4572000"/>
            <a:ext cx="6035040" cy="402336"/>
          </a:xfrm>
          <a:prstGeom prst="roundRect">
            <a:avLst>
              <a:gd name="adj" fmla="val 1818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1_vr"/>
          <p:cNvSpPr txBox="1"/>
          <p:nvPr/>
        </p:nvSpPr>
        <p:spPr>
          <a:xfrm>
            <a:off x="685800" y="457200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 – 235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 device interrupts (FIRST_EXTERNAL_VECTOR 0x20)</a:t>
            </a:r>
            <a:endParaRPr lang="en-US" sz="1150" dirty="0"/>
          </a:p>
        </p:txBody>
      </p:sp>
      <p:sp>
        <p:nvSpPr>
          <p:cNvPr id="19" name="a1_vr"/>
          <p:cNvSpPr/>
          <p:nvPr/>
        </p:nvSpPr>
        <p:spPr>
          <a:xfrm>
            <a:off x="548640" y="5029200"/>
            <a:ext cx="6035040" cy="402336"/>
          </a:xfrm>
          <a:prstGeom prst="roundRect">
            <a:avLst>
              <a:gd name="adj" fmla="val 1818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1_vr"/>
          <p:cNvSpPr txBox="1"/>
          <p:nvPr/>
        </p:nvSpPr>
        <p:spPr>
          <a:xfrm>
            <a:off x="685800" y="502920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0x80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 old 32-bit int $0x80 system call (Lecture 9)</a:t>
            </a:r>
            <a:endParaRPr lang="en-US" sz="1150" dirty="0"/>
          </a:p>
        </p:txBody>
      </p:sp>
      <p:sp>
        <p:nvSpPr>
          <p:cNvPr id="21" name="a1_vr"/>
          <p:cNvSpPr/>
          <p:nvPr/>
        </p:nvSpPr>
        <p:spPr>
          <a:xfrm>
            <a:off x="548640" y="5486400"/>
            <a:ext cx="6035040" cy="402336"/>
          </a:xfrm>
          <a:prstGeom prst="roundRect">
            <a:avLst>
              <a:gd name="adj" fmla="val 1818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1_vr"/>
          <p:cNvSpPr txBox="1"/>
          <p:nvPr/>
        </p:nvSpPr>
        <p:spPr>
          <a:xfrm>
            <a:off x="685800" y="548640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0xec – 0xff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 local timer 0xec, IPIs (reschedule 0xfd), spurious 0xff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812280" y="4114800"/>
            <a:ext cx="4846320" cy="1783080"/>
          </a:xfrm>
          <a:prstGeom prst="roundRect">
            <a:avLst>
              <a:gd name="adj" fmla="val 410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949440" y="4114800"/>
            <a:ext cx="4572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think of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(*idt[256])(void);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The CPU does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idt[vector]()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by itself. The kernel fills the table at boot; the IDTR register holds its address (lidt).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Ch. 4 (interrupts and exceptions); Love, LKD Ch. 7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the CPU does by itself, before any kernel code runs</a:t>
            </a:r>
            <a:endParaRPr lang="en-US" sz="3000" dirty="0"/>
          </a:p>
        </p:txBody>
      </p:sp>
      <p:sp>
        <p:nvSpPr>
          <p:cNvPr id="3" name="a1_cpu"/>
          <p:cNvSpPr/>
          <p:nvPr/>
        </p:nvSpPr>
        <p:spPr>
          <a:xfrm>
            <a:off x="548640" y="1188720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cpu"/>
          <p:cNvSpPr/>
          <p:nvPr/>
        </p:nvSpPr>
        <p:spPr>
          <a:xfrm>
            <a:off x="658368" y="13167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cpu"/>
          <p:cNvSpPr txBox="1"/>
          <p:nvPr/>
        </p:nvSpPr>
        <p:spPr>
          <a:xfrm>
            <a:off x="658368" y="1316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cpu"/>
          <p:cNvSpPr txBox="1"/>
          <p:nvPr/>
        </p:nvSpPr>
        <p:spPr>
          <a:xfrm>
            <a:off x="1143000" y="1188720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Finish the current instruction (interrupt) or stop it (fault)</a:t>
            </a:r>
            <a:endParaRPr lang="en-US" sz="1250" dirty="0"/>
          </a:p>
        </p:txBody>
      </p:sp>
      <p:sp>
        <p:nvSpPr>
          <p:cNvPr id="7" name="a2_cpu"/>
          <p:cNvSpPr/>
          <p:nvPr/>
        </p:nvSpPr>
        <p:spPr>
          <a:xfrm>
            <a:off x="548640" y="1883664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cpu"/>
          <p:cNvSpPr/>
          <p:nvPr/>
        </p:nvSpPr>
        <p:spPr>
          <a:xfrm>
            <a:off x="658368" y="20116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cpu"/>
          <p:cNvSpPr txBox="1"/>
          <p:nvPr/>
        </p:nvSpPr>
        <p:spPr>
          <a:xfrm>
            <a:off x="658368" y="2011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cpu"/>
          <p:cNvSpPr txBox="1"/>
          <p:nvPr/>
        </p:nvSpPr>
        <p:spPr>
          <a:xfrm>
            <a:off x="1143000" y="1883664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Look up IDT[vector]; check the gate's privilege level</a:t>
            </a:r>
            <a:endParaRPr lang="en-US" sz="1250" dirty="0"/>
          </a:p>
        </p:txBody>
      </p:sp>
      <p:sp>
        <p:nvSpPr>
          <p:cNvPr id="11" name="a3_cpu"/>
          <p:cNvSpPr/>
          <p:nvPr/>
        </p:nvSpPr>
        <p:spPr>
          <a:xfrm>
            <a:off x="548640" y="2578608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cpu"/>
          <p:cNvSpPr/>
          <p:nvPr/>
        </p:nvSpPr>
        <p:spPr>
          <a:xfrm>
            <a:off x="658368" y="2706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cpu"/>
          <p:cNvSpPr txBox="1"/>
          <p:nvPr/>
        </p:nvSpPr>
        <p:spPr>
          <a:xfrm>
            <a:off x="658368" y="2706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cpu"/>
          <p:cNvSpPr txBox="1"/>
          <p:nvPr/>
        </p:nvSpPr>
        <p:spPr>
          <a:xfrm>
            <a:off x="1143000" y="2578608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From user mode: switch to this thread's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kernel stack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(address from the TSS)</a:t>
            </a:r>
            <a:endParaRPr lang="en-US" sz="1250" dirty="0"/>
          </a:p>
        </p:txBody>
      </p:sp>
      <p:sp>
        <p:nvSpPr>
          <p:cNvPr id="15" name="a4_cpu"/>
          <p:cNvSpPr/>
          <p:nvPr/>
        </p:nvSpPr>
        <p:spPr>
          <a:xfrm>
            <a:off x="548640" y="3273552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cpu"/>
          <p:cNvSpPr/>
          <p:nvPr/>
        </p:nvSpPr>
        <p:spPr>
          <a:xfrm>
            <a:off x="658368" y="340156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cpu"/>
          <p:cNvSpPr txBox="1"/>
          <p:nvPr/>
        </p:nvSpPr>
        <p:spPr>
          <a:xfrm>
            <a:off x="658368" y="34015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cpu"/>
          <p:cNvSpPr txBox="1"/>
          <p:nvPr/>
        </p:nvSpPr>
        <p:spPr>
          <a:xfrm>
            <a:off x="1143000" y="3273552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Push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SS, RSP, RFLAGS, CS, RIP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(and an error code for some exceptions)</a:t>
            </a:r>
            <a:endParaRPr lang="en-US" sz="1250" dirty="0"/>
          </a:p>
        </p:txBody>
      </p:sp>
      <p:sp>
        <p:nvSpPr>
          <p:cNvPr id="19" name="a5_cpu"/>
          <p:cNvSpPr/>
          <p:nvPr/>
        </p:nvSpPr>
        <p:spPr>
          <a:xfrm>
            <a:off x="548640" y="3968496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cpu"/>
          <p:cNvSpPr/>
          <p:nvPr/>
        </p:nvSpPr>
        <p:spPr>
          <a:xfrm>
            <a:off x="658368" y="40965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cpu"/>
          <p:cNvSpPr txBox="1"/>
          <p:nvPr/>
        </p:nvSpPr>
        <p:spPr>
          <a:xfrm>
            <a:off x="658368" y="40965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cpu"/>
          <p:cNvSpPr txBox="1"/>
          <p:nvPr/>
        </p:nvSpPr>
        <p:spPr>
          <a:xfrm>
            <a:off x="1143000" y="3968496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Interrupt gate: clear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IF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(no more interrupts on this CPU); jump to the handler</a:t>
            </a:r>
            <a:endParaRPr lang="en-US" sz="1250" dirty="0"/>
          </a:p>
        </p:txBody>
      </p:sp>
      <p:sp>
        <p:nvSpPr>
          <p:cNvPr id="23" name="a6_cpu"/>
          <p:cNvSpPr/>
          <p:nvPr/>
        </p:nvSpPr>
        <p:spPr>
          <a:xfrm>
            <a:off x="548640" y="4663440"/>
            <a:ext cx="603504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cpu"/>
          <p:cNvSpPr/>
          <p:nvPr/>
        </p:nvSpPr>
        <p:spPr>
          <a:xfrm>
            <a:off x="658368" y="4791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cpu"/>
          <p:cNvSpPr txBox="1"/>
          <p:nvPr/>
        </p:nvSpPr>
        <p:spPr>
          <a:xfrm>
            <a:off x="658368" y="4791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cpu"/>
          <p:cNvSpPr txBox="1"/>
          <p:nvPr/>
        </p:nvSpPr>
        <p:spPr>
          <a:xfrm>
            <a:off x="1143000" y="4663440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Handler done: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iretq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pops the five values and the program continues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812280" y="1188720"/>
            <a:ext cx="4846320" cy="28346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arch/x86/include/asm/ptrace.h (real)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013448" y="1572768"/>
            <a:ext cx="44805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  struct pt_regs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…  r15 … ax: saved by the kernel's entry code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84      unsigned long orig_ax; /* err code, IRQ, nr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  /* Return frame for iretq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86      unsigned long ip;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87      unsigned long cs;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88      unsigned long flags;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89      unsigned long sp;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      unsigned long ss;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6812280" y="4206240"/>
            <a:ext cx="484632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995160" y="43708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6995160" y="43708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6995160" y="4736592"/>
            <a:ext cx="44805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A function call, with more saved</a:t>
            </a:r>
            <a:endParaRPr lang="en-US" sz="11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call pushes only the return address; an exception pushes 5 values and switches stacks. iretq is the matching ret. And as with setjmp/longjmp, the saved registers can be changed before returning (Lecture 10.2's signal frames).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§4.2; Intel SDM Vol. 3, Ch. 6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From the CPU's #DE to your SIGFPE: the kernel's side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3749040"/>
          </a:xfrm>
          <a:prstGeom prst="roundRect">
            <a:avLst>
              <a:gd name="adj" fmla="val 243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arch/x86/kernel/traps.c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194  DEFINE_IDTENTRY(exc_divide_error)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195 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196      do_error_trap(regs, 0, "divide error", X86_TRAP_DE,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197                    SIGFPE, FPE_INTDIV, error_get_trap_addr(regs));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149  do_trap(int trapnr, int signr, char *str, struct pt_regs *regs, 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154      if (!do_trap_no_signal(tsk, trapnr, str, regs, error_code))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155          return;         /* in the kernel: fix up or die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157      show_signal(tsk, signr, "trap ", str, regs, error_code);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159      if (!sicode)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160          force_sig(signr);              /* si_code SI_KERNEL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161      else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          force_sig_fault(signr, sicode, addr);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629400" y="1188720"/>
            <a:ext cx="502920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 (no handler installed;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830568" y="1572768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traps: t2[392] trap divide error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ip:557bf2e2716a sp:7ffdfb7cb4c0 error:0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 t2[116a,557bf2e27000+1000]</a:t>
            </a:r>
            <a:endParaRPr lang="en-US" sz="1000" dirty="0"/>
          </a:p>
        </p:txBody>
      </p:sp>
      <p:sp>
        <p:nvSpPr>
          <p:cNvPr id="15" name="a1_de"/>
          <p:cNvSpPr/>
          <p:nvPr/>
        </p:nvSpPr>
        <p:spPr>
          <a:xfrm>
            <a:off x="6629400" y="3017520"/>
            <a:ext cx="502920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de"/>
          <p:cNvSpPr/>
          <p:nvPr/>
        </p:nvSpPr>
        <p:spPr>
          <a:xfrm>
            <a:off x="6739128" y="3118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de"/>
          <p:cNvSpPr txBox="1"/>
          <p:nvPr/>
        </p:nvSpPr>
        <p:spPr>
          <a:xfrm>
            <a:off x="6739128" y="3118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de"/>
          <p:cNvSpPr txBox="1"/>
          <p:nvPr/>
        </p:nvSpPr>
        <p:spPr>
          <a:xfrm>
            <a:off x="7223760" y="3017520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CPU: #DE → IDT[0] → asm_exc_divide_error</a:t>
            </a:r>
            <a:endParaRPr lang="en-US" sz="1150" dirty="0"/>
          </a:p>
        </p:txBody>
      </p:sp>
      <p:sp>
        <p:nvSpPr>
          <p:cNvPr id="19" name="a2_de"/>
          <p:cNvSpPr/>
          <p:nvPr/>
        </p:nvSpPr>
        <p:spPr>
          <a:xfrm>
            <a:off x="6629400" y="3657600"/>
            <a:ext cx="502920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de"/>
          <p:cNvSpPr/>
          <p:nvPr/>
        </p:nvSpPr>
        <p:spPr>
          <a:xfrm>
            <a:off x="6739128" y="37581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de"/>
          <p:cNvSpPr txBox="1"/>
          <p:nvPr/>
        </p:nvSpPr>
        <p:spPr>
          <a:xfrm>
            <a:off x="6739128" y="37581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de"/>
          <p:cNvSpPr txBox="1"/>
          <p:nvPr/>
        </p:nvSpPr>
        <p:spPr>
          <a:xfrm>
            <a:off x="7223760" y="3657600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exc_divide_error → do_error_trap → do_trap</a:t>
            </a:r>
            <a:endParaRPr lang="en-US" sz="1150" dirty="0"/>
          </a:p>
        </p:txBody>
      </p:sp>
      <p:sp>
        <p:nvSpPr>
          <p:cNvPr id="23" name="a3_de"/>
          <p:cNvSpPr/>
          <p:nvPr/>
        </p:nvSpPr>
        <p:spPr>
          <a:xfrm>
            <a:off x="6629400" y="4297680"/>
            <a:ext cx="502920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de"/>
          <p:cNvSpPr/>
          <p:nvPr/>
        </p:nvSpPr>
        <p:spPr>
          <a:xfrm>
            <a:off x="6739128" y="4398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de"/>
          <p:cNvSpPr txBox="1"/>
          <p:nvPr/>
        </p:nvSpPr>
        <p:spPr>
          <a:xfrm>
            <a:off x="6739128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de"/>
          <p:cNvSpPr txBox="1"/>
          <p:nvPr/>
        </p:nvSpPr>
        <p:spPr>
          <a:xfrm>
            <a:off x="7223760" y="4297680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In user mode: a signal, SIGFPE, si_code FPE_INTDIV (1)</a:t>
            </a:r>
            <a:endParaRPr lang="en-US" sz="1150" dirty="0"/>
          </a:p>
        </p:txBody>
      </p:sp>
      <p:sp>
        <p:nvSpPr>
          <p:cNvPr id="27" name="a4_de"/>
          <p:cNvSpPr/>
          <p:nvPr/>
        </p:nvSpPr>
        <p:spPr>
          <a:xfrm>
            <a:off x="6629400" y="4937760"/>
            <a:ext cx="502920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de"/>
          <p:cNvSpPr/>
          <p:nvPr/>
        </p:nvSpPr>
        <p:spPr>
          <a:xfrm>
            <a:off x="6739128" y="5038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de"/>
          <p:cNvSpPr txBox="1"/>
          <p:nvPr/>
        </p:nvSpPr>
        <p:spPr>
          <a:xfrm>
            <a:off x="6739128" y="5038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de"/>
          <p:cNvSpPr txBox="1"/>
          <p:nvPr/>
        </p:nvSpPr>
        <p:spPr>
          <a:xfrm>
            <a:off x="7223760" y="4937760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On the way back to user mode: the handler runs, or the default kills (Lecture 10.2)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548640" y="5074920"/>
            <a:ext cx="58521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31520" y="5074920"/>
            <a:ext cx="548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If the divide happens inside the kernel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there is no process to blame: do_trap_no_signal fixes it up, or the kernel prints an oops and dies.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page-fault error code: why did it fault?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7548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arch/x86/include/asm/trap_pf.h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3891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 X86_PF_PROT  = 1 &lt;&lt; 0,  /* 0: not present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 X86_PF_WRITE = 1 &lt;&lt; 1,  /* 0: read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 X86_PF_USER  = 1 &lt;&lt; 2,  /* 0: kernel mode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 X86_PF_RSVD  = 1 &lt;&lt; 3,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 X86_PF_INSTR = 1 &lt;&lt; 4,  /* instruction fetch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 X86_PF_PK    = 1 &lt;&lt; 5,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886200"/>
            <a:ext cx="950976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886200"/>
            <a:ext cx="950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5760" y="4416552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INSTR  (1)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499616" y="3886200"/>
            <a:ext cx="950976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499616" y="3886200"/>
            <a:ext cx="950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16736" y="4416552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RSVD  (1)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450592" y="3886200"/>
            <a:ext cx="950976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2450592" y="3886200"/>
            <a:ext cx="950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2267712" y="4416552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USER  (1)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401568" y="3886200"/>
            <a:ext cx="950976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3401568" y="3886200"/>
            <a:ext cx="950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3218688" y="4416552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WRITE  (1)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352544" y="3886200"/>
            <a:ext cx="950976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4352544" y="3886200"/>
            <a:ext cx="950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169664" y="4416552"/>
            <a:ext cx="1316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PROT  (1)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7548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i="1" dirty="0">
                <a:solidFill>
                  <a:schemeClr val="accent3"/>
                </a:solidFill>
              </a:rPr>
              <a:t>err 0x15 = 1 0 1 0 1: user, instruction fetch, page present (but not executable)</a:t>
            </a:r>
            <a:endParaRPr lang="en-US" sz="11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32120" y="1188720"/>
          <a:ext cx="612648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40080"/>
                <a:gridCol w="1600200"/>
                <a:gridCol w="24231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exc.c case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err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bits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*NULL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USER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 user read of a page that is not there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"hello"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USER WRITE PROT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page is there (r--), writing is not allowed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code on the stack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USER INSTR PROT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page is there (rw-), but NX: no execute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6" name="Shape 23"/>
          <p:cNvSpPr/>
          <p:nvPr/>
        </p:nvSpPr>
        <p:spPr>
          <a:xfrm>
            <a:off x="5532120" y="3657600"/>
            <a:ext cx="612648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7" name="Text 24"/>
          <p:cNvSpPr txBox="1"/>
          <p:nvPr/>
        </p:nvSpPr>
        <p:spPr>
          <a:xfrm>
            <a:off x="5669280" y="365760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Lecture 11.1 again: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SEGV_MAPERR (si_code 1) when PROT = 0, SEGV_ACCERR (si_code 2) when PROT = 1. The kernel decides from these bits and from the VMA.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5532120" y="4846320"/>
            <a:ext cx="612648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6"/>
          <p:cNvSpPr txBox="1"/>
          <p:nvPr/>
        </p:nvSpPr>
        <p:spPr>
          <a:xfrm>
            <a:off x="5669280" y="484632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faulting address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is not in the error code: the CPU puts it in register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CR2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, and exc_page_fault reads it first (read_cr2(), fault.c line 1512).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Intel SDM Vol. 3 §4.7 (page-fault exceptions)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32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Device interrupts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From a disk's "done" to a woken process.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Polling or interrupts: who waits for whom?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76656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560320"/>
                <a:gridCol w="256032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polling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interrupts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how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CPU asks again and again: done?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device tells the CPU when done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CPU while waiting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busy, asking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free: runs other programs, or sleeps (hlt)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delay after "done"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up to one polling interval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few microseconds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good for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very fast devices (NVMe, 100 Gbit)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keyboard, disk, timer, USB, …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543800" y="1188720"/>
            <a:ext cx="4114800" cy="2148840"/>
          </a:xfrm>
          <a:prstGeom prst="roundRect">
            <a:avLst>
              <a:gd name="adj" fmla="val 340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680960" y="1234440"/>
            <a:ext cx="3840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Analogy: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waiting for a parcel. Polling: you walk to the gate every five minutes to look. Interrupts: the courier rings your phone. You can study in between.</a:t>
            </a:r>
            <a:endParaRPr lang="en-US" sz="1250" dirty="0"/>
          </a:p>
        </p:txBody>
      </p:sp>
      <p:sp>
        <p:nvSpPr>
          <p:cNvPr id="6" name="a1_pa"/>
          <p:cNvSpPr/>
          <p:nvPr/>
        </p:nvSpPr>
        <p:spPr>
          <a:xfrm>
            <a:off x="548640" y="4160520"/>
            <a:ext cx="2606040" cy="1783080"/>
          </a:xfrm>
          <a:prstGeom prst="roundRect">
            <a:avLst>
              <a:gd name="adj" fmla="val 41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a1_pa"/>
          <p:cNvSpPr txBox="1"/>
          <p:nvPr/>
        </p:nvSpPr>
        <p:spPr>
          <a:xfrm>
            <a:off x="658368" y="4160520"/>
            <a:ext cx="238658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device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raises a request: a wire (IRQ line) or a message (MSI/MSI-X)</a:t>
            </a:r>
            <a:endParaRPr lang="en-US" sz="1200" dirty="0"/>
          </a:p>
        </p:txBody>
      </p:sp>
      <p:sp>
        <p:nvSpPr>
          <p:cNvPr id="8" name="a1_pa"/>
          <p:cNvSpPr/>
          <p:nvPr/>
        </p:nvSpPr>
        <p:spPr>
          <a:xfrm>
            <a:off x="3163824" y="5047488"/>
            <a:ext cx="17373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a2_pa"/>
          <p:cNvSpPr/>
          <p:nvPr/>
        </p:nvSpPr>
        <p:spPr>
          <a:xfrm>
            <a:off x="3346704" y="4160520"/>
            <a:ext cx="2606040" cy="1783080"/>
          </a:xfrm>
          <a:prstGeom prst="roundRect">
            <a:avLst>
              <a:gd name="adj" fmla="val 41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2_pa"/>
          <p:cNvSpPr txBox="1"/>
          <p:nvPr/>
        </p:nvSpPr>
        <p:spPr>
          <a:xfrm>
            <a:off x="3456432" y="4160520"/>
            <a:ext cx="238658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I/O APIC / MSI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turns it into a vector number for one CPU</a:t>
            </a:r>
            <a:endParaRPr lang="en-US" sz="1200" dirty="0"/>
          </a:p>
        </p:txBody>
      </p:sp>
      <p:sp>
        <p:nvSpPr>
          <p:cNvPr id="11" name="a2_pa"/>
          <p:cNvSpPr/>
          <p:nvPr/>
        </p:nvSpPr>
        <p:spPr>
          <a:xfrm>
            <a:off x="5961888" y="5047488"/>
            <a:ext cx="17373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a3_pa"/>
          <p:cNvSpPr/>
          <p:nvPr/>
        </p:nvSpPr>
        <p:spPr>
          <a:xfrm>
            <a:off x="6144768" y="4160520"/>
            <a:ext cx="2606040" cy="1783080"/>
          </a:xfrm>
          <a:prstGeom prst="roundRect">
            <a:avLst>
              <a:gd name="adj" fmla="val 41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3_pa"/>
          <p:cNvSpPr txBox="1"/>
          <p:nvPr/>
        </p:nvSpPr>
        <p:spPr>
          <a:xfrm>
            <a:off x="6254496" y="4160520"/>
            <a:ext cx="238658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local APIC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 each CPU: queues vectors by priority, raises the CPU's interrupt pin</a:t>
            </a:r>
            <a:endParaRPr lang="en-US" sz="1200" dirty="0"/>
          </a:p>
        </p:txBody>
      </p:sp>
      <p:sp>
        <p:nvSpPr>
          <p:cNvPr id="20" name="a3_pa"/>
          <p:cNvSpPr/>
          <p:nvPr/>
        </p:nvSpPr>
        <p:spPr>
          <a:xfrm>
            <a:off x="8759952" y="5047488"/>
            <a:ext cx="17373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a4_pa"/>
          <p:cNvSpPr/>
          <p:nvPr/>
        </p:nvSpPr>
        <p:spPr>
          <a:xfrm>
            <a:off x="8942832" y="4160520"/>
            <a:ext cx="2606040" cy="1783080"/>
          </a:xfrm>
          <a:prstGeom prst="roundRect">
            <a:avLst>
              <a:gd name="adj" fmla="val 410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4_pa"/>
          <p:cNvSpPr txBox="1"/>
          <p:nvPr/>
        </p:nvSpPr>
        <p:spPr>
          <a:xfrm>
            <a:off x="9052560" y="4160520"/>
            <a:ext cx="238658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CPU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if IF = 1: finishes the instruction and uses IDT[vector]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7; Bovet &amp; Cesati §4.2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/proc/interrupts: every interrupt, counted per CPU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4206240"/>
          </a:xfrm>
          <a:prstGeom prst="roundRect">
            <a:avLst>
              <a:gd name="adj" fmla="val 21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/proc/interrupts  (QEMU guest, 1 CPU; 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CPU0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0:        579   IO-APIC   2-edge      timer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1:          9   IO-APIC   1-edge      i8042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4:         18   IO-APIC   4-edge      ttyS0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8:          1   IO-APIC   8-edge      rtc0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14:          0   IO-APIC  14-edge      ata_piix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25:         10   PCI-MSIX-0000:00:04.0  1-edge  virtio0-req.0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NMI:          0   Non-maskable interrupts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LOC:       2328   Local timer interrupts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RES:          0   Rescheduling interrupts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CAL:          0   Function call interrupts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TLB:          0   TLB shootdowns</a:t>
            </a:r>
            <a:endParaRPr lang="en-US" sz="1050" dirty="0"/>
          </a:p>
        </p:txBody>
      </p:sp>
      <p:sp>
        <p:nvSpPr>
          <p:cNvPr id="9" name="a1_pi"/>
          <p:cNvSpPr/>
          <p:nvPr/>
        </p:nvSpPr>
        <p:spPr>
          <a:xfrm>
            <a:off x="7452360" y="118872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pi"/>
          <p:cNvSpPr txBox="1"/>
          <p:nvPr/>
        </p:nvSpPr>
        <p:spPr>
          <a:xfrm>
            <a:off x="7589520" y="118872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number: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 IRQ number (not the vector); one column of counts per CPU</a:t>
            </a:r>
            <a:endParaRPr lang="en-US" sz="1150" dirty="0"/>
          </a:p>
        </p:txBody>
      </p:sp>
      <p:sp>
        <p:nvSpPr>
          <p:cNvPr id="11" name="a2_pi"/>
          <p:cNvSpPr/>
          <p:nvPr/>
        </p:nvSpPr>
        <p:spPr>
          <a:xfrm>
            <a:off x="7452360" y="224028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pi"/>
          <p:cNvSpPr txBox="1"/>
          <p:nvPr/>
        </p:nvSpPr>
        <p:spPr>
          <a:xfrm>
            <a:off x="7589520" y="22402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IO-APIC / PCI-MSIX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who delivers it; edge or level ("fasteoi") triggering</a:t>
            </a:r>
            <a:endParaRPr lang="en-US" sz="1150" dirty="0"/>
          </a:p>
        </p:txBody>
      </p:sp>
      <p:sp>
        <p:nvSpPr>
          <p:cNvPr id="13" name="a3_pi"/>
          <p:cNvSpPr/>
          <p:nvPr/>
        </p:nvSpPr>
        <p:spPr>
          <a:xfrm>
            <a:off x="7452360" y="329184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pi"/>
          <p:cNvSpPr txBox="1"/>
          <p:nvPr/>
        </p:nvSpPr>
        <p:spPr>
          <a:xfrm>
            <a:off x="7589520" y="329184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the name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given by the driver in request_irq: virtio0-req.0 is our disk, ttyS0 the serial console</a:t>
            </a:r>
            <a:endParaRPr lang="en-US" sz="1150" dirty="0"/>
          </a:p>
        </p:txBody>
      </p:sp>
      <p:sp>
        <p:nvSpPr>
          <p:cNvPr id="15" name="a4_pi"/>
          <p:cNvSpPr/>
          <p:nvPr/>
        </p:nvSpPr>
        <p:spPr>
          <a:xfrm>
            <a:off x="7452360" y="434340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i"/>
          <p:cNvSpPr txBox="1"/>
          <p:nvPr/>
        </p:nvSpPr>
        <p:spPr>
          <a:xfrm>
            <a:off x="7589520" y="43434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LOC, RES, CAL, TLB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CPU-local: timer ticks, and messages between CPUs (IPIs)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452360" y="5440680"/>
            <a:ext cx="4206240" cy="502920"/>
          </a:xfrm>
          <a:prstGeom prst="roundRect">
            <a:avLst>
              <a:gd name="adj" fmla="val 1454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589520" y="544068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On a lab PC: ahci or nvme, xhci_hcd (USB), i915 …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5486400"/>
            <a:ext cx="6675120" cy="457200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85800" y="5486400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Our 2-CPU test machine shows the same kinds of lines: virtio1-req.0 had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1973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interrupts on CPU 1.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 (/proc/interrupts)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many per second? Watch them change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./irqtop while dd reads 64 MiB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IRQ  per second  name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25         493  PCI-MSIX-0000:00:04.0 1-edge virtio0-req.0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LOC         351  Local timer interrupts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585216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2826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2826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2826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2004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 machine (2 CPUs): ./irqtop, idle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538728"/>
            <a:ext cx="5486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LOC          92  Local timer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CAL          25  Function call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49           3  … virtio7-input.0</a:t>
            </a:r>
            <a:endParaRPr lang="en-US" sz="1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2860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QEMU guest, 5 seconds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LOC (timer) interrupts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idle (sleep 5)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74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busy (yes &gt; /dev/null)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4926  ≈ 985 per second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28" name="Shape 13"/>
          <p:cNvSpPr/>
          <p:nvPr/>
        </p:nvSpPr>
        <p:spPr>
          <a:xfrm>
            <a:off x="6629400" y="2880360"/>
            <a:ext cx="502920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766560" y="2880360"/>
            <a:ext cx="4754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Tickless (NO_HZ):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busy CPU gets a timer tick 1000 times a second (HZ = 1000, next part). An idle CPU programs its timer only for the next real event and sleeps: 15 ticks a second instead of 1000. That saves power.</a:t>
            </a:r>
            <a:endParaRPr lang="en-US" sz="1200" dirty="0"/>
          </a:p>
        </p:txBody>
      </p:sp>
      <p:sp>
        <p:nvSpPr>
          <p:cNvPr id="18" name="a1_it"/>
          <p:cNvSpPr/>
          <p:nvPr/>
        </p:nvSpPr>
        <p:spPr>
          <a:xfrm>
            <a:off x="548640" y="4800600"/>
            <a:ext cx="1110996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1_it"/>
          <p:cNvSpPr/>
          <p:nvPr/>
        </p:nvSpPr>
        <p:spPr>
          <a:xfrm>
            <a:off x="658368" y="48828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a1_it"/>
          <p:cNvSpPr txBox="1"/>
          <p:nvPr/>
        </p:nvSpPr>
        <p:spPr>
          <a:xfrm>
            <a:off x="658368" y="4882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a1_it"/>
          <p:cNvSpPr txBox="1"/>
          <p:nvPr/>
        </p:nvSpPr>
        <p:spPr>
          <a:xfrm>
            <a:off x="1143000" y="4800600"/>
            <a:ext cx="10378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Disk reading: about 500 disk interrupts a second, one for each finished batch of requests (read-ahead makes them bigger).</a:t>
            </a:r>
            <a:endParaRPr lang="en-US" sz="1200" dirty="0"/>
          </a:p>
        </p:txBody>
      </p:sp>
      <p:sp>
        <p:nvSpPr>
          <p:cNvPr id="22" name="a2_it"/>
          <p:cNvSpPr/>
          <p:nvPr/>
        </p:nvSpPr>
        <p:spPr>
          <a:xfrm>
            <a:off x="548640" y="5404104"/>
            <a:ext cx="11109960" cy="530352"/>
          </a:xfrm>
          <a:prstGeom prst="roundRect">
            <a:avLst>
              <a:gd name="adj" fmla="val 1379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3" name="a2_it"/>
          <p:cNvSpPr/>
          <p:nvPr/>
        </p:nvSpPr>
        <p:spPr>
          <a:xfrm>
            <a:off x="658368" y="54864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a2_it"/>
          <p:cNvSpPr txBox="1"/>
          <p:nvPr/>
        </p:nvSpPr>
        <p:spPr>
          <a:xfrm>
            <a:off x="658368" y="5486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a2_it"/>
          <p:cNvSpPr txBox="1"/>
          <p:nvPr/>
        </p:nvSpPr>
        <p:spPr>
          <a:xfrm>
            <a:off x="1143000" y="5404104"/>
            <a:ext cx="10378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 the lab: run irqtop, then type, move the mouse, copy a file: watch which line wakes up.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the kernel: from vector to the driver's handler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__common_interrupt, function_graph (guest;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__common_interrupt()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handle_edge_irq()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irq_chip_ack_parent() { apic_ack_edge();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handle_irq_event()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__handle_irq_event_percpu()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vring_interrupt()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virtblk_done()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virtqueue_get_buf();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blk_mq_complete_request();  421 us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virtqueue_enable_cb();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add_interrupt_randomness();      /* feeds /dev/random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1560 us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arch/x86/kernel/irq.c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247  DEFINE_IDTENTRY_IRQ(common_interrupt)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255      desc = __this_cpu_read(vector_irq[vector]);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256      if (likely(!IS_ERR_OR_NULL(desc)))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257          handle_irq(desc, regs);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537960" y="3200400"/>
            <a:ext cx="5120640" cy="1280160"/>
          </a:xfrm>
          <a:prstGeom prst="roundRect">
            <a:avLst>
              <a:gd name="adj" fmla="val 714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702552" y="3328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903720" y="3328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04888" y="3328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60920" y="32461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kernel/irq/handle.c (real line)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739128" y="3584448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139  irqreturn_t __handle_irq_event_percpu(…)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158      res = action-&gt;handler(irq, action-&gt;dev_id);</a:t>
            </a:r>
            <a:endParaRPr lang="en-US" sz="950" dirty="0"/>
          </a:p>
        </p:txBody>
      </p:sp>
      <p:sp>
        <p:nvSpPr>
          <p:cNvPr id="21" name="a1_kp"/>
          <p:cNvSpPr/>
          <p:nvPr/>
        </p:nvSpPr>
        <p:spPr>
          <a:xfrm>
            <a:off x="6537960" y="4617720"/>
            <a:ext cx="512064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1_kp"/>
          <p:cNvSpPr/>
          <p:nvPr/>
        </p:nvSpPr>
        <p:spPr>
          <a:xfrm>
            <a:off x="6647688" y="47457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1_kp"/>
          <p:cNvSpPr txBox="1"/>
          <p:nvPr/>
        </p:nvSpPr>
        <p:spPr>
          <a:xfrm>
            <a:off x="6647688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4" name="a1_kp"/>
          <p:cNvSpPr txBox="1"/>
          <p:nvPr/>
        </p:nvSpPr>
        <p:spPr>
          <a:xfrm>
            <a:off x="7132320" y="4617720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vector →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irq_desc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(one per IRQ number)</a:t>
            </a:r>
            <a:endParaRPr lang="en-US" sz="1150" dirty="0"/>
          </a:p>
        </p:txBody>
      </p:sp>
      <p:sp>
        <p:nvSpPr>
          <p:cNvPr id="25" name="a2_kp"/>
          <p:cNvSpPr/>
          <p:nvPr/>
        </p:nvSpPr>
        <p:spPr>
          <a:xfrm>
            <a:off x="6537960" y="5312664"/>
            <a:ext cx="512064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6" name="a2_kp"/>
          <p:cNvSpPr/>
          <p:nvPr/>
        </p:nvSpPr>
        <p:spPr>
          <a:xfrm>
            <a:off x="6647688" y="54406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7" name="a2_kp"/>
          <p:cNvSpPr txBox="1"/>
          <p:nvPr/>
        </p:nvSpPr>
        <p:spPr>
          <a:xfrm>
            <a:off x="6647688" y="5440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8" name="a2_kp"/>
          <p:cNvSpPr txBox="1"/>
          <p:nvPr/>
        </p:nvSpPr>
        <p:spPr>
          <a:xfrm>
            <a:off x="7132320" y="5312664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flow handler (edge/level) → the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driver's handler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 (interrupt handlers)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whole story in one trace: request, interrupt, wake-up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ftrace events during readone /mnt/hello.txt, cold  (QEMU guest; 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readone   [000] .....  20.465358: block_rq_issue: 253,0 RM 4096 () 304 + 8 [readone]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   [000] d.h1.  20.465556: irq_handler_entry: irq=25 name=virtio0-req.0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   [000] d.h2.  20.465571: block_rq_complete: 253,0 RA () 296 + 8 [0]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   [000] d.h2.  20.465600: block_rq_complete: 253,0 RM () 304 + 8 [0]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   [000] dNh6.  20.465627: sched_wakeup: comm=readone pid=131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   [000] dNh1.  20.465648: irq_handler_exit: irq=25 ret=handled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readone   [000] .....  20.466359: block_rq_issue: 253,0 RA 4096 () 164216 + 8 [readone]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                the same pattern for the data block, then read() returns 20 bytes</a:t>
            </a:r>
            <a:endParaRPr lang="en-US" sz="1000" dirty="0"/>
          </a:p>
        </p:txBody>
      </p:sp>
      <p:sp>
        <p:nvSpPr>
          <p:cNvPr id="9" name="a1_fl"/>
          <p:cNvSpPr/>
          <p:nvPr/>
        </p:nvSpPr>
        <p:spPr>
          <a:xfrm>
            <a:off x="548640" y="43891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fl"/>
          <p:cNvSpPr txBox="1"/>
          <p:nvPr/>
        </p:nvSpPr>
        <p:spPr>
          <a:xfrm>
            <a:off x="658368" y="4389120"/>
            <a:ext cx="243230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CPU was idle (hlt) when the disk interrupted: nobody waited actively</a:t>
            </a:r>
            <a:endParaRPr lang="en-US" sz="1200" dirty="0"/>
          </a:p>
        </p:txBody>
      </p:sp>
      <p:sp>
        <p:nvSpPr>
          <p:cNvPr id="11" name="a2_fl"/>
          <p:cNvSpPr/>
          <p:nvPr/>
        </p:nvSpPr>
        <p:spPr>
          <a:xfrm>
            <a:off x="3346704" y="43891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fl"/>
          <p:cNvSpPr txBox="1"/>
          <p:nvPr/>
        </p:nvSpPr>
        <p:spPr>
          <a:xfrm>
            <a:off x="3456432" y="4389120"/>
            <a:ext cx="243230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interrupts disabled on this CPU (IF = 0)</a:t>
            </a:r>
            <a:endParaRPr lang="en-US" sz="1200" dirty="0"/>
          </a:p>
        </p:txBody>
      </p:sp>
      <p:sp>
        <p:nvSpPr>
          <p:cNvPr id="13" name="a3_fl"/>
          <p:cNvSpPr/>
          <p:nvPr/>
        </p:nvSpPr>
        <p:spPr>
          <a:xfrm>
            <a:off x="6144768" y="43891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fl"/>
          <p:cNvSpPr txBox="1"/>
          <p:nvPr/>
        </p:nvSpPr>
        <p:spPr>
          <a:xfrm>
            <a:off x="6254496" y="4389120"/>
            <a:ext cx="243230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running in hard-interrupt context</a:t>
            </a:r>
            <a:endParaRPr lang="en-US" sz="1200" dirty="0"/>
          </a:p>
        </p:txBody>
      </p:sp>
      <p:sp>
        <p:nvSpPr>
          <p:cNvPr id="15" name="a4_fl"/>
          <p:cNvSpPr/>
          <p:nvPr/>
        </p:nvSpPr>
        <p:spPr>
          <a:xfrm>
            <a:off x="8942832" y="43891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4_fl"/>
          <p:cNvSpPr txBox="1"/>
          <p:nvPr/>
        </p:nvSpPr>
        <p:spPr>
          <a:xfrm>
            <a:off x="9052560" y="4389120"/>
            <a:ext cx="243230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"need resched": a better task (readone) is now runnable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interrupt, from the disk to the woken process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1.4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CPU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sleeps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hlt; no polling.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APIC →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vector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→ IDT entry.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IF = 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while entering.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driver's handler only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completes and wakes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iret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or a switch to readone.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32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driver's side: request_irq registers a handler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include/linux/interrupt.h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  typedef irqreturn_t (*irq_handler_t)(int, void *);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164  static inline int __must_check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165  request_irq(unsigned int irq, irq_handler_t handler,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166              unsigned long flags, const char *name, void *dev)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168      return request_threaded_irq(irq, handler, NULL, …);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585216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033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handler, the usual shape (sketch)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41648"/>
            <a:ext cx="54864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irqreturn_t mydev_irq(int irq, void *dev)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mydev *d = dev;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(!(readl(d-&gt;regs + STATUS) &amp; DONE))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IRQ_NONE;        /* not mine: shared line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writel(DONE, d-&gt;regs + STATUS);  /* acknowledge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wake_up(&amp;d-&gt;waitq);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IRQ_HANDLED;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629400" y="1188720"/>
            <a:ext cx="50292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include/linux/irqreturn.h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830568" y="1572768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 IRQ_NONE        = (0 &lt;&lt; 0),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 IRQ_HANDLED     = (1 &lt;&lt; 0),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 IRQ_WAKE_THREAD = (1 &lt;&lt; 1),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629400" y="2926080"/>
            <a:ext cx="5029200" cy="1188720"/>
          </a:xfrm>
          <a:prstGeom prst="roundRect">
            <a:avLst>
              <a:gd name="adj" fmla="val 769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793992" y="3054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995160" y="3054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96328" y="3054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452360" y="2971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trace (real)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830568" y="3310128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irq_handler_entry: irq=4 name=ttyS0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irq_handler_exit: irq=4 ret=unhandled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629400" y="4251960"/>
            <a:ext cx="502920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812280" y="44165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812280" y="44165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6812280" y="4782312"/>
            <a:ext cx="466344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 callback, like signal()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You give the kernel a function pointer and a void * to pass back, as with qsort's compare or pthread_create. Lecture 14 writes kernel modules; Lecture 15 a driver that uses this.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 (registering an interrupt handler)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32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Top halves and bottom halves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Do the urgent part now, with interrupts off; do the rest a little later.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32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Interrupt context: be fast, never sleep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9494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0233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in a hard interrupt handler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no sleeping: no mutex_lock, no msleep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"current" is just whoever was interrupted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no copy_to_user / copy_from_user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they can page-fault and sleep; and whose memory would it be?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kmalloc only with GFP_ATOMIC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GFP_KERNEL may wait for memory to be freed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keep it short (microseconds)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IRQs are off on this CPU: other devices must wait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726680" y="1188720"/>
            <a:ext cx="3931920" cy="2743200"/>
          </a:xfrm>
          <a:prstGeom prst="roundRect">
            <a:avLst>
              <a:gd name="adj" fmla="val 2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863840" y="123444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Analogy: a restaurant.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waiter takes your order at once and writes it on a slip (top half: fast, must not be missed). The kitchen cooks it a few minutes later (bottom half: the long work). If the waiter cooked every dish himself, the next customers would wait at the door.</a:t>
            </a:r>
            <a:endParaRPr lang="en-US" sz="1250" dirty="0"/>
          </a:p>
        </p:txBody>
      </p:sp>
      <p:sp>
        <p:nvSpPr>
          <p:cNvPr id="6" name="a1_bh"/>
          <p:cNvSpPr/>
          <p:nvPr/>
        </p:nvSpPr>
        <p:spPr>
          <a:xfrm>
            <a:off x="548640" y="4206240"/>
            <a:ext cx="1110996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a1_bh"/>
          <p:cNvSpPr/>
          <p:nvPr/>
        </p:nvSpPr>
        <p:spPr>
          <a:xfrm>
            <a:off x="658368" y="43068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8" name="a1_bh"/>
          <p:cNvSpPr txBox="1"/>
          <p:nvPr/>
        </p:nvSpPr>
        <p:spPr>
          <a:xfrm>
            <a:off x="658368" y="4306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a1_bh"/>
          <p:cNvSpPr txBox="1"/>
          <p:nvPr/>
        </p:nvSpPr>
        <p:spPr>
          <a:xfrm>
            <a:off x="1143000" y="4206240"/>
            <a:ext cx="10378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Top half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(the handler): acknowledge the device, take the data or the status, schedule the rest. Interrupts off.</a:t>
            </a:r>
            <a:endParaRPr lang="en-US" sz="1250" dirty="0"/>
          </a:p>
        </p:txBody>
      </p:sp>
      <p:sp>
        <p:nvSpPr>
          <p:cNvPr id="10" name="a2_bh"/>
          <p:cNvSpPr/>
          <p:nvPr/>
        </p:nvSpPr>
        <p:spPr>
          <a:xfrm>
            <a:off x="548640" y="4846320"/>
            <a:ext cx="1110996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1" name="a2_bh"/>
          <p:cNvSpPr/>
          <p:nvPr/>
        </p:nvSpPr>
        <p:spPr>
          <a:xfrm>
            <a:off x="658368" y="49469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a2_bh"/>
          <p:cNvSpPr txBox="1"/>
          <p:nvPr/>
        </p:nvSpPr>
        <p:spPr>
          <a:xfrm>
            <a:off x="658368" y="4946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a2_bh"/>
          <p:cNvSpPr txBox="1"/>
          <p:nvPr/>
        </p:nvSpPr>
        <p:spPr>
          <a:xfrm>
            <a:off x="1143000" y="4846320"/>
            <a:ext cx="10378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Bottom half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everything else, later, with interrupts on: softirqs, tasklets, workqueues, threaded IRQs.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" y="544068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731520" y="54406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Same as Lecture 10.2: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signal handler only sets a flag; an interrupt handler does only the minimum. Same reason: it interrupts code at an unknown point.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7 (interrupt context), Ch. 8 (bottom halves)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Softirqs: raised in the handler, run right after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57200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include/linux/interrupt.h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2062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550  HI_SOFTIRQ=0,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551  TIMER_SOFTIRQ,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552  NET_TX_SOFTIRQ,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553  NET_RX_SOFTIRQ,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554  BLOCK_SOFTIRQ,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555  IRQ_POLL_SOFTIRQ,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556  TASKLET_SOFTIRQ,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557  SCHED_SOFTIRQ,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558  HRTIMER_SOFTIRQ,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559  RCU_SOFTIRQ,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349240" y="1188720"/>
            <a:ext cx="630936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5138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7150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9161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1722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2 CPUs: events softirq_* and timer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550408" y="1572768"/>
            <a:ext cx="59436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[000] d.h1. softirq_raise: vec=1 [action=TIMER]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[000] d.h1. softirq_raise: vec=7 [action=SCHED]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[000] ..s1. softirq_entry: vec=1 [action=TIMER]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[000] ..s1. timer_expire_entry: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function=blk_stat_timer_fn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[000] ..s1. softirq_exit: vec=1 [action=TIMER]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[001] ..s1. timer_expire_entry: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function=process_timeout</a:t>
            </a:r>
            <a:endParaRPr lang="en-US" sz="950" dirty="0"/>
          </a:p>
        </p:txBody>
      </p:sp>
      <p:sp>
        <p:nvSpPr>
          <p:cNvPr id="15" name="a1_sq"/>
          <p:cNvSpPr/>
          <p:nvPr/>
        </p:nvSpPr>
        <p:spPr>
          <a:xfrm>
            <a:off x="548640" y="429768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sq"/>
          <p:cNvSpPr txBox="1"/>
          <p:nvPr/>
        </p:nvSpPr>
        <p:spPr>
          <a:xfrm>
            <a:off x="685800" y="429768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raise: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the hard handler (d.h): just set a bit "TIMER pending"</a:t>
            </a:r>
            <a:endParaRPr lang="en-US" sz="1200" dirty="0"/>
          </a:p>
        </p:txBody>
      </p:sp>
      <p:sp>
        <p:nvSpPr>
          <p:cNvPr id="17" name="a2_sq"/>
          <p:cNvSpPr/>
          <p:nvPr/>
        </p:nvSpPr>
        <p:spPr>
          <a:xfrm>
            <a:off x="4297680" y="429768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sq"/>
          <p:cNvSpPr txBox="1"/>
          <p:nvPr/>
        </p:nvSpPr>
        <p:spPr>
          <a:xfrm>
            <a:off x="4434840" y="429768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run: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when the hard handler returns: interrupts back ON (..s), still not a process</a:t>
            </a:r>
            <a:endParaRPr lang="en-US" sz="1200" dirty="0"/>
          </a:p>
        </p:txBody>
      </p:sp>
      <p:sp>
        <p:nvSpPr>
          <p:cNvPr id="19" name="a3_sq"/>
          <p:cNvSpPr/>
          <p:nvPr/>
        </p:nvSpPr>
        <p:spPr>
          <a:xfrm>
            <a:off x="8046720" y="429768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sq"/>
          <p:cNvSpPr txBox="1"/>
          <p:nvPr/>
        </p:nvSpPr>
        <p:spPr>
          <a:xfrm>
            <a:off x="8183880" y="429768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overload: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if softirqs keep coming, the rest moves to a thread per CPU: ksoftirqd/0, ksoftirqd/1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5532120"/>
            <a:ext cx="11109960" cy="411480"/>
          </a:xfrm>
          <a:prstGeom prst="roundRect">
            <a:avLst>
              <a:gd name="adj" fmla="val 177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85800" y="553212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/proc/softirqs counts them per CPU. process_timeout = a sleeping process's timer expired: the softirq wakes it.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8 (softirqs)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Four ways to do the rest later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108960"/>
                <a:gridCol w="1051560"/>
                <a:gridCol w="530352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mechanism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runs in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may sleep?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used for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softirq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interrupt context, right after the handler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network packets, timers, block completion: fixed list, very fast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tasklet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softirq (TASKLET_SOFTIRQ)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older drivers; one function, never on two CPUs at once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workqueue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kernel thread (kworker/…)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most driver work: can take mutexes, allocate with GFP_KERNEL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threaded IRQ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its own kernel thread (irq/N-name)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slow buses (I2C sensors), real-time kernels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343400"/>
            <a:ext cx="54864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4471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914400" y="4471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4471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43891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in the QEMU guest  (real, shortened)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4727448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16 0   [ksoftirqd/0]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24 0   [ksoftirqd/1]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41 0   [irq/9-acpi]        # a threaded IRQ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9 0   [kworker/0:1-pm]    # a workqueue worker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63640" y="4343400"/>
            <a:ext cx="539496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400800" y="4343400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Rule of thumb for driver writers: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need to sleep → workqueue (or a threaded IRQ). Must be fast and frequent → softirq or tasklet. The square brackets in ps mean kernel threads: no user memory at all.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8 (bottom halves and deferring work)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32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Timers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timer interrupt: ticks, jiffies, and sleeping exactly (almost).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32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timer interrupt: the kernel's heartbeat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arch/x86/kernel/apic/apic.c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1076  DEFINE_IDTENTRY_SYSVEC(sysvec_apic_timer_interrupt)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1080      apic_eoi();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1081      trace_local_timer_entry(LOCAL_TIMER_VECTOR);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1082      local_apic_timer_interrupt();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291840"/>
            <a:ext cx="548640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4198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4198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4198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3375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function_graph, QEMU guest  (real, shortened)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675888"/>
            <a:ext cx="51206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__sysvec_apic_timer_interrupt()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hrtimer_interrupt()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ktime_get_update_offsets_now();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__hrtimer_run_queues()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tick_nohz_highres_handler();   87.6 us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tick_program_event();   /* set the next one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186 us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539496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measuring HZ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1572768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jiffies 4294670395 -&gt; 4294675437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uptime  3.59 s     -&gt; 8.62 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5042 ticks / 5.03 s = 1002 per second: HZ = 1000</a:t>
            </a:r>
            <a:endParaRPr lang="en-US" sz="1000" dirty="0"/>
          </a:p>
        </p:txBody>
      </p:sp>
      <p:sp>
        <p:nvSpPr>
          <p:cNvPr id="21" name="a1_tk"/>
          <p:cNvSpPr/>
          <p:nvPr/>
        </p:nvSpPr>
        <p:spPr>
          <a:xfrm>
            <a:off x="6263640" y="2834640"/>
            <a:ext cx="5394960" cy="978408"/>
          </a:xfrm>
          <a:prstGeom prst="roundRect">
            <a:avLst>
              <a:gd name="adj" fmla="val 747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1_tk"/>
          <p:cNvSpPr txBox="1"/>
          <p:nvPr/>
        </p:nvSpPr>
        <p:spPr>
          <a:xfrm>
            <a:off x="6400800" y="2834640"/>
            <a:ext cx="512064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The tick does:</a:t>
            </a:r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 update jiffies and the time of day, charge CPU time to the running process (Lecture 8.1's scheduler), run expired timers (TIMER softirq).</a:t>
            </a:r>
            <a:endParaRPr lang="en-US" sz="1100" dirty="0"/>
          </a:p>
        </p:txBody>
      </p:sp>
      <p:sp>
        <p:nvSpPr>
          <p:cNvPr id="23" name="a2_tk"/>
          <p:cNvSpPr/>
          <p:nvPr/>
        </p:nvSpPr>
        <p:spPr>
          <a:xfrm>
            <a:off x="6263640" y="3886200"/>
            <a:ext cx="5394960" cy="978408"/>
          </a:xfrm>
          <a:prstGeom prst="roundRect">
            <a:avLst>
              <a:gd name="adj" fmla="val 747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2_tk"/>
          <p:cNvSpPr txBox="1"/>
          <p:nvPr/>
        </p:nvSpPr>
        <p:spPr>
          <a:xfrm>
            <a:off x="6400800" y="3886200"/>
            <a:ext cx="512064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jiffies:</a:t>
            </a:r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 a counter of ticks since boot; kernel timeouts are in jiffies. It starts near 2³² − 300 000 on purpose, so wrap-around bugs show up in the first 5 minutes.</a:t>
            </a:r>
            <a:endParaRPr lang="en-US" sz="1100" dirty="0"/>
          </a:p>
        </p:txBody>
      </p:sp>
      <p:sp>
        <p:nvSpPr>
          <p:cNvPr id="25" name="a3_tk"/>
          <p:cNvSpPr/>
          <p:nvPr/>
        </p:nvSpPr>
        <p:spPr>
          <a:xfrm>
            <a:off x="6263640" y="4937760"/>
            <a:ext cx="5394960" cy="978408"/>
          </a:xfrm>
          <a:prstGeom prst="roundRect">
            <a:avLst>
              <a:gd name="adj" fmla="val 747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6" name="a3_tk"/>
          <p:cNvSpPr txBox="1"/>
          <p:nvPr/>
        </p:nvSpPr>
        <p:spPr>
          <a:xfrm>
            <a:off x="6400800" y="4937760"/>
            <a:ext cx="512064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hrtimers:</a:t>
            </a:r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 high-resolution timers in nanoseconds: nanosleep, timerfd, and the tick itself are hrtimers.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11 (timers and time management)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Sleep 1 ms: how long does it really take?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slack.c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timespec ms = { 0, 1000000 };      /* 1 ms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1000; i++)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 = now_us(); nanosleep(&amp;ms, NULL);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late = now_us() - t - 1000;   … 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prctl(PR_SET_TIMERSLACK, 1, 0, 0, 0);      /* 1 ns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603504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48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48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48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661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./slack  (test machine; real, two runs)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04488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timer slack: 50000 ns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 slack (50 us)  late by  99.3 us on average, worst  703.8 us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slack 1 ns             late by  52.1 us on average, worst 2143.9 us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(run 2: 106.5 us and 51.8 us)</a:t>
            </a:r>
            <a:endParaRPr lang="en-US" sz="950" dirty="0"/>
          </a:p>
        </p:txBody>
      </p:sp>
      <p:sp>
        <p:nvSpPr>
          <p:cNvPr id="15" name="a1_sl"/>
          <p:cNvSpPr/>
          <p:nvPr/>
        </p:nvSpPr>
        <p:spPr>
          <a:xfrm>
            <a:off x="6812280" y="1188720"/>
            <a:ext cx="484632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sl"/>
          <p:cNvSpPr/>
          <p:nvPr/>
        </p:nvSpPr>
        <p:spPr>
          <a:xfrm>
            <a:off x="6922008" y="14538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sl"/>
          <p:cNvSpPr txBox="1"/>
          <p:nvPr/>
        </p:nvSpPr>
        <p:spPr>
          <a:xfrm>
            <a:off x="6922008" y="1453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sl"/>
          <p:cNvSpPr txBox="1"/>
          <p:nvPr/>
        </p:nvSpPr>
        <p:spPr>
          <a:xfrm>
            <a:off x="7406640" y="1188720"/>
            <a:ext cx="4114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nanosleep sets an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hrtimer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the process sleeps</a:t>
            </a:r>
            <a:endParaRPr lang="en-US" sz="1200" dirty="0"/>
          </a:p>
        </p:txBody>
      </p:sp>
      <p:sp>
        <p:nvSpPr>
          <p:cNvPr id="19" name="a2_sl"/>
          <p:cNvSpPr/>
          <p:nvPr/>
        </p:nvSpPr>
        <p:spPr>
          <a:xfrm>
            <a:off x="6812280" y="2157984"/>
            <a:ext cx="484632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sl"/>
          <p:cNvSpPr/>
          <p:nvPr/>
        </p:nvSpPr>
        <p:spPr>
          <a:xfrm>
            <a:off x="6922008" y="24231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sl"/>
          <p:cNvSpPr txBox="1"/>
          <p:nvPr/>
        </p:nvSpPr>
        <p:spPr>
          <a:xfrm>
            <a:off x="6922008" y="2423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sl"/>
          <p:cNvSpPr txBox="1"/>
          <p:nvPr/>
        </p:nvSpPr>
        <p:spPr>
          <a:xfrm>
            <a:off x="7406640" y="2157984"/>
            <a:ext cx="4114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kernel may fire it up to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timer slack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(50 µs) late, to group wake-ups and let the CPU sleep longer</a:t>
            </a:r>
            <a:endParaRPr lang="en-US" sz="1200" dirty="0"/>
          </a:p>
        </p:txBody>
      </p:sp>
      <p:sp>
        <p:nvSpPr>
          <p:cNvPr id="23" name="a3_sl"/>
          <p:cNvSpPr/>
          <p:nvPr/>
        </p:nvSpPr>
        <p:spPr>
          <a:xfrm>
            <a:off x="6812280" y="3127248"/>
            <a:ext cx="484632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sl"/>
          <p:cNvSpPr/>
          <p:nvPr/>
        </p:nvSpPr>
        <p:spPr>
          <a:xfrm>
            <a:off x="6922008" y="33924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sl"/>
          <p:cNvSpPr txBox="1"/>
          <p:nvPr/>
        </p:nvSpPr>
        <p:spPr>
          <a:xfrm>
            <a:off x="6922008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sl"/>
          <p:cNvSpPr txBox="1"/>
          <p:nvPr/>
        </p:nvSpPr>
        <p:spPr>
          <a:xfrm>
            <a:off x="7406640" y="3127248"/>
            <a:ext cx="4114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Then the timer interrupt, the wake-up and the scheduler add tens of µs more</a:t>
            </a:r>
            <a:endParaRPr lang="en-US" sz="1200" dirty="0"/>
          </a:p>
        </p:txBody>
      </p:sp>
      <p:sp>
        <p:nvSpPr>
          <p:cNvPr id="27" name="a4_sl"/>
          <p:cNvSpPr/>
          <p:nvPr/>
        </p:nvSpPr>
        <p:spPr>
          <a:xfrm>
            <a:off x="6812280" y="4096512"/>
            <a:ext cx="484632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sl"/>
          <p:cNvSpPr/>
          <p:nvPr/>
        </p:nvSpPr>
        <p:spPr>
          <a:xfrm>
            <a:off x="6922008" y="436168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sl"/>
          <p:cNvSpPr txBox="1"/>
          <p:nvPr/>
        </p:nvSpPr>
        <p:spPr>
          <a:xfrm>
            <a:off x="6922008" y="4361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sl"/>
          <p:cNvSpPr txBox="1"/>
          <p:nvPr/>
        </p:nvSpPr>
        <p:spPr>
          <a:xfrm>
            <a:off x="7406640" y="4096512"/>
            <a:ext cx="4114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Worst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cases are ms: other work, or the host of our virtual machine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48640" y="5212080"/>
            <a:ext cx="6035040" cy="777240"/>
          </a:xfrm>
          <a:prstGeom prst="roundRect">
            <a:avLst>
              <a:gd name="adj" fmla="val 941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31520" y="5212080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sleep(1) and nanosleep promise a minimum time, never an exact one.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Ch. 23 (timers and sleeping)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irqtop.c: a top for interrupts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Parse /proc/interrupts twice, one second apart, and sort the differences.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32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13 tasks, step by step</a:t>
            </a:r>
            <a:endParaRPr lang="en-US" sz="3000" dirty="0"/>
          </a:p>
        </p:txBody>
      </p:sp>
      <p:sp>
        <p:nvSpPr>
          <p:cNvPr id="3" name="a1_l13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3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3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3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irqtop_starter.c: read the header line; count "CPU" with strstr → ncpu</a:t>
            </a:r>
            <a:endParaRPr lang="en-US" sz="1200" dirty="0"/>
          </a:p>
        </p:txBody>
      </p:sp>
      <p:sp>
        <p:nvSpPr>
          <p:cNvPr id="7" name="a2_l13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3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3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3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for each line: the id before ':', the sum of up to ncpu numbers (strtoull), the name</a:t>
            </a:r>
            <a:endParaRPr lang="en-US" sz="1200" dirty="0"/>
          </a:p>
        </p:txBody>
      </p:sp>
      <p:sp>
        <p:nvSpPr>
          <p:cNvPr id="11" name="a3_l13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3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3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3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match lines of the two snapshots by id (strcmp); count = after − before</a:t>
            </a:r>
            <a:endParaRPr lang="en-US" sz="1200" dirty="0"/>
          </a:p>
        </p:txBody>
      </p:sp>
      <p:sp>
        <p:nvSpPr>
          <p:cNvPr id="15" name="a4_l13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3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3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3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qsort by count, biggest first; print the top 10</a:t>
            </a:r>
            <a:endParaRPr lang="en-US" sz="1200" dirty="0"/>
          </a:p>
        </p:txBody>
      </p:sp>
      <p:sp>
        <p:nvSpPr>
          <p:cNvPr id="19" name="a5_l13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3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3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3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Run it idle; then type, copy a big file, run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yes &gt; /dev/null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which lines change?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754880"/>
            <a:ext cx="58521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7548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Careful: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lines ERR and MIS have only ONE number, not one per CPU. strtoull tells you when it found no number: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== p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reference, real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./irqtop      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test machine, idle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IRQ  per second  name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LOC          92  Local timer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CAL          25  Function call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49           3  … virtio7-input.0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./irqtop 6    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while reading files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IRQ  per second  name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37         138  … virtio1-req.0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LOC          92  Local timer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CAL          26  Function call interrupts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./irqtop      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QEMU guest, dd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25         493  … virtio0-req.0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LOC         351  Local timer interrupts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page fault returns to which instruction? A system call?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same one (fault, retried) / the next one (trap)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does the CPU push on the kernel stack for an interrupt from user mode?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SS, RSP, RFLAGS, CS, RIP (+ error code for some exceptions)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exc printed trap 13 for hlt. Which exception, and which signal?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#GP, general protection → SIGSEGV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may an interrupt handler not call mutex_lock?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 may sleep, and there is no process to put to sleep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 idle CPU got 74 timer interrupts in 5 s with HZ = 1000. Why?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tickless idle (NO_HZ): no periodic tick when idle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32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Interrupts are async (devices, timers); traps, faults and aborts come from the instruction itself.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IDT maps 256 vectors to handlers; the CPU pushes SS, RSP, RFLAGS, CS, RIP and switches stacks.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Device → APIC → vector → irq_desc → the driver's handler, which completes work and wakes processes.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Top half fast with IRQs off; softirqs, workqueues, threads later. The timer tick: HZ, tickless, hrtimers.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32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13 (due before Lecture 14.1)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Error codes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pferr.c makes 4 page faults: write *NULL, call address 0, write into main's code, read a kernel address. Predict each err value with trap_pf.h; run it; explain any surprise (fault.c, sanitize_error_code).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Ticks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 a lab PC, run irqtop idle and while one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yes &gt; /dev/null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runs per CPU. Compare LOC with HZ × CPUs (grep CONFIG_HZ= /boot/config-$(uname -r)). Explain.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Timer slack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slack.c on a lab PC. Why is the average about 50 µs smaller with slack 1 ns? Why does the kernel add slack at all?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irqtop, live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irqtop refresh every second until Ctrl-C, like top: clear the screen with "\033[H\033[J", and stop cleanly with a SIGINT handler that only sets a flag.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Read the source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Follow #DE from the IDT to your SIGFPE: idt.c, traps.c (exc_divide_error, do_error_trap, do_trap). Why does int3 give si_code 128 but ud2 gives 2?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32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14.1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Loadable kernel modules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Your first code inside the kernel: module_init and module_exit, printk and dmesg, insmod, lsmod and rmmod, module parameters, and why we do it inside a virtual machine.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7–8 and 11 today; Ch. 17 (devices and modules) for 14.1.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Driver book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Corbet, Rubini &amp; Kroah-Hartman,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Device Drivers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(free online), Ch. 2 (building and running modules).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CS:APP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§8.1 (exceptions) today; the kernel module chapters build on Lectures 7–13.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lab13_files.zip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irqtop_starter.c, exc.c, slack.c, pferr.c.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13: Interrupts and Exceptions</dc:title>
  <dc:subject>PptxGenJS Presentation</dc:subject>
  <dc:creator>Md Mahbub E Noor</dc:creator>
  <cp:lastModifiedBy>Md Mahbub E Noor</cp:lastModifiedBy>
  <cp:revision>1</cp:revision>
  <dcterms:created xsi:type="dcterms:W3CDTF">2026-10-14T18:03:14Z</dcterms:created>
  <dcterms:modified xsi:type="dcterms:W3CDTF">2026-10-14T18:03:14Z</dcterms:modified>
</cp:coreProperties>
</file>