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notesMasterIdLst>
    <p:notesMasterId r:id="rId3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053e3d7a-f982-f2e7-a092-6b101baf51e1}">
          <p14:sldIdLst>
            <p14:sldId id="256"/>
            <p14:sldId id="257"/>
            <p14:sldId id="258"/>
          </p14:sldIdLst>
        </p14:section>
        <p14:section name="Disks and blocks" id="{1b25502e-5ddb-ff42-ec65-31038cf6e590}">
          <p14:sldIdLst>
            <p14:sldId id="259"/>
            <p14:sldId id="260"/>
            <p14:sldId id="261"/>
          </p14:sldIdLst>
        </p14:section>
        <p14:section name="ext2 on disk" id="{57b596a3-c117-b01d-3dab-bcd594200863}">
          <p14:sldIdLst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</p14:sldIdLst>
        </p14:section>
        <p14:section name="Page cache and writeback" id="{c177fbc6-add8-0487-f12b-8d44ef48ec10}">
          <p14:sldIdLst>
            <p14:sldId id="270"/>
            <p14:sldId id="271"/>
            <p14:sldId id="272"/>
            <p14:sldId id="273"/>
          </p14:sldIdLst>
        </p14:section>
        <p14:section name="Crashes and journaling" id="{727dcdff-ac6d-a957-42a5-fd8b88e54d74}">
          <p14:sldIdLst>
            <p14:sldId id="274"/>
            <p14:sldId id="275"/>
            <p14:sldId id="276"/>
            <p14:sldId id="277"/>
            <p14:sldId id="278"/>
          </p14:sldIdLst>
        </p14:section>
        <p14:section name="Lab 12.2" id="{49953543-e83a-53e3-5fbd-3ac1513ab85f}">
          <p14:sldIdLst>
            <p14:sldId id="279"/>
            <p14:sldId id="280"/>
          </p14:sldIdLst>
        </p14:section>
        <p14:section name="Wrap-up" id="{c10a50c6-2df9-9087-5045-77ab42dae769}">
          <p14:sldIdLst>
            <p14:sldId id="281"/>
            <p14:sldId id="282"/>
            <p14:sldId id="283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12.2: File Systems on Disk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b="1" dirty="0">
                <a:solidFill>
                  <a:schemeClr val="accent1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sp>
        <p:nvSpPr>
          <p:cNvPr id="5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6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4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12.2: File Systems on Disk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05156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accent1"/>
                </a:solidFill>
              </a:rPr>
              <a:t>CSE 4105  ·  SYSTEM PROGRAMMING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55448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4400" b="1" dirty="0">
                <a:solidFill>
                  <a:schemeClr val="bg1"/>
                </a:solidFill>
              </a:rPr>
              <a:t>Lecture 12.2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331720"/>
            <a:ext cx="6035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File Systems on Disk</a:t>
            </a:r>
            <a:endParaRPr lang="en-US" sz="2600" dirty="0"/>
          </a:p>
          <a:p>
            <a:pPr algn="l"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blocks, inodes, the page cache, journaling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343400"/>
            <a:ext cx="5943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chemeClr val="accent4"/>
                </a:solidFill>
              </a:rPr>
              <a:t>Md Mahbub E Noor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Assistant Professor, Department of CSE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University of Barishal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086600" y="1600200"/>
            <a:ext cx="4434840" cy="2651760"/>
          </a:xfrm>
          <a:prstGeom prst="roundRect">
            <a:avLst>
              <a:gd name="adj" fmla="val 34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7251192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452360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653528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909560" y="1645920"/>
            <a:ext cx="3429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./ext2cat disk.img /hello.txt  (real)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7287768" y="1984248"/>
            <a:ext cx="406908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block size 1024, 1024 inodes per group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hello.txt  in inode 2 -&gt; inode 17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hello from ext2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7 pread() calls, no mount, no root</a:t>
            </a:r>
            <a:endParaRPr lang="en-US" sz="1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What you will learn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426464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1586484"/>
            <a:ext cx="320040" cy="320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00200" y="1344168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Describe how ext2 lays out a disk: superblock, block groups, inode table, data blocks.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548640" y="2441448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749808" y="2633472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828" y="2793492"/>
            <a:ext cx="320040" cy="3200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600200" y="2551176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Find a file's data from its path: directory entries, inodes, direct and indirect blocks, ext4 extents.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548640" y="3648456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840480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28" y="4000500"/>
            <a:ext cx="320040" cy="32004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00200" y="3758184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Explain the page cache, dirty pages, writeback and fsync, with measurements.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548640" y="4855464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749808" y="5047488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28" y="5207508"/>
            <a:ext cx="320040" cy="32004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600200" y="4965192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Explain why crashes break file systems and how a journal fixes it.</a:t>
            </a:r>
            <a:endParaRPr lang="en-US" sz="1700" dirty="0"/>
          </a:p>
        </p:txBody>
      </p:sp>
      <p:sp>
        <p:nvSpPr>
          <p:cNvPr id="19" name="Shape 13"/>
          <p:cNvSpPr/>
          <p:nvPr/>
        </p:nvSpPr>
        <p:spPr>
          <a:xfrm>
            <a:off x="7635240" y="1234440"/>
            <a:ext cx="4023360" cy="4645152"/>
          </a:xfrm>
          <a:prstGeom prst="roundRect">
            <a:avLst>
              <a:gd name="adj" fmla="val 1818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0" name="Text 14"/>
          <p:cNvSpPr txBox="1"/>
          <p:nvPr/>
        </p:nvSpPr>
        <p:spPr>
          <a:xfrm>
            <a:off x="7909560" y="13716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Today's plan (60 min)</a:t>
            </a:r>
            <a:endParaRPr lang="en-US" sz="1700" dirty="0"/>
          </a:p>
        </p:txBody>
      </p:sp>
      <p:sp>
        <p:nvSpPr>
          <p:cNvPr id="21" name="Shape 15"/>
          <p:cNvSpPr/>
          <p:nvPr/>
        </p:nvSpPr>
        <p:spPr>
          <a:xfrm>
            <a:off x="7909560" y="192938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2" name="Text 16"/>
          <p:cNvSpPr txBox="1"/>
          <p:nvPr/>
        </p:nvSpPr>
        <p:spPr>
          <a:xfrm>
            <a:off x="7909560" y="192938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0–5</a:t>
            </a:r>
            <a:endParaRPr lang="en-US" sz="1100" dirty="0"/>
          </a:p>
        </p:txBody>
      </p:sp>
      <p:sp>
        <p:nvSpPr>
          <p:cNvPr id="23" name="Text 17"/>
          <p:cNvSpPr txBox="1"/>
          <p:nvPr/>
        </p:nvSpPr>
        <p:spPr>
          <a:xfrm>
            <a:off x="8915400" y="187452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Recap of 12.1</a:t>
            </a:r>
            <a:endParaRPr lang="en-US" sz="1500" dirty="0"/>
          </a:p>
        </p:txBody>
      </p:sp>
      <p:sp>
        <p:nvSpPr>
          <p:cNvPr id="24" name="Shape 18"/>
          <p:cNvSpPr/>
          <p:nvPr/>
        </p:nvSpPr>
        <p:spPr>
          <a:xfrm>
            <a:off x="7909560" y="249326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5" name="Text 19"/>
          <p:cNvSpPr txBox="1"/>
          <p:nvPr/>
        </p:nvSpPr>
        <p:spPr>
          <a:xfrm>
            <a:off x="7909560" y="249326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5–12</a:t>
            </a:r>
            <a:endParaRPr lang="en-US" sz="1100" dirty="0"/>
          </a:p>
        </p:txBody>
      </p:sp>
      <p:sp>
        <p:nvSpPr>
          <p:cNvPr id="26" name="Text 20"/>
          <p:cNvSpPr txBox="1"/>
          <p:nvPr/>
        </p:nvSpPr>
        <p:spPr>
          <a:xfrm>
            <a:off x="8915400" y="243840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Disks and blocks</a:t>
            </a:r>
            <a:endParaRPr lang="en-US" sz="1500" dirty="0"/>
          </a:p>
        </p:txBody>
      </p:sp>
      <p:sp>
        <p:nvSpPr>
          <p:cNvPr id="27" name="Shape 21"/>
          <p:cNvSpPr/>
          <p:nvPr/>
        </p:nvSpPr>
        <p:spPr>
          <a:xfrm>
            <a:off x="7909560" y="305714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8" name="Text 22"/>
          <p:cNvSpPr txBox="1"/>
          <p:nvPr/>
        </p:nvSpPr>
        <p:spPr>
          <a:xfrm>
            <a:off x="7909560" y="305714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12–30</a:t>
            </a:r>
            <a:endParaRPr lang="en-US" sz="1100" dirty="0"/>
          </a:p>
        </p:txBody>
      </p:sp>
      <p:sp>
        <p:nvSpPr>
          <p:cNvPr id="29" name="Text 23"/>
          <p:cNvSpPr txBox="1"/>
          <p:nvPr/>
        </p:nvSpPr>
        <p:spPr>
          <a:xfrm>
            <a:off x="8915400" y="300228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ext2 on disk, ext4</a:t>
            </a:r>
            <a:endParaRPr lang="en-US" sz="1500" dirty="0"/>
          </a:p>
        </p:txBody>
      </p:sp>
      <p:sp>
        <p:nvSpPr>
          <p:cNvPr id="30" name="Shape 24"/>
          <p:cNvSpPr/>
          <p:nvPr/>
        </p:nvSpPr>
        <p:spPr>
          <a:xfrm>
            <a:off x="7909560" y="362102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1" name="Text 25"/>
          <p:cNvSpPr txBox="1"/>
          <p:nvPr/>
        </p:nvSpPr>
        <p:spPr>
          <a:xfrm>
            <a:off x="7909560" y="362102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30–42</a:t>
            </a:r>
            <a:endParaRPr lang="en-US" sz="1100" dirty="0"/>
          </a:p>
        </p:txBody>
      </p:sp>
      <p:sp>
        <p:nvSpPr>
          <p:cNvPr id="32" name="Text 26"/>
          <p:cNvSpPr txBox="1"/>
          <p:nvPr/>
        </p:nvSpPr>
        <p:spPr>
          <a:xfrm>
            <a:off x="8915400" y="356616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Page cache, writeback</a:t>
            </a:r>
            <a:endParaRPr lang="en-US" sz="1500" dirty="0"/>
          </a:p>
        </p:txBody>
      </p:sp>
      <p:sp>
        <p:nvSpPr>
          <p:cNvPr id="33" name="Shape 27"/>
          <p:cNvSpPr/>
          <p:nvPr/>
        </p:nvSpPr>
        <p:spPr>
          <a:xfrm>
            <a:off x="7909560" y="418490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4" name="Text 28"/>
          <p:cNvSpPr txBox="1"/>
          <p:nvPr/>
        </p:nvSpPr>
        <p:spPr>
          <a:xfrm>
            <a:off x="7909560" y="418490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42–54</a:t>
            </a:r>
            <a:endParaRPr lang="en-US" sz="1100" dirty="0"/>
          </a:p>
        </p:txBody>
      </p:sp>
      <p:sp>
        <p:nvSpPr>
          <p:cNvPr id="35" name="Text 29"/>
          <p:cNvSpPr txBox="1"/>
          <p:nvPr/>
        </p:nvSpPr>
        <p:spPr>
          <a:xfrm>
            <a:off x="8915400" y="413004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Crashes, journal</a:t>
            </a:r>
            <a:endParaRPr lang="en-US" sz="1500" dirty="0"/>
          </a:p>
        </p:txBody>
      </p:sp>
      <p:sp>
        <p:nvSpPr>
          <p:cNvPr id="36" name="Shape 30"/>
          <p:cNvSpPr/>
          <p:nvPr/>
        </p:nvSpPr>
        <p:spPr>
          <a:xfrm>
            <a:off x="7909560" y="474878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7" name="Text 31"/>
          <p:cNvSpPr txBox="1"/>
          <p:nvPr/>
        </p:nvSpPr>
        <p:spPr>
          <a:xfrm>
            <a:off x="7909560" y="474878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54–60</a:t>
            </a:r>
            <a:endParaRPr lang="en-US" sz="1100" dirty="0"/>
          </a:p>
        </p:txBody>
      </p:sp>
      <p:sp>
        <p:nvSpPr>
          <p:cNvPr id="38" name="Text 32"/>
          <p:cNvSpPr txBox="1"/>
          <p:nvPr/>
        </p:nvSpPr>
        <p:spPr>
          <a:xfrm>
            <a:off x="8915400" y="469392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Lab and checkpoint</a:t>
            </a:r>
            <a:endParaRPr lang="en-US" sz="1500" dirty="0"/>
          </a:p>
        </p:txBody>
      </p:sp>
      <p:sp>
        <p:nvSpPr>
          <p:cNvPr id="39" name="Text 33"/>
          <p:cNvSpPr txBox="1"/>
          <p:nvPr/>
        </p:nvSpPr>
        <p:spPr>
          <a:xfrm>
            <a:off x="7909560" y="5440680"/>
            <a:ext cx="3611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Lab 12.2: ext2cat.c, a file system reader.</a:t>
            </a:r>
            <a:endParaRPr lang="en-US" sz="1200" dirty="0"/>
          </a:p>
        </p:txBody>
      </p:sp>
      <p:sp>
        <p:nvSpPr>
          <p:cNvPr id="41" name="Text 3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 / 29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Quick recap of Lecture 12.1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6459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645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344168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After dup, do the two fds share the file offset?</a:t>
            </a:r>
            <a:endParaRPr lang="en-US" sz="1600" dirty="0"/>
          </a:p>
        </p:txBody>
      </p:sp>
      <p:sp>
        <p:nvSpPr>
          <p:cNvPr id="7" name="a1_r"/>
          <p:cNvSpPr txBox="1"/>
          <p:nvPr/>
        </p:nvSpPr>
        <p:spPr>
          <a:xfrm>
            <a:off x="6172200" y="1344168"/>
            <a:ext cx="5303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Yes: two fds, one struct file, one f_pos. Two open() calls give two offsets.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28346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31520" y="32461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31520" y="32461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508760" y="2944368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Where is a file's name kept?</a:t>
            </a:r>
            <a:endParaRPr lang="en-US" sz="1600" dirty="0"/>
          </a:p>
        </p:txBody>
      </p:sp>
      <p:sp>
        <p:nvSpPr>
          <p:cNvPr id="12" name="a2_r"/>
          <p:cNvSpPr txBox="1"/>
          <p:nvPr/>
        </p:nvSpPr>
        <p:spPr>
          <a:xfrm>
            <a:off x="6172200" y="2944368"/>
            <a:ext cx="5303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In a directory entry: (name → inode number). The inode has no name; that allows hard links.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48640" y="44348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31520" y="48463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31520" y="48463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Q3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508760" y="4544568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How does one read() work for ext4, pipes and /proc?</a:t>
            </a:r>
            <a:endParaRPr lang="en-US" sz="1600" dirty="0"/>
          </a:p>
        </p:txBody>
      </p:sp>
      <p:sp>
        <p:nvSpPr>
          <p:cNvPr id="17" name="a3_r"/>
          <p:cNvSpPr txBox="1"/>
          <p:nvPr/>
        </p:nvSpPr>
        <p:spPr>
          <a:xfrm>
            <a:off x="6172200" y="4544568"/>
            <a:ext cx="5303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vfs_read calls file-&gt;f_op-&gt;read_iter (or -&gt;read): each file system fills that table.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1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Disks and blocks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Below the VFS, a disk is only a long array of numbered blocks.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4 / 29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A disk is an array of blocks; a file system is a data structure in it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80160"/>
            <a:ext cx="713232" cy="64008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548640" y="1280160"/>
            <a:ext cx="7132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0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1325880" y="1280160"/>
            <a:ext cx="713232" cy="640080"/>
          </a:xfrm>
          <a:prstGeom prst="roundRect">
            <a:avLst>
              <a:gd name="adj" fmla="val 2857"/>
            </a:avLst>
          </a:prstGeom>
          <a:solidFill>
            <a:schemeClr val="accent5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1325880" y="1280160"/>
            <a:ext cx="7132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1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103120" y="1280160"/>
            <a:ext cx="713232" cy="64008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2103120" y="1280160"/>
            <a:ext cx="7132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2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2880360" y="1280160"/>
            <a:ext cx="713232" cy="64008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2880360" y="1280160"/>
            <a:ext cx="7132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3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3657600" y="1280160"/>
            <a:ext cx="713232" cy="64008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3657600" y="1280160"/>
            <a:ext cx="7132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4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434840" y="1280160"/>
            <a:ext cx="713232" cy="64008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4434840" y="1280160"/>
            <a:ext cx="7132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5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5212080" y="1280160"/>
            <a:ext cx="713232" cy="64008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5212080" y="1280160"/>
            <a:ext cx="7132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6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989320" y="1280160"/>
            <a:ext cx="713232" cy="64008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5989320" y="1280160"/>
            <a:ext cx="7132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7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6766560" y="1280160"/>
            <a:ext cx="713232" cy="640080"/>
          </a:xfrm>
          <a:prstGeom prst="roundRect">
            <a:avLst>
              <a:gd name="adj" fmla="val 2857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6766560" y="1280160"/>
            <a:ext cx="7132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…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7543800" y="1280160"/>
            <a:ext cx="713232" cy="64008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7543800" y="1280160"/>
            <a:ext cx="7132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4095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548640" y="201168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disk.img: 4096 blocks of 1024 bytes. Block n starts at byte n × 1024.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8458200" y="1188720"/>
            <a:ext cx="3200400" cy="1188720"/>
          </a:xfrm>
          <a:prstGeom prst="roundRect">
            <a:avLst>
              <a:gd name="adj" fmla="val 769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862279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6" name="Shape 24"/>
          <p:cNvSpPr/>
          <p:nvPr/>
        </p:nvSpPr>
        <p:spPr>
          <a:xfrm>
            <a:off x="882396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7" name="Shape 25"/>
          <p:cNvSpPr/>
          <p:nvPr/>
        </p:nvSpPr>
        <p:spPr>
          <a:xfrm>
            <a:off x="902512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9281160" y="123444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 link: "read block n"</a:t>
            </a:r>
            <a:endParaRPr lang="en-US" sz="1100" dirty="0"/>
          </a:p>
        </p:txBody>
      </p:sp>
      <p:sp>
        <p:nvSpPr>
          <p:cNvPr id="29" name="Text 27"/>
          <p:cNvSpPr txBox="1"/>
          <p:nvPr/>
        </p:nvSpPr>
        <p:spPr>
          <a:xfrm>
            <a:off x="8659368" y="1572768"/>
            <a:ext cx="2834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pread(fd, buf, 1024,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n * 1024);</a:t>
            </a:r>
            <a:endParaRPr lang="en-US" sz="1100" dirty="0"/>
          </a:p>
        </p:txBody>
      </p:sp>
      <p:graphicFrame>
        <p:nvGraphicFramePr>
          <p:cNvPr id="4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514600"/>
          <a:ext cx="694944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1645920"/>
                <a:gridCol w="384048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level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unit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size (our machines)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tx1"/>
                          </a:solidFill>
                        </a:rPr>
                        <a:t>disk hardware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sector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512 bytes (/sys/block/vda/queue/logical_block_size)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tx1"/>
                          </a:solidFill>
                        </a:rPr>
                        <a:t>file system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block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4096 (ext4 image) or 1024 (lab ext2 image)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tx1"/>
                          </a:solidFill>
                        </a:rPr>
                        <a:t>page cache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page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4096 (Lecture 11)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tx1"/>
                          </a:solidFill>
                        </a:rPr>
                        <a:t>a file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bytes 0 … size − 1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any length; the last block is partly used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1" name="Shape 28"/>
          <p:cNvSpPr/>
          <p:nvPr/>
        </p:nvSpPr>
        <p:spPr>
          <a:xfrm>
            <a:off x="7726680" y="2514600"/>
            <a:ext cx="3931920" cy="2286000"/>
          </a:xfrm>
          <a:prstGeom prst="roundRect">
            <a:avLst>
              <a:gd name="adj" fmla="val 32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2" name="Text 29"/>
          <p:cNvSpPr txBox="1"/>
          <p:nvPr/>
        </p:nvSpPr>
        <p:spPr>
          <a:xfrm>
            <a:off x="7863840" y="2560320"/>
            <a:ext cx="36576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Analogy: an exercise book.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The pages are numbered (blocks). The file system adds a contents page (superblock), index cards (inodes) and a list of chapters by name (directories). Lose the contents page and the pages are still there, but nobody can find anything.</a:t>
            </a:r>
            <a:endParaRPr lang="en-US" sz="1200" dirty="0"/>
          </a:p>
        </p:txBody>
      </p:sp>
      <p:sp>
        <p:nvSpPr>
          <p:cNvPr id="33" name="Shape 30"/>
          <p:cNvSpPr/>
          <p:nvPr/>
        </p:nvSpPr>
        <p:spPr>
          <a:xfrm>
            <a:off x="548640" y="4892040"/>
            <a:ext cx="6949440" cy="1051560"/>
          </a:xfrm>
          <a:prstGeom prst="roundRect">
            <a:avLst>
              <a:gd name="adj" fmla="val 6957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34" name="Shape 31"/>
          <p:cNvSpPr/>
          <p:nvPr/>
        </p:nvSpPr>
        <p:spPr>
          <a:xfrm>
            <a:off x="731520" y="505663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35" name="Text 32"/>
          <p:cNvSpPr txBox="1"/>
          <p:nvPr/>
        </p:nvSpPr>
        <p:spPr>
          <a:xfrm>
            <a:off x="731520" y="505663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36" name="Text 33"/>
          <p:cNvSpPr txBox="1"/>
          <p:nvPr/>
        </p:nvSpPr>
        <p:spPr>
          <a:xfrm>
            <a:off x="731520" y="5422392"/>
            <a:ext cx="65836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Just a struct in an array</a:t>
            </a:r>
            <a:endParaRPr lang="en-US" sz="11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Today: C structs at known offsets in one big byte array. Lab 12.2 reads them with pread.</a:t>
            </a:r>
            <a:endParaRPr lang="en-US" sz="1150" dirty="0"/>
          </a:p>
        </p:txBody>
      </p:sp>
      <p:sp>
        <p:nvSpPr>
          <p:cNvPr id="37" name="Shape 34"/>
          <p:cNvSpPr/>
          <p:nvPr/>
        </p:nvSpPr>
        <p:spPr>
          <a:xfrm>
            <a:off x="7726680" y="4937760"/>
            <a:ext cx="3931920" cy="1005840"/>
          </a:xfrm>
          <a:prstGeom prst="roundRect">
            <a:avLst>
              <a:gd name="adj" fmla="val 7273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38" name="Text 35"/>
          <p:cNvSpPr txBox="1"/>
          <p:nvPr/>
        </p:nvSpPr>
        <p:spPr>
          <a:xfrm>
            <a:off x="7863840" y="4937760"/>
            <a:ext cx="3657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No root needed: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a file system can live inside an ordinary file (a disk image).</a:t>
            </a:r>
            <a:endParaRPr lang="en-US" sz="1200" dirty="0"/>
          </a:p>
        </p:txBody>
      </p:sp>
      <p:sp>
        <p:nvSpPr>
          <p:cNvPr id="39" name="Text 36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OSTEP, "File System Implementation"; Love, LKD Ch. 14</a:t>
            </a:r>
            <a:endParaRPr lang="en-US" sz="1100" dirty="0"/>
          </a:p>
        </p:txBody>
      </p:sp>
      <p:sp>
        <p:nvSpPr>
          <p:cNvPr id="41" name="Text 37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5 / 29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Below the page cache: the block layer (real trace)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7223760" cy="3429000"/>
          </a:xfrm>
          <a:prstGeom prst="roundRect">
            <a:avLst>
              <a:gd name="adj" fmla="val 2667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6217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QEMU guest: cold dd of 1 MiB; events block_rq_issue / _complete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68580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dd   block_rq_issue:    253,0 RA 16384  () 33144 + 32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&lt;idle&gt; d.h2. block_rq_complete: 253,0 RA () 33144 + 32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dd   block_rq_issue:    253,0 RA 32768  () 33176 + 64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dd   block_rq_issue:    253,0 RA 65536  () 33240 + 128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&lt;idle&gt; d.h2. block_rq_complete: 253,0 RA () 33176 + 64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&lt;idle&gt; dNh2. block_rq_complete: 253,0 RA () 33240 + 128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dd   block_rq_issue:    253,0 RA 131072 () 33368 + 256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dd   d.H1. block_rq_complete: 253,0 RA () 33368 + 256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dd   block_rq_issue:    253,0 RA 131072 () 33624 + 256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… and so on, 128 KiB each</a:t>
            </a:r>
            <a:endParaRPr lang="en-US" sz="1000" dirty="0"/>
          </a:p>
        </p:txBody>
      </p:sp>
      <p:sp>
        <p:nvSpPr>
          <p:cNvPr id="9" name="a1_bk"/>
          <p:cNvSpPr/>
          <p:nvPr/>
        </p:nvSpPr>
        <p:spPr>
          <a:xfrm>
            <a:off x="8001000" y="1188720"/>
            <a:ext cx="3657600" cy="621792"/>
          </a:xfrm>
          <a:prstGeom prst="roundRect">
            <a:avLst>
              <a:gd name="adj" fmla="val 11765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a1_bk"/>
          <p:cNvSpPr txBox="1"/>
          <p:nvPr/>
        </p:nvSpPr>
        <p:spPr>
          <a:xfrm>
            <a:off x="8138160" y="1188720"/>
            <a:ext cx="34290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50" b="1" dirty="0">
                <a:solidFill>
                  <a:schemeClr val="tx1"/>
                </a:solidFill>
              </a:rPr>
              <a:t>253,0:</a:t>
            </a:r>
            <a:pPr algn="l" indent="0" marL="0">
              <a:spcAft>
                <a:spcPts val="600"/>
              </a:spcAft>
              <a:buNone/>
            </a:pPr>
            <a:r>
              <a:rPr lang="en-US" sz="1050" dirty="0">
                <a:solidFill>
                  <a:schemeClr val="tx1"/>
                </a:solidFill>
              </a:rPr>
              <a:t> the device: major 253 = virtio disk vda</a:t>
            </a:r>
            <a:endParaRPr lang="en-US" sz="1050" dirty="0"/>
          </a:p>
        </p:txBody>
      </p:sp>
      <p:sp>
        <p:nvSpPr>
          <p:cNvPr id="11" name="a2_bk"/>
          <p:cNvSpPr/>
          <p:nvPr/>
        </p:nvSpPr>
        <p:spPr>
          <a:xfrm>
            <a:off x="8001000" y="1874520"/>
            <a:ext cx="3657600" cy="621792"/>
          </a:xfrm>
          <a:prstGeom prst="roundRect">
            <a:avLst>
              <a:gd name="adj" fmla="val 11765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2" name="a2_bk"/>
          <p:cNvSpPr txBox="1"/>
          <p:nvPr/>
        </p:nvSpPr>
        <p:spPr>
          <a:xfrm>
            <a:off x="8138160" y="1874520"/>
            <a:ext cx="34290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50" b="1" dirty="0">
                <a:solidFill>
                  <a:schemeClr val="tx1"/>
                </a:solidFill>
              </a:rPr>
              <a:t>RA:</a:t>
            </a:r>
            <a:pPr algn="l" indent="0" marL="0">
              <a:spcAft>
                <a:spcPts val="600"/>
              </a:spcAft>
              <a:buNone/>
            </a:pPr>
            <a:r>
              <a:rPr lang="en-US" sz="1050" dirty="0">
                <a:solidFill>
                  <a:schemeClr val="tx1"/>
                </a:solidFill>
              </a:rPr>
              <a:t> read-ahead: the kernel reads more than dd asked for</a:t>
            </a:r>
            <a:endParaRPr lang="en-US" sz="1050" dirty="0"/>
          </a:p>
        </p:txBody>
      </p:sp>
      <p:sp>
        <p:nvSpPr>
          <p:cNvPr id="13" name="a3_bk"/>
          <p:cNvSpPr/>
          <p:nvPr/>
        </p:nvSpPr>
        <p:spPr>
          <a:xfrm>
            <a:off x="8001000" y="2560320"/>
            <a:ext cx="3657600" cy="621792"/>
          </a:xfrm>
          <a:prstGeom prst="roundRect">
            <a:avLst>
              <a:gd name="adj" fmla="val 11765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a3_bk"/>
          <p:cNvSpPr txBox="1"/>
          <p:nvPr/>
        </p:nvSpPr>
        <p:spPr>
          <a:xfrm>
            <a:off x="8138160" y="2560320"/>
            <a:ext cx="34290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50" b="1" dirty="0">
                <a:solidFill>
                  <a:schemeClr val="tx1"/>
                </a:solidFill>
              </a:rPr>
              <a:t>33144 + 32:</a:t>
            </a:r>
            <a:pPr algn="l" indent="0" marL="0">
              <a:spcAft>
                <a:spcPts val="600"/>
              </a:spcAft>
              <a:buNone/>
            </a:pPr>
            <a:r>
              <a:rPr lang="en-US" sz="1050" dirty="0">
                <a:solidFill>
                  <a:schemeClr val="tx1"/>
                </a:solidFill>
              </a:rPr>
              <a:t> start sector + number of 512-byte sectors (16 KiB)</a:t>
            </a:r>
            <a:endParaRPr lang="en-US" sz="1050" dirty="0"/>
          </a:p>
        </p:txBody>
      </p:sp>
      <p:sp>
        <p:nvSpPr>
          <p:cNvPr id="15" name="a4_bk"/>
          <p:cNvSpPr/>
          <p:nvPr/>
        </p:nvSpPr>
        <p:spPr>
          <a:xfrm>
            <a:off x="8001000" y="3246120"/>
            <a:ext cx="3657600" cy="621792"/>
          </a:xfrm>
          <a:prstGeom prst="roundRect">
            <a:avLst>
              <a:gd name="adj" fmla="val 11765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a4_bk"/>
          <p:cNvSpPr txBox="1"/>
          <p:nvPr/>
        </p:nvSpPr>
        <p:spPr>
          <a:xfrm>
            <a:off x="8138160" y="3246120"/>
            <a:ext cx="34290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50" b="1" dirty="0">
                <a:solidFill>
                  <a:schemeClr val="tx1"/>
                </a:solidFill>
              </a:rPr>
              <a:t>16 → 32 → 64 → 128 KiB:</a:t>
            </a:r>
            <a:pPr algn="l" indent="0" marL="0">
              <a:spcAft>
                <a:spcPts val="600"/>
              </a:spcAft>
              <a:buNone/>
            </a:pPr>
            <a:r>
              <a:rPr lang="en-US" sz="1050" dirty="0">
                <a:solidFill>
                  <a:schemeClr val="tx1"/>
                </a:solidFill>
              </a:rPr>
              <a:t> the read-ahead window doubles while the reads stay sequential</a:t>
            </a:r>
            <a:endParaRPr lang="en-US" sz="1050" dirty="0"/>
          </a:p>
        </p:txBody>
      </p:sp>
      <p:sp>
        <p:nvSpPr>
          <p:cNvPr id="17" name="a5_bk"/>
          <p:cNvSpPr/>
          <p:nvPr/>
        </p:nvSpPr>
        <p:spPr>
          <a:xfrm>
            <a:off x="8001000" y="3931920"/>
            <a:ext cx="3657600" cy="621792"/>
          </a:xfrm>
          <a:prstGeom prst="roundRect">
            <a:avLst>
              <a:gd name="adj" fmla="val 11765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8" name="a5_bk"/>
          <p:cNvSpPr txBox="1"/>
          <p:nvPr/>
        </p:nvSpPr>
        <p:spPr>
          <a:xfrm>
            <a:off x="8138160" y="3931920"/>
            <a:ext cx="34290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50" b="1" dirty="0">
                <a:solidFill>
                  <a:schemeClr val="tx1"/>
                </a:solidFill>
              </a:rPr>
              <a:t>d.h2.:</a:t>
            </a:r>
            <a:pPr algn="l" indent="0" marL="0">
              <a:spcAft>
                <a:spcPts val="600"/>
              </a:spcAft>
              <a:buNone/>
            </a:pPr>
            <a:r>
              <a:rPr lang="en-US" sz="1050" dirty="0">
                <a:solidFill>
                  <a:schemeClr val="tx1"/>
                </a:solidFill>
              </a:rPr>
              <a:t> "h" = this line ran inside a hardware interrupt: the disk said "done" (Lecture 13)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548640" y="4754880"/>
            <a:ext cx="7223760" cy="1188720"/>
          </a:xfrm>
          <a:prstGeom prst="roundRect">
            <a:avLst>
              <a:gd name="adj" fmla="val 615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31520" y="4754880"/>
            <a:ext cx="6858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The I/O scheduler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sits between the file system and the driver: it merges and orders requests. Our guest: 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none [mq-deadline]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(cat /sys/block/vda/queue/scheduler). For hard disks, order matters: moving the head costs milliseconds.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8001000" y="4709160"/>
            <a:ext cx="3657600" cy="1234440"/>
          </a:xfrm>
          <a:prstGeom prst="roundRect">
            <a:avLst>
              <a:gd name="adj" fmla="val 5926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8138160" y="4709160"/>
            <a:ext cx="33832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Read-ahead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is why sequential reads are fast: the next pages are already coming while you process this one.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Love, LKD Ch. 14 (the block I/O layer)</a:t>
            </a:r>
            <a:endParaRPr lang="en-US" sz="1100" dirty="0"/>
          </a:p>
        </p:txBody>
      </p:sp>
      <p:sp>
        <p:nvSpPr>
          <p:cNvPr id="25" name="Text 22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6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2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ext2 on disk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The superblock, block groups, inodes, blocks and directories: byte by byte.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7 / 29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Our lab disk: ext2 in a 4 MiB file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394960" cy="2103120"/>
          </a:xfrm>
          <a:prstGeom prst="roundRect">
            <a:avLst>
              <a:gd name="adj" fmla="val 43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mkimage.sh (core lines; no root needed)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0292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echo "hello from ext2" &gt; files/hello.txt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seq 1 30000 &gt; files/docs/numbers.txt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ln -s notes.txt files/docs/readme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mkfs.ext2 -q -b 1024 -d files disk.img 4M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6172200" y="1188720"/>
            <a:ext cx="5486400" cy="2103120"/>
          </a:xfrm>
          <a:prstGeom prst="roundRect">
            <a:avLst>
              <a:gd name="adj" fmla="val 43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33679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653796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673912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6995160" y="12344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dumpe2fs disk.img  (real, shortened)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373368" y="1572768"/>
            <a:ext cx="51206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Filesystem magic number:  0xEF53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Block size: 1024      Block count: 4096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Inode size: 256       Inode count: 1024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Group 0: (Blocks 1-4095)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Primary superblock at 1, Group descriptors at 2-2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Block bitmap at 18, Inode bitmap at 19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Inode table at 20-275</a:t>
            </a:r>
            <a:endParaRPr lang="en-US" sz="1000" dirty="0"/>
          </a:p>
        </p:txBody>
      </p:sp>
      <p:sp>
        <p:nvSpPr>
          <p:cNvPr id="15" name="a1_lay"/>
          <p:cNvSpPr/>
          <p:nvPr/>
        </p:nvSpPr>
        <p:spPr>
          <a:xfrm>
            <a:off x="548640" y="3520440"/>
            <a:ext cx="594360" cy="822960"/>
          </a:xfrm>
          <a:prstGeom prst="roundRect">
            <a:avLst>
              <a:gd name="adj" fmla="val 3077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a1_lay"/>
          <p:cNvSpPr txBox="1"/>
          <p:nvPr/>
        </p:nvSpPr>
        <p:spPr>
          <a:xfrm>
            <a:off x="548640" y="3520440"/>
            <a:ext cx="594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boot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0</a:t>
            </a:r>
            <a:endParaRPr lang="en-US" sz="1100" dirty="0"/>
          </a:p>
        </p:txBody>
      </p:sp>
      <p:sp>
        <p:nvSpPr>
          <p:cNvPr id="17" name="a1_lay"/>
          <p:cNvSpPr/>
          <p:nvPr/>
        </p:nvSpPr>
        <p:spPr>
          <a:xfrm>
            <a:off x="1188720" y="3520440"/>
            <a:ext cx="731520" cy="822960"/>
          </a:xfrm>
          <a:prstGeom prst="roundRect">
            <a:avLst>
              <a:gd name="adj" fmla="val 2500"/>
            </a:avLst>
          </a:prstGeom>
          <a:solidFill>
            <a:schemeClr val="accent5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8" name="a1_lay"/>
          <p:cNvSpPr txBox="1"/>
          <p:nvPr/>
        </p:nvSpPr>
        <p:spPr>
          <a:xfrm>
            <a:off x="1188720" y="3520440"/>
            <a:ext cx="73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super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1</a:t>
            </a:r>
            <a:endParaRPr lang="en-US" sz="1100" dirty="0"/>
          </a:p>
        </p:txBody>
      </p:sp>
      <p:sp>
        <p:nvSpPr>
          <p:cNvPr id="19" name="a1_lay"/>
          <p:cNvSpPr/>
          <p:nvPr/>
        </p:nvSpPr>
        <p:spPr>
          <a:xfrm>
            <a:off x="1965960" y="3520440"/>
            <a:ext cx="640080" cy="822960"/>
          </a:xfrm>
          <a:prstGeom prst="roundRect">
            <a:avLst>
              <a:gd name="adj" fmla="val 2857"/>
            </a:avLst>
          </a:prstGeom>
          <a:solidFill>
            <a:schemeClr val="accent5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0" name="a1_lay"/>
          <p:cNvSpPr txBox="1"/>
          <p:nvPr/>
        </p:nvSpPr>
        <p:spPr>
          <a:xfrm>
            <a:off x="1965960" y="3520440"/>
            <a:ext cx="640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GDT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2</a:t>
            </a:r>
            <a:endParaRPr lang="en-US" sz="1100" dirty="0"/>
          </a:p>
        </p:txBody>
      </p:sp>
      <p:sp>
        <p:nvSpPr>
          <p:cNvPr id="21" name="a1_lay"/>
          <p:cNvSpPr/>
          <p:nvPr/>
        </p:nvSpPr>
        <p:spPr>
          <a:xfrm>
            <a:off x="2651760" y="3520440"/>
            <a:ext cx="1234440" cy="82296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2" name="a1_lay"/>
          <p:cNvSpPr txBox="1"/>
          <p:nvPr/>
        </p:nvSpPr>
        <p:spPr>
          <a:xfrm>
            <a:off x="2651760" y="3520440"/>
            <a:ext cx="1234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reserved GDT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3–17</a:t>
            </a:r>
            <a:endParaRPr lang="en-US" sz="1100" dirty="0"/>
          </a:p>
        </p:txBody>
      </p:sp>
      <p:sp>
        <p:nvSpPr>
          <p:cNvPr id="23" name="a1_lay"/>
          <p:cNvSpPr/>
          <p:nvPr/>
        </p:nvSpPr>
        <p:spPr>
          <a:xfrm>
            <a:off x="3931920" y="3520440"/>
            <a:ext cx="1097280" cy="822960"/>
          </a:xfrm>
          <a:prstGeom prst="roundRect">
            <a:avLst>
              <a:gd name="adj" fmla="val 2222"/>
            </a:avLst>
          </a:prstGeom>
          <a:solidFill>
            <a:schemeClr val="accent6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4" name="a1_lay"/>
          <p:cNvSpPr txBox="1"/>
          <p:nvPr/>
        </p:nvSpPr>
        <p:spPr>
          <a:xfrm>
            <a:off x="3931920" y="352044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block bitmap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18</a:t>
            </a:r>
            <a:endParaRPr lang="en-US" sz="1100" dirty="0"/>
          </a:p>
        </p:txBody>
      </p:sp>
      <p:sp>
        <p:nvSpPr>
          <p:cNvPr id="25" name="a1_lay"/>
          <p:cNvSpPr/>
          <p:nvPr/>
        </p:nvSpPr>
        <p:spPr>
          <a:xfrm>
            <a:off x="5074920" y="3520440"/>
            <a:ext cx="1097280" cy="822960"/>
          </a:xfrm>
          <a:prstGeom prst="roundRect">
            <a:avLst>
              <a:gd name="adj" fmla="val 2222"/>
            </a:avLst>
          </a:prstGeom>
          <a:solidFill>
            <a:schemeClr val="accent6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6" name="a1_lay"/>
          <p:cNvSpPr txBox="1"/>
          <p:nvPr/>
        </p:nvSpPr>
        <p:spPr>
          <a:xfrm>
            <a:off x="5074920" y="352044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inode bitmap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19</a:t>
            </a:r>
            <a:endParaRPr lang="en-US" sz="1100" dirty="0"/>
          </a:p>
        </p:txBody>
      </p:sp>
      <p:sp>
        <p:nvSpPr>
          <p:cNvPr id="27" name="a1_lay"/>
          <p:cNvSpPr/>
          <p:nvPr/>
        </p:nvSpPr>
        <p:spPr>
          <a:xfrm>
            <a:off x="6217920" y="3520440"/>
            <a:ext cx="2148840" cy="822960"/>
          </a:xfrm>
          <a:prstGeom prst="roundRect">
            <a:avLst>
              <a:gd name="adj" fmla="val 2222"/>
            </a:avLst>
          </a:prstGeom>
          <a:solidFill>
            <a:schemeClr val="accent5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8" name="a1_lay"/>
          <p:cNvSpPr txBox="1"/>
          <p:nvPr/>
        </p:nvSpPr>
        <p:spPr>
          <a:xfrm>
            <a:off x="6217920" y="3520440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inode table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20–275</a:t>
            </a:r>
            <a:endParaRPr lang="en-US" sz="1100" dirty="0"/>
          </a:p>
        </p:txBody>
      </p:sp>
      <p:sp>
        <p:nvSpPr>
          <p:cNvPr id="29" name="a1_lay"/>
          <p:cNvSpPr/>
          <p:nvPr/>
        </p:nvSpPr>
        <p:spPr>
          <a:xfrm>
            <a:off x="8412480" y="3520440"/>
            <a:ext cx="3200400" cy="82296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30" name="a1_lay"/>
          <p:cNvSpPr txBox="1"/>
          <p:nvPr/>
        </p:nvSpPr>
        <p:spPr>
          <a:xfrm>
            <a:off x="8412480" y="3520440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data blocks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276–4095</a:t>
            </a:r>
            <a:endParaRPr lang="en-US" sz="1100" dirty="0"/>
          </a:p>
        </p:txBody>
      </p:sp>
      <p:sp>
        <p:nvSpPr>
          <p:cNvPr id="31" name="a2_lw"/>
          <p:cNvSpPr/>
          <p:nvPr/>
        </p:nvSpPr>
        <p:spPr>
          <a:xfrm>
            <a:off x="548640" y="4526280"/>
            <a:ext cx="26974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32" name="a2_lw"/>
          <p:cNvSpPr txBox="1"/>
          <p:nvPr/>
        </p:nvSpPr>
        <p:spPr>
          <a:xfrm>
            <a:off x="658368" y="4526280"/>
            <a:ext cx="2478024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superblock</a:t>
            </a:r>
            <a:endParaRPr lang="en-US" sz="11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the whole disk's facts: sizes, counts, magic</a:t>
            </a:r>
            <a:endParaRPr lang="en-US" sz="1150" dirty="0"/>
          </a:p>
        </p:txBody>
      </p:sp>
      <p:sp>
        <p:nvSpPr>
          <p:cNvPr id="33" name="a2_lw"/>
          <p:cNvSpPr/>
          <p:nvPr/>
        </p:nvSpPr>
        <p:spPr>
          <a:xfrm>
            <a:off x="3346704" y="4526280"/>
            <a:ext cx="2697480" cy="1417320"/>
          </a:xfrm>
          <a:prstGeom prst="roundRect">
            <a:avLst>
              <a:gd name="adj" fmla="val 516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34" name="a2_lw"/>
          <p:cNvSpPr txBox="1"/>
          <p:nvPr/>
        </p:nvSpPr>
        <p:spPr>
          <a:xfrm>
            <a:off x="3456432" y="4526280"/>
            <a:ext cx="2478024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group descriptor</a:t>
            </a:r>
            <a:endParaRPr lang="en-US" sz="11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where this group's bitmaps and inode table are</a:t>
            </a:r>
            <a:endParaRPr lang="en-US" sz="1150" dirty="0"/>
          </a:p>
        </p:txBody>
      </p:sp>
      <p:sp>
        <p:nvSpPr>
          <p:cNvPr id="35" name="a2_lw"/>
          <p:cNvSpPr/>
          <p:nvPr/>
        </p:nvSpPr>
        <p:spPr>
          <a:xfrm>
            <a:off x="6144768" y="4526280"/>
            <a:ext cx="26974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36" name="a2_lw"/>
          <p:cNvSpPr txBox="1"/>
          <p:nvPr/>
        </p:nvSpPr>
        <p:spPr>
          <a:xfrm>
            <a:off x="6254496" y="4526280"/>
            <a:ext cx="2478024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bitmaps</a:t>
            </a:r>
            <a:endParaRPr lang="en-US" sz="11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1 bit per block / inode: used or free</a:t>
            </a:r>
            <a:endParaRPr lang="en-US" sz="1150" dirty="0"/>
          </a:p>
        </p:txBody>
      </p:sp>
      <p:sp>
        <p:nvSpPr>
          <p:cNvPr id="37" name="a2_lw"/>
          <p:cNvSpPr/>
          <p:nvPr/>
        </p:nvSpPr>
        <p:spPr>
          <a:xfrm>
            <a:off x="8942832" y="4526280"/>
            <a:ext cx="2697480" cy="1417320"/>
          </a:xfrm>
          <a:prstGeom prst="roundRect">
            <a:avLst>
              <a:gd name="adj" fmla="val 516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38" name="a2_lw"/>
          <p:cNvSpPr txBox="1"/>
          <p:nvPr/>
        </p:nvSpPr>
        <p:spPr>
          <a:xfrm>
            <a:off x="9052560" y="4526280"/>
            <a:ext cx="2478024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inode table</a:t>
            </a:r>
            <a:endParaRPr lang="en-US" sz="11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1024 inodes × 256 bytes = 256 blocks</a:t>
            </a:r>
            <a:endParaRPr lang="en-US" sz="1150" dirty="0"/>
          </a:p>
        </p:txBody>
      </p:sp>
      <p:sp>
        <p:nvSpPr>
          <p:cNvPr id="39" name="Text 37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OSTEP, "File System Implementation"; Bovet &amp; Cesati Ch. 18 (ext2)</a:t>
            </a:r>
            <a:endParaRPr lang="en-US" sz="1100" dirty="0"/>
          </a:p>
        </p:txBody>
      </p:sp>
      <p:sp>
        <p:nvSpPr>
          <p:cNvPr id="41" name="Text 38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8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Step 1 and 2: superblock (byte 1024) and group descriptor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669280" cy="3520440"/>
          </a:xfrm>
          <a:prstGeom prst="roundRect">
            <a:avLst>
              <a:gd name="adj" fmla="val 2597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fs/ext2/ext2.h: struct ext2_super_block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3035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410  struct ext2_super_block {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411      __le32 s_inodes_count;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412      __le32 s_blocks_count;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…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416      __le32 s_first_data_block;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417      __le32 s_log_block_size;   /* 1024 &lt;&lt; this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419      __le32 s_blocks_per_group;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421      __le32 s_inodes_per_group;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…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426      __le16 s_magic;            /* 0xEF53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…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451      __le16 s_inode_size;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6446520" y="1188720"/>
            <a:ext cx="5212080" cy="1508760"/>
          </a:xfrm>
          <a:prstGeom prst="roundRect">
            <a:avLst>
              <a:gd name="adj" fmla="val 6061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61111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681228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01344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269480" y="123444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 -t x1 -j 1080 -N 2 disk.img 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647688" y="1572768"/>
            <a:ext cx="4846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0001080 53 ef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byte 1024 + 56: s_magic = 0xEF53, little-endian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6446520" y="2834640"/>
            <a:ext cx="5212080" cy="1874520"/>
          </a:xfrm>
          <a:prstGeom prst="roundRect">
            <a:avLst>
              <a:gd name="adj" fmla="val 487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6611112" y="296265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6812280" y="296265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7013448" y="296265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7269480" y="288036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 -t x1 -j 2048 -N 16 disk.img  (real)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6647688" y="3218688"/>
            <a:ext cx="48463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0002048 12 00 00 00 13 00 00 00 14 00 00 00 …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bg_block_bitmap = 0x12 = 18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bg_inode_bitmap = 0x13 = 19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bg_inode_table  = 0x14 = 20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548640" y="4846320"/>
            <a:ext cx="5669280" cy="1097280"/>
          </a:xfrm>
          <a:prstGeom prst="roundRect">
            <a:avLst>
              <a:gd name="adj" fmla="val 666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731520" y="501091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731520" y="501091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731520" y="5376672"/>
            <a:ext cx="53035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tx1"/>
                </a:solidFill>
              </a:rPr>
              <a:t>le32, not int</a:t>
            </a:r>
            <a:endParaRPr lang="en-US" sz="11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chemeClr val="tx1"/>
                </a:solidFill>
              </a:rPr>
              <a:t>Exact sizes and byte order are part of the format: the lab uses uint32_t and uint16_t. x86 is little-endian too: no conversion.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6446520" y="4846320"/>
            <a:ext cx="5212080" cy="1097280"/>
          </a:xfrm>
          <a:prstGeom prst="roundRect">
            <a:avLst>
              <a:gd name="adj" fmla="val 6667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6583680" y="4846320"/>
            <a:ext cx="4937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Group descriptors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are 32 bytes each, in the block after the superblock: block (s_first_data_block + 1) = block 2 here.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Bovet &amp; Cesati §18.2 (ext2 disk data structures)</a:t>
            </a:r>
            <a:endParaRPr lang="en-US" sz="11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9 / 29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Step 3: find inode n, and read what it says</a:t>
            </a:r>
            <a:endParaRPr lang="en-US" sz="3000" dirty="0"/>
          </a:p>
        </p:txBody>
      </p:sp>
      <p:sp>
        <p:nvSpPr>
          <p:cNvPr id="3" name="a1_in"/>
          <p:cNvSpPr/>
          <p:nvPr/>
        </p:nvSpPr>
        <p:spPr>
          <a:xfrm>
            <a:off x="548640" y="1188720"/>
            <a:ext cx="5486400" cy="658368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a1_in"/>
          <p:cNvSpPr/>
          <p:nvPr/>
        </p:nvSpPr>
        <p:spPr>
          <a:xfrm>
            <a:off x="658368" y="133502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a1_in"/>
          <p:cNvSpPr txBox="1"/>
          <p:nvPr/>
        </p:nvSpPr>
        <p:spPr>
          <a:xfrm>
            <a:off x="658368" y="13350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6" name="a1_in"/>
          <p:cNvSpPr txBox="1"/>
          <p:nvPr/>
        </p:nvSpPr>
        <p:spPr>
          <a:xfrm>
            <a:off x="1143000" y="118872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Inodes count from </a:t>
            </a:r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1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: group = (n − 1) / 1024, index = (n − 1) % 1024</a:t>
            </a:r>
            <a:endParaRPr lang="en-US" sz="1250" dirty="0"/>
          </a:p>
        </p:txBody>
      </p:sp>
      <p:sp>
        <p:nvSpPr>
          <p:cNvPr id="7" name="a2_in"/>
          <p:cNvSpPr/>
          <p:nvPr/>
        </p:nvSpPr>
        <p:spPr>
          <a:xfrm>
            <a:off x="548640" y="1920240"/>
            <a:ext cx="5486400" cy="658368"/>
          </a:xfrm>
          <a:prstGeom prst="roundRect">
            <a:avLst>
              <a:gd name="adj" fmla="val 1111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a2_in"/>
          <p:cNvSpPr/>
          <p:nvPr/>
        </p:nvSpPr>
        <p:spPr>
          <a:xfrm>
            <a:off x="658368" y="206654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a2_in"/>
          <p:cNvSpPr txBox="1"/>
          <p:nvPr/>
        </p:nvSpPr>
        <p:spPr>
          <a:xfrm>
            <a:off x="658368" y="20665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0" name="a2_in"/>
          <p:cNvSpPr txBox="1"/>
          <p:nvPr/>
        </p:nvSpPr>
        <p:spPr>
          <a:xfrm>
            <a:off x="1143000" y="192024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hello.txt is inode 17: group 0, index 16</a:t>
            </a:r>
            <a:endParaRPr lang="en-US" sz="1250" dirty="0"/>
          </a:p>
        </p:txBody>
      </p:sp>
      <p:sp>
        <p:nvSpPr>
          <p:cNvPr id="11" name="a3_in"/>
          <p:cNvSpPr/>
          <p:nvPr/>
        </p:nvSpPr>
        <p:spPr>
          <a:xfrm>
            <a:off x="548640" y="2651760"/>
            <a:ext cx="5486400" cy="658368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a3_in"/>
          <p:cNvSpPr/>
          <p:nvPr/>
        </p:nvSpPr>
        <p:spPr>
          <a:xfrm>
            <a:off x="658368" y="279806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a3_in"/>
          <p:cNvSpPr txBox="1"/>
          <p:nvPr/>
        </p:nvSpPr>
        <p:spPr>
          <a:xfrm>
            <a:off x="658368" y="27980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14" name="a3_in"/>
          <p:cNvSpPr txBox="1"/>
          <p:nvPr/>
        </p:nvSpPr>
        <p:spPr>
          <a:xfrm>
            <a:off x="1143000" y="265176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byte = inode_table × 1024 + index × 256 = 20 × 1024 + 16 × 256 = </a:t>
            </a:r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24576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48640" y="3429000"/>
            <a:ext cx="5486400" cy="2514600"/>
          </a:xfrm>
          <a:prstGeom prst="roundRect">
            <a:avLst>
              <a:gd name="adj" fmla="val 363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13232" y="35570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914400" y="35570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1115568" y="35570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1371600" y="347472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fs/ext2/ext2.h: struct ext2_inode (real)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749808" y="3813048"/>
            <a:ext cx="5120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290  struct ext2_inode {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291      __le16 i_mode;       /* File mode */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292      __le16 i_uid;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293      __le32 i_size;       /* Size in bytes */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294-7    __le32 i_atime, i_ctime, i_mtime, i_dtime;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299      __le16 i_links_count;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300      __le32 i_blocks;     /* 512-byte units */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313      __le32 i_block[EXT2_N_BLOCKS];  /* 15 */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6263640" y="1188720"/>
            <a:ext cx="5394960" cy="1417320"/>
          </a:xfrm>
          <a:prstGeom prst="roundRect">
            <a:avLst>
              <a:gd name="adj" fmla="val 645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6428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>
            <a:off x="6629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6830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7086600" y="123444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 -t x1 -j 24576 -N 48 disk.img  (real)</a:t>
            </a:r>
            <a:endParaRPr lang="en-US" sz="1100" dirty="0"/>
          </a:p>
        </p:txBody>
      </p:sp>
      <p:sp>
        <p:nvSpPr>
          <p:cNvPr id="26" name="Text 24"/>
          <p:cNvSpPr txBox="1"/>
          <p:nvPr/>
        </p:nvSpPr>
        <p:spPr>
          <a:xfrm>
            <a:off x="6464808" y="1572768"/>
            <a:ext cx="5029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a4 81 00 00 10 00 00 00 c2 b6 cf 6a c2 b6 cf 6a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c2 b6 cf 6a 00 00 00 00 00 00 01 00 02 00 00 00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00 00 00 00 00 00 00 00 22 03 00 00 00 00 00 00</a:t>
            </a:r>
            <a:endParaRPr lang="en-US" sz="1000" dirty="0"/>
          </a:p>
        </p:txBody>
      </p:sp>
      <p:graphicFrame>
        <p:nvGraphicFramePr>
          <p:cNvPr id="3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263640" y="2743200"/>
          <a:ext cx="5394960" cy="914400"/>
        </p:xfrm>
        <a:graphic>
          <a:graphicData uri="http://schemas.openxmlformats.org/drawingml/2006/table">
            <a:tbl>
              <a:tblPr/>
              <a:tblGrid>
                <a:gridCol w="1325880"/>
                <a:gridCol w="1280160"/>
                <a:gridCol w="278892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field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bytes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value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i_mode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a4 81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0x81a4 = 0100644: regular, rw-r--r--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i_size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10 00 00 00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16 bytes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i_links_count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01 00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1 name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i_blocks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02 00 00 00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2 × 512 = one 1 KiB block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i_block[0]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22 03 00 00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0x322 = block 802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28" name="Text 25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Bovet &amp; Cesati §18.2.4 (inodes)</a:t>
            </a:r>
            <a:endParaRPr lang="en-US" sz="1100" dirty="0"/>
          </a:p>
        </p:txBody>
      </p:sp>
      <p:sp>
        <p:nvSpPr>
          <p:cNvPr id="30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10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i_block[15]: 12 direct pointers, then pointers to pointers</a:t>
            </a:r>
            <a:endParaRPr lang="en-US" sz="3000" dirty="0"/>
          </a:p>
        </p:txBody>
      </p:sp>
      <p:sp>
        <p:nvSpPr>
          <p:cNvPr id="3" name="a1_ib"/>
          <p:cNvSpPr/>
          <p:nvPr/>
        </p:nvSpPr>
        <p:spPr>
          <a:xfrm>
            <a:off x="548640" y="1188720"/>
            <a:ext cx="5760720" cy="658368"/>
          </a:xfrm>
          <a:prstGeom prst="roundRect">
            <a:avLst>
              <a:gd name="adj" fmla="val 11111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4" name="a1_ib"/>
          <p:cNvSpPr txBox="1"/>
          <p:nvPr/>
        </p:nvSpPr>
        <p:spPr>
          <a:xfrm>
            <a:off x="685800" y="1188720"/>
            <a:ext cx="5486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i_block[0–11]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 direct: data blocks 0–11</a:t>
            </a:r>
            <a:endParaRPr lang="en-US" sz="1250" dirty="0"/>
          </a:p>
        </p:txBody>
      </p:sp>
      <p:sp>
        <p:nvSpPr>
          <p:cNvPr id="5" name="a2_ib"/>
          <p:cNvSpPr/>
          <p:nvPr/>
        </p:nvSpPr>
        <p:spPr>
          <a:xfrm>
            <a:off x="548640" y="1938528"/>
            <a:ext cx="5760720" cy="658368"/>
          </a:xfrm>
          <a:prstGeom prst="roundRect">
            <a:avLst>
              <a:gd name="adj" fmla="val 11111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6" name="a2_ib"/>
          <p:cNvSpPr txBox="1"/>
          <p:nvPr/>
        </p:nvSpPr>
        <p:spPr>
          <a:xfrm>
            <a:off x="685800" y="1938528"/>
            <a:ext cx="5486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i_block[12]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 single indirect: a block of 256 block numbers</a:t>
            </a:r>
            <a:endParaRPr lang="en-US" sz="1250" dirty="0"/>
          </a:p>
        </p:txBody>
      </p:sp>
      <p:sp>
        <p:nvSpPr>
          <p:cNvPr id="7" name="a3_ib"/>
          <p:cNvSpPr/>
          <p:nvPr/>
        </p:nvSpPr>
        <p:spPr>
          <a:xfrm>
            <a:off x="548640" y="2688336"/>
            <a:ext cx="5760720" cy="658368"/>
          </a:xfrm>
          <a:prstGeom prst="roundRect">
            <a:avLst>
              <a:gd name="adj" fmla="val 11111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8" name="a3_ib"/>
          <p:cNvSpPr txBox="1"/>
          <p:nvPr/>
        </p:nvSpPr>
        <p:spPr>
          <a:xfrm>
            <a:off x="685800" y="2688336"/>
            <a:ext cx="5486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i_block[13]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 double indirect: 256 × 256 blocks</a:t>
            </a:r>
            <a:endParaRPr lang="en-US" sz="1250" dirty="0"/>
          </a:p>
        </p:txBody>
      </p:sp>
      <p:sp>
        <p:nvSpPr>
          <p:cNvPr id="9" name="a4_ib"/>
          <p:cNvSpPr/>
          <p:nvPr/>
        </p:nvSpPr>
        <p:spPr>
          <a:xfrm>
            <a:off x="548640" y="3438144"/>
            <a:ext cx="5760720" cy="658368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a4_ib"/>
          <p:cNvSpPr txBox="1"/>
          <p:nvPr/>
        </p:nvSpPr>
        <p:spPr>
          <a:xfrm>
            <a:off x="685800" y="3438144"/>
            <a:ext cx="5486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i_block[14]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 triple indirect: 256³ blocks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537960" y="1188720"/>
            <a:ext cx="5120640" cy="2926080"/>
          </a:xfrm>
          <a:prstGeom prst="roundRect">
            <a:avLst>
              <a:gd name="adj" fmla="val 312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670255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690372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10488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360920" y="12344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debugfs -R "stat …" disk.img  (real)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6739128" y="1572768"/>
            <a:ext cx="475488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hello.txt, 16 bytes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(0):802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numbers.txt, 168894 bytes = 165 blocks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(0-11):636-647, (IND):648, (12-164):649-801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big.txt, 348894 bytes = 341 blocks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(0-11):291-302, (IND):303, (12-267):304-559,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(DIND):560, (IND):561, (268-340):562-634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548640" y="4251960"/>
            <a:ext cx="5760720" cy="1691640"/>
          </a:xfrm>
          <a:prstGeom prst="roundRect">
            <a:avLst>
              <a:gd name="adj" fmla="val 432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731520" y="4297680"/>
            <a:ext cx="53949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Why this shape?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Most files are small: 12 direct pointers reach them with no extra reads. Big files pay one extra block read per level. With 1 KiB blocks a block holds 1024 / 4 = 256 block numbers.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537960" y="4251960"/>
            <a:ext cx="5120640" cy="1691640"/>
          </a:xfrm>
          <a:prstGeom prst="roundRect">
            <a:avLst>
              <a:gd name="adj" fmla="val 4324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6720840" y="441655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6720840" y="441655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6720840" y="4782312"/>
            <a:ext cx="4754880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Pointers to pointers</a:t>
            </a:r>
            <a:endParaRPr lang="en-US" sz="11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A single indirect block is an array of block numbers; a double indirect block is an array of those: pointers to pointers, as in C, but with block numbers instead of addresses.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OSTEP, "File System Implementation" (the multi-level index)</a:t>
            </a:r>
            <a:endParaRPr lang="en-US" sz="1100" dirty="0"/>
          </a:p>
        </p:txBody>
      </p:sp>
      <p:sp>
        <p:nvSpPr>
          <p:cNvPr id="25" name="Text 22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11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Step 4: a directory block is a chain of entries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4846320" cy="2194560"/>
          </a:xfrm>
          <a:prstGeom prst="roundRect">
            <a:avLst>
              <a:gd name="adj" fmla="val 4167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fs/ext2/ext2.h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448056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591  struct ext2_dir_entry_2 {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592      __le32 inode;     /* Inode number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593      __le16 rec_len;   /* Directory entry length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594      __u8   name_len;  /* Name length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595      __u8   file_type;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596      char   name[];    /* no '\0' */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5623560" y="1188720"/>
            <a:ext cx="6035040" cy="2194560"/>
          </a:xfrm>
          <a:prstGeom prst="roundRect">
            <a:avLst>
              <a:gd name="adj" fmla="val 4167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578815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598932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619048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6446520" y="123444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root directory = inode 2 → block 276: od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5824728" y="1572768"/>
            <a:ext cx="56692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00 00 00 0c 00 01 02 2e 00 00 00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00 00 00 0c 00 02 02 2e 2e 00 00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0b 00 00 00 14 00 0a 02 6c 6f 73 74 2b 66 6f 75 6e 64 00 00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0c 00 00 00 0c 00 04 02 64 6f 63 73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 00 00 00 c8 03 09 01 68 65 6c 6c 6f 2e 74 78 74 …</a:t>
            </a:r>
            <a:endParaRPr lang="en-US" sz="1000" dirty="0"/>
          </a:p>
        </p:txBody>
      </p:sp>
      <p:graphicFrame>
        <p:nvGraphicFramePr>
          <p:cNvPr id="3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566160"/>
          <a:ext cx="603504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1097280"/>
                <a:gridCol w="1188720"/>
                <a:gridCol w="1097280"/>
                <a:gridCol w="1737360"/>
              </a:tblGrid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inode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rec_len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name_len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type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name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12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2 dir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.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12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2 dir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..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11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20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10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2 dir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lost+found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12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12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4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2 dir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docs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17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968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9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1 file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hello.txt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sp>
        <p:nvSpPr>
          <p:cNvPr id="16" name="a1_de"/>
          <p:cNvSpPr/>
          <p:nvPr/>
        </p:nvSpPr>
        <p:spPr>
          <a:xfrm>
            <a:off x="6812280" y="3566160"/>
            <a:ext cx="4846320" cy="749808"/>
          </a:xfrm>
          <a:prstGeom prst="roundRect">
            <a:avLst>
              <a:gd name="adj" fmla="val 975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7" name="a1_de"/>
          <p:cNvSpPr/>
          <p:nvPr/>
        </p:nvSpPr>
        <p:spPr>
          <a:xfrm>
            <a:off x="6922008" y="375818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8" name="a1_de"/>
          <p:cNvSpPr txBox="1"/>
          <p:nvPr/>
        </p:nvSpPr>
        <p:spPr>
          <a:xfrm>
            <a:off x="6922008" y="375818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19" name="a1_de"/>
          <p:cNvSpPr txBox="1"/>
          <p:nvPr/>
        </p:nvSpPr>
        <p:spPr>
          <a:xfrm>
            <a:off x="7406640" y="3566160"/>
            <a:ext cx="41148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Start at offset 0; read the 8-byte header</a:t>
            </a:r>
            <a:endParaRPr lang="en-US" sz="1150" dirty="0"/>
          </a:p>
        </p:txBody>
      </p:sp>
      <p:sp>
        <p:nvSpPr>
          <p:cNvPr id="20" name="a2_de"/>
          <p:cNvSpPr/>
          <p:nvPr/>
        </p:nvSpPr>
        <p:spPr>
          <a:xfrm>
            <a:off x="6812280" y="4389120"/>
            <a:ext cx="4846320" cy="749808"/>
          </a:xfrm>
          <a:prstGeom prst="roundRect">
            <a:avLst>
              <a:gd name="adj" fmla="val 975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1" name="a2_de"/>
          <p:cNvSpPr/>
          <p:nvPr/>
        </p:nvSpPr>
        <p:spPr>
          <a:xfrm>
            <a:off x="6922008" y="458114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2" name="a2_de"/>
          <p:cNvSpPr txBox="1"/>
          <p:nvPr/>
        </p:nvSpPr>
        <p:spPr>
          <a:xfrm>
            <a:off x="6922008" y="45811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23" name="a2_de"/>
          <p:cNvSpPr txBox="1"/>
          <p:nvPr/>
        </p:nvSpPr>
        <p:spPr>
          <a:xfrm>
            <a:off x="7406640" y="4389120"/>
            <a:ext cx="41148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Compare name_len bytes of name; </a:t>
            </a:r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no '\0'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to rely on</a:t>
            </a:r>
            <a:endParaRPr lang="en-US" sz="1150" dirty="0"/>
          </a:p>
        </p:txBody>
      </p:sp>
      <p:sp>
        <p:nvSpPr>
          <p:cNvPr id="24" name="a3_de"/>
          <p:cNvSpPr/>
          <p:nvPr/>
        </p:nvSpPr>
        <p:spPr>
          <a:xfrm>
            <a:off x="6812280" y="5212080"/>
            <a:ext cx="4846320" cy="749808"/>
          </a:xfrm>
          <a:prstGeom prst="roundRect">
            <a:avLst>
              <a:gd name="adj" fmla="val 975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5" name="a3_de"/>
          <p:cNvSpPr/>
          <p:nvPr/>
        </p:nvSpPr>
        <p:spPr>
          <a:xfrm>
            <a:off x="6922008" y="540410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6" name="a3_de"/>
          <p:cNvSpPr txBox="1"/>
          <p:nvPr/>
        </p:nvSpPr>
        <p:spPr>
          <a:xfrm>
            <a:off x="6922008" y="540410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27" name="a3_de"/>
          <p:cNvSpPr txBox="1"/>
          <p:nvPr/>
        </p:nvSpPr>
        <p:spPr>
          <a:xfrm>
            <a:off x="7406640" y="5212080"/>
            <a:ext cx="41148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Jump: offset += rec_len. The last entry's rec_len (968) fills the block</a:t>
            </a:r>
            <a:endParaRPr lang="en-US" sz="1150" dirty="0"/>
          </a:p>
        </p:txBody>
      </p:sp>
      <p:sp>
        <p:nvSpPr>
          <p:cNvPr id="28" name="Text 25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Bovet &amp; Cesati §18.2.6 (directories)</a:t>
            </a:r>
            <a:endParaRPr lang="en-US" sz="1100" dirty="0"/>
          </a:p>
        </p:txBody>
      </p:sp>
      <p:sp>
        <p:nvSpPr>
          <p:cNvPr id="30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12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Watch ext2cat walk from a path to the bytes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6235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Click the video to play or pause. About 1 minute, no sound.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8503920" y="1188720"/>
            <a:ext cx="3154680" cy="4754880"/>
          </a:xfrm>
          <a:prstGeom prst="roundRect">
            <a:avLst>
              <a:gd name="adj" fmla="val 2319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732520" y="13258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Watch for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8732520" y="1783080"/>
            <a:ext cx="2743200" cy="4069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1.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The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magic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53 ef at byte 1080.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2.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The inode table starts at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block 20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3.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Root =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inode 2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4.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rec_len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jumps through the directory.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5.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7 pread calls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in all.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13 / 29</a:t>
            </a:r>
            <a:endParaRPr lang="en-US" sz="1100" dirty="0"/>
          </a:p>
        </p:txBody>
      </p:sp>
      <p:pic>
        <p:nvPicPr>
          <p:cNvPr id="10" name="Explainer video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8640" y="1188720"/>
            <a:ext cx="7680960" cy="4320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ext4: extents instead of block lists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86400" cy="2331720"/>
          </a:xfrm>
          <a:prstGeom prst="roundRect">
            <a:avLst>
              <a:gd name="adj" fmla="val 392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fs/ext4/ext4_extents.h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1206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63  struct ext4_extent {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64      __le32 ee_block;     /* first logical block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65      __le16 ee_len;       /* number of blocks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66      __le16 ee_start_hi;  /* physical block, high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67      __le32 ee_start_lo;  /* physical block, low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68  };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6263640" y="1188720"/>
            <a:ext cx="5394960" cy="2331720"/>
          </a:xfrm>
          <a:prstGeom prst="roundRect">
            <a:avLst>
              <a:gd name="adj" fmla="val 392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428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6629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6830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086600" y="123444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debugfs on the guest's ext4 image 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464808" y="1572768"/>
            <a:ext cx="50292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big64.bin, 67108864 bytes, 4 KiB blocks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EXTENTS: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(0-16383):4143-20526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hello.txt, 20 bytes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EXTENTS: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(0):20527</a:t>
            </a:r>
            <a:endParaRPr lang="en-US" sz="105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703320"/>
          <a:ext cx="694944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468880"/>
                <a:gridCol w="246888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64 MiB file, 4 KiB blocks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ext2 block lists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ext4 extents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file data blocks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16 384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16 384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metadata to find them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17 indirect blocks (64 KiB)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1 extent: 12 bytes, inside the inode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reading block 10 000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inode → DIND → IND → data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inode → data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16" name="Shape 13"/>
          <p:cNvSpPr/>
          <p:nvPr/>
        </p:nvSpPr>
        <p:spPr>
          <a:xfrm>
            <a:off x="7726680" y="3703320"/>
            <a:ext cx="3931920" cy="2240280"/>
          </a:xfrm>
          <a:prstGeom prst="roundRect">
            <a:avLst>
              <a:gd name="adj" fmla="val 3265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7" name="Text 14"/>
          <p:cNvSpPr txBox="1"/>
          <p:nvPr/>
        </p:nvSpPr>
        <p:spPr>
          <a:xfrm>
            <a:off x="7863840" y="3749040"/>
            <a:ext cx="365760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Extent = (start, length).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Like describing a street by "houses 4143 to 20526" instead of listing 16 384 house numbers. Works when the allocator keeps files contiguous; ext4 also has a journal, checksums and 64-bit block numbers.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OSTEP, "File System Implementation" (extents)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14 / 29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3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The page cache and writeback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Reads come from RAM when they can; writes wait in RAM until the kernel writes them back.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15 / 29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Reads: the second time comes from RAM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760720" cy="2606040"/>
          </a:xfrm>
          <a:prstGeom prst="roundRect">
            <a:avLst>
              <a:gd name="adj" fmla="val 3509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QEMU guest: readtime /mnt/big64.bin 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3949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echo 3 &gt; /proc/sys/vm/drop_caches  </a:t>
            </a:r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# root: empty the caches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Cached:  7644 kB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 1: 64 MiB in   287.5 ms =    223 MiB/s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 2: 64 MiB in    40.6 ms =   1577 MiB/s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Cached: 73164 kB          # + 64 MiB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548640" y="3931920"/>
            <a:ext cx="5760720" cy="2011680"/>
          </a:xfrm>
          <a:prstGeom prst="roundRect">
            <a:avLst>
              <a:gd name="adj" fmla="val 454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40599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40599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40599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397764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test machine: ./readtime big.bin drop 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4315968"/>
            <a:ext cx="539496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drop = posix_fadvise(DONTNEED): no root needed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 1: 256 MiB in    90.0 ms =   2843 MiB/s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 2: 256 MiB in    35.8 ms =   7154 MiB/s</a:t>
            </a:r>
            <a:endParaRPr lang="en-US" sz="1050" dirty="0"/>
          </a:p>
        </p:txBody>
      </p:sp>
      <p:sp>
        <p:nvSpPr>
          <p:cNvPr id="15" name="a1_pc"/>
          <p:cNvSpPr/>
          <p:nvPr/>
        </p:nvSpPr>
        <p:spPr>
          <a:xfrm>
            <a:off x="6537960" y="1188720"/>
            <a:ext cx="512064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1_pc"/>
          <p:cNvSpPr txBox="1"/>
          <p:nvPr/>
        </p:nvSpPr>
        <p:spPr>
          <a:xfrm>
            <a:off x="6675120" y="1188720"/>
            <a:ext cx="4846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What it is: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all free RAM is used to keep file pages: the "buff/cache" column of free -m. It is given back when programs need memory.</a:t>
            </a:r>
            <a:endParaRPr lang="en-US" sz="1250" dirty="0"/>
          </a:p>
        </p:txBody>
      </p:sp>
      <p:sp>
        <p:nvSpPr>
          <p:cNvPr id="17" name="a2_pc"/>
          <p:cNvSpPr/>
          <p:nvPr/>
        </p:nvSpPr>
        <p:spPr>
          <a:xfrm>
            <a:off x="6537960" y="2788920"/>
            <a:ext cx="5120640" cy="1463040"/>
          </a:xfrm>
          <a:prstGeom prst="roundRect">
            <a:avLst>
              <a:gd name="adj" fmla="val 5000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8" name="a2_pc"/>
          <p:cNvSpPr txBox="1"/>
          <p:nvPr/>
        </p:nvSpPr>
        <p:spPr>
          <a:xfrm>
            <a:off x="6675120" y="2788920"/>
            <a:ext cx="4846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Shared: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read(), write() and mmap of the same file use the same pages (Lecture 11: file-backed page faults).</a:t>
            </a:r>
            <a:endParaRPr lang="en-US" sz="1250" dirty="0"/>
          </a:p>
        </p:txBody>
      </p:sp>
      <p:sp>
        <p:nvSpPr>
          <p:cNvPr id="19" name="a3_pc"/>
          <p:cNvSpPr/>
          <p:nvPr/>
        </p:nvSpPr>
        <p:spPr>
          <a:xfrm>
            <a:off x="6537960" y="4389120"/>
            <a:ext cx="5120640" cy="1463040"/>
          </a:xfrm>
          <a:prstGeom prst="roundRect">
            <a:avLst>
              <a:gd name="adj" fmla="val 5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0" name="a3_pc"/>
          <p:cNvSpPr txBox="1"/>
          <p:nvPr/>
        </p:nvSpPr>
        <p:spPr>
          <a:xfrm>
            <a:off x="6675120" y="4389120"/>
            <a:ext cx="4846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Your lab PC: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a hard disk reads about 100–200 MiB/s and seeks take ms: the cold/warm gap is far bigger than on our SSD-backed machines.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Love, LKD Ch. 16 (the page cache)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16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Writes: write() returns long before the disk is written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120640" cy="2880360"/>
          </a:xfrm>
          <a:prstGeom prst="roundRect">
            <a:avLst>
              <a:gd name="adj" fmla="val 317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QEMU guest: writer /mnt/w.bin 32 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47548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write(): 32 MiB in  141.9 ms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t=0 s:  Dirty:  32760 kB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t=10 s: Dirty:  20500 kB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t=20 s: Dirty:     24 kB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t=30 s: Dirty:     24 kB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t=40 s: Dirty:      0 kB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5897880" y="1188720"/>
            <a:ext cx="5760720" cy="2880360"/>
          </a:xfrm>
          <a:prstGeom prst="roundRect">
            <a:avLst>
              <a:gd name="adj" fmla="val 317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06247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626364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646480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6720840" y="123444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mm/page-writeback.c (real) and /proc/sys/vm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099048" y="1572768"/>
            <a:ext cx="53949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74  static int dirty_background_ratio = 10;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91  static int vm_dirty_ratio = 20;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102  dirty_writeback_interval = 5 * 100;  /* cs */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109  dirty_expire_interval = 30 * 100;    /* cs */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 /proc/sys/vm/dirty_expire_centisecs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3000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 /proc/sys/vm/dirty_writeback_centisecs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500</a:t>
            </a:r>
            <a:endParaRPr lang="en-US" sz="1000" dirty="0"/>
          </a:p>
        </p:txBody>
      </p:sp>
      <p:sp>
        <p:nvSpPr>
          <p:cNvPr id="15" name="a1_wb"/>
          <p:cNvSpPr/>
          <p:nvPr/>
        </p:nvSpPr>
        <p:spPr>
          <a:xfrm>
            <a:off x="548640" y="4206240"/>
            <a:ext cx="11109960" cy="530352"/>
          </a:xfrm>
          <a:prstGeom prst="roundRect">
            <a:avLst>
              <a:gd name="adj" fmla="val 1379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1_wb"/>
          <p:cNvSpPr/>
          <p:nvPr/>
        </p:nvSpPr>
        <p:spPr>
          <a:xfrm>
            <a:off x="658368" y="428853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a1_wb"/>
          <p:cNvSpPr txBox="1"/>
          <p:nvPr/>
        </p:nvSpPr>
        <p:spPr>
          <a:xfrm>
            <a:off x="658368" y="428853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18" name="a1_wb"/>
          <p:cNvSpPr txBox="1"/>
          <p:nvPr/>
        </p:nvSpPr>
        <p:spPr>
          <a:xfrm>
            <a:off x="1143000" y="4206240"/>
            <a:ext cx="10378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write() copies into page-cache pages and marks them </a:t>
            </a:r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dirty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; it returns at once (32 MiB in 0.14 s).</a:t>
            </a:r>
            <a:endParaRPr lang="en-US" sz="1150" dirty="0"/>
          </a:p>
        </p:txBody>
      </p:sp>
      <p:sp>
        <p:nvSpPr>
          <p:cNvPr id="19" name="a2_wb"/>
          <p:cNvSpPr/>
          <p:nvPr/>
        </p:nvSpPr>
        <p:spPr>
          <a:xfrm>
            <a:off x="548640" y="4809744"/>
            <a:ext cx="11109960" cy="530352"/>
          </a:xfrm>
          <a:prstGeom prst="roundRect">
            <a:avLst>
              <a:gd name="adj" fmla="val 13793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0" name="a2_wb"/>
          <p:cNvSpPr/>
          <p:nvPr/>
        </p:nvSpPr>
        <p:spPr>
          <a:xfrm>
            <a:off x="658368" y="489204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a2_wb"/>
          <p:cNvSpPr txBox="1"/>
          <p:nvPr/>
        </p:nvSpPr>
        <p:spPr>
          <a:xfrm>
            <a:off x="658368" y="48920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22" name="a2_wb"/>
          <p:cNvSpPr txBox="1"/>
          <p:nvPr/>
        </p:nvSpPr>
        <p:spPr>
          <a:xfrm>
            <a:off x="1143000" y="4809744"/>
            <a:ext cx="10378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Flusher threads wake every </a:t>
            </a:r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5 s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and write pages dirty for more than </a:t>
            </a:r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30 s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, or sooner when dirty memory passes the </a:t>
            </a:r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background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limit.</a:t>
            </a:r>
            <a:endParaRPr lang="en-US" sz="1150" dirty="0"/>
          </a:p>
        </p:txBody>
      </p:sp>
      <p:sp>
        <p:nvSpPr>
          <p:cNvPr id="23" name="a3_wb"/>
          <p:cNvSpPr/>
          <p:nvPr/>
        </p:nvSpPr>
        <p:spPr>
          <a:xfrm>
            <a:off x="548640" y="5413248"/>
            <a:ext cx="11109960" cy="530352"/>
          </a:xfrm>
          <a:prstGeom prst="roundRect">
            <a:avLst>
              <a:gd name="adj" fmla="val 1379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a3_wb"/>
          <p:cNvSpPr/>
          <p:nvPr/>
        </p:nvSpPr>
        <p:spPr>
          <a:xfrm>
            <a:off x="658368" y="549554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a3_wb"/>
          <p:cNvSpPr txBox="1"/>
          <p:nvPr/>
        </p:nvSpPr>
        <p:spPr>
          <a:xfrm>
            <a:off x="658368" y="54955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26" name="a3_wb"/>
          <p:cNvSpPr txBox="1"/>
          <p:nvPr/>
        </p:nvSpPr>
        <p:spPr>
          <a:xfrm>
            <a:off x="1143000" y="5413248"/>
            <a:ext cx="10378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Our trace said 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reason=background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: in a 512 MiB guest, 32 MiB was already too much dirty data. On a big PC, small writes wait about 30 s.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Love, LKD Ch. 16 (page writeback)</a:t>
            </a:r>
            <a:endParaRPr lang="en-US" sz="11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17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fsync: "wait until it is really on the disk"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86400" cy="2103120"/>
          </a:xfrm>
          <a:prstGeom prst="roundRect">
            <a:avLst>
              <a:gd name="adj" fmla="val 43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./writer w.bin 256 [fsync]  (test machine; 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1206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write(): 256 MiB in  110.0 ms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again, with fsync: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write(): 256 MiB in   57.7 ms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fsync():  209.6 ms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548640" y="3429000"/>
            <a:ext cx="5486400" cy="1463040"/>
          </a:xfrm>
          <a:prstGeom prst="roundRect">
            <a:avLst>
              <a:gd name="adj" fmla="val 625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35570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35570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35570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347472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QEMU guest: writer /mnt/w2.bin 32 fsync 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3813048"/>
            <a:ext cx="5120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write(): 32 MiB in  133.7 ms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fsync():   98.4 ms        Dirty: 0 kB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6263640" y="1188720"/>
            <a:ext cx="5394960" cy="2103120"/>
          </a:xfrm>
          <a:prstGeom prst="roundRect">
            <a:avLst>
              <a:gd name="adj" fmla="val 43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6428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6629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6830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7086600" y="123444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path in Linux 6.8 (real lines)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6464808" y="1572768"/>
            <a:ext cx="50292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fs/sync.c   218  SYSCALL_DEFINE1(fsync, unsigned int, fd)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fs/sync.c   206  static int do_fsync(…)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fs/sync.c   180  int vfs_fsync_range(…)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→ file-&gt;f_op-&gt;fsync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fs/ext4/file.c 944  .fsync = ext4_sync_file,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6263640" y="3429000"/>
            <a:ext cx="5394960" cy="1463040"/>
          </a:xfrm>
          <a:prstGeom prst="roundRect">
            <a:avLst>
              <a:gd name="adj" fmla="val 5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6446520" y="359359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6446520" y="359359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6446520" y="3959352"/>
            <a:ext cx="50292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fflush is not fsync</a:t>
            </a:r>
            <a:endParaRPr lang="en-US" sz="11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fflush(fp) moves the stdio buffer into the kernel (page cache). Only fsync(fileno(fp)) waits for the disk.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548640" y="5029200"/>
            <a:ext cx="11109960" cy="914400"/>
          </a:xfrm>
          <a:prstGeom prst="roundRect">
            <a:avLst>
              <a:gd name="adj" fmla="val 8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731520" y="5029200"/>
            <a:ext cx="10789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Three layers of buffering: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your stdio buffer (fflush) → the page cache (fsync) → the disk's own cache (fsync also sends a flush command to the disk). Databases call fsync at every commit: that is the price of durability.</a:t>
            </a:r>
            <a:endParaRPr lang="en-US" sz="1250" dirty="0"/>
          </a:p>
        </p:txBody>
      </p:sp>
      <p:sp>
        <p:nvSpPr>
          <p:cNvPr id="27" name="Text 25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Kerrisk, TLPI §13.3 (fsync); Love, LKD Ch. 16</a:t>
            </a:r>
            <a:endParaRPr lang="en-US" sz="11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18 / 29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4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Crashes and journaling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Power can fail between any two disk writes. The journal makes updates all-or-nothing.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19 / 29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Why a crash breaks a file system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Appending one block to a file needs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three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separate disk writes: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205740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640080" y="1645920"/>
            <a:ext cx="1874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data block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the new bytes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743200" y="1645920"/>
            <a:ext cx="2057400" cy="868680"/>
          </a:xfrm>
          <a:prstGeom prst="roundRect">
            <a:avLst>
              <a:gd name="adj" fmla="val 8421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2834640" y="1645920"/>
            <a:ext cx="1874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inode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new size, new pointer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937760" y="1645920"/>
            <a:ext cx="2057400" cy="868680"/>
          </a:xfrm>
          <a:prstGeom prst="roundRect">
            <a:avLst>
              <a:gd name="adj" fmla="val 8421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5029200" y="1645920"/>
            <a:ext cx="1874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block bitmap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mark the block used</a:t>
            </a:r>
            <a:endParaRPr lang="en-US" sz="12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697480"/>
          <a:ext cx="6583680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448056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only these reached the disk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result after the crash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data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harmless: the new data is just lost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inode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the file points to a block that may hold garbage, and the bitmap says it is free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bitmap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a block marked used that nobody owns: a space leak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inode + bitmap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file system consistent, but the file shows old garbage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inode + data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the bitmap disagrees: the block can be given to another file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sp>
        <p:nvSpPr>
          <p:cNvPr id="11" name="Shape 8"/>
          <p:cNvSpPr/>
          <p:nvPr/>
        </p:nvSpPr>
        <p:spPr>
          <a:xfrm>
            <a:off x="7360920" y="1188720"/>
            <a:ext cx="4297680" cy="2377440"/>
          </a:xfrm>
          <a:prstGeom prst="roundRect">
            <a:avLst>
              <a:gd name="adj" fmla="val 307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Text 9"/>
          <p:cNvSpPr txBox="1"/>
          <p:nvPr/>
        </p:nvSpPr>
        <p:spPr>
          <a:xfrm>
            <a:off x="7498080" y="1234440"/>
            <a:ext cx="40233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Old fix: fsck.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After a crash, scan the WHOLE disk: every inode, every block, every directory, and repair what disagrees. It works, but on a big disk it takes minutes to hours, at every boot after a power cut.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7360920" y="3703320"/>
            <a:ext cx="4297680" cy="2240280"/>
          </a:xfrm>
          <a:prstGeom prst="roundRect">
            <a:avLst>
              <a:gd name="adj" fmla="val 3265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4" name="Text 11"/>
          <p:cNvSpPr txBox="1"/>
          <p:nvPr/>
        </p:nvSpPr>
        <p:spPr>
          <a:xfrm>
            <a:off x="7498080" y="3749040"/>
            <a:ext cx="402336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Analogy: a shopkeeper's ledger.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Before he moves goods, he writes "moving 3 bags from A to B" in the ledger. If he is interrupted, the ledger tells him what to finish. That ledger is the </a:t>
            </a:r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journal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.</a:t>
            </a:r>
            <a:endParaRPr lang="en-US" sz="1250" dirty="0"/>
          </a:p>
        </p:txBody>
      </p:sp>
      <p:sp>
        <p:nvSpPr>
          <p:cNvPr id="15" name="Text 12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OSTEP, "Crash Consistency: FSCK and Journaling"</a:t>
            </a:r>
            <a:endParaRPr lang="en-US" sz="1100" dirty="0"/>
          </a:p>
        </p:txBody>
      </p:sp>
      <p:sp>
        <p:nvSpPr>
          <p:cNvPr id="17" name="Text 1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20 / 29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Journaling: write it down first, then do it</a:t>
            </a:r>
            <a:endParaRPr lang="en-US" sz="3000" dirty="0"/>
          </a:p>
        </p:txBody>
      </p:sp>
      <p:sp>
        <p:nvSpPr>
          <p:cNvPr id="3" name="a1_jn"/>
          <p:cNvSpPr/>
          <p:nvPr/>
        </p:nvSpPr>
        <p:spPr>
          <a:xfrm>
            <a:off x="548640" y="1188720"/>
            <a:ext cx="6400800" cy="713232"/>
          </a:xfrm>
          <a:prstGeom prst="roundRect">
            <a:avLst>
              <a:gd name="adj" fmla="val 1025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a1_jn"/>
          <p:cNvSpPr/>
          <p:nvPr/>
        </p:nvSpPr>
        <p:spPr>
          <a:xfrm>
            <a:off x="658368" y="136245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a1_jn"/>
          <p:cNvSpPr txBox="1"/>
          <p:nvPr/>
        </p:nvSpPr>
        <p:spPr>
          <a:xfrm>
            <a:off x="658368" y="13624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6" name="a1_jn"/>
          <p:cNvSpPr txBox="1"/>
          <p:nvPr/>
        </p:nvSpPr>
        <p:spPr>
          <a:xfrm>
            <a:off x="1143000" y="1188720"/>
            <a:ext cx="56692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Journal write: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copy the changed metadata blocks (inode, bitmap, directory) into the journal</a:t>
            </a:r>
            <a:endParaRPr lang="en-US" sz="1250" dirty="0"/>
          </a:p>
        </p:txBody>
      </p:sp>
      <p:sp>
        <p:nvSpPr>
          <p:cNvPr id="7" name="a2_jn"/>
          <p:cNvSpPr/>
          <p:nvPr/>
        </p:nvSpPr>
        <p:spPr>
          <a:xfrm>
            <a:off x="548640" y="1975104"/>
            <a:ext cx="6400800" cy="713232"/>
          </a:xfrm>
          <a:prstGeom prst="roundRect">
            <a:avLst>
              <a:gd name="adj" fmla="val 1025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a2_jn"/>
          <p:cNvSpPr/>
          <p:nvPr/>
        </p:nvSpPr>
        <p:spPr>
          <a:xfrm>
            <a:off x="658368" y="214884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a2_jn"/>
          <p:cNvSpPr txBox="1"/>
          <p:nvPr/>
        </p:nvSpPr>
        <p:spPr>
          <a:xfrm>
            <a:off x="658368" y="2148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0" name="a2_jn"/>
          <p:cNvSpPr txBox="1"/>
          <p:nvPr/>
        </p:nvSpPr>
        <p:spPr>
          <a:xfrm>
            <a:off x="1143000" y="1975104"/>
            <a:ext cx="56692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Commit: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write a commit block. The transaction now counts, even if we crash</a:t>
            </a:r>
            <a:endParaRPr lang="en-US" sz="1250" dirty="0"/>
          </a:p>
        </p:txBody>
      </p:sp>
      <p:sp>
        <p:nvSpPr>
          <p:cNvPr id="11" name="a3_jn"/>
          <p:cNvSpPr/>
          <p:nvPr/>
        </p:nvSpPr>
        <p:spPr>
          <a:xfrm>
            <a:off x="548640" y="2761488"/>
            <a:ext cx="6400800" cy="713232"/>
          </a:xfrm>
          <a:prstGeom prst="roundRect">
            <a:avLst>
              <a:gd name="adj" fmla="val 1025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a3_jn"/>
          <p:cNvSpPr/>
          <p:nvPr/>
        </p:nvSpPr>
        <p:spPr>
          <a:xfrm>
            <a:off x="658368" y="293522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a3_jn"/>
          <p:cNvSpPr txBox="1"/>
          <p:nvPr/>
        </p:nvSpPr>
        <p:spPr>
          <a:xfrm>
            <a:off x="658368" y="29352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14" name="a3_jn"/>
          <p:cNvSpPr txBox="1"/>
          <p:nvPr/>
        </p:nvSpPr>
        <p:spPr>
          <a:xfrm>
            <a:off x="1143000" y="2761488"/>
            <a:ext cx="56692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Checkpoint: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write the same blocks to their real places in the file system</a:t>
            </a:r>
            <a:endParaRPr lang="en-US" sz="1250" dirty="0"/>
          </a:p>
        </p:txBody>
      </p:sp>
      <p:sp>
        <p:nvSpPr>
          <p:cNvPr id="15" name="a4_jn"/>
          <p:cNvSpPr/>
          <p:nvPr/>
        </p:nvSpPr>
        <p:spPr>
          <a:xfrm>
            <a:off x="548640" y="3547872"/>
            <a:ext cx="6400800" cy="713232"/>
          </a:xfrm>
          <a:prstGeom prst="roundRect">
            <a:avLst>
              <a:gd name="adj" fmla="val 1025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a4_jn"/>
          <p:cNvSpPr/>
          <p:nvPr/>
        </p:nvSpPr>
        <p:spPr>
          <a:xfrm>
            <a:off x="658368" y="3721608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a4_jn"/>
          <p:cNvSpPr txBox="1"/>
          <p:nvPr/>
        </p:nvSpPr>
        <p:spPr>
          <a:xfrm>
            <a:off x="658368" y="372160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18" name="a4_jn"/>
          <p:cNvSpPr txBox="1"/>
          <p:nvPr/>
        </p:nvSpPr>
        <p:spPr>
          <a:xfrm>
            <a:off x="1143000" y="3547872"/>
            <a:ext cx="56692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Free: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mark the transaction done; the journal space is reused</a:t>
            </a:r>
            <a:endParaRPr lang="en-US" sz="1250" dirty="0"/>
          </a:p>
        </p:txBody>
      </p:sp>
      <p:sp>
        <p:nvSpPr>
          <p:cNvPr id="19" name="a5_jn"/>
          <p:cNvSpPr/>
          <p:nvPr/>
        </p:nvSpPr>
        <p:spPr>
          <a:xfrm>
            <a:off x="548640" y="4334256"/>
            <a:ext cx="6400800" cy="713232"/>
          </a:xfrm>
          <a:prstGeom prst="roundRect">
            <a:avLst>
              <a:gd name="adj" fmla="val 1025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5_jn"/>
          <p:cNvSpPr/>
          <p:nvPr/>
        </p:nvSpPr>
        <p:spPr>
          <a:xfrm>
            <a:off x="658368" y="4507992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a5_jn"/>
          <p:cNvSpPr txBox="1"/>
          <p:nvPr/>
        </p:nvSpPr>
        <p:spPr>
          <a:xfrm>
            <a:off x="658368" y="45079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5</a:t>
            </a:r>
            <a:endParaRPr lang="en-US" sz="1200" dirty="0"/>
          </a:p>
        </p:txBody>
      </p:sp>
      <p:sp>
        <p:nvSpPr>
          <p:cNvPr id="22" name="a5_jn"/>
          <p:cNvSpPr txBox="1"/>
          <p:nvPr/>
        </p:nvSpPr>
        <p:spPr>
          <a:xfrm>
            <a:off x="1143000" y="4334256"/>
            <a:ext cx="56692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After a crash: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replay committed transactions; ignore uncommitted ones</a:t>
            </a:r>
            <a:endParaRPr lang="en-US" sz="1250" dirty="0"/>
          </a:p>
        </p:txBody>
      </p:sp>
      <p:graphicFrame>
        <p:nvGraphicFramePr>
          <p:cNvPr id="3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178040" y="1188720"/>
          <a:ext cx="4480560" cy="914400"/>
        </p:xfrm>
        <a:graphic>
          <a:graphicData uri="http://schemas.openxmlformats.org/drawingml/2006/table">
            <a:tbl>
              <a:tblPr/>
              <a:tblGrid>
                <a:gridCol w="1691640"/>
                <a:gridCol w="2788920"/>
              </a:tblGrid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chemeClr val="bg1"/>
                          </a:solidFill>
                        </a:rPr>
                        <a:t>ext4 mode (mount -o data=…)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chemeClr val="bg1"/>
                          </a:solidFill>
                        </a:rPr>
                        <a:t>what goes to the journal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</a:rPr>
                        <a:t>journal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metadata AND data: safest, every byte written twice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</a:rPr>
                        <a:t>ordered (default)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metadata only; data is written BEFORE its metadata commits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</a:rPr>
                        <a:t>writeback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metadata only, no ordering: fastest, old data may appear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24" name="Shape 21"/>
          <p:cNvSpPr/>
          <p:nvPr/>
        </p:nvSpPr>
        <p:spPr>
          <a:xfrm>
            <a:off x="7178040" y="4069080"/>
            <a:ext cx="4480560" cy="1874520"/>
          </a:xfrm>
          <a:prstGeom prst="roundRect">
            <a:avLst>
              <a:gd name="adj" fmla="val 487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5" name="Shape 22"/>
          <p:cNvSpPr/>
          <p:nvPr/>
        </p:nvSpPr>
        <p:spPr>
          <a:xfrm>
            <a:off x="7342632" y="419709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6" name="Shape 23"/>
          <p:cNvSpPr/>
          <p:nvPr/>
        </p:nvSpPr>
        <p:spPr>
          <a:xfrm>
            <a:off x="7543800" y="419709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7" name="Shape 24"/>
          <p:cNvSpPr/>
          <p:nvPr/>
        </p:nvSpPr>
        <p:spPr>
          <a:xfrm>
            <a:off x="7744968" y="419709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8" name="Text 25"/>
          <p:cNvSpPr txBox="1"/>
          <p:nvPr/>
        </p:nvSpPr>
        <p:spPr>
          <a:xfrm>
            <a:off x="8001000" y="411480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real: header and kernel facts</a:t>
            </a:r>
            <a:endParaRPr lang="en-US" sz="1100" dirty="0"/>
          </a:p>
        </p:txBody>
      </p:sp>
      <p:sp>
        <p:nvSpPr>
          <p:cNvPr id="29" name="Text 26"/>
          <p:cNvSpPr txBox="1"/>
          <p:nvPr/>
        </p:nvSpPr>
        <p:spPr>
          <a:xfrm>
            <a:off x="7379208" y="4453128"/>
            <a:ext cx="4114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Journal inode: 8   Total journal size: 16M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include/linux/jbd2.h 48: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#define JBD2_DEFAULT_MAX_COMMIT_AGE 5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/proc/fs/jbd2/vda-8/info: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36449us average transaction commit time</a:t>
            </a:r>
            <a:endParaRPr lang="en-US" sz="950" dirty="0"/>
          </a:p>
        </p:txBody>
      </p:sp>
      <p:sp>
        <p:nvSpPr>
          <p:cNvPr id="30" name="Text 27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OSTEP, "Crash Consistency" (journaling); Love, LKD Ch. 13–16</a:t>
            </a:r>
            <a:endParaRPr lang="en-US" sz="1100" dirty="0"/>
          </a:p>
        </p:txBody>
      </p:sp>
      <p:sp>
        <p:nvSpPr>
          <p:cNvPr id="32" name="Text 28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21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Experiment: pull the plug on our guest (real)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577840" cy="1691640"/>
          </a:xfrm>
          <a:prstGeom prst="roundRect">
            <a:avLst>
              <a:gd name="adj" fmla="val 540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A: crash at once   (sysrq b = reset now)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212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writer /mnt/kept.bin 1 fsync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fsync():   39.0 ms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echo "written, never synced" &gt; /mnt/lost.txt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echo b &gt; /proc/sysrq-trigger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548640" y="3017520"/>
            <a:ext cx="5577840" cy="1188720"/>
          </a:xfrm>
          <a:prstGeom prst="roundRect">
            <a:avLst>
              <a:gd name="adj" fmla="val 769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31455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31455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31455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30632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B: write, wait 7 s, crash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3401568"/>
            <a:ext cx="5212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echo "written, never synced" &gt; /mnt/late.txt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sleep 7; echo b &gt; /proc/sysrq-trigger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6355080" y="1188720"/>
            <a:ext cx="5303520" cy="4754880"/>
          </a:xfrm>
          <a:prstGeom prst="roundRect">
            <a:avLst>
              <a:gd name="adj" fmla="val 192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651967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672084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692200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7178040" y="1234440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on the host, with the disk images  (real)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6556248" y="1572768"/>
            <a:ext cx="49377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dumpe2fs -h dA.img | grep features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… needs_recovery …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debugfs -R "ls -l /" dA.img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# before replay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(no kept.bin, no lost.txt)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e2fsck -fy dA.img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dA.img: recovering journal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Free blocks count wrong … Fix? yes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debugfs -R "ls -l /" dA.img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# after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21  100644  1048576  kept.bin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… the same for dB.img: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21  100644  22  late.txt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debugfs -R "cat /late.txt" dB.img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written, never synced</a:t>
            </a:r>
            <a:endParaRPr lang="en-US" sz="95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4343400"/>
          <a:ext cx="5577840" cy="914400"/>
        </p:xfrm>
        <a:graphic>
          <a:graphicData uri="http://schemas.openxmlformats.org/drawingml/2006/table">
            <a:tbl>
              <a:tblPr/>
              <a:tblGrid>
                <a:gridCol w="1325880"/>
                <a:gridCol w="1417320"/>
                <a:gridCol w="2834640"/>
              </a:tblGrid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chemeClr val="bg1"/>
                          </a:solidFill>
                        </a:rPr>
                        <a:t>file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chemeClr val="bg1"/>
                          </a:solidFill>
                        </a:rPr>
                        <a:t>fsync?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chemeClr val="bg1"/>
                          </a:solidFill>
                        </a:rPr>
                        <a:t>after the crash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kept.bin (A)</a:t>
                      </a:r>
                      <a:endParaRPr lang="en-US" sz="10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safe: replayed from the journal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lost.txt (A)</a:t>
                      </a:r>
                      <a:endParaRPr lang="en-US" sz="10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no, crash at once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gone: never committed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late.txt (B)</a:t>
                      </a:r>
                      <a:endParaRPr lang="en-US" sz="10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no, 7 s passed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survived: a commit ran first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24" name="Text 1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22 / 29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How to save a file safely: write, fsync, rename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309360" cy="3657600"/>
          </a:xfrm>
          <a:prstGeom prst="roundRect">
            <a:avLst>
              <a:gd name="adj" fmla="val 250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safesave.c (core lines)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94360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fd = open(".settings.txt.tmp", O_WRONLY|O_CREAT|O_TRUNC, 0644);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write(fd, text, strlen(text));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fsync(fd);                     /* 1. new data is on disk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close(fd);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rename(".settings.txt.tmp", "settings.txt");  /* 2. atomic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 = open(".", O_RDONLY | O_DIRECTORY);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fsync(d);                      /* 3. the rename is on disk */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548640" y="4983480"/>
            <a:ext cx="6309360" cy="960120"/>
          </a:xfrm>
          <a:prstGeom prst="roundRect">
            <a:avLst>
              <a:gd name="adj" fmla="val 9524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511149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511149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511149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5029200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strace ./safesave  (real, shortened)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5367528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fsync(3) = 0   rename("./.settings.txt.tmp", "./settings.txt") = 0   fsync(3) = 0</a:t>
            </a:r>
            <a:endParaRPr lang="en-US" sz="950" dirty="0"/>
          </a:p>
        </p:txBody>
      </p:sp>
      <p:sp>
        <p:nvSpPr>
          <p:cNvPr id="15" name="a1_ss"/>
          <p:cNvSpPr/>
          <p:nvPr/>
        </p:nvSpPr>
        <p:spPr>
          <a:xfrm>
            <a:off x="7086600" y="1188720"/>
            <a:ext cx="4572000" cy="1463040"/>
          </a:xfrm>
          <a:prstGeom prst="roundRect">
            <a:avLst>
              <a:gd name="adj" fmla="val 5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6" name="a1_ss"/>
          <p:cNvSpPr txBox="1"/>
          <p:nvPr/>
        </p:nvSpPr>
        <p:spPr>
          <a:xfrm>
            <a:off x="7223760" y="1188720"/>
            <a:ext cx="4297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Why not just open("settings.txt", O_TRUNC)?</a:t>
            </a:r>
            <a:endParaRPr lang="en-US" sz="12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A crash after the truncate and before the data is written leaves an empty file: the old settings are gone too.</a:t>
            </a:r>
            <a:endParaRPr lang="en-US" sz="1200" dirty="0"/>
          </a:p>
        </p:txBody>
      </p:sp>
      <p:sp>
        <p:nvSpPr>
          <p:cNvPr id="17" name="a2_ss"/>
          <p:cNvSpPr/>
          <p:nvPr/>
        </p:nvSpPr>
        <p:spPr>
          <a:xfrm>
            <a:off x="7086600" y="2788920"/>
            <a:ext cx="4572000" cy="1463040"/>
          </a:xfrm>
          <a:prstGeom prst="roundRect">
            <a:avLst>
              <a:gd name="adj" fmla="val 5000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8" name="a2_ss"/>
          <p:cNvSpPr txBox="1"/>
          <p:nvPr/>
        </p:nvSpPr>
        <p:spPr>
          <a:xfrm>
            <a:off x="7223760" y="2788920"/>
            <a:ext cx="4297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Why rename?</a:t>
            </a:r>
            <a:endParaRPr lang="en-US" sz="12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rename replaces the name in one step: the directory points to the old inode or to the new one, never to half a file.</a:t>
            </a:r>
            <a:endParaRPr lang="en-US" sz="1200" dirty="0"/>
          </a:p>
        </p:txBody>
      </p:sp>
      <p:sp>
        <p:nvSpPr>
          <p:cNvPr id="19" name="a3_ss"/>
          <p:cNvSpPr/>
          <p:nvPr/>
        </p:nvSpPr>
        <p:spPr>
          <a:xfrm>
            <a:off x="7086600" y="4389120"/>
            <a:ext cx="457200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3_ss"/>
          <p:cNvSpPr txBox="1"/>
          <p:nvPr/>
        </p:nvSpPr>
        <p:spPr>
          <a:xfrm>
            <a:off x="7223760" y="4389120"/>
            <a:ext cx="4297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Why fsync the directory?</a:t>
            </a:r>
            <a:endParaRPr lang="en-US" sz="12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the rename is a change to the directory; without it, a crash can bring back the old name.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Kerrisk, TLPI §13.3, §18.4 (rename)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23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LAB 12.2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ext2cat.c: a file system reader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superblock → group descriptor → inode → directory → data, with pread.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24 / 29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Lab 12.2 tasks, step by step</a:t>
            </a:r>
            <a:endParaRPr lang="en-US" sz="3000" dirty="0"/>
          </a:p>
        </p:txBody>
      </p:sp>
      <p:sp>
        <p:nvSpPr>
          <p:cNvPr id="3" name="a1_l122"/>
          <p:cNvSpPr/>
          <p:nvPr/>
        </p:nvSpPr>
        <p:spPr>
          <a:xfrm>
            <a:off x="548640" y="1188720"/>
            <a:ext cx="5852160" cy="658368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a1_l122"/>
          <p:cNvSpPr/>
          <p:nvPr/>
        </p:nvSpPr>
        <p:spPr>
          <a:xfrm>
            <a:off x="658368" y="133502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a1_l122"/>
          <p:cNvSpPr txBox="1"/>
          <p:nvPr/>
        </p:nvSpPr>
        <p:spPr>
          <a:xfrm>
            <a:off x="658368" y="13350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6" name="a1_l122"/>
          <p:cNvSpPr txBox="1"/>
          <p:nvPr/>
        </p:nvSpPr>
        <p:spPr>
          <a:xfrm>
            <a:off x="1143000" y="118872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./mkimage.sh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(or use the disk.img in the zip); look at it with 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dumpe2fs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and 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debugfs -R "ls -l /"</a:t>
            </a:r>
            <a:endParaRPr lang="en-US" sz="1200" dirty="0"/>
          </a:p>
        </p:txBody>
      </p:sp>
      <p:sp>
        <p:nvSpPr>
          <p:cNvPr id="7" name="a2_l122"/>
          <p:cNvSpPr/>
          <p:nvPr/>
        </p:nvSpPr>
        <p:spPr>
          <a:xfrm>
            <a:off x="548640" y="1920240"/>
            <a:ext cx="5852160" cy="658368"/>
          </a:xfrm>
          <a:prstGeom prst="roundRect">
            <a:avLst>
              <a:gd name="adj" fmla="val 1111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a2_l122"/>
          <p:cNvSpPr/>
          <p:nvPr/>
        </p:nvSpPr>
        <p:spPr>
          <a:xfrm>
            <a:off x="658368" y="206654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a2_l122"/>
          <p:cNvSpPr txBox="1"/>
          <p:nvPr/>
        </p:nvSpPr>
        <p:spPr>
          <a:xfrm>
            <a:off x="658368" y="20665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0" name="a2_l122"/>
          <p:cNvSpPr txBox="1"/>
          <p:nvPr/>
        </p:nvSpPr>
        <p:spPr>
          <a:xfrm>
            <a:off x="1143000" y="192024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TODO 1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: read the superblock at byte 1024; check 0xEF53; bs = 1024 &lt;&lt; s_log_block_size</a:t>
            </a:r>
            <a:endParaRPr lang="en-US" sz="1200" dirty="0"/>
          </a:p>
        </p:txBody>
      </p:sp>
      <p:sp>
        <p:nvSpPr>
          <p:cNvPr id="11" name="a3_l122"/>
          <p:cNvSpPr/>
          <p:nvPr/>
        </p:nvSpPr>
        <p:spPr>
          <a:xfrm>
            <a:off x="548640" y="2651760"/>
            <a:ext cx="5852160" cy="658368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a3_l122"/>
          <p:cNvSpPr/>
          <p:nvPr/>
        </p:nvSpPr>
        <p:spPr>
          <a:xfrm>
            <a:off x="658368" y="279806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a3_l122"/>
          <p:cNvSpPr txBox="1"/>
          <p:nvPr/>
        </p:nvSpPr>
        <p:spPr>
          <a:xfrm>
            <a:off x="658368" y="27980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14" name="a3_l122"/>
          <p:cNvSpPr txBox="1"/>
          <p:nvPr/>
        </p:nvSpPr>
        <p:spPr>
          <a:xfrm>
            <a:off x="1143000" y="265176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TODO 2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: read_inode: group and index, the group descriptor, then the inode</a:t>
            </a:r>
            <a:endParaRPr lang="en-US" sz="1200" dirty="0"/>
          </a:p>
        </p:txBody>
      </p:sp>
      <p:sp>
        <p:nvSpPr>
          <p:cNvPr id="15" name="a4_l122"/>
          <p:cNvSpPr/>
          <p:nvPr/>
        </p:nvSpPr>
        <p:spPr>
          <a:xfrm>
            <a:off x="548640" y="3383280"/>
            <a:ext cx="5852160" cy="658368"/>
          </a:xfrm>
          <a:prstGeom prst="roundRect">
            <a:avLst>
              <a:gd name="adj" fmla="val 1111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a4_l122"/>
          <p:cNvSpPr/>
          <p:nvPr/>
        </p:nvSpPr>
        <p:spPr>
          <a:xfrm>
            <a:off x="658368" y="352958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a4_l122"/>
          <p:cNvSpPr txBox="1"/>
          <p:nvPr/>
        </p:nvSpPr>
        <p:spPr>
          <a:xfrm>
            <a:off x="658368" y="352958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18" name="a4_l122"/>
          <p:cNvSpPr txBox="1"/>
          <p:nvPr/>
        </p:nvSpPr>
        <p:spPr>
          <a:xfrm>
            <a:off x="1143000" y="338328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TODO 3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: walk a directory block with rec_len; compare names with memcmp</a:t>
            </a:r>
            <a:endParaRPr lang="en-US" sz="1200" dirty="0"/>
          </a:p>
        </p:txBody>
      </p:sp>
      <p:sp>
        <p:nvSpPr>
          <p:cNvPr id="19" name="a5_l122"/>
          <p:cNvSpPr/>
          <p:nvPr/>
        </p:nvSpPr>
        <p:spPr>
          <a:xfrm>
            <a:off x="548640" y="4114800"/>
            <a:ext cx="5852160" cy="658368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5_l122"/>
          <p:cNvSpPr/>
          <p:nvPr/>
        </p:nvSpPr>
        <p:spPr>
          <a:xfrm>
            <a:off x="658368" y="426110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a5_l122"/>
          <p:cNvSpPr txBox="1"/>
          <p:nvPr/>
        </p:nvSpPr>
        <p:spPr>
          <a:xfrm>
            <a:off x="658368" y="426110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5</a:t>
            </a:r>
            <a:endParaRPr lang="en-US" sz="1200" dirty="0"/>
          </a:p>
        </p:txBody>
      </p:sp>
      <p:sp>
        <p:nvSpPr>
          <p:cNvPr id="22" name="a5_l122"/>
          <p:cNvSpPr txBox="1"/>
          <p:nvPr/>
        </p:nvSpPr>
        <p:spPr>
          <a:xfrm>
            <a:off x="1143000" y="411480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TODO 4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: print i_size bytes from the direct blocks. Test /hello.txt, /docs/notes.txt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548640" y="4754880"/>
            <a:ext cx="5852160" cy="1188720"/>
          </a:xfrm>
          <a:prstGeom prst="roundRect">
            <a:avLst>
              <a:gd name="adj" fmla="val 615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731520" y="4754880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accent1"/>
                </a:solidFill>
              </a:rPr>
              <a:t>Check every step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with the tools: 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debugfs -R "stat /hello.txt" disk.img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prints the inode you should find; 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 -A d -t x1 -j BYTE -N 64 disk.img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shows the raw bytes.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6629400" y="1188720"/>
            <a:ext cx="5029200" cy="4754880"/>
          </a:xfrm>
          <a:prstGeom prst="roundRect">
            <a:avLst>
              <a:gd name="adj" fmla="val 192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6" name="Shape 24"/>
          <p:cNvSpPr/>
          <p:nvPr/>
        </p:nvSpPr>
        <p:spPr>
          <a:xfrm>
            <a:off x="679399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7" name="Shape 25"/>
          <p:cNvSpPr/>
          <p:nvPr/>
        </p:nvSpPr>
        <p:spPr>
          <a:xfrm>
            <a:off x="699516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>
            <a:off x="719632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7452360" y="12344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reference, real</a:t>
            </a:r>
            <a:endParaRPr lang="en-US" sz="1100" dirty="0"/>
          </a:p>
        </p:txBody>
      </p:sp>
      <p:sp>
        <p:nvSpPr>
          <p:cNvPr id="30" name="Text 28"/>
          <p:cNvSpPr txBox="1"/>
          <p:nvPr/>
        </p:nvSpPr>
        <p:spPr>
          <a:xfrm>
            <a:off x="6830568" y="1572768"/>
            <a:ext cx="466344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./ext2cat disk.img /docs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block size 1024, 1024 inodes per group, …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docs  in inode 2 -&gt; inode 12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inode    12  rec_len   12  .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inode     2  rec_len   12  ..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inode    13  rec_len   16  big.txt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inode    14  rec_len   20  notes.txt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inode    15  rec_len   20  numbers.txt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inode    16  rec_len  944  readme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./ext2cat disk.img /docs/notes.txt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Lab 12.2 notes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line two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./ext2cat disk.img /docs/numbers.txt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block 12 needs an indirect block: Homework 12.2</a:t>
            </a:r>
            <a:endParaRPr lang="en-US" sz="1000" dirty="0"/>
          </a:p>
        </p:txBody>
      </p:sp>
      <p:sp>
        <p:nvSpPr>
          <p:cNvPr id="32" name="Text 2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25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Checkpoint: test yourself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71600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371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234440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At which byte is an ext2 superblock, whatever the block size?</a:t>
            </a:r>
            <a:endParaRPr lang="en-US" sz="1500" dirty="0"/>
          </a:p>
        </p:txBody>
      </p:sp>
      <p:sp>
        <p:nvSpPr>
          <p:cNvPr id="7" name="a1_ans"/>
          <p:cNvSpPr txBox="1"/>
          <p:nvPr/>
        </p:nvSpPr>
        <p:spPr>
          <a:xfrm>
            <a:off x="7589520" y="1234440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byte 1024 (magic 0xEF53 at byte 1080)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216712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13232" y="2350008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13232" y="235000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212848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Inode 17, 1024 inodes per group, inode table at block 20, 256-byte inodes, 1 KiB blocks: where?</a:t>
            </a:r>
            <a:endParaRPr lang="en-US" sz="1500" dirty="0"/>
          </a:p>
        </p:txBody>
      </p:sp>
      <p:sp>
        <p:nvSpPr>
          <p:cNvPr id="12" name="a2_ans"/>
          <p:cNvSpPr txBox="1"/>
          <p:nvPr/>
        </p:nvSpPr>
        <p:spPr>
          <a:xfrm>
            <a:off x="7589520" y="2212848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group 0, index 16: 20 × 1024 + 16 × 256 = 24576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8640" y="314553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13232" y="3328416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13232" y="332841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Q3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3191256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write() returned. Is the data on the disk?</a:t>
            </a:r>
            <a:endParaRPr lang="en-US" sz="1500" dirty="0"/>
          </a:p>
        </p:txBody>
      </p:sp>
      <p:sp>
        <p:nvSpPr>
          <p:cNvPr id="17" name="a3_ans"/>
          <p:cNvSpPr txBox="1"/>
          <p:nvPr/>
        </p:nvSpPr>
        <p:spPr>
          <a:xfrm>
            <a:off x="7589520" y="3191256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no: dirty pages in the page cache; fsync waits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412394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713232" y="4306824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13232" y="43068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Q4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1417320" y="4169664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fflush(fp) or fsync(fd): which one survives a power cut?</a:t>
            </a:r>
            <a:endParaRPr lang="en-US" sz="1500" dirty="0"/>
          </a:p>
        </p:txBody>
      </p:sp>
      <p:sp>
        <p:nvSpPr>
          <p:cNvPr id="22" name="a4_ans"/>
          <p:cNvSpPr txBox="1"/>
          <p:nvPr/>
        </p:nvSpPr>
        <p:spPr>
          <a:xfrm>
            <a:off x="7589520" y="4169664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fsync (fflush only reaches the page cache)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548640" y="51023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713232" y="5285232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713232" y="528523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Q5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1417320" y="5148072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What does the journal replay after a crash?</a:t>
            </a:r>
            <a:endParaRPr lang="en-US" sz="1500" dirty="0"/>
          </a:p>
        </p:txBody>
      </p:sp>
      <p:sp>
        <p:nvSpPr>
          <p:cNvPr id="27" name="a5_ans"/>
          <p:cNvSpPr txBox="1"/>
          <p:nvPr/>
        </p:nvSpPr>
        <p:spPr>
          <a:xfrm>
            <a:off x="7589520" y="5148072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only committed transactions; the rest are ignored</a:t>
            </a:r>
            <a:endParaRPr lang="en-US" sz="14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26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  <p:bldP spid="22" grpId="0" animBg="1"/>
      <p:bldP spid="2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Key ideas from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1258" y="1707642"/>
            <a:ext cx="342900" cy="3429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4592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 disk is an array of blocks; ext2 puts a superblock, group descriptors, bitmaps and an inode table in it.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17220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637336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4818" y="1707642"/>
            <a:ext cx="342900" cy="3429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26948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Path → directory entries → inode → i_block (direct, indirect) or ext4 extents → data.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4864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258" y="3307842"/>
            <a:ext cx="342900" cy="34290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4592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page cache serves reads from RAM and holds dirty pages; writeback or fsync writes them.</a:t>
            </a:r>
            <a:endParaRPr lang="en-US" sz="1500" dirty="0"/>
          </a:p>
        </p:txBody>
      </p:sp>
      <p:sp>
        <p:nvSpPr>
          <p:cNvPr id="15" name="Shape 10"/>
          <p:cNvSpPr/>
          <p:nvPr/>
        </p:nvSpPr>
        <p:spPr>
          <a:xfrm>
            <a:off x="617220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637336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4818" y="3307842"/>
            <a:ext cx="342900" cy="3429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26948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 crash can stop between writes; the journal commits all-or-nothing. Only fsync promises durability.</a:t>
            </a:r>
            <a:endParaRPr lang="en-US" sz="1500" dirty="0"/>
          </a:p>
        </p:txBody>
      </p:sp>
      <p:sp>
        <p:nvSpPr>
          <p:cNvPr id="20" name="Text 1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27 / 29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Homework 12.2 (due before Lecture 13)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412748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412748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1. Indirect blocks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23160" y="1179576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Add i_block[12] and i_block[13] to your ext2cat. Check /docs/numbers.txt and /docs/big.txt with cmp. What is the largest file with 1 KiB blocks?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1305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13232" y="2400300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713232" y="2400300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2. The symlink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2423160" y="2167128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./ext2cat disk.img /docs/readme fails with "short read at byte 1742980626432". Explain that number (debugfs -R "stat /docs/readme" helps), and fix it.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311810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13232" y="3387852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13232" y="3387852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3. Your disk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2423160" y="3154680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Run writer with 256 MiB, with and without fsync, and readtime with drop, on a lab PC. Compare with our numbers. Why is write() so fast?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548640" y="410565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13232" y="4375404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713232" y="4375404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4. The crash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423160" y="4142232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Use our crash experiment: why did kept.bin survive, lost.txt vanish and late.txt survive? Why does safesave.c fsync twice?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48640" y="509320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13232" y="5362956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13232" y="5362956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5. Directory order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2423160" y="5129784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dirent on ext4 lists names in a strange order; ext2cat lists our root in creation order. Find the reason in fs/ext4/dir.c (is_dx_dir).</a:t>
            </a:r>
            <a:endParaRPr lang="en-US" sz="135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28 / 29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Next lecture and reading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4206240" cy="4754880"/>
          </a:xfrm>
          <a:prstGeom prst="roundRect">
            <a:avLst>
              <a:gd name="adj" fmla="val 1739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822960" y="13716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NEXT: LECTURE 13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78308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2200" b="1" dirty="0">
                <a:solidFill>
                  <a:schemeClr val="bg1"/>
                </a:solidFill>
              </a:rPr>
              <a:t>Interrupts and exceptions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743200"/>
            <a:ext cx="36576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4"/>
                </a:solidFill>
              </a:rPr>
              <a:t>How the CPU stops what it is doing when a device needs attention: the IDT, interrupt handlers, top and bottom halves, softirqs and timers. Today's trace already showed one: block_rq_complete ran inside the disk's interrupt ("h").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074920" y="118872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Main text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074920" y="1481328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R. E. Bryant &amp; D. R. O'Hallaron,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CS:APP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3rd ed., Ch. 10 today; §8.1 (exceptions) for Lecture 13.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074920" y="2395728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Kernel side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074920" y="2688336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R. Love,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LKD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Ch. 14 and 16 today; Ch. 7 (interrupts) and Ch. 8 (bottom halves) for Lecture 13.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5074920" y="3602736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Free book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074920" y="3895344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Arpaci-Dusseau,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OSTEP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"File System Implementation" and "Crash Consistency: FSCK and Journaling".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074920" y="4809744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Lab files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074920" y="5102352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lab12_files.zip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ext2cat_starter.c, mkimage.sh, disk.img, and the demos (readtime, writer).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29 / 29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ysProg">
  <a:themeElements>
    <a:clrScheme name="SysProg">
      <a:dk1>
        <a:srgbClr val="0F172A"/>
      </a:dk1>
      <a:lt1>
        <a:srgbClr val="FFFFFF"/>
      </a:lt1>
      <a:dk2>
        <a:srgbClr val="1B2A41"/>
      </a:dk2>
      <a:lt2>
        <a:srgbClr val="F1F5F9"/>
      </a:lt2>
      <a:accent1>
        <a:srgbClr val="EA580C"/>
      </a:accent1>
      <a:accent2>
        <a:srgbClr val="0F766E"/>
      </a:accent2>
      <a:accent3>
        <a:srgbClr val="475569"/>
      </a:accent3>
      <a:accent4>
        <a:srgbClr val="CBD5E1"/>
      </a:accent4>
      <a:accent5>
        <a:srgbClr val="FFEDD5"/>
      </a:accent5>
      <a:accent6>
        <a:srgbClr val="CCFBF1"/>
      </a:accent6>
      <a:hlink>
        <a:srgbClr val="0F766E"/>
      </a:hlink>
      <a:folHlink>
        <a:srgbClr val="7C3AED"/>
      </a:folHlink>
    </a:clrScheme>
    <a:fontScheme name="SysProg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CSE 4105 Lecture 12.2: File Systems on Disk</dc:title>
  <dc:subject>PptxGenJS Presentation</dc:subject>
  <dc:creator>Md Mahbub E Noor</dc:creator>
  <cp:lastModifiedBy>Md Mahbub E Noor</cp:lastModifiedBy>
  <cp:revision>1</cp:revision>
  <dcterms:created xsi:type="dcterms:W3CDTF">2026-10-14T17:21:46Z</dcterms:created>
  <dcterms:modified xsi:type="dcterms:W3CDTF">2026-10-14T17:21:46Z</dcterms:modified>
</cp:coreProperties>
</file>