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eb9c3162-734d-0d82-984a-35604cf4a54d}">
          <p14:sldIdLst>
            <p14:sldId id="256"/>
            <p14:sldId id="257"/>
            <p14:sldId id="258"/>
          </p14:sldIdLst>
        </p14:section>
        <p14:section name="Files from C" id="{10343481-781d-01cc-fc9d-02af4852f4e4}">
          <p14:sldIdLst>
            <p14:sldId id="259"/>
            <p14:sldId id="260"/>
            <p14:sldId id="261"/>
          </p14:sldIdLst>
        </p14:section>
        <p14:section name="Three tables" id="{9e02733a-9000-a0cf-d675-d6b942ea046c}">
          <p14:sldIdLst>
            <p14:sldId id="262"/>
            <p14:sldId id="263"/>
            <p14:sldId id="264"/>
            <p14:sldId id="265"/>
            <p14:sldId id="266"/>
          </p14:sldIdLst>
        </p14:section>
        <p14:section name="Inodes and directories" id="{333801f5-4198-d38f-d59b-4ed323ff2b9d}">
          <p14:sldIdLst>
            <p14:sldId id="267"/>
            <p14:sldId id="268"/>
            <p14:sldId id="269"/>
            <p14:sldId id="270"/>
            <p14:sldId id="271"/>
            <p14:sldId id="272"/>
          </p14:sldIdLst>
        </p14:section>
        <p14:section name="The VFS" id="{908eebd4-6926-46da-369f-ac6535cae3b4}">
          <p14:sldIdLst>
            <p14:sldId id="273"/>
            <p14:sldId id="274"/>
            <p14:sldId id="275"/>
            <p14:sldId id="276"/>
            <p14:sldId id="277"/>
            <p14:sldId id="278"/>
            <p14:sldId id="279"/>
          </p14:sldIdLst>
        </p14:section>
        <p14:section name="Lab 12.1" id="{b90726af-2f33-d2e5-846d-8feb7e8b7ffa}">
          <p14:sldIdLst>
            <p14:sldId id="280"/>
            <p14:sldId id="281"/>
          </p14:sldIdLst>
        </p14:section>
        <p14:section name="Wrap-up" id="{09bdbb5c-88ce-f6b4-fce5-c93530b477a7}">
          <p14:sldIdLst>
            <p14:sldId id="282"/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12.1: Files and the VFS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12.1: Files and the VFS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12.1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Files and the VFS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descriptors, inodes, directories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./fds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3 -&gt; /etc/hostname  ext4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4 -&gt; pipe:[2835]    pipefs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6 -&gt; socket:[2836]  sockfs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8 -&gt; /proc/539/status  proc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one read(), many kinds of file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the three tables behind a file descriptor: fd table, open-file table, inode.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Describe inodes, directories, hard and symbolic links, and how a path is looked up.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how the VFS lets one read() work on ext4, pipes, /proc and devices.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Use stat, readdir, lstat and readlink from C.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11.2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5–12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Files from C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12–24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Three tables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24–37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Inodes, directories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37–52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VFS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52–60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Lab and checkpoint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12.1: myls.c, your own ls -li.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30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11.2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malloc(200 KiB): which system call does glibc use?</a:t>
            </a:r>
            <a:endParaRPr lang="en-US" sz="160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mmap: the block is above the 128 KiB mmap threshold. Small blocks come from the heap (brk).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free(p) on a 100-byte block: does the RAM go back to the kernel?</a:t>
            </a:r>
            <a:endParaRPr lang="en-US" sz="160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No. The chunk goes on a tcache or bin shelf for the next malloc; the break does not move.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The machine runs out of RAM after overcommit. What happens?</a:t>
            </a:r>
            <a:endParaRPr lang="en-US" sz="160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OOM killer picks the process with the highest badness and sends SIGKILL (exit status 137).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 file, from C to the kernel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FILE * in C, an int in the kernel: the file descriptor.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30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"Everything is a file": what is behind each descriptor?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76656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./fds  (real; run in a terminal)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40080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 0 -&gt; /dev/pts/0              magic 0x1cd1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 1 -&gt; /dev/pts/0              magic 0x1cd1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 2 -&gt; /dev/pts/0              magic 0x1cd1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 3 -&gt; /etc/hostname           magic 0xef53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 4 -&gt; pipe:[2835]             magic 0x50495045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 5 -&gt; pipe:[2835]             magic 0x50495045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 6 -&gt; socket:[2836]           magic 0x534f434b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 7 -&gt; socket:[2837]           magic 0x534f434b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 8 -&gt; /proc/539/status        magic 0x9fa0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 9 -&gt; /dev/null               magic 0x1021994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10 -&gt; anon_inode:[eventfd]    magic 0x9041934</a:t>
            </a:r>
            <a:endParaRPr lang="en-US" sz="105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43800" y="1188720"/>
          <a:ext cx="4114800" cy="914400"/>
        </p:xfrm>
        <a:graphic>
          <a:graphicData uri="http://schemas.openxmlformats.org/drawingml/2006/table">
            <a:tbl>
              <a:tblPr/>
              <a:tblGrid>
                <a:gridCol w="1234440"/>
                <a:gridCol w="914400"/>
                <a:gridCol w="19659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magic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file system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what it is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0xef53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ext4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files on the disk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0x50495045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pipefs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pipes ("PIPE" in ASCII)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0x534f434b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sockfs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sockets ("SOCK")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0x9fa0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proc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kernel data as text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0x1cd1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devpts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terminals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0x1021994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tmpfs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files in RAM (/dev)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548640" y="4617720"/>
            <a:ext cx="6766560" cy="1325880"/>
          </a:xfrm>
          <a:prstGeom prst="roundRect">
            <a:avLst>
              <a:gd name="adj" fmla="val 551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731520" y="478231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731520" y="47823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731520" y="5148072"/>
            <a:ext cx="6400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Not only disk files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In C you used fopen for files on disk. In Linux the same int fd can name a pipe, a socket, a terminal, or kernel data.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7543800" y="4251960"/>
            <a:ext cx="4114800" cy="1691640"/>
          </a:xfrm>
          <a:prstGeom prst="roundRect">
            <a:avLst>
              <a:gd name="adj" fmla="val 432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7680960" y="4297680"/>
            <a:ext cx="38404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How fds.c knows: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readlink("/proc/self/fd/N")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gives the name;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fstatfs(N)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gives the magic number of the file system that owns it (include/uapi/linux/magic.h).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§10.1–10.2; Kerrisk, TLPI Ch. 4</a:t>
            </a:r>
            <a:endParaRPr lang="en-US" sz="1100" dirty="0"/>
          </a:p>
        </p:txBody>
      </p:sp>
      <p:sp>
        <p:nvSpPr>
          <p:cNvPr id="18" name="Text 1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30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FILE * (stdio) is a buffer on top of an fd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stdio.c: 1000 lines of 32 bytes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 = 0; i &lt; 1000; i++) printf("%s", line);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or, with "write": */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 = 0; i &lt; 1000; i++) write(1, line, 32);</a:t>
            </a:r>
            <a:endParaRPr lang="en-US" sz="11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474720"/>
          <a:ext cx="576072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1005840"/>
                <a:gridCol w="265176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run (strace -c -e trace=write)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write calls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./stdio &gt; out.txt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stdout is a file: full buffering, 4096 bytes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./stdio   (terminal)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1000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 terminal: line buffering, one per \n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./stdio write &gt; out.txt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1000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 buffer: every call enters the kernel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537960" y="1188720"/>
            <a:ext cx="5120640" cy="1508760"/>
          </a:xfrm>
          <a:prstGeom prst="roundRect">
            <a:avLst>
              <a:gd name="adj" fmla="val 606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-e trace=write ./stdio &gt; out.txt  (real)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6739128" y="1572768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write(1, "a line of text, 32 bytes long..\n"…, 4096) = 4096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write(1, "a line of text, 32 bytes long..\n"…, 4096) = 4096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 8 calls: 32 000 / 4096 = 7.8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6537960" y="2880360"/>
            <a:ext cx="5120640" cy="1463040"/>
          </a:xfrm>
          <a:prstGeom prst="roundRect">
            <a:avLst>
              <a:gd name="adj" fmla="val 5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7" name="Shape 14"/>
          <p:cNvSpPr/>
          <p:nvPr/>
        </p:nvSpPr>
        <p:spPr>
          <a:xfrm>
            <a:off x="6720840" y="304495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8" name="Text 15"/>
          <p:cNvSpPr txBox="1"/>
          <p:nvPr/>
        </p:nvSpPr>
        <p:spPr>
          <a:xfrm>
            <a:off x="6720840" y="304495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6720840" y="3410712"/>
            <a:ext cx="4754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Your fopen, fprintf, fgets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are still right. </a:t>
            </a:r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fileno(fp)</a:t>
            </a:r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gives the fd under the FILE *. fclose = fflush + close.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537960" y="4480560"/>
            <a:ext cx="512064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1" name="Shape 18"/>
          <p:cNvSpPr/>
          <p:nvPr/>
        </p:nvSpPr>
        <p:spPr>
          <a:xfrm>
            <a:off x="6720840" y="464515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2" name="Text 19"/>
          <p:cNvSpPr txBox="1"/>
          <p:nvPr/>
        </p:nvSpPr>
        <p:spPr>
          <a:xfrm>
            <a:off x="6720840" y="464515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6720840" y="5010912"/>
            <a:ext cx="4754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The data waits in YOUR process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until the buffer is full, a \n reaches a terminal, or exit. A crash (or _exit) before that loses it; fork copies it (Lecture 10.1).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§10.10 (standard I/O); Kerrisk, TLPI Ch. 13</a:t>
            </a:r>
            <a:endParaRPr lang="en-US" sz="1100" dirty="0"/>
          </a:p>
        </p:txBody>
      </p:sp>
      <p:sp>
        <p:nvSpPr>
          <p:cNvPr id="26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30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Three tables behind every fd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fd table → open-file table → inode: who shares what.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30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fd → open file → inode: three levels, like a library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fd table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one per process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160520" y="114300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open-file table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struct file, shared kernel-wide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8001000" y="114300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inode table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one per file on disk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292608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85800" y="1828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b="1" dirty="0">
                <a:solidFill>
                  <a:schemeClr val="accent3"/>
                </a:solidFill>
              </a:rPr>
              <a:t>process A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85800" y="2194560"/>
            <a:ext cx="2651760" cy="384048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77240" y="219456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fd 3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85800" y="2697480"/>
            <a:ext cx="2651760" cy="384048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777240" y="269748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fd 4  (= dup(3))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85800" y="3200400"/>
            <a:ext cx="2651760" cy="384048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77240" y="320040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fd 5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3931920"/>
            <a:ext cx="292608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85800" y="39593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b="1" dirty="0">
                <a:solidFill>
                  <a:schemeClr val="accent3"/>
                </a:solidFill>
              </a:rPr>
              <a:t>process B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85800" y="4297680"/>
            <a:ext cx="2651760" cy="384048"/>
          </a:xfrm>
          <a:prstGeom prst="roundRect">
            <a:avLst>
              <a:gd name="adj" fmla="val 1904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77240" y="429768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fd 3</a:t>
            </a:r>
            <a:endParaRPr lang="en-US" sz="1150" dirty="0"/>
          </a:p>
        </p:txBody>
      </p:sp>
      <p:sp>
        <p:nvSpPr>
          <p:cNvPr id="18" name="a1_of"/>
          <p:cNvSpPr/>
          <p:nvPr/>
        </p:nvSpPr>
        <p:spPr>
          <a:xfrm>
            <a:off x="4160520" y="2240280"/>
            <a:ext cx="3291840" cy="685800"/>
          </a:xfrm>
          <a:prstGeom prst="roundRect">
            <a:avLst>
              <a:gd name="adj" fmla="val 10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9" name="a1_of"/>
          <p:cNvSpPr txBox="1"/>
          <p:nvPr/>
        </p:nvSpPr>
        <p:spPr>
          <a:xfrm>
            <a:off x="4297680" y="224028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f_pos 6, O_RDONLY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f_op, f_inode</a:t>
            </a:r>
            <a:endParaRPr lang="en-US" sz="1100" dirty="0"/>
          </a:p>
        </p:txBody>
      </p:sp>
      <p:sp>
        <p:nvSpPr>
          <p:cNvPr id="20" name="a2_of"/>
          <p:cNvSpPr/>
          <p:nvPr/>
        </p:nvSpPr>
        <p:spPr>
          <a:xfrm>
            <a:off x="4160520" y="3246120"/>
            <a:ext cx="3291840" cy="685800"/>
          </a:xfrm>
          <a:prstGeom prst="roundRect">
            <a:avLst>
              <a:gd name="adj" fmla="val 10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1" name="a2_of"/>
          <p:cNvSpPr txBox="1"/>
          <p:nvPr/>
        </p:nvSpPr>
        <p:spPr>
          <a:xfrm>
            <a:off x="4297680" y="32461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f_pos 0, O_WRONLY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f_op, f_inode</a:t>
            </a:r>
            <a:endParaRPr lang="en-US" sz="1100" dirty="0"/>
          </a:p>
        </p:txBody>
      </p:sp>
      <p:sp>
        <p:nvSpPr>
          <p:cNvPr id="22" name="a3_of"/>
          <p:cNvSpPr/>
          <p:nvPr/>
        </p:nvSpPr>
        <p:spPr>
          <a:xfrm>
            <a:off x="4160520" y="4206240"/>
            <a:ext cx="3291840" cy="685800"/>
          </a:xfrm>
          <a:prstGeom prst="roundRect">
            <a:avLst>
              <a:gd name="adj" fmla="val 10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3" name="a3_of"/>
          <p:cNvSpPr txBox="1"/>
          <p:nvPr/>
        </p:nvSpPr>
        <p:spPr>
          <a:xfrm>
            <a:off x="4297680" y="420624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f_pos 3, O_RDONLY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f_op, f_inode</a:t>
            </a:r>
            <a:endParaRPr lang="en-US" sz="1100" dirty="0"/>
          </a:p>
        </p:txBody>
      </p:sp>
      <p:sp>
        <p:nvSpPr>
          <p:cNvPr id="24" name="a1_of"/>
          <p:cNvSpPr/>
          <p:nvPr/>
        </p:nvSpPr>
        <p:spPr>
          <a:xfrm>
            <a:off x="3337560" y="2386584"/>
            <a:ext cx="777240" cy="128016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5" name="a1_of"/>
          <p:cNvSpPr/>
          <p:nvPr/>
        </p:nvSpPr>
        <p:spPr>
          <a:xfrm flipV="1">
            <a:off x="3337560" y="2651760"/>
            <a:ext cx="777240" cy="237744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6" name="a2_of"/>
          <p:cNvSpPr/>
          <p:nvPr/>
        </p:nvSpPr>
        <p:spPr>
          <a:xfrm>
            <a:off x="3337560" y="3392424"/>
            <a:ext cx="777240" cy="173736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7" name="a3_of"/>
          <p:cNvSpPr/>
          <p:nvPr/>
        </p:nvSpPr>
        <p:spPr>
          <a:xfrm>
            <a:off x="3337560" y="4489704"/>
            <a:ext cx="777240" cy="36576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8" name="a4_in"/>
          <p:cNvSpPr/>
          <p:nvPr/>
        </p:nvSpPr>
        <p:spPr>
          <a:xfrm>
            <a:off x="8001000" y="2331720"/>
            <a:ext cx="3657600" cy="868680"/>
          </a:xfrm>
          <a:prstGeom prst="roundRect">
            <a:avLst>
              <a:gd name="adj" fmla="val 842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9" name="a4_in"/>
          <p:cNvSpPr txBox="1"/>
          <p:nvPr/>
        </p:nvSpPr>
        <p:spPr>
          <a:xfrm>
            <a:off x="8138160" y="233172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inode 959471: abc.txt</a:t>
            </a:r>
            <a:endParaRPr lang="en-US" sz="1150" dirty="0"/>
          </a:p>
          <a:p>
            <a:pPr algn="l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size 12, mode 0644, blocks</a:t>
            </a:r>
            <a:endParaRPr lang="en-US" sz="1150" dirty="0"/>
          </a:p>
        </p:txBody>
      </p:sp>
      <p:sp>
        <p:nvSpPr>
          <p:cNvPr id="30" name="a4_in"/>
          <p:cNvSpPr/>
          <p:nvPr/>
        </p:nvSpPr>
        <p:spPr>
          <a:xfrm>
            <a:off x="8001000" y="3657600"/>
            <a:ext cx="3657600" cy="868680"/>
          </a:xfrm>
          <a:prstGeom prst="roundRect">
            <a:avLst>
              <a:gd name="adj" fmla="val 842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1" name="a4_in"/>
          <p:cNvSpPr txBox="1"/>
          <p:nvPr/>
        </p:nvSpPr>
        <p:spPr>
          <a:xfrm>
            <a:off x="8138160" y="365760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inode 959486: notes.txt</a:t>
            </a:r>
            <a:endParaRPr lang="en-US" sz="1150" dirty="0"/>
          </a:p>
          <a:p>
            <a:pPr algn="l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size 6, mode 0644, blocks</a:t>
            </a:r>
            <a:endParaRPr lang="en-US" sz="1150" dirty="0"/>
          </a:p>
        </p:txBody>
      </p:sp>
      <p:sp>
        <p:nvSpPr>
          <p:cNvPr id="32" name="a4_in"/>
          <p:cNvSpPr/>
          <p:nvPr/>
        </p:nvSpPr>
        <p:spPr>
          <a:xfrm>
            <a:off x="7452360" y="2578608"/>
            <a:ext cx="502920" cy="118872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3" name="a4_in"/>
          <p:cNvSpPr/>
          <p:nvPr/>
        </p:nvSpPr>
        <p:spPr>
          <a:xfrm flipV="1">
            <a:off x="7452360" y="2926080"/>
            <a:ext cx="502920" cy="1618488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4" name="a4_in"/>
          <p:cNvSpPr/>
          <p:nvPr/>
        </p:nvSpPr>
        <p:spPr>
          <a:xfrm>
            <a:off x="7452360" y="3584448"/>
            <a:ext cx="502920" cy="484632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548640" y="5029200"/>
            <a:ext cx="11109960" cy="914400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31520" y="5029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Library analogy: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fd is the number on your borrowing card (only means something to you); the open file is the checkout record with your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bookmark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(f_pos); the inode is the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book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itself. Two readers of one book have two bookmarks.</a:t>
            </a:r>
            <a:endParaRPr lang="en-US" sz="1250" dirty="0"/>
          </a:p>
        </p:txBody>
      </p:sp>
      <p:sp>
        <p:nvSpPr>
          <p:cNvPr id="37" name="Text 3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§10.8 (sharing files); Kerrisk, TLPI §5.4</a:t>
            </a:r>
            <a:endParaRPr lang="en-US" sz="1100" dirty="0"/>
          </a:p>
        </p:txBody>
      </p:sp>
      <p:sp>
        <p:nvSpPr>
          <p:cNvPr id="39" name="Text 3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4" grpId="0" animBg="1"/>
      <p:bldP spid="25" grpId="0" animBg="1"/>
      <p:bldP spid="20" grpId="0" animBg="1"/>
      <p:bldP spid="21" grpId="0" animBg="1"/>
      <p:bldP spid="26" grpId="0" animBg="1"/>
      <p:bldP spid="22" grpId="0" animBg="1"/>
      <p:bldP spid="23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Proof: who shares the offset? (share.c)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./share   (abc.txt holds "abcdefghijkl";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3093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1) open() twice: two open-file entries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a = open()          fd 3 read "abc"  offset now 3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b = open()          fd 4 read "abc"  offset now 3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2) dup(): one open-file entry, two fds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a = open()          fd 3 read "abc"  offset now 3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b = dup(a)          fd 4 read "def"  offset now 6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3) fork(): the child inherits the SAME entry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child               fd 3 read "abc"  offset now 3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parent, after child fd 3 read "def"  offset now 6</a:t>
            </a:r>
            <a:endParaRPr lang="en-US" sz="1050" dirty="0"/>
          </a:p>
        </p:txBody>
      </p:sp>
      <p:sp>
        <p:nvSpPr>
          <p:cNvPr id="9" name="a1_sh"/>
          <p:cNvSpPr/>
          <p:nvPr/>
        </p:nvSpPr>
        <p:spPr>
          <a:xfrm>
            <a:off x="7452360" y="1188720"/>
            <a:ext cx="420624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sh"/>
          <p:cNvSpPr txBox="1"/>
          <p:nvPr/>
        </p:nvSpPr>
        <p:spPr>
          <a:xfrm>
            <a:off x="7589520" y="118872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Two open()s: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two struct files, two offsets: both read "abc".</a:t>
            </a:r>
            <a:endParaRPr lang="en-US" sz="1200" dirty="0"/>
          </a:p>
        </p:txBody>
      </p:sp>
      <p:sp>
        <p:nvSpPr>
          <p:cNvPr id="11" name="a2_sh"/>
          <p:cNvSpPr/>
          <p:nvPr/>
        </p:nvSpPr>
        <p:spPr>
          <a:xfrm>
            <a:off x="7452360" y="2240280"/>
            <a:ext cx="4206240" cy="960120"/>
          </a:xfrm>
          <a:prstGeom prst="roundRect">
            <a:avLst>
              <a:gd name="adj" fmla="val 761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2" name="a2_sh"/>
          <p:cNvSpPr txBox="1"/>
          <p:nvPr/>
        </p:nvSpPr>
        <p:spPr>
          <a:xfrm>
            <a:off x="7589520" y="224028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dup():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two fds, ONE struct file: b continues where a stopped (Lecture 10.1's dup2 pipes).</a:t>
            </a:r>
            <a:endParaRPr lang="en-US" sz="1200" dirty="0"/>
          </a:p>
        </p:txBody>
      </p:sp>
      <p:sp>
        <p:nvSpPr>
          <p:cNvPr id="13" name="a3_sh"/>
          <p:cNvSpPr/>
          <p:nvPr/>
        </p:nvSpPr>
        <p:spPr>
          <a:xfrm>
            <a:off x="7452360" y="3291840"/>
            <a:ext cx="420624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sh"/>
          <p:cNvSpPr txBox="1"/>
          <p:nvPr/>
        </p:nvSpPr>
        <p:spPr>
          <a:xfrm>
            <a:off x="7589520" y="329184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fork():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child's fd table is a copy, but its entries point to the parent's struct files: the parent continues after the child.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452360" y="4389120"/>
            <a:ext cx="4206240" cy="1554480"/>
          </a:xfrm>
          <a:prstGeom prst="roundRect">
            <a:avLst>
              <a:gd name="adj" fmla="val 470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589520" y="4434840"/>
            <a:ext cx="39319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Why it matters: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 shell does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cmd &gt; out.txt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once, then forks. Every process in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(echo a; echo b) &gt; out.txt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writes at the shared offset, so the lines follow each other instead of overwriting.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8640" y="4480560"/>
            <a:ext cx="667512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31520" y="464515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31520" y="464515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5010912"/>
            <a:ext cx="63093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FILE * copies are different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In C, </a:t>
            </a:r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FILE *g = f;</a:t>
            </a:r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copies a pointer to the same FILE: one buffer, one position. Two fopen() calls on one file give two FILE objects: two buffers, two positions, like case 1.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§10.8–10.9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same three tables in Linux 6.8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include/linux/fdtable.h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 #define NR_OPEN_DEFAULT BITS_PER_LONG   /* 64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  struct fdtable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      unsigned int max_fds;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      struct file __rcu **fd;   /* current fd array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      unsigned long *close_on_exec;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31      unsigned long *open_fds;   /* a bitmap */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263640" y="1188720"/>
            <a:ext cx="5394960" cy="3246120"/>
          </a:xfrm>
          <a:prstGeom prst="roundRect">
            <a:avLst>
              <a:gd name="adj" fmla="val 281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include/linux/fs.h: struct file (real lines)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64808" y="1572768"/>
            <a:ext cx="5029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994  struct file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1008      fmode_t          f_mode;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1009      atomic_long_t    f_count;   /* how many fds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1011      loff_t           f_pos;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1012      unsigned int     f_flags;   /* O_APPEND, …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1016      struct path      f_path;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1017      struct inode     *f_inode;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1018      const struct file_operations *f_op;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5486400" cy="2240280"/>
          </a:xfrm>
          <a:prstGeom prst="roundRect">
            <a:avLst>
              <a:gd name="adj" fmla="val 40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38313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914400" y="38313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1115568" y="38313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371600" y="3749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fs/file.c: alloc_fd (real lines)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49808" y="4087368"/>
            <a:ext cx="5120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499  static int alloc_fd(unsigned start, unsigned end, …)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510      if (fd &lt; files-&gt;next_fd)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511          fd = files-&gt;next_fd;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514          fd = find_next_fd(fdt, fd);  /* lowest free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524      error = expand_files(files, fd);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63640" y="4617720"/>
            <a:ext cx="5394960" cy="1325880"/>
          </a:xfrm>
          <a:prstGeom prst="roundRect">
            <a:avLst>
              <a:gd name="adj" fmla="val 551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400800" y="4617720"/>
            <a:ext cx="51206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fd is just an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index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into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file *fd[]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. open() returns the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lowest free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index: that is why close(1) + open() makes the new file stdout (the old way to redirect).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13 (the file object)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30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offset can jump: lseek and files with holes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sparse.c (core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= open("sparse.bin", O_WRONLY | O_CREAT | O_TRUNC, 0644);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lseek(fd, 1L &lt;&lt; 30, SEEK_SET);   /* 1 GiB: only f_pos moves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write(fd, "x", 1);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fstat(fd, &amp;st);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566160"/>
            <a:ext cx="603504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941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941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941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6118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./sparse ; ls -ls ; du -h   (real, ext4)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950208"/>
            <a:ext cx="566928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st_size   = 1073741825 bytes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st_blocks = 8  (x 512 = 4096 bytes really on disk)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-ls sparse.bin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4 -rw-r--r-- 1 root root 1073741825 Oct 14 22:56 sparse.bin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du -h sparse.bin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4.0K    sparse.bin</a:t>
            </a:r>
            <a:endParaRPr lang="en-US" sz="1050" dirty="0"/>
          </a:p>
        </p:txBody>
      </p:sp>
      <p:sp>
        <p:nvSpPr>
          <p:cNvPr id="15" name="a1_sp"/>
          <p:cNvSpPr/>
          <p:nvPr/>
        </p:nvSpPr>
        <p:spPr>
          <a:xfrm>
            <a:off x="6812280" y="1188720"/>
            <a:ext cx="484632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sp"/>
          <p:cNvSpPr/>
          <p:nvPr/>
        </p:nvSpPr>
        <p:spPr>
          <a:xfrm>
            <a:off x="6922008" y="148590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sp"/>
          <p:cNvSpPr txBox="1"/>
          <p:nvPr/>
        </p:nvSpPr>
        <p:spPr>
          <a:xfrm>
            <a:off x="6922008" y="14859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sp"/>
          <p:cNvSpPr txBox="1"/>
          <p:nvPr/>
        </p:nvSpPr>
        <p:spPr>
          <a:xfrm>
            <a:off x="7406640" y="1188720"/>
            <a:ext cx="4114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lseek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only changes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f_pos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in the struct file: no disk work.</a:t>
            </a:r>
            <a:endParaRPr lang="en-US" sz="1250" dirty="0"/>
          </a:p>
        </p:txBody>
      </p:sp>
      <p:sp>
        <p:nvSpPr>
          <p:cNvPr id="19" name="a2_sp"/>
          <p:cNvSpPr/>
          <p:nvPr/>
        </p:nvSpPr>
        <p:spPr>
          <a:xfrm>
            <a:off x="6812280" y="2221992"/>
            <a:ext cx="4846320" cy="960120"/>
          </a:xfrm>
          <a:prstGeom prst="roundRect">
            <a:avLst>
              <a:gd name="adj" fmla="val 761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sp"/>
          <p:cNvSpPr/>
          <p:nvPr/>
        </p:nvSpPr>
        <p:spPr>
          <a:xfrm>
            <a:off x="6922008" y="251917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sp"/>
          <p:cNvSpPr txBox="1"/>
          <p:nvPr/>
        </p:nvSpPr>
        <p:spPr>
          <a:xfrm>
            <a:off x="6922008" y="25191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sp"/>
          <p:cNvSpPr txBox="1"/>
          <p:nvPr/>
        </p:nvSpPr>
        <p:spPr>
          <a:xfrm>
            <a:off x="7406640" y="2221992"/>
            <a:ext cx="4114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write lands at byte 1 073 741 824: the file's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size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becomes 1 GiB + 1.</a:t>
            </a:r>
            <a:endParaRPr lang="en-US" sz="1250" dirty="0"/>
          </a:p>
        </p:txBody>
      </p:sp>
      <p:sp>
        <p:nvSpPr>
          <p:cNvPr id="23" name="a3_sp"/>
          <p:cNvSpPr/>
          <p:nvPr/>
        </p:nvSpPr>
        <p:spPr>
          <a:xfrm>
            <a:off x="6812280" y="3255264"/>
            <a:ext cx="484632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sp"/>
          <p:cNvSpPr/>
          <p:nvPr/>
        </p:nvSpPr>
        <p:spPr>
          <a:xfrm>
            <a:off x="6922008" y="35524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sp"/>
          <p:cNvSpPr txBox="1"/>
          <p:nvPr/>
        </p:nvSpPr>
        <p:spPr>
          <a:xfrm>
            <a:off x="6922008" y="35524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a3_sp"/>
          <p:cNvSpPr txBox="1"/>
          <p:nvPr/>
        </p:nvSpPr>
        <p:spPr>
          <a:xfrm>
            <a:off x="7406640" y="3255264"/>
            <a:ext cx="4114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1 GiB gap was never written: ext4 stores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no blocks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for it (a hole). Reads there return zeros.</a:t>
            </a:r>
            <a:endParaRPr lang="en-US" sz="1250" dirty="0"/>
          </a:p>
        </p:txBody>
      </p:sp>
      <p:sp>
        <p:nvSpPr>
          <p:cNvPr id="27" name="a4_sp"/>
          <p:cNvSpPr/>
          <p:nvPr/>
        </p:nvSpPr>
        <p:spPr>
          <a:xfrm>
            <a:off x="6812280" y="4288536"/>
            <a:ext cx="4846320" cy="960120"/>
          </a:xfrm>
          <a:prstGeom prst="roundRect">
            <a:avLst>
              <a:gd name="adj" fmla="val 761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8" name="a4_sp"/>
          <p:cNvSpPr/>
          <p:nvPr/>
        </p:nvSpPr>
        <p:spPr>
          <a:xfrm>
            <a:off x="6922008" y="458571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9" name="a4_sp"/>
          <p:cNvSpPr txBox="1"/>
          <p:nvPr/>
        </p:nvSpPr>
        <p:spPr>
          <a:xfrm>
            <a:off x="6922008" y="45857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30" name="a4_sp"/>
          <p:cNvSpPr txBox="1"/>
          <p:nvPr/>
        </p:nvSpPr>
        <p:spPr>
          <a:xfrm>
            <a:off x="7406640" y="4288536"/>
            <a:ext cx="4114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st_size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is the length;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st_blocks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is the real space, in 512-byte units.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Kerrisk, TLPI §4.7 (file holes)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Inodes and directories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 file has a number, not a name. Directories hold the names.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30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inode: everything about a file except its name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30936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 proj/notes.txt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943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File: proj/notes.txt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Size: 6          Blocks: 8      IO Block: 4096  regular file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Device: 254,0      Inode: 959486  Links: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Access: (0644/-rw-r--r--)  Uid: (0/root)  Gid: (0/root)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Access: 2026-10-14 22:56:41.156990582 +0600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Modify: 2026-10-14 22:56:41.156990582 +0600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Change: 2026-10-14 22:56:41.156990582 +0600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840480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st_mode = 0100644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(octal): 4 bits of type, 3 special bits, then rwx for owner, group, others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4251960"/>
            <a:ext cx="157734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548640" y="4251960"/>
            <a:ext cx="15773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1000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65760" y="4782312"/>
            <a:ext cx="19431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type  (4)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125980" y="4251960"/>
            <a:ext cx="1183005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2125980" y="4251960"/>
            <a:ext cx="118300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943100" y="4782312"/>
            <a:ext cx="154876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s  (3)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308985" y="4251960"/>
            <a:ext cx="1183005" cy="50292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3308985" y="4251960"/>
            <a:ext cx="118300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110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3126105" y="4782312"/>
            <a:ext cx="154876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owner  (3)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491990" y="4251960"/>
            <a:ext cx="1183005" cy="50292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4491990" y="4251960"/>
            <a:ext cx="118300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4309110" y="4782312"/>
            <a:ext cx="154876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group  (3)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674995" y="4251960"/>
            <a:ext cx="1183005" cy="50292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5674995" y="4251960"/>
            <a:ext cx="118300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5492115" y="4782312"/>
            <a:ext cx="154876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others  (3)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07492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1000 = regular file (S_IFREG)        110 = rw-        100 = r--</a:t>
            </a:r>
            <a:endParaRPr lang="en-US" sz="110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086600" y="1188720"/>
          <a:ext cx="4572000" cy="914400"/>
        </p:xfrm>
        <a:graphic>
          <a:graphicData uri="http://schemas.openxmlformats.org/drawingml/2006/table">
            <a:tbl>
              <a:tblPr/>
              <a:tblGrid>
                <a:gridCol w="1783080"/>
                <a:gridCol w="27889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struct stat field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meaning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st_ino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the inode number: the file's real identity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st_mode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type + permissions (S_ISDIR, S_ISLNK, …)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st_nlink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how many names (directory entries) point here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st_uid, st_gid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owner and group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st_size / st_blocks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length / space used (512-byte units)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st_atime, mtime, ctime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read, content change, inode change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7" name="Shape 24"/>
          <p:cNvSpPr/>
          <p:nvPr/>
        </p:nvSpPr>
        <p:spPr>
          <a:xfrm>
            <a:off x="7086600" y="4526280"/>
            <a:ext cx="4572000" cy="1417320"/>
          </a:xfrm>
          <a:prstGeom prst="roundRect">
            <a:avLst>
              <a:gd name="adj" fmla="val 516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5"/>
          <p:cNvSpPr txBox="1"/>
          <p:nvPr/>
        </p:nvSpPr>
        <p:spPr>
          <a:xfrm>
            <a:off x="7223760" y="4526280"/>
            <a:ext cx="4297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Not in the inode: the name.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name lives in the directory. That is how one file can have two names (hard links) or none at all (deleted but still open).</a:t>
            </a:r>
            <a:endParaRPr lang="en-US" sz="1250" dirty="0"/>
          </a:p>
        </p:txBody>
      </p:sp>
      <p:sp>
        <p:nvSpPr>
          <p:cNvPr id="29" name="Text 26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§10.6; Kerrisk, TLPI Ch. 15</a:t>
            </a: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30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directory is a table of (name → inode number)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1206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./dirent proj   (readdir; real, ext4)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7548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  959483  type dir   src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  959482  type dir   .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  959486  type file  notes.txt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  959356  type dir   ..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  959484  type dir   docs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inode   959487  type link  readme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897880" y="1188720"/>
            <a:ext cx="576072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0624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2636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648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72084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-lai proj 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099048" y="1572768"/>
            <a:ext cx="53949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959482 drwxr-xr-x 4 root root 4096 .  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959356 drwxr-xr-x 4 root root 4096 ..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959484 drwxr-xr-x 2 root root 4096 docs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959486 -rw-r--r-- 1 root root    6 notes.txt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959487 lrwxrwxrwx 1 root root    9 readme -&gt; notes.txt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959483 drwxr-xr-x 2 root root 4096 src</a:t>
            </a:r>
            <a:endParaRPr lang="en-US" sz="1050" dirty="0"/>
          </a:p>
        </p:txBody>
      </p:sp>
      <p:sp>
        <p:nvSpPr>
          <p:cNvPr id="15" name="a1_dr"/>
          <p:cNvSpPr/>
          <p:nvPr/>
        </p:nvSpPr>
        <p:spPr>
          <a:xfrm>
            <a:off x="548640" y="4023360"/>
            <a:ext cx="361188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dr"/>
          <p:cNvSpPr txBox="1"/>
          <p:nvPr/>
        </p:nvSpPr>
        <p:spPr>
          <a:xfrm>
            <a:off x="685800" y="4023360"/>
            <a:ext cx="3337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Not sorted: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readdir gives the order the file system keeps; ext4 uses a hash order. ls sorts the names itself.</a:t>
            </a:r>
            <a:endParaRPr lang="en-US" sz="1150" dirty="0"/>
          </a:p>
        </p:txBody>
      </p:sp>
      <p:sp>
        <p:nvSpPr>
          <p:cNvPr id="17" name="a2_dr"/>
          <p:cNvSpPr/>
          <p:nvPr/>
        </p:nvSpPr>
        <p:spPr>
          <a:xfrm>
            <a:off x="4297680" y="4023360"/>
            <a:ext cx="361188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dr"/>
          <p:cNvSpPr txBox="1"/>
          <p:nvPr/>
        </p:nvSpPr>
        <p:spPr>
          <a:xfrm>
            <a:off x="4434840" y="4023360"/>
            <a:ext cx="3337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"." and "..":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are real entries: "." is the directory's own inode, ".." its parent's. That is how cd .. works.</a:t>
            </a:r>
            <a:endParaRPr lang="en-US" sz="1150" dirty="0"/>
          </a:p>
        </p:txBody>
      </p:sp>
      <p:sp>
        <p:nvSpPr>
          <p:cNvPr id="19" name="a3_dr"/>
          <p:cNvSpPr/>
          <p:nvPr/>
        </p:nvSpPr>
        <p:spPr>
          <a:xfrm>
            <a:off x="8046720" y="4023360"/>
            <a:ext cx="3611880" cy="1143000"/>
          </a:xfrm>
          <a:prstGeom prst="roundRect">
            <a:avLst>
              <a:gd name="adj" fmla="val 64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3_dr"/>
          <p:cNvSpPr txBox="1"/>
          <p:nvPr/>
        </p:nvSpPr>
        <p:spPr>
          <a:xfrm>
            <a:off x="8183880" y="4023360"/>
            <a:ext cx="3337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Link count 4: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proj has 4 names: "proj" in its parent, its own ".", and ".." in src and docs. Empty directory: 2.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48640" y="5303520"/>
            <a:ext cx="11109960" cy="685800"/>
          </a:xfrm>
          <a:prstGeom prst="roundRect">
            <a:avLst>
              <a:gd name="adj" fmla="val 1066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31520" y="530352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dirent { ino_t d_ino; unsigned char d_type; char d_name[256]; }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readdir returns one per call, like reading records from an array of structs.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§10.7; Kerrisk, TLPI Ch. 18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Hard links and symbolic links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./links.sh 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hello &gt; a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ln a b          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a second NAME for the same inode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ln -s a c       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a small file holding the path "a"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-li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959478 -rw-r--r-- 2 root root 6 a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959478 -rw-r--r-- 2 root root 6 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959479 lrwxrwxrwx 1 root root 1 c -&gt; a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rm a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-li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959478 -rw-r--r-- 1 root root 6 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959479 lrwxrwxrwx 1 root root 1 c -&gt; a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c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cat: c: No such file or directory</a:t>
            </a:r>
            <a:endParaRPr lang="en-US" sz="10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29400" y="1188720"/>
          <a:ext cx="5029200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1874520"/>
                <a:gridCol w="182880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hard link (ln)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symbolic link (ln -s)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is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another directory entry, same inode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a new inode whose content is a path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link count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goes up (2)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unchanged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original removed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still works: data stays until count 0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dangling: the path leads nowhere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across file systems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no (inode numbers are per disk)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to a directory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not allowed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allowed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629400" y="4572000"/>
            <a:ext cx="5029200" cy="1371600"/>
          </a:xfrm>
          <a:prstGeom prst="roundRect">
            <a:avLst>
              <a:gd name="adj" fmla="val 5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812280" y="473659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6812280" y="473659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6812280" y="5102352"/>
            <a:ext cx="46634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Pointers again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A hard link is a second pointer to the same struct; a symlink is a char * holding a name, looked up again each time it is used.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Kerrisk, TLPI §18.1–18.2</a:t>
            </a:r>
            <a:endParaRPr lang="en-US" sz="1100" dirty="0"/>
          </a:p>
        </p:txBody>
      </p:sp>
      <p:sp>
        <p:nvSpPr>
          <p:cNvPr id="17" name="Text 1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30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Delete a file that is open: the name goes, the file stays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12648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unlinked.c (core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760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 = open("secret.txt", O_RDWR | O_CREAT | O_TRUNC, 0600);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write(fd, "still here\n", 11);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unlink("secret.txt");          /* remove the NAME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fstat(fd, &amp;st);  …  pread(fd, buf, 31, 0);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6126480" cy="1463040"/>
          </a:xfrm>
          <a:prstGeom prst="roundRect">
            <a:avLst>
              <a:gd name="adj" fmla="val 625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02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02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02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52044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./unlinked 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858768"/>
            <a:ext cx="5760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unlink: inode 959474, links 0, size 11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/proc/503/fd/3 -&gt; /home/claude/l12/demo/secret.txt (deleted)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through fd 3: still here</a:t>
            </a:r>
            <a:endParaRPr lang="en-US" sz="1050" dirty="0"/>
          </a:p>
        </p:txBody>
      </p:sp>
      <p:sp>
        <p:nvSpPr>
          <p:cNvPr id="15" name="a1_ul"/>
          <p:cNvSpPr/>
          <p:nvPr/>
        </p:nvSpPr>
        <p:spPr>
          <a:xfrm>
            <a:off x="6903720" y="1188720"/>
            <a:ext cx="475488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ul"/>
          <p:cNvSpPr/>
          <p:nvPr/>
        </p:nvSpPr>
        <p:spPr>
          <a:xfrm>
            <a:off x="7013448" y="148590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ul"/>
          <p:cNvSpPr txBox="1"/>
          <p:nvPr/>
        </p:nvSpPr>
        <p:spPr>
          <a:xfrm>
            <a:off x="7013448" y="14859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ul"/>
          <p:cNvSpPr txBox="1"/>
          <p:nvPr/>
        </p:nvSpPr>
        <p:spPr>
          <a:xfrm>
            <a:off x="7498080" y="1188720"/>
            <a:ext cx="4023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unlink removes the directory entry: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links 0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 Nobody can open it by name any more.</a:t>
            </a:r>
            <a:endParaRPr lang="en-US" sz="1250" dirty="0"/>
          </a:p>
        </p:txBody>
      </p:sp>
      <p:sp>
        <p:nvSpPr>
          <p:cNvPr id="19" name="a2_ul"/>
          <p:cNvSpPr/>
          <p:nvPr/>
        </p:nvSpPr>
        <p:spPr>
          <a:xfrm>
            <a:off x="6903720" y="2221992"/>
            <a:ext cx="4754880" cy="960120"/>
          </a:xfrm>
          <a:prstGeom prst="roundRect">
            <a:avLst>
              <a:gd name="adj" fmla="val 761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ul"/>
          <p:cNvSpPr/>
          <p:nvPr/>
        </p:nvSpPr>
        <p:spPr>
          <a:xfrm>
            <a:off x="7013448" y="251917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ul"/>
          <p:cNvSpPr txBox="1"/>
          <p:nvPr/>
        </p:nvSpPr>
        <p:spPr>
          <a:xfrm>
            <a:off x="7013448" y="25191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ul"/>
          <p:cNvSpPr txBox="1"/>
          <p:nvPr/>
        </p:nvSpPr>
        <p:spPr>
          <a:xfrm>
            <a:off x="7498080" y="2221992"/>
            <a:ext cx="4023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struct file still points to the inode: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reads and writes work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</a:t>
            </a:r>
            <a:endParaRPr lang="en-US" sz="1250" dirty="0"/>
          </a:p>
        </p:txBody>
      </p:sp>
      <p:sp>
        <p:nvSpPr>
          <p:cNvPr id="23" name="a3_ul"/>
          <p:cNvSpPr/>
          <p:nvPr/>
        </p:nvSpPr>
        <p:spPr>
          <a:xfrm>
            <a:off x="6903720" y="3255264"/>
            <a:ext cx="475488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ul"/>
          <p:cNvSpPr/>
          <p:nvPr/>
        </p:nvSpPr>
        <p:spPr>
          <a:xfrm>
            <a:off x="7013448" y="35524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ul"/>
          <p:cNvSpPr txBox="1"/>
          <p:nvPr/>
        </p:nvSpPr>
        <p:spPr>
          <a:xfrm>
            <a:off x="7013448" y="35524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a3_ul"/>
          <p:cNvSpPr txBox="1"/>
          <p:nvPr/>
        </p:nvSpPr>
        <p:spPr>
          <a:xfrm>
            <a:off x="7498080" y="3255264"/>
            <a:ext cx="4023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close (or exit) drops the last reference: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now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inode and its blocks are freed.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903720" y="4434840"/>
            <a:ext cx="4754880" cy="1508760"/>
          </a:xfrm>
          <a:prstGeom prst="roundRect">
            <a:avLst>
              <a:gd name="adj" fmla="val 484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040880" y="4434840"/>
            <a:ext cx="44805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Real uses: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programs make temporary files this way (nobody else can find them, and they vanish even after a crash).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Real trap: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rm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a 500 MiB log that a server still writes, and df shows no space freed (Homework 12.1).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48640" y="5120640"/>
            <a:ext cx="6126480" cy="822960"/>
          </a:xfrm>
          <a:prstGeom prst="roundRect">
            <a:avLst>
              <a:gd name="adj" fmla="val 8889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31520" y="5120640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Two counters decide when a file dies: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i_nlink (names) and the open references (struct files). Both must reach 0.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Kerrisk, TLPI §18.3 (unlink)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Path lookup: one directory at a time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84632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namei -l …/proj/src/main.c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4805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drwxr-xr-x root   root   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drwxr-xr-x root   root   home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drwxr-xr-x claude claude claude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drwxr-xr-x root   root   l12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drwxr-xr-x root   root   demo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drwxr-xr-x root   root   proj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drwxr-xr-x root   root   src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-rw-r--r-- root   root   main.c</a:t>
            </a:r>
            <a:endParaRPr lang="en-US" sz="105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23560" y="1188720"/>
          <a:ext cx="60350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286000"/>
                <a:gridCol w="17373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open("/mnt/a/b/c/file.txt")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1st run (cold)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2nd run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mnt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lookup_fast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lookup_fast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lookup_slow → ext4_lookup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lookup_fast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lookup_slow → ext4_lookup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lookup_fast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lookup_slow → ext4_lookup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lookup_fast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file.txt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lookup_open → ext4_lookup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lookup_fast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10" name="Text 7"/>
          <p:cNvSpPr txBox="1"/>
          <p:nvPr/>
        </p:nvSpPr>
        <p:spPr>
          <a:xfrm>
            <a:off x="5623560" y="397764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i="1" dirty="0">
                <a:solidFill>
                  <a:schemeClr val="accent3"/>
                </a:solidFill>
              </a:rPr>
              <a:t>ftrace in the QEMU guest after dropping the caches (real; fs/namei.c)</a:t>
            </a:r>
            <a:endParaRPr lang="en-US" sz="1050" dirty="0"/>
          </a:p>
        </p:txBody>
      </p:sp>
      <p:sp>
        <p:nvSpPr>
          <p:cNvPr id="11" name="a1_pl"/>
          <p:cNvSpPr/>
          <p:nvPr/>
        </p:nvSpPr>
        <p:spPr>
          <a:xfrm>
            <a:off x="548640" y="4114800"/>
            <a:ext cx="484632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1_pl"/>
          <p:cNvSpPr/>
          <p:nvPr/>
        </p:nvSpPr>
        <p:spPr>
          <a:xfrm>
            <a:off x="658368" y="42153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1_pl"/>
          <p:cNvSpPr txBox="1"/>
          <p:nvPr/>
        </p:nvSpPr>
        <p:spPr>
          <a:xfrm>
            <a:off x="658368" y="42153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4" name="a1_pl"/>
          <p:cNvSpPr txBox="1"/>
          <p:nvPr/>
        </p:nvSpPr>
        <p:spPr>
          <a:xfrm>
            <a:off x="1143000" y="4114800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Start at / (or the current directory if the path is relative).</a:t>
            </a:r>
            <a:endParaRPr lang="en-US" sz="1150" dirty="0"/>
          </a:p>
        </p:txBody>
      </p:sp>
      <p:sp>
        <p:nvSpPr>
          <p:cNvPr id="15" name="a2_pl"/>
          <p:cNvSpPr/>
          <p:nvPr/>
        </p:nvSpPr>
        <p:spPr>
          <a:xfrm>
            <a:off x="548640" y="4754880"/>
            <a:ext cx="4846320" cy="566928"/>
          </a:xfrm>
          <a:prstGeom prst="roundRect">
            <a:avLst>
              <a:gd name="adj" fmla="val 1290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2_pl"/>
          <p:cNvSpPr/>
          <p:nvPr/>
        </p:nvSpPr>
        <p:spPr>
          <a:xfrm>
            <a:off x="658368" y="48554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2_pl"/>
          <p:cNvSpPr txBox="1"/>
          <p:nvPr/>
        </p:nvSpPr>
        <p:spPr>
          <a:xfrm>
            <a:off x="658368" y="48554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6" name="a2_pl"/>
          <p:cNvSpPr txBox="1"/>
          <p:nvPr/>
        </p:nvSpPr>
        <p:spPr>
          <a:xfrm>
            <a:off x="1143000" y="4754880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For each name: need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x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on the directory, then find the name in it.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548640" y="5440680"/>
            <a:ext cx="4846320" cy="502920"/>
          </a:xfrm>
          <a:prstGeom prst="roundRect">
            <a:avLst>
              <a:gd name="adj" fmla="val 1454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Text 17"/>
          <p:cNvSpPr txBox="1"/>
          <p:nvPr/>
        </p:nvSpPr>
        <p:spPr>
          <a:xfrm>
            <a:off x="685800" y="544068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The last name gives the inode; open makes a struct file for it.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5623560" y="4343400"/>
            <a:ext cx="6035040" cy="1600200"/>
          </a:xfrm>
          <a:prstGeom prst="roundRect">
            <a:avLst>
              <a:gd name="adj" fmla="val 457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Text 19"/>
          <p:cNvSpPr txBox="1"/>
          <p:nvPr/>
        </p:nvSpPr>
        <p:spPr>
          <a:xfrm>
            <a:off x="5760720" y="4343400"/>
            <a:ext cx="5760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The dentry cache (dcache):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every name the kernel has looked up stays in RAM as a dentry (name → inode). The 2nd open needs no disk at all: lookup_fast finds every name in the cache (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__d_lookup_rcu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, namei.c 1628). Only a miss calls the file system's own lookup (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i_op-&gt;lookup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, line 1693).</a:t>
            </a:r>
            <a:endParaRPr lang="en-US" sz="1150" dirty="0"/>
          </a:p>
        </p:txBody>
      </p:sp>
      <p:sp>
        <p:nvSpPr>
          <p:cNvPr id="23" name="Text 20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13 (the dentry object)</a:t>
            </a:r>
            <a:endParaRPr lang="en-US" sz="1100" dirty="0"/>
          </a:p>
        </p:txBody>
      </p:sp>
      <p:sp>
        <p:nvSpPr>
          <p:cNvPr id="25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virtual file system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One set of system calls; many file systems behind function pointers.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30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VFS: one interface, many file systems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640080"/>
          </a:xfrm>
          <a:prstGeom prst="roundRect">
            <a:avLst>
              <a:gd name="adj" fmla="val 1142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user programs: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open, read, write, stat, readdir, close, mmap …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886200" y="1847088"/>
            <a:ext cx="914" cy="256032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6" name="a1_vfs"/>
          <p:cNvSpPr/>
          <p:nvPr/>
        </p:nvSpPr>
        <p:spPr>
          <a:xfrm>
            <a:off x="548640" y="2121408"/>
            <a:ext cx="6675120" cy="1143000"/>
          </a:xfrm>
          <a:prstGeom prst="roundRect">
            <a:avLst>
              <a:gd name="adj" fmla="val 64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7" name="a1_vfs"/>
          <p:cNvSpPr txBox="1"/>
          <p:nvPr/>
        </p:nvSpPr>
        <p:spPr>
          <a:xfrm>
            <a:off x="731520" y="2121408"/>
            <a:ext cx="6309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VFS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bg1"/>
                </a:solidFill>
              </a:rPr>
              <a:t>   generic code: fd → struct file, path lookup + dcache, permission checks, page cache; then call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f_op / i_op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bg1"/>
                </a:solidFill>
              </a:rPr>
              <a:t> of the file</a:t>
            </a:r>
            <a:endParaRPr lang="en-US" sz="1300" dirty="0"/>
          </a:p>
        </p:txBody>
      </p:sp>
      <p:sp>
        <p:nvSpPr>
          <p:cNvPr id="8" name="a2_vfs"/>
          <p:cNvSpPr/>
          <p:nvPr/>
        </p:nvSpPr>
        <p:spPr>
          <a:xfrm>
            <a:off x="1051560" y="3291840"/>
            <a:ext cx="914" cy="228600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a2_vfs"/>
          <p:cNvSpPr/>
          <p:nvPr/>
        </p:nvSpPr>
        <p:spPr>
          <a:xfrm>
            <a:off x="548640" y="3547872"/>
            <a:ext cx="1033272" cy="914400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0" name="a2_vfs"/>
          <p:cNvSpPr txBox="1"/>
          <p:nvPr/>
        </p:nvSpPr>
        <p:spPr>
          <a:xfrm>
            <a:off x="585216" y="3547872"/>
            <a:ext cx="960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ext4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disk</a:t>
            </a:r>
            <a:endParaRPr lang="en-US" sz="1050" dirty="0"/>
          </a:p>
        </p:txBody>
      </p:sp>
      <p:sp>
        <p:nvSpPr>
          <p:cNvPr id="11" name="a2_vfs"/>
          <p:cNvSpPr/>
          <p:nvPr/>
        </p:nvSpPr>
        <p:spPr>
          <a:xfrm>
            <a:off x="2176272" y="3291840"/>
            <a:ext cx="914" cy="228600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2" name="a2_vfs"/>
          <p:cNvSpPr/>
          <p:nvPr/>
        </p:nvSpPr>
        <p:spPr>
          <a:xfrm>
            <a:off x="1673352" y="3547872"/>
            <a:ext cx="1033272" cy="914400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3" name="a2_vfs"/>
          <p:cNvSpPr txBox="1"/>
          <p:nvPr/>
        </p:nvSpPr>
        <p:spPr>
          <a:xfrm>
            <a:off x="1709928" y="3547872"/>
            <a:ext cx="960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proc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kernel data</a:t>
            </a:r>
            <a:endParaRPr lang="en-US" sz="1050" dirty="0"/>
          </a:p>
        </p:txBody>
      </p:sp>
      <p:sp>
        <p:nvSpPr>
          <p:cNvPr id="14" name="a2_vfs"/>
          <p:cNvSpPr/>
          <p:nvPr/>
        </p:nvSpPr>
        <p:spPr>
          <a:xfrm>
            <a:off x="3300984" y="3291840"/>
            <a:ext cx="914" cy="228600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a2_vfs"/>
          <p:cNvSpPr/>
          <p:nvPr/>
        </p:nvSpPr>
        <p:spPr>
          <a:xfrm>
            <a:off x="2798064" y="3547872"/>
            <a:ext cx="1033272" cy="914400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a2_vfs"/>
          <p:cNvSpPr txBox="1"/>
          <p:nvPr/>
        </p:nvSpPr>
        <p:spPr>
          <a:xfrm>
            <a:off x="2834640" y="3547872"/>
            <a:ext cx="960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pipefs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pipes</a:t>
            </a:r>
            <a:endParaRPr lang="en-US" sz="1050" dirty="0"/>
          </a:p>
        </p:txBody>
      </p:sp>
      <p:sp>
        <p:nvSpPr>
          <p:cNvPr id="17" name="a2_vfs"/>
          <p:cNvSpPr/>
          <p:nvPr/>
        </p:nvSpPr>
        <p:spPr>
          <a:xfrm>
            <a:off x="4425696" y="3291840"/>
            <a:ext cx="914" cy="228600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8" name="a2_vfs"/>
          <p:cNvSpPr/>
          <p:nvPr/>
        </p:nvSpPr>
        <p:spPr>
          <a:xfrm>
            <a:off x="3922776" y="3547872"/>
            <a:ext cx="1033272" cy="914400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9" name="a2_vfs"/>
          <p:cNvSpPr txBox="1"/>
          <p:nvPr/>
        </p:nvSpPr>
        <p:spPr>
          <a:xfrm>
            <a:off x="3959352" y="3547872"/>
            <a:ext cx="960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sockfs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sockets</a:t>
            </a:r>
            <a:endParaRPr lang="en-US" sz="1050" dirty="0"/>
          </a:p>
        </p:txBody>
      </p:sp>
      <p:sp>
        <p:nvSpPr>
          <p:cNvPr id="20" name="a2_vfs"/>
          <p:cNvSpPr/>
          <p:nvPr/>
        </p:nvSpPr>
        <p:spPr>
          <a:xfrm>
            <a:off x="5550408" y="3291840"/>
            <a:ext cx="914" cy="228600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a2_vfs"/>
          <p:cNvSpPr/>
          <p:nvPr/>
        </p:nvSpPr>
        <p:spPr>
          <a:xfrm>
            <a:off x="5047488" y="3547872"/>
            <a:ext cx="1033272" cy="914400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a2_vfs"/>
          <p:cNvSpPr txBox="1"/>
          <p:nvPr/>
        </p:nvSpPr>
        <p:spPr>
          <a:xfrm>
            <a:off x="5084064" y="3547872"/>
            <a:ext cx="960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tmpfs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RAM files</a:t>
            </a:r>
            <a:endParaRPr lang="en-US" sz="1050" dirty="0"/>
          </a:p>
        </p:txBody>
      </p:sp>
      <p:sp>
        <p:nvSpPr>
          <p:cNvPr id="23" name="a2_vfs"/>
          <p:cNvSpPr/>
          <p:nvPr/>
        </p:nvSpPr>
        <p:spPr>
          <a:xfrm>
            <a:off x="6675120" y="3291840"/>
            <a:ext cx="914" cy="228600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4" name="a2_vfs"/>
          <p:cNvSpPr/>
          <p:nvPr/>
        </p:nvSpPr>
        <p:spPr>
          <a:xfrm>
            <a:off x="6172200" y="3547872"/>
            <a:ext cx="1033272" cy="914400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5" name="a2_vfs"/>
          <p:cNvSpPr txBox="1"/>
          <p:nvPr/>
        </p:nvSpPr>
        <p:spPr>
          <a:xfrm>
            <a:off x="6208776" y="3547872"/>
            <a:ext cx="960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devtmpfs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devices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452628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i="1" dirty="0">
                <a:solidFill>
                  <a:schemeClr val="accent3"/>
                </a:solidFill>
              </a:rPr>
              <a:t>(also ext2, vfat for USB sticks, nfs over the network, sysfs, …)</a:t>
            </a:r>
            <a:endParaRPr lang="en-US" sz="105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52360" y="1188720"/>
          <a:ext cx="4206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463040"/>
                <a:gridCol w="16459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VFS object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what it stands for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operations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super_block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one mounted file system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super_operations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inode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one file (size, mode, …)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inode_operations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dentry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one name in a path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dentry_operations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file</a:t>
                      </a:r>
                      <a:endParaRPr lang="en-US" sz="10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one open file (f_pos)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file_operations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8" name="Shape 25"/>
          <p:cNvSpPr/>
          <p:nvPr/>
        </p:nvSpPr>
        <p:spPr>
          <a:xfrm>
            <a:off x="7452360" y="3886200"/>
            <a:ext cx="4206240" cy="2057400"/>
          </a:xfrm>
          <a:prstGeom prst="roundRect">
            <a:avLst>
              <a:gd name="adj" fmla="val 355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9" name="Text 26"/>
          <p:cNvSpPr txBox="1"/>
          <p:nvPr/>
        </p:nvSpPr>
        <p:spPr>
          <a:xfrm>
            <a:off x="7589520" y="3931920"/>
            <a:ext cx="39319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Analogy: a wall socket.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Your laptop charger does not care whether the power comes from a power station, solar panels or a generator. The socket is the interface; the VFS is the socket of the kernel.</a:t>
            </a:r>
            <a:endParaRPr lang="en-US" sz="1250" dirty="0"/>
          </a:p>
        </p:txBody>
      </p:sp>
      <p:sp>
        <p:nvSpPr>
          <p:cNvPr id="30" name="Shape 27"/>
          <p:cNvSpPr/>
          <p:nvPr/>
        </p:nvSpPr>
        <p:spPr>
          <a:xfrm>
            <a:off x="548640" y="4892040"/>
            <a:ext cx="667512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1" name="Text 28"/>
          <p:cNvSpPr txBox="1"/>
          <p:nvPr/>
        </p:nvSpPr>
        <p:spPr>
          <a:xfrm>
            <a:off x="731520" y="4892040"/>
            <a:ext cx="6309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mount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attaches a file system's root dentry to a directory of the tree: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mount -t ext4 /dev/vda /mnt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in our guest. One tree, many file systems inside it.</a:t>
            </a:r>
            <a:endParaRPr lang="en-US" sz="1200" dirty="0"/>
          </a:p>
        </p:txBody>
      </p:sp>
      <p:sp>
        <p:nvSpPr>
          <p:cNvPr id="32" name="Text 2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13; Bovet &amp; Cesati Ch. 12</a:t>
            </a:r>
            <a:endParaRPr lang="en-US" sz="1100" dirty="0"/>
          </a:p>
        </p:txBody>
      </p:sp>
      <p:sp>
        <p:nvSpPr>
          <p:cNvPr id="34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How C does "objects": a table of function pointers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include/linux/fs.h: struct file_operations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1983  struct file_operations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1984      struct module *owner;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1985      loff_t  (*llseek) (struct file *, loff_t, int);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1986      ssize_t (*read) (struct file *, char __user *, …);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1987      ssize_t (*write) (struct file *, const char __user *, …);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1988      ssize_t (*read_iter) (struct kiocb *, struct iov_iter *);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1989      ssize_t (*write_iter) (struct kiocb *, struct iov_iter *);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1993      __poll_t (*poll) (struct file *, …);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1996      int (*mmap) (struct file *, struct vm_area_struct *);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… open, release, fsync, …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537960" y="1188720"/>
            <a:ext cx="512064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same idea in first-semester C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739128" y="1572768"/>
            <a:ext cx="475488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shape_ops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double (*area)(void *self);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double circle_area(void *c) { … }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double square_area(void *s) { … }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shape_ops circle_ops = { .area = circle_area };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the caller does not know the shape: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= obj-&gt;ops-&gt;area(obj);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48640" y="4663440"/>
            <a:ext cx="5760720" cy="1280160"/>
          </a:xfrm>
          <a:prstGeom prst="roundRect">
            <a:avLst>
              <a:gd name="adj" fmla="val 571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31520" y="48280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31520" y="48280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5193792"/>
            <a:ext cx="5394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Plain C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Function pointers, structs and designated initializers (</a:t>
            </a:r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.read_iter = …</a:t>
            </a:r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) from your C course. No new language feature.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537960" y="4663440"/>
            <a:ext cx="5120640" cy="1280160"/>
          </a:xfrm>
          <a:prstGeom prst="roundRect">
            <a:avLst>
              <a:gd name="adj" fmla="val 571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720840" y="482803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720840" y="48280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720840" y="5193792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Objects by hand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C++ or Java would call this a virtual method table. The kernel writes it by hand, one table per kind of file.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30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vfs_read calls through the pointer; each file system fills the table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fs/read_write.c: vfs_read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456  ssize_t vfs_read(struct file *file, char __user *buf,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size_t count, loff_t *pos)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460      if (!(file-&gt;f_mode &amp; FMODE_READ))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461          return -EBADF;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467      ret = rw_verify_area(READ, file, pos, count);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473      if (file-&gt;f_op-&gt;read)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474          ret = file-&gt;f_op-&gt;read(file, buf, count, pos);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475      else if (file-&gt;f_op-&gt;read_iter)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476          ret = new_sync_read(file, buf, count, pos);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477      else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478          ret = -EINVAL;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37960" y="1188720"/>
            <a:ext cx="5120640" cy="1965960"/>
          </a:xfrm>
          <a:prstGeom prst="roundRect">
            <a:avLst>
              <a:gd name="adj" fmla="val 465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fs/ext4/file.c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739128" y="1572768"/>
            <a:ext cx="4754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931  const struct file_operations ext4_file_operations =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932      .llseek     = ext4_llseek,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933      .read_iter  = ext4_file_read_iter,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934      .write_iter = ext4_file_write_iter,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944      .fsync      = ext4_sync_file,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537960" y="3291840"/>
            <a:ext cx="5120640" cy="1463040"/>
          </a:xfrm>
          <a:prstGeom prst="roundRect">
            <a:avLst>
              <a:gd name="adj" fmla="val 625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702552" y="34198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903720" y="34198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104888" y="34198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360920" y="33375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fs/pipe.c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739128" y="3675888"/>
            <a:ext cx="4754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1239  const struct file_operations pipefifo_fops =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1242      .read_iter  = pipe_read,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1243      .write_iter = pipe_write,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6537960" y="4892040"/>
            <a:ext cx="5120640" cy="1051560"/>
          </a:xfrm>
          <a:prstGeom prst="roundRect">
            <a:avLst>
              <a:gd name="adj" fmla="val 869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702552" y="50200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903720" y="50200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04888" y="50200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360920" y="49377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fs/proc/base.c (real)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6739128" y="5276088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789  static const struct file_operations proc_single_…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791      .read       = seq_read,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548640" y="4480560"/>
            <a:ext cx="576072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1520" y="4480560"/>
            <a:ext cx="5394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Read it with Lecture 9: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read(3, buf, 256) → ksys_read →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vfs_read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→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file-&gt;f_op-&gt;read_iter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. Wrong mode: −EBADF, and libc sets errno = EBADF. The VFS checks; the file system does the work.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13 (file operations)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30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Proof: the same vfs_read, four different paths (ftrace)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880360"/>
          </a:xfrm>
          <a:prstGeom prst="roundRect">
            <a:avLst>
              <a:gd name="adj" fmla="val 317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readone /mnt/hello.txt   (ext4, page cached)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vfs_read()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rw_verify_area() { … }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ext4_file_read_iter()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generic_file_read_iter()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filemap_read()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filemap_get_pages();   17.0 us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touch_atime();          8.2 us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}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131.4 us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263640" y="1188720"/>
            <a:ext cx="5394960" cy="2880360"/>
          </a:xfrm>
          <a:prstGeom prst="roundRect">
            <a:avLst>
              <a:gd name="adj" fmla="val 317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hello | readone   (pipe)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64808" y="1572768"/>
            <a:ext cx="50292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vfs_read()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rw_verify_area() { … }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pipe_read()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mutex_lock();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anon_pipe_buf_release();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mutex_unlock();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touch_atime();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105.3 us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48640" y="4206240"/>
            <a:ext cx="5486400" cy="1737360"/>
          </a:xfrm>
          <a:prstGeom prst="roundRect">
            <a:avLst>
              <a:gd name="adj" fmla="val 526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342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914400" y="43342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1115568" y="43342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371600" y="425196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readone /proc/self/status   (proc)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49808" y="4590288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vfs_read()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seq_read()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seq_read_iter();    3710.7 us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3785.9 us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263640" y="4206240"/>
            <a:ext cx="5394960" cy="1737360"/>
          </a:xfrm>
          <a:prstGeom prst="roundRect">
            <a:avLst>
              <a:gd name="adj" fmla="val 526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28232" y="43342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629400" y="43342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830568" y="43342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086600" y="425196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readone /dev/null   (a device)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6464808" y="4590288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vfs_read()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rw_verify_area() { … }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read_null();          37.4 us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89.5 us</a:t>
            </a:r>
            <a:endParaRPr lang="en-US" sz="1000" dirty="0"/>
          </a:p>
        </p:txBody>
      </p:sp>
      <p:sp>
        <p:nvSpPr>
          <p:cNvPr id="28" name="Text 2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30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one read() go through the VFS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1.3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fd 3 is only an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index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struct file holds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f_pos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f_op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vfs_read calls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through f_op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 miss reads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disk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a hit does not.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 pipe or /proc: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another f_op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30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open() builds the chain; the page cache makes reads cheap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open("/mnt/hello.txt")  in the kernel (ftrace,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do_sys_openat2()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getname()                     /* copy the path in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get_unused_fd_flags()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alloc_fd();                 /* lowest free fd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do_filp_open()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path_openat();   1455 us    /* lookup + struct file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fd_install();                 /* fd[3] = file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1544.7 us</a:t>
            </a:r>
            <a:endParaRPr lang="en-US" sz="10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1188720"/>
          <a:ext cx="539496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783080"/>
                <a:gridCol w="123444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read(3, buf, 256) of hello.txt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cold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warm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vfs_read in total (ftrace)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2242 µs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131 µs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filemap_read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2165 µs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50 µs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disk read?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yes (block 20527)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263640" y="3291840"/>
            <a:ext cx="5394960" cy="1188720"/>
          </a:xfrm>
          <a:prstGeom prst="roundRect">
            <a:avLst>
              <a:gd name="adj" fmla="val 615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6400800" y="329184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Page cache: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file pages kept in RAM, shared by read(), write() and mmap (Lecture 11). Lecture 12.2 measures it, and what happens to written pages before they reach the disk.</a:t>
            </a:r>
            <a:endParaRPr lang="en-US" sz="1200" dirty="0"/>
          </a:p>
        </p:txBody>
      </p:sp>
      <p:sp>
        <p:nvSpPr>
          <p:cNvPr id="12" name="a1_op"/>
          <p:cNvSpPr/>
          <p:nvPr/>
        </p:nvSpPr>
        <p:spPr>
          <a:xfrm>
            <a:off x="548640" y="4617720"/>
            <a:ext cx="11109960" cy="594360"/>
          </a:xfrm>
          <a:prstGeom prst="roundRect">
            <a:avLst>
              <a:gd name="adj" fmla="val 1230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a1_op"/>
          <p:cNvSpPr/>
          <p:nvPr/>
        </p:nvSpPr>
        <p:spPr>
          <a:xfrm>
            <a:off x="658368" y="473202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4" name="a1_op"/>
          <p:cNvSpPr txBox="1"/>
          <p:nvPr/>
        </p:nvSpPr>
        <p:spPr>
          <a:xfrm>
            <a:off x="658368" y="47320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5" name="a1_op"/>
          <p:cNvSpPr txBox="1"/>
          <p:nvPr/>
        </p:nvSpPr>
        <p:spPr>
          <a:xfrm>
            <a:off x="1143000" y="4617720"/>
            <a:ext cx="10378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open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= path lookup (dentries) + a new struct file (f_op from the inode) + the lowest free fd pointing to it.</a:t>
            </a:r>
            <a:endParaRPr lang="en-US" sz="1250" dirty="0"/>
          </a:p>
        </p:txBody>
      </p:sp>
      <p:sp>
        <p:nvSpPr>
          <p:cNvPr id="16" name="a2_op"/>
          <p:cNvSpPr/>
          <p:nvPr/>
        </p:nvSpPr>
        <p:spPr>
          <a:xfrm>
            <a:off x="548640" y="5285232"/>
            <a:ext cx="11109960" cy="594360"/>
          </a:xfrm>
          <a:prstGeom prst="roundRect">
            <a:avLst>
              <a:gd name="adj" fmla="val 1230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7" name="a2_op"/>
          <p:cNvSpPr/>
          <p:nvPr/>
        </p:nvSpPr>
        <p:spPr>
          <a:xfrm>
            <a:off x="658368" y="539953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8" name="a2_op"/>
          <p:cNvSpPr txBox="1"/>
          <p:nvPr/>
        </p:nvSpPr>
        <p:spPr>
          <a:xfrm>
            <a:off x="658368" y="53995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9" name="a2_op"/>
          <p:cNvSpPr txBox="1"/>
          <p:nvPr/>
        </p:nvSpPr>
        <p:spPr>
          <a:xfrm>
            <a:off x="1143000" y="5285232"/>
            <a:ext cx="10378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read / write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= fd → struct file → f_op → the file system → the page cache → (only on a miss) the disk.</a:t>
            </a:r>
            <a:endParaRPr lang="en-US" sz="1250" dirty="0"/>
          </a:p>
        </p:txBody>
      </p:sp>
      <p:sp>
        <p:nvSpPr>
          <p:cNvPr id="20" name="Text 1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16 (the page cache)</a:t>
            </a:r>
            <a:endParaRPr lang="en-US" sz="1100" dirty="0"/>
          </a:p>
        </p:txBody>
      </p:sp>
      <p:sp>
        <p:nvSpPr>
          <p:cNvPr id="22" name="Text 1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12.1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myls.c: your own ls -li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readdir for the names, lstat for the inodes, readlink for symlinks.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30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12.1 tasks, step by step</a:t>
            </a:r>
            <a:endParaRPr lang="en-US" sz="3000" dirty="0"/>
          </a:p>
        </p:txBody>
      </p:sp>
      <p:sp>
        <p:nvSpPr>
          <p:cNvPr id="3" name="a1_l121"/>
          <p:cNvSpPr/>
          <p:nvPr/>
        </p:nvSpPr>
        <p:spPr>
          <a:xfrm>
            <a:off x="548640" y="118872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121"/>
          <p:cNvSpPr/>
          <p:nvPr/>
        </p:nvSpPr>
        <p:spPr>
          <a:xfrm>
            <a:off x="658368" y="13350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121"/>
          <p:cNvSpPr txBox="1"/>
          <p:nvPr/>
        </p:nvSpPr>
        <p:spPr>
          <a:xfrm>
            <a:off x="658368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121"/>
          <p:cNvSpPr txBox="1"/>
          <p:nvPr/>
        </p:nvSpPr>
        <p:spPr>
          <a:xfrm>
            <a:off x="1143000" y="118872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TODO 1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in myls_starter.c: opendir, then readdir until NULL; build "dir/name" with snprintf</a:t>
            </a:r>
            <a:endParaRPr lang="en-US" sz="1250" dirty="0"/>
          </a:p>
        </p:txBody>
      </p:sp>
      <p:sp>
        <p:nvSpPr>
          <p:cNvPr id="7" name="a2_l121"/>
          <p:cNvSpPr/>
          <p:nvPr/>
        </p:nvSpPr>
        <p:spPr>
          <a:xfrm>
            <a:off x="548640" y="192024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121"/>
          <p:cNvSpPr/>
          <p:nvPr/>
        </p:nvSpPr>
        <p:spPr>
          <a:xfrm>
            <a:off x="658368" y="20665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121"/>
          <p:cNvSpPr txBox="1"/>
          <p:nvPr/>
        </p:nvSpPr>
        <p:spPr>
          <a:xfrm>
            <a:off x="658368" y="2066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121"/>
          <p:cNvSpPr txBox="1"/>
          <p:nvPr/>
        </p:nvSpPr>
        <p:spPr>
          <a:xfrm>
            <a:off x="1143000" y="192024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TODO 2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lstat the path; print inode, mode, links, owner (getpwuid), size, name</a:t>
            </a:r>
            <a:endParaRPr lang="en-US" sz="1250" dirty="0"/>
          </a:p>
        </p:txBody>
      </p:sp>
      <p:sp>
        <p:nvSpPr>
          <p:cNvPr id="11" name="a3_l121"/>
          <p:cNvSpPr/>
          <p:nvPr/>
        </p:nvSpPr>
        <p:spPr>
          <a:xfrm>
            <a:off x="548640" y="265176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121"/>
          <p:cNvSpPr/>
          <p:nvPr/>
        </p:nvSpPr>
        <p:spPr>
          <a:xfrm>
            <a:off x="658368" y="2798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121"/>
          <p:cNvSpPr txBox="1"/>
          <p:nvPr/>
        </p:nvSpPr>
        <p:spPr>
          <a:xfrm>
            <a:off x="658368" y="2798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121"/>
          <p:cNvSpPr txBox="1"/>
          <p:nvPr/>
        </p:nvSpPr>
        <p:spPr>
          <a:xfrm>
            <a:off x="1143000" y="265176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TODO 3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mode_string: the type letter, then rwx three times from the bits 0400 … 0001</a:t>
            </a:r>
            <a:endParaRPr lang="en-US" sz="1250" dirty="0"/>
          </a:p>
        </p:txBody>
      </p:sp>
      <p:sp>
        <p:nvSpPr>
          <p:cNvPr id="15" name="a4_l121"/>
          <p:cNvSpPr/>
          <p:nvPr/>
        </p:nvSpPr>
        <p:spPr>
          <a:xfrm>
            <a:off x="548640" y="338328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121"/>
          <p:cNvSpPr/>
          <p:nvPr/>
        </p:nvSpPr>
        <p:spPr>
          <a:xfrm>
            <a:off x="658368" y="35295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121"/>
          <p:cNvSpPr txBox="1"/>
          <p:nvPr/>
        </p:nvSpPr>
        <p:spPr>
          <a:xfrm>
            <a:off x="658368" y="3529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121"/>
          <p:cNvSpPr txBox="1"/>
          <p:nvPr/>
        </p:nvSpPr>
        <p:spPr>
          <a:xfrm>
            <a:off x="1143000" y="338328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TODO 4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for a symlink, readlink and print " -&gt; target" (add the '\0' yourself)</a:t>
            </a:r>
            <a:endParaRPr lang="en-US" sz="1250" dirty="0"/>
          </a:p>
        </p:txBody>
      </p:sp>
      <p:sp>
        <p:nvSpPr>
          <p:cNvPr id="19" name="a5_l121"/>
          <p:cNvSpPr/>
          <p:nvPr/>
        </p:nvSpPr>
        <p:spPr>
          <a:xfrm>
            <a:off x="548640" y="411480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121"/>
          <p:cNvSpPr/>
          <p:nvPr/>
        </p:nvSpPr>
        <p:spPr>
          <a:xfrm>
            <a:off x="658368" y="4261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l121"/>
          <p:cNvSpPr txBox="1"/>
          <p:nvPr/>
        </p:nvSpPr>
        <p:spPr>
          <a:xfrm>
            <a:off x="658368" y="4261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l121"/>
          <p:cNvSpPr txBox="1"/>
          <p:nvPr/>
        </p:nvSpPr>
        <p:spPr>
          <a:xfrm>
            <a:off x="1143000" y="411480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Compare with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-lia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on your home directory, /dev and /proc/self/fd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48640" y="4754880"/>
            <a:ext cx="585216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31520" y="475488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lstat, not stat: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stat follows a symlink and describes the target; for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readme -&gt; notes.txt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you would print a regular file and never see the "l".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629400" y="1188720"/>
            <a:ext cx="50292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./myls proj  (reference; real)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830568" y="1572768"/>
            <a:ext cx="46634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959483 drwxr-xr-x  2 root   4096 src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959482 drwxr-xr-x  4 root   4096 .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959486 -rw-r--r--  1 root      6 notes.txt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959356 drwxr-xr-x  4 root   4096 ..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959484 drwxr-xr-x  2 root   4096 docs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959487 lrwxrwxrwx  1 root      9 readme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-&gt; notes.txt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-lia proj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959482 drwxr-xr-x 4 root root 4096 .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959356 drwxr-xr-x 4 root root 4096 ..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959484 drwxr-xr-x 2 root root 4096 docs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959486 -rw-r--r-- 1 root root    6 notes.txt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959487 lrwxrwxrwx 1 root root    9 readme -&gt; …</a:t>
            </a:r>
            <a:endParaRPr lang="en-US" sz="100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After fd2 = dup(fd1), you lseek fd1. Does fd2's offset move?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yes: one struct file, one f_pos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Where is a file's name stored: in its inode or elsewhere?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in the directory entry (name → inode number)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You rm a file that a process still has open. When is the space freed?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when the last fd is closed (links 0 and no opens)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line of vfs_read makes pipes and ext4 work the same way?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file-&gt;f_op-&gt;read / read_iter: a function pointer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is the second cat of a file faster?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page cache (data) and dcache (names) are already in RAM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30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fd (per process) → struct file (offset, f_op) → inode (the file). dup and fork share the middle.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inode holds everything but the name; st_mode = type + rwx bits; st_nlink counts names.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Directories map names to inode numbers; lookup walks one name at a time, cached in the dcache.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VFS calls through tables of function pointers: ext4, pipes, /proc and devices plug in.</a:t>
            </a:r>
            <a:endParaRPr lang="en-US" sz="1500" dirty="0"/>
          </a:p>
        </p:txBody>
      </p:sp>
      <p:sp>
        <p:nvSpPr>
          <p:cNvPr id="20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30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12.1 (due before Lecture 12.2)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Two writers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append.c writes 1000 lines from a parent and 1000 from a child into one file, in 3 modes: open2, append, fork. Predict the line count of each; run it; explain with the three tables.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Link counts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Predict st_nlink of a new empty directory, after mkdir of 3 subdirectories in it, and after creating 3 files in it. Check with stat -c %h.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Sorted myls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Make myls sort the names with qsort (write the compare function). Run it on /dev and /proc/self/fd: explain the c, b and l letters, and the fd you never opened.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Space not freed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Make a 500 MiB file, keep it open with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sleep 30 &lt; big &amp;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rm it, and watch df. When does the space come back, and how can you find such files?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Read the source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In fs/read_write.c, which two pointers can vfs_read call? Which one do ext4, pipes, /proc and /dev/null use? (fs/ext4/file.c, fs/pipe.c, fs/proc/base.c)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30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12.2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File systems on disk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How ext2/ext4 lay out inodes, directories and blocks on the disk; the page cache and writeback; fsync; what a crash does, and how the journal saves you. Lab: read a file from a raw disk image by hand.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CS:APP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Ch. 10 (system-level I/O) today.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Kernel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LKD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Ch. 13 (VFS) today; Ch. 14 (block I/O) and Ch. 16 (page cache and writeback) for 12.2.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Free book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Arpaci-Dusseau,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OSTEP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"Files and Directories" today; "File System Implementation" and "Crash Consistency" for 12.2.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lab12_files.zip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myls_starter.c and the demos; ext2cat_starter.c and disk.img for Lab 12.2.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30 / 30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12.1: Files and the VFS</dc:title>
  <dc:subject>PptxGenJS Presentation</dc:subject>
  <dc:creator>Md Mahbub E Noor</dc:creator>
  <cp:lastModifiedBy>Md Mahbub E Noor</cp:lastModifiedBy>
  <cp:revision>1</cp:revision>
  <dcterms:created xsi:type="dcterms:W3CDTF">2026-10-14T17:21:45Z</dcterms:created>
  <dcterms:modified xsi:type="dcterms:W3CDTF">2026-10-14T17:21:45Z</dcterms:modified>
</cp:coreProperties>
</file>