
<file path=[Content_Types].xml><?xml version="1.0" encoding="utf-8"?>
<Types xmlns="http://schemas.openxmlformats.org/package/2006/content-types"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notesMasterIdLst>
    <p:notesMasterId r:id="rId2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3a24382a-006a-9331-2836-818e08f71fd7}">
          <p14:sldIdLst>
            <p14:sldId id="256"/>
            <p14:sldId id="257"/>
            <p14:sldId id="258"/>
          </p14:sldIdLst>
        </p14:section>
        <p14:section name="malloc to the kernel" id="{ee98e5c0-18bf-56cd-274c-60c61a41baf3}">
          <p14:sldIdLst>
            <p14:sldId id="259"/>
            <p14:sldId id="260"/>
            <p14:sldId id="261"/>
            <p14:sldId id="262"/>
          </p14:sldIdLst>
        </p14:section>
        <p14:section name="Inside malloc" id="{780cb5df-1f7c-384c-797b-e8877384b134}">
          <p14:sldIdLst>
            <p14:sldId id="263"/>
            <p14:sldId id="264"/>
            <p14:sldId id="265"/>
            <p14:sldId id="266"/>
          </p14:sldIdLst>
        </p14:section>
        <p14:section name="Heap bugs" id="{a2c01215-6bc2-bd08-7694-710dd923d372}">
          <p14:sldIdLst>
            <p14:sldId id="267"/>
            <p14:sldId id="268"/>
          </p14:sldIdLst>
        </p14:section>
        <p14:section name="The kernel's side" id="{0883297f-31f3-381a-be7c-15fad2def4e2}">
          <p14:sldIdLst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Lab 11.2" id="{9e723244-370b-9db7-e902-40b78a36ea3c}">
          <p14:sldIdLst>
            <p14:sldId id="275"/>
            <p14:sldId id="276"/>
          </p14:sldIdLst>
        </p14:section>
        <p14:section name="Wrap-up" id="{889b54f1-0ce8-9610-8092-54e1ec14fe8a}">
          <p14:sldIdLst>
            <p14:sldId id="277"/>
            <p14:sldId id="278"/>
            <p14:sldId id="279"/>
            <p14:sldId id="28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11.2: Memory Allocation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  <p:sp>
        <p:nvSpPr>
          <p:cNvPr id="5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6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4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/>
        </p:nvSpPr>
        <p:spPr>
          <a:xfrm>
            <a:off x="411480" y="649224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Md Mahbub E Noor   |   Lecture 11.2: Memory Allocation   |   University of Barishal</a:t>
            </a:r>
            <a:endParaRPr lang="en-US" sz="1100" dirty="0"/>
          </a:p>
        </p:txBody>
      </p:sp>
      <p:sp>
        <p:nvSpPr>
          <p:cNvPr id="4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image" Target="../media/image-23-5.png"/><Relationship Id="rId6" Type="http://schemas.openxmlformats.org/officeDocument/2006/relationships/image" Target="../media/image-23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105156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accent1"/>
                </a:solidFill>
              </a:rPr>
              <a:t>CSE 4105  ·  SYSTEM PROGRAMMING</a:t>
            </a:r>
            <a:endParaRPr lang="en-US" sz="16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1554480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4400" b="1" dirty="0">
                <a:solidFill>
                  <a:schemeClr val="bg1"/>
                </a:solidFill>
              </a:rPr>
              <a:t>Lecture 11.2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2331720"/>
            <a:ext cx="60350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Memory Allocation</a:t>
            </a:r>
            <a:endParaRPr lang="en-US" sz="2600" dirty="0"/>
          </a:p>
          <a:p>
            <a:pPr algn="l" indent="0" marL="0">
              <a:buNone/>
            </a:pPr>
            <a:r>
              <a:rPr lang="en-US" sz="2600" dirty="0">
                <a:solidFill>
                  <a:schemeClr val="bg1"/>
                </a:solidFill>
              </a:rPr>
              <a:t>malloc, the heap, and the kernel's allocators</a:t>
            </a:r>
            <a:endParaRPr lang="en-US" sz="26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4343400"/>
            <a:ext cx="5943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200"/>
              </a:spcAft>
              <a:buNone/>
            </a:pPr>
            <a:r>
              <a:rPr lang="en-US" sz="1600" b="1" dirty="0">
                <a:solidFill>
                  <a:schemeClr val="accent4"/>
                </a:solidFill>
              </a:rPr>
              <a:t>Md Mahbub E Noor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Assistant Professor, Department of CSE</a:t>
            </a:r>
            <a:endParaRPr lang="en-US" sz="1600" dirty="0"/>
          </a:p>
          <a:p>
            <a:pPr algn="l" indent="0" marL="0">
              <a:spcAft>
                <a:spcPts val="200"/>
              </a:spcAft>
              <a:buNone/>
            </a:pPr>
            <a:r>
              <a:rPr lang="en-US" sz="1600" dirty="0">
                <a:solidFill>
                  <a:schemeClr val="accent4"/>
                </a:solidFill>
              </a:rPr>
              <a:t>University of Barishal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086600" y="1600200"/>
            <a:ext cx="44348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251192" y="17282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452360" y="17282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653528" y="17282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909560" y="1645920"/>
            <a:ext cx="3429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./chunk  (real)</a:t>
            </a:r>
            <a:endParaRPr lang="en-US" sz="1100" dirty="0"/>
          </a:p>
        </p:txBody>
      </p:sp>
      <p:sp>
        <p:nvSpPr>
          <p:cNvPr id="11" name="Text 9"/>
          <p:cNvSpPr txBox="1"/>
          <p:nvPr/>
        </p:nvSpPr>
        <p:spPr>
          <a:xfrm>
            <a:off x="7287768" y="1984248"/>
            <a:ext cx="40690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a(1)   0x55c12ffe02a0  chunk 32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b(24)  0x55c12ffe02c0  chunk 32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c(25)  0x55c12ffe02e0  chunk 48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free(b); malloc(20) = 0x55c12ffe02c0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(the same place as b)</a:t>
            </a:r>
            <a:endParaRPr lang="en-US" sz="13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3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malloc(1) costs 32 bytes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What you will learn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426464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1586484"/>
            <a:ext cx="320040" cy="32004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00200" y="1344168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how malloc gets memory from the kernel: brk, mmap and the threshold.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548640" y="2441448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749808" y="2633472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828" y="2793492"/>
            <a:ext cx="320040" cy="32004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1600200" y="2551176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Describe glibc's chunks, headers and free lists, and write a small allocator.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548640" y="3648456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840480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828" y="4000500"/>
            <a:ext cx="320040" cy="32004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00200" y="3758184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Recognise heap bugs and find them with glibc's checks and AddressSanitizer.</a:t>
            </a:r>
            <a:endParaRPr lang="en-US" sz="1700" dirty="0"/>
          </a:p>
        </p:txBody>
      </p:sp>
      <p:sp>
        <p:nvSpPr>
          <p:cNvPr id="15" name="Shape 10"/>
          <p:cNvSpPr/>
          <p:nvPr/>
        </p:nvSpPr>
        <p:spPr>
          <a:xfrm>
            <a:off x="548640" y="4855464"/>
            <a:ext cx="6675120" cy="1024128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749808" y="5047488"/>
            <a:ext cx="640080" cy="640080"/>
          </a:xfrm>
          <a:prstGeom prst="ellipse">
            <a:avLst/>
          </a:prstGeom>
          <a:solidFill>
            <a:schemeClr val="accent5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28" y="5207508"/>
            <a:ext cx="320040" cy="32004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1600200" y="4965192"/>
            <a:ext cx="5440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dirty="0">
                <a:solidFill>
                  <a:schemeClr val="tx1"/>
                </a:solidFill>
              </a:rPr>
              <a:t>Explain overcommit, the OOM killer, and the kernel's buddy and slab allocators.</a:t>
            </a:r>
            <a:endParaRPr lang="en-US" sz="1700" dirty="0"/>
          </a:p>
        </p:txBody>
      </p:sp>
      <p:sp>
        <p:nvSpPr>
          <p:cNvPr id="19" name="Shape 13"/>
          <p:cNvSpPr/>
          <p:nvPr/>
        </p:nvSpPr>
        <p:spPr>
          <a:xfrm>
            <a:off x="7635240" y="1234440"/>
            <a:ext cx="4023360" cy="4645152"/>
          </a:xfrm>
          <a:prstGeom prst="roundRect">
            <a:avLst>
              <a:gd name="adj" fmla="val 1818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20" name="Text 14"/>
          <p:cNvSpPr txBox="1"/>
          <p:nvPr/>
        </p:nvSpPr>
        <p:spPr>
          <a:xfrm>
            <a:off x="7909560" y="13716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tx2"/>
                </a:solidFill>
              </a:rPr>
              <a:t>Today's plan (60 min)</a:t>
            </a:r>
            <a:endParaRPr lang="en-US" sz="1700" dirty="0"/>
          </a:p>
        </p:txBody>
      </p:sp>
      <p:sp>
        <p:nvSpPr>
          <p:cNvPr id="21" name="Shape 15"/>
          <p:cNvSpPr/>
          <p:nvPr/>
        </p:nvSpPr>
        <p:spPr>
          <a:xfrm>
            <a:off x="7909560" y="19293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16"/>
          <p:cNvSpPr txBox="1"/>
          <p:nvPr/>
        </p:nvSpPr>
        <p:spPr>
          <a:xfrm>
            <a:off x="7909560" y="19293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0–5</a:t>
            </a:r>
            <a:endParaRPr lang="en-US" sz="1100" dirty="0"/>
          </a:p>
        </p:txBody>
      </p:sp>
      <p:sp>
        <p:nvSpPr>
          <p:cNvPr id="23" name="Text 17"/>
          <p:cNvSpPr txBox="1"/>
          <p:nvPr/>
        </p:nvSpPr>
        <p:spPr>
          <a:xfrm>
            <a:off x="8915400" y="18745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Recap of 11.1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7909560" y="249326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5" name="Text 19"/>
          <p:cNvSpPr txBox="1"/>
          <p:nvPr/>
        </p:nvSpPr>
        <p:spPr>
          <a:xfrm>
            <a:off x="7909560" y="249326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5–15</a:t>
            </a:r>
            <a:endParaRPr lang="en-US" sz="1100" dirty="0"/>
          </a:p>
        </p:txBody>
      </p:sp>
      <p:sp>
        <p:nvSpPr>
          <p:cNvPr id="26" name="Text 20"/>
          <p:cNvSpPr txBox="1"/>
          <p:nvPr/>
        </p:nvSpPr>
        <p:spPr>
          <a:xfrm>
            <a:off x="8915400" y="243840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malloc to the kernel</a:t>
            </a:r>
            <a:endParaRPr lang="en-US" sz="1500" dirty="0"/>
          </a:p>
        </p:txBody>
      </p:sp>
      <p:sp>
        <p:nvSpPr>
          <p:cNvPr id="27" name="Shape 21"/>
          <p:cNvSpPr/>
          <p:nvPr/>
        </p:nvSpPr>
        <p:spPr>
          <a:xfrm>
            <a:off x="7909560" y="305714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8" name="Text 22"/>
          <p:cNvSpPr txBox="1"/>
          <p:nvPr/>
        </p:nvSpPr>
        <p:spPr>
          <a:xfrm>
            <a:off x="7909560" y="305714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15–30</a:t>
            </a:r>
            <a:endParaRPr lang="en-US" sz="1100" dirty="0"/>
          </a:p>
        </p:txBody>
      </p:sp>
      <p:sp>
        <p:nvSpPr>
          <p:cNvPr id="29" name="Text 23"/>
          <p:cNvSpPr txBox="1"/>
          <p:nvPr/>
        </p:nvSpPr>
        <p:spPr>
          <a:xfrm>
            <a:off x="8915400" y="300228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Inside malloc</a:t>
            </a:r>
            <a:endParaRPr lang="en-US" sz="1500" dirty="0"/>
          </a:p>
        </p:txBody>
      </p:sp>
      <p:sp>
        <p:nvSpPr>
          <p:cNvPr id="30" name="Shape 24"/>
          <p:cNvSpPr/>
          <p:nvPr/>
        </p:nvSpPr>
        <p:spPr>
          <a:xfrm>
            <a:off x="7909560" y="362102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1" name="Text 25"/>
          <p:cNvSpPr txBox="1"/>
          <p:nvPr/>
        </p:nvSpPr>
        <p:spPr>
          <a:xfrm>
            <a:off x="7909560" y="362102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30–38</a:t>
            </a:r>
            <a:endParaRPr lang="en-US" sz="1100" dirty="0"/>
          </a:p>
        </p:txBody>
      </p:sp>
      <p:sp>
        <p:nvSpPr>
          <p:cNvPr id="32" name="Text 26"/>
          <p:cNvSpPr txBox="1"/>
          <p:nvPr/>
        </p:nvSpPr>
        <p:spPr>
          <a:xfrm>
            <a:off x="8915400" y="356616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Heap bugs</a:t>
            </a:r>
            <a:endParaRPr lang="en-US" sz="1500" dirty="0"/>
          </a:p>
        </p:txBody>
      </p:sp>
      <p:sp>
        <p:nvSpPr>
          <p:cNvPr id="33" name="Shape 27"/>
          <p:cNvSpPr/>
          <p:nvPr/>
        </p:nvSpPr>
        <p:spPr>
          <a:xfrm>
            <a:off x="7909560" y="418490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4" name="Text 28"/>
          <p:cNvSpPr txBox="1"/>
          <p:nvPr/>
        </p:nvSpPr>
        <p:spPr>
          <a:xfrm>
            <a:off x="7909560" y="418490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38–55</a:t>
            </a:r>
            <a:endParaRPr lang="en-US" sz="1100" dirty="0"/>
          </a:p>
        </p:txBody>
      </p:sp>
      <p:sp>
        <p:nvSpPr>
          <p:cNvPr id="35" name="Text 29"/>
          <p:cNvSpPr txBox="1"/>
          <p:nvPr/>
        </p:nvSpPr>
        <p:spPr>
          <a:xfrm>
            <a:off x="8915400" y="413004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kernel's side</a:t>
            </a:r>
            <a:endParaRPr lang="en-US" sz="1500" dirty="0"/>
          </a:p>
        </p:txBody>
      </p:sp>
      <p:sp>
        <p:nvSpPr>
          <p:cNvPr id="36" name="Shape 30"/>
          <p:cNvSpPr/>
          <p:nvPr/>
        </p:nvSpPr>
        <p:spPr>
          <a:xfrm>
            <a:off x="7909560" y="4748784"/>
            <a:ext cx="868680" cy="31089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37" name="Text 31"/>
          <p:cNvSpPr txBox="1"/>
          <p:nvPr/>
        </p:nvSpPr>
        <p:spPr>
          <a:xfrm>
            <a:off x="7909560" y="4748784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chemeClr val="accent1"/>
                </a:solidFill>
              </a:rPr>
              <a:t>55–60</a:t>
            </a:r>
            <a:endParaRPr lang="en-US" sz="1100" dirty="0"/>
          </a:p>
        </p:txBody>
      </p:sp>
      <p:sp>
        <p:nvSpPr>
          <p:cNvPr id="38" name="Text 32"/>
          <p:cNvSpPr txBox="1"/>
          <p:nvPr/>
        </p:nvSpPr>
        <p:spPr>
          <a:xfrm>
            <a:off x="8915400" y="4693920"/>
            <a:ext cx="2606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Checkpoint</a:t>
            </a:r>
            <a:endParaRPr lang="en-US" sz="1500" dirty="0"/>
          </a:p>
        </p:txBody>
      </p:sp>
      <p:sp>
        <p:nvSpPr>
          <p:cNvPr id="39" name="Text 33"/>
          <p:cNvSpPr txBox="1"/>
          <p:nvPr/>
        </p:nvSpPr>
        <p:spPr>
          <a:xfrm>
            <a:off x="7909560" y="5440680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Lab 11.2: mymalloc.c, your own malloc.</a:t>
            </a:r>
            <a:endParaRPr lang="en-US" sz="1200" dirty="0"/>
          </a:p>
        </p:txBody>
      </p:sp>
      <p:sp>
        <p:nvSpPr>
          <p:cNvPr id="41" name="Text 3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 / 25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Quick recap of Lecture 11.1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31520" y="16459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Q1</a:t>
            </a:r>
            <a:endParaRPr lang="en-US" sz="1400" dirty="0"/>
          </a:p>
        </p:txBody>
      </p:sp>
      <p:sp>
        <p:nvSpPr>
          <p:cNvPr id="6" name="Text 4"/>
          <p:cNvSpPr txBox="1"/>
          <p:nvPr/>
        </p:nvSpPr>
        <p:spPr>
          <a:xfrm>
            <a:off x="1508760" y="13441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After malloc(100 MiB), how much RAM does the process use?</a:t>
            </a:r>
            <a:endParaRPr lang="en-US" sz="1600" dirty="0"/>
          </a:p>
        </p:txBody>
      </p:sp>
      <p:sp>
        <p:nvSpPr>
          <p:cNvPr id="7" name="a1_r"/>
          <p:cNvSpPr txBox="1"/>
          <p:nvPr/>
        </p:nvSpPr>
        <p:spPr>
          <a:xfrm>
            <a:off x="6172200" y="13441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Almost none. Frames come one page at a time, on the first touch: 25 600 minor faults.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48640" y="28346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31520" y="32461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31520" y="32461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Q2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1508760" y="29443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What does fork copy, and when are the pages copied?</a:t>
            </a:r>
            <a:endParaRPr lang="en-US" sz="1600" dirty="0"/>
          </a:p>
        </p:txBody>
      </p:sp>
      <p:sp>
        <p:nvSpPr>
          <p:cNvPr id="12" name="a2_r"/>
          <p:cNvSpPr txBox="1"/>
          <p:nvPr/>
        </p:nvSpPr>
        <p:spPr>
          <a:xfrm>
            <a:off x="6172200" y="29443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page tables. A page is copied only when someone writes to it (copy-on-write).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548640" y="4434840"/>
            <a:ext cx="1110996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31520" y="484632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31520" y="48463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bg1"/>
                </a:solidFill>
              </a:rPr>
              <a:t>Q3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1508760" y="4544568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600" b="1" dirty="0">
                <a:solidFill>
                  <a:schemeClr val="tx2"/>
                </a:solidFill>
              </a:rPr>
              <a:t>How many levels of page tables, and how many bits per index?</a:t>
            </a:r>
            <a:endParaRPr lang="en-US" sz="1600" dirty="0"/>
          </a:p>
        </p:txBody>
      </p:sp>
      <p:sp>
        <p:nvSpPr>
          <p:cNvPr id="17" name="a3_r"/>
          <p:cNvSpPr txBox="1"/>
          <p:nvPr/>
        </p:nvSpPr>
        <p:spPr>
          <a:xfrm>
            <a:off x="6172200" y="4544568"/>
            <a:ext cx="5303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Four levels, 9 bits each, plus a 12-bit offset into the 4 KiB page.</a:t>
            </a:r>
            <a:endParaRPr lang="en-US" sz="1500" dirty="0"/>
          </a:p>
        </p:txBody>
      </p:sp>
      <p:sp>
        <p:nvSpPr>
          <p:cNvPr id="19" name="Text 1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3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1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From malloc to the kernel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The kernel sells memory wholesale, in pages. malloc sells it retail, by the byte.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4 / 25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Who hands out memory, in which unit?</a:t>
            </a:r>
            <a:endParaRPr lang="en-US" sz="3000" dirty="0"/>
          </a:p>
        </p:txBody>
      </p:sp>
      <p:sp>
        <p:nvSpPr>
          <p:cNvPr id="3" name="a1_ml"/>
          <p:cNvSpPr/>
          <p:nvPr/>
        </p:nvSpPr>
        <p:spPr>
          <a:xfrm>
            <a:off x="548640" y="1188720"/>
            <a:ext cx="6583680" cy="777240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4" name="a1_ml"/>
          <p:cNvSpPr txBox="1"/>
          <p:nvPr/>
        </p:nvSpPr>
        <p:spPr>
          <a:xfrm>
            <a:off x="731520" y="118872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your code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malloc(100), free(p)</a:t>
            </a:r>
            <a:endParaRPr lang="en-US" sz="1300" dirty="0"/>
          </a:p>
        </p:txBody>
      </p:sp>
      <p:sp>
        <p:nvSpPr>
          <p:cNvPr id="5" name="a1_ml"/>
          <p:cNvSpPr txBox="1"/>
          <p:nvPr/>
        </p:nvSpPr>
        <p:spPr>
          <a:xfrm>
            <a:off x="5303520" y="118872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bytes</a:t>
            </a:r>
            <a:endParaRPr lang="en-US" sz="1200" dirty="0"/>
          </a:p>
        </p:txBody>
      </p:sp>
      <p:sp>
        <p:nvSpPr>
          <p:cNvPr id="6" name="a2_ml"/>
          <p:cNvSpPr/>
          <p:nvPr/>
        </p:nvSpPr>
        <p:spPr>
          <a:xfrm>
            <a:off x="548640" y="2057400"/>
            <a:ext cx="6583680" cy="777240"/>
          </a:xfrm>
          <a:prstGeom prst="rect">
            <a:avLst/>
          </a:prstGeom>
          <a:solidFill>
            <a:schemeClr val="accent5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7" name="a2_ml"/>
          <p:cNvSpPr txBox="1"/>
          <p:nvPr/>
        </p:nvSpPr>
        <p:spPr>
          <a:xfrm>
            <a:off x="731520" y="205740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malloc (glibc)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cuts big pieces into small chunks; keeps free lists</a:t>
            </a:r>
            <a:endParaRPr lang="en-US" sz="1300" dirty="0"/>
          </a:p>
        </p:txBody>
      </p:sp>
      <p:sp>
        <p:nvSpPr>
          <p:cNvPr id="8" name="a2_ml"/>
          <p:cNvSpPr txBox="1"/>
          <p:nvPr/>
        </p:nvSpPr>
        <p:spPr>
          <a:xfrm>
            <a:off x="5303520" y="205740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chunks of 32, 48 … bytes</a:t>
            </a:r>
            <a:endParaRPr lang="en-US" sz="1200" dirty="0"/>
          </a:p>
        </p:txBody>
      </p:sp>
      <p:sp>
        <p:nvSpPr>
          <p:cNvPr id="9" name="a3_ml"/>
          <p:cNvSpPr/>
          <p:nvPr/>
        </p:nvSpPr>
        <p:spPr>
          <a:xfrm>
            <a:off x="548640" y="2926080"/>
            <a:ext cx="6583680" cy="777240"/>
          </a:xfrm>
          <a:prstGeom prst="rect">
            <a:avLst/>
          </a:prstGeom>
          <a:solidFill>
            <a:schemeClr val="accent6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0" name="a3_ml"/>
          <p:cNvSpPr txBox="1"/>
          <p:nvPr/>
        </p:nvSpPr>
        <p:spPr>
          <a:xfrm>
            <a:off x="731520" y="292608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brk / mmap (system calls)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grows the heap, or makes a new mapping (VMA)</a:t>
            </a:r>
            <a:endParaRPr lang="en-US" sz="1300" dirty="0"/>
          </a:p>
        </p:txBody>
      </p:sp>
      <p:sp>
        <p:nvSpPr>
          <p:cNvPr id="11" name="a3_ml"/>
          <p:cNvSpPr txBox="1"/>
          <p:nvPr/>
        </p:nvSpPr>
        <p:spPr>
          <a:xfrm>
            <a:off x="5303520" y="292608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whole pages</a:t>
            </a:r>
            <a:endParaRPr lang="en-US" sz="1200" dirty="0"/>
          </a:p>
        </p:txBody>
      </p:sp>
      <p:sp>
        <p:nvSpPr>
          <p:cNvPr id="12" name="a4_ml"/>
          <p:cNvSpPr/>
          <p:nvPr/>
        </p:nvSpPr>
        <p:spPr>
          <a:xfrm>
            <a:off x="548640" y="3794760"/>
            <a:ext cx="6583680" cy="777240"/>
          </a:xfrm>
          <a:prstGeom prst="rect">
            <a:avLst/>
          </a:prstGeom>
          <a:solidFill>
            <a:schemeClr val="bg2"/>
          </a:solidFill>
          <a:ln w="9525">
            <a:solidFill>
              <a:srgbClr val="CBD5E1"/>
            </a:solidFill>
            <a:prstDash val="solid"/>
          </a:ln>
        </p:spPr>
        <p:txBody>
          <a:bodyPr/>
          <a:p/>
        </p:txBody>
      </p:sp>
      <p:sp>
        <p:nvSpPr>
          <p:cNvPr id="13" name="a4_ml"/>
          <p:cNvSpPr txBox="1"/>
          <p:nvPr/>
        </p:nvSpPr>
        <p:spPr>
          <a:xfrm>
            <a:off x="731520" y="3794760"/>
            <a:ext cx="4480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page fault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: gives a frame to a page on first touch</a:t>
            </a:r>
            <a:endParaRPr lang="en-US" sz="1300" dirty="0"/>
          </a:p>
        </p:txBody>
      </p:sp>
      <p:sp>
        <p:nvSpPr>
          <p:cNvPr id="14" name="a4_ml"/>
          <p:cNvSpPr txBox="1"/>
          <p:nvPr/>
        </p:nvSpPr>
        <p:spPr>
          <a:xfrm>
            <a:off x="5303520" y="3794760"/>
            <a:ext cx="1737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accent3"/>
                </a:solidFill>
              </a:rPr>
              <a:t>4 KiB frames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7360920" y="1188720"/>
            <a:ext cx="4297680" cy="3383280"/>
          </a:xfrm>
          <a:prstGeom prst="roundRect">
            <a:avLst>
              <a:gd name="adj" fmla="val 2162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7543800" y="1234440"/>
            <a:ext cx="39319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tx1"/>
                </a:solidFill>
              </a:rPr>
              <a:t>Analogy: wholesale and retail.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The kernel is the wholesaler: it sells only whole boxes (pages), and only on a form (a system call). malloc is the shop: it buys boxes, opens them, and sells you single pieces. When you give a piece back (free), it goes on the shop's shelf, not back to the wholesaler.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731520" y="491947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31520" y="491947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73152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malloc and free from your first semester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Same functions, same rules. Today we look inside them.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217920" y="4754880"/>
            <a:ext cx="544068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Shape 20"/>
          <p:cNvSpPr/>
          <p:nvPr/>
        </p:nvSpPr>
        <p:spPr>
          <a:xfrm>
            <a:off x="6400800" y="4919472"/>
            <a:ext cx="1783080" cy="27432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  <p:txBody>
          <a:bodyPr/>
          <a:p/>
        </p:txBody>
      </p:sp>
      <p:sp>
        <p:nvSpPr>
          <p:cNvPr id="23" name="Text 21"/>
          <p:cNvSpPr txBox="1"/>
          <p:nvPr/>
        </p:nvSpPr>
        <p:spPr>
          <a:xfrm>
            <a:off x="6400800" y="4919472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DIFFERENT FROM C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6400800" y="5285232"/>
            <a:ext cx="5074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free is not "give back to the system"</a:t>
            </a:r>
            <a:endParaRPr lang="en-US" sz="120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Usually it only marks the chunk as free inside your process. RAM goes back only for mmap'ed blocks, or when the heap's top shrinks.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§9.9.1–9.9.3 (the malloc package)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5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Small requests: the heap (brk). Big ones: their own mmap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766560" cy="3200400"/>
          </a:xfrm>
          <a:prstGeom prst="roundRect">
            <a:avLst>
              <a:gd name="adj" fmla="val 285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trace=brk,mmap ./mallocsz 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4008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malloc(100)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brk(NULL)                     = 0x55ffb33e3000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brk(0x55ffb3404000)           = 0x55ffb3404000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malloc(1000)         # no system call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malloc(100000)       # no system call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malloc(200000)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mmap(NULL, 200704, PROT_READ|PROT_WRITE, MAP_PRIVATE|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MAP_ANONYMOUS, -1, 0) = 0x7f3c61f82000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--- malloc(1048576)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mmap(NULL, 1052672, …)       = 0x7f3c61e81000</a:t>
            </a:r>
            <a:endParaRPr lang="en-US" sz="1050" dirty="0"/>
          </a:p>
        </p:txBody>
      </p:sp>
      <p:sp>
        <p:nvSpPr>
          <p:cNvPr id="9" name="a1_bm"/>
          <p:cNvSpPr/>
          <p:nvPr/>
        </p:nvSpPr>
        <p:spPr>
          <a:xfrm>
            <a:off x="7543800" y="1188720"/>
            <a:ext cx="411480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0" name="a1_bm"/>
          <p:cNvSpPr txBox="1"/>
          <p:nvPr/>
        </p:nvSpPr>
        <p:spPr>
          <a:xfrm>
            <a:off x="7680960" y="118872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First malloc: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 heap grows by 0x21000 = 132 KiB at once. The next 100 000 bytes fit in it: no system call.</a:t>
            </a:r>
            <a:endParaRPr lang="en-US" sz="1150" dirty="0"/>
          </a:p>
        </p:txBody>
      </p:sp>
      <p:sp>
        <p:nvSpPr>
          <p:cNvPr id="11" name="a2_bm"/>
          <p:cNvSpPr/>
          <p:nvPr/>
        </p:nvSpPr>
        <p:spPr>
          <a:xfrm>
            <a:off x="7543800" y="2286000"/>
            <a:ext cx="4114800" cy="1005840"/>
          </a:xfrm>
          <a:prstGeom prst="roundRect">
            <a:avLst>
              <a:gd name="adj" fmla="val 7273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2" name="a2_bm"/>
          <p:cNvSpPr txBox="1"/>
          <p:nvPr/>
        </p:nvSpPr>
        <p:spPr>
          <a:xfrm>
            <a:off x="7680960" y="22860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≥ 128 KiB: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glibc gives the block its own anonymous mapping (DEFAULT_MMAP_THRESHOLD_MIN, malloc.c 946). free returns it with munmap at once.</a:t>
            </a:r>
            <a:endParaRPr lang="en-US" sz="1150" dirty="0"/>
          </a:p>
        </p:txBody>
      </p:sp>
      <p:sp>
        <p:nvSpPr>
          <p:cNvPr id="13" name="a3_bm"/>
          <p:cNvSpPr/>
          <p:nvPr/>
        </p:nvSpPr>
        <p:spPr>
          <a:xfrm>
            <a:off x="7543800" y="3383280"/>
            <a:ext cx="411480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bm"/>
          <p:cNvSpPr txBox="1"/>
          <p:nvPr/>
        </p:nvSpPr>
        <p:spPr>
          <a:xfrm>
            <a:off x="7680960" y="338328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Threshold moves: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after you free an mmap'ed block, glibc raises the threshold to its size (up to 32 MiB): Homework 3.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572000"/>
            <a:ext cx="6766560" cy="1371600"/>
          </a:xfrm>
          <a:prstGeom prst="roundRect">
            <a:avLst>
              <a:gd name="adj" fmla="val 66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70001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914400" y="470001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1115568" y="470001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1371600" y="4617720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./mallocsz  (the addresses; 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749808" y="4956048"/>
            <a:ext cx="6400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   100) = 0x55ffb33e32a0   malloc(1000)    = 0x55ffb33e4320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malloc( 100000) = 0x55ffb33e4710   # all in [heap]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malloc( 200000) = 0x7f3c61f82010   # own mapping + 16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7543800" y="4526280"/>
            <a:ext cx="4114800" cy="1417320"/>
          </a:xfrm>
          <a:prstGeom prst="roundRect">
            <a:avLst>
              <a:gd name="adj" fmla="val 516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680960" y="4526280"/>
            <a:ext cx="38404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Why two ways?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heap is one contiguous area: a big free hole in its middle cannot be returned. A separate mapping can be returned whole.</a:t>
            </a:r>
            <a:endParaRPr lang="en-US" sz="12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6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program break: the end of the heap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669280" cy="2377440"/>
          </a:xfrm>
          <a:prstGeom prst="roundRect">
            <a:avLst>
              <a:gd name="adj" fmla="val 3846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include/linux/mm_types.h, Linux 6.8 (real)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30352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734  struct mm_struct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751      struct maple_tree mm_mt;  /* the VMAs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765      pgd_t * pgd;              /* page tables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853      unsigned long total_vm;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870      unsigned long start_code, end_code, …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871      unsigned long start_brk, brk, start_stack;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703320"/>
            <a:ext cx="5669280" cy="2240280"/>
          </a:xfrm>
          <a:prstGeom prst="roundRect">
            <a:avLst>
              <a:gd name="adj" fmla="val 40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8313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8313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8313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74904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trace=brk ./mymalloc  (Lab 11.2;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4087368"/>
            <a:ext cx="53035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brk(NULL)                = 0x55b157303000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brk(0x55b157303090)      = 0x55b157303090   # a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brk(0x55b1573034a0)      = 0x55b1573034a0   # 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brk(0x55b157303500)      = 0x55b157303500   # c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brk(0x55b1573040e0)      = 0x55b1573040e0   # e</a:t>
            </a:r>
            <a:endParaRPr lang="en-US" sz="1050" dirty="0"/>
          </a:p>
        </p:txBody>
      </p:sp>
      <p:sp>
        <p:nvSpPr>
          <p:cNvPr id="15" name="a1_bk"/>
          <p:cNvSpPr/>
          <p:nvPr/>
        </p:nvSpPr>
        <p:spPr>
          <a:xfrm>
            <a:off x="6446520" y="118872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bk"/>
          <p:cNvSpPr txBox="1"/>
          <p:nvPr/>
        </p:nvSpPr>
        <p:spPr>
          <a:xfrm>
            <a:off x="6629400" y="12344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brk(addr)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"let my heap end at addr" (mm/mmap.c 178). The kernel grows or shrinks the [heap] VMA; the pages arrive by page fault.</a:t>
            </a:r>
            <a:endParaRPr lang="en-US" sz="1250" dirty="0"/>
          </a:p>
        </p:txBody>
      </p:sp>
      <p:sp>
        <p:nvSpPr>
          <p:cNvPr id="17" name="a2_bk"/>
          <p:cNvSpPr/>
          <p:nvPr/>
        </p:nvSpPr>
        <p:spPr>
          <a:xfrm>
            <a:off x="6446520" y="278892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bk"/>
          <p:cNvSpPr txBox="1"/>
          <p:nvPr/>
        </p:nvSpPr>
        <p:spPr>
          <a:xfrm>
            <a:off x="6629400" y="28346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sbrk(n)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libc helper: move the break by n bytes, return the old end. sbrk(0) asks where it is.</a:t>
            </a:r>
            <a:endParaRPr lang="en-US" sz="1250" dirty="0"/>
          </a:p>
        </p:txBody>
      </p:sp>
      <p:sp>
        <p:nvSpPr>
          <p:cNvPr id="19" name="a3_bk"/>
          <p:cNvSpPr/>
          <p:nvPr/>
        </p:nvSpPr>
        <p:spPr>
          <a:xfrm>
            <a:off x="6446520" y="4389120"/>
            <a:ext cx="5212080" cy="1463040"/>
          </a:xfrm>
          <a:prstGeom prst="roundRect">
            <a:avLst>
              <a:gd name="adj" fmla="val 5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bk"/>
          <p:cNvSpPr txBox="1"/>
          <p:nvPr/>
        </p:nvSpPr>
        <p:spPr>
          <a:xfrm>
            <a:off x="6629400" y="4434840"/>
            <a:ext cx="48463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Our lab's malloc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calls sbrk for every new block: 4 system calls above. glibc asks for 132 KiB at once and cuts it.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§9.9.1; Love, LKD Ch. 15 (the memory descriptor)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7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Inside glibc's malloc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Chunks with headers, and shelves of free chunks.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8 / 25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A chunk: 8 bytes of header, then your data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glibc 2.39 malloc/malloc.c (real lines)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1136  struct malloc_chunk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1138    INTERNAL_SIZE_T mchunk_prev_size;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1139    INTERNAL_SIZE_T mchunk_size;  /* incl. overhead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1141    struct malloc_chunk* fd;   /* only if free */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1142    struct malloc_chunk* bk;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1354  #define PREV_INUSE      0x1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1361  #define IS_MMAPPED      0x2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1370  #define NON_MAIN_ARENA  0x4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63640" y="1188720"/>
            <a:ext cx="5394960" cy="2606040"/>
          </a:xfrm>
          <a:prstGeom prst="roundRect">
            <a:avLst>
              <a:gd name="adj" fmla="val 350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428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629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830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086600" y="1234440"/>
            <a:ext cx="4389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./chunk  (reads p[-1];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464808" y="1572768"/>
            <a:ext cx="5029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a(1)    size field 0x021 = chunk  32, flags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b(24)   size field 0x021 = chunk  32, flags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c(25)   size field 0x031 = chunk  48, flags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d(100)  size field 0x071 = chunk 112, flags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 - a = 32, c - b = 32, d - c = 48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big     size field 0x31002 = chunk 200704,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flags 2 (IS_MMAPPED)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48640" y="4023360"/>
            <a:ext cx="2777490" cy="548640"/>
          </a:xfrm>
          <a:prstGeom prst="rect">
            <a:avLst/>
          </a:prstGeom>
          <a:solidFill>
            <a:schemeClr val="accent5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6" name="Text 14"/>
          <p:cNvSpPr txBox="1"/>
          <p:nvPr/>
        </p:nvSpPr>
        <p:spPr>
          <a:xfrm>
            <a:off x="548640" y="4023360"/>
            <a:ext cx="277749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size | flags (8 bytes)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3326130" y="4023360"/>
            <a:ext cx="8332470" cy="548640"/>
          </a:xfrm>
          <a:prstGeom prst="rect">
            <a:avLst/>
          </a:prstGeom>
          <a:solidFill>
            <a:schemeClr val="accent6"/>
          </a:solidFill>
          <a:ln w="12700">
            <a:solidFill>
              <a:srgbClr val="475569"/>
            </a:solidFill>
            <a:prstDash val="solid"/>
          </a:ln>
        </p:spPr>
        <p:txBody>
          <a:bodyPr/>
          <a:p/>
        </p:txBody>
      </p:sp>
      <p:sp>
        <p:nvSpPr>
          <p:cNvPr id="18" name="Text 16"/>
          <p:cNvSpPr txBox="1"/>
          <p:nvPr/>
        </p:nvSpPr>
        <p:spPr>
          <a:xfrm>
            <a:off x="3326130" y="4023360"/>
            <a:ext cx="833247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your data: malloc returns a pointer HERE  (24 usable bytes for malloc(1..24))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617720"/>
            <a:ext cx="11109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accent3"/>
                </a:solidFill>
              </a:rPr>
              <a:t>one 32-byte chunk: the smallest there is (MINSIZE). Sizes are multiples of 16, so the low 3 bits of the size field are free for flags.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548640" y="5029200"/>
            <a:ext cx="11109960" cy="914400"/>
          </a:xfrm>
          <a:prstGeom prst="roundRect">
            <a:avLst>
              <a:gd name="adj" fmla="val 80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31520" y="5029200"/>
            <a:ext cx="10789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malloc(1) costs 32 bytes; malloc(25) costs 48.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Many tiny mallocs waste memory: an array of 1000 structs in one malloc is far cheaper than 1000 mallocs.</a:t>
            </a:r>
            <a:endParaRPr lang="en-US" sz="1350" dirty="0"/>
          </a:p>
        </p:txBody>
      </p:sp>
      <p:sp>
        <p:nvSpPr>
          <p:cNvPr id="22" name="Text 20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§9.9.6 (implicit free lists, block format)</a:t>
            </a:r>
            <a:endParaRPr lang="en-US" sz="110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9 / 25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free puts the chunk on a shelf; the next malloc looks there first</a:t>
            </a:r>
            <a:endParaRPr lang="en-US" sz="30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6949440" cy="914400"/>
        </p:xfrm>
        <a:graphic>
          <a:graphicData uri="http://schemas.openxmlformats.org/drawingml/2006/table">
            <a:tbl>
              <a:tblPr/>
              <a:tblGrid>
                <a:gridCol w="2240280"/>
                <a:gridCol w="3429000"/>
                <a:gridCol w="1280160"/>
              </a:tblGrid>
              <a:tr h="5212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Shelf (glibc 2.39)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What is on it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bg1"/>
                          </a:solidFill>
                        </a:rPr>
                        <a:t>Speed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212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tcache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per thread; 64 sizes (16 … 1032 bytes); up to 7 chunks each (lines 294, 313)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fastest: no lock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212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fastbins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small chunks, kept as they are, not merged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fast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12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unsorted, small and large bins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freed chunks after merging with free neighbours; sorted by size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slower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2120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top chunk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the untouched end of the heap; grown by brk when empty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when nothing fits</a:t>
                      </a:r>
                      <a:endParaRPr lang="en-US" sz="11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7726680" y="1188720"/>
            <a:ext cx="3931920" cy="1737360"/>
          </a:xfrm>
          <a:prstGeom prst="roundRect">
            <a:avLst>
              <a:gd name="adj" fmla="val 526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5" name="Shape 2"/>
          <p:cNvSpPr/>
          <p:nvPr/>
        </p:nvSpPr>
        <p:spPr>
          <a:xfrm>
            <a:off x="78912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6" name="Shape 3"/>
          <p:cNvSpPr/>
          <p:nvPr/>
        </p:nvSpPr>
        <p:spPr>
          <a:xfrm>
            <a:off x="80924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7" name="Shape 4"/>
          <p:cNvSpPr/>
          <p:nvPr/>
        </p:nvSpPr>
        <p:spPr>
          <a:xfrm>
            <a:off x="82936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8" name="Text 5"/>
          <p:cNvSpPr txBox="1"/>
          <p:nvPr/>
        </p:nvSpPr>
        <p:spPr>
          <a:xfrm>
            <a:off x="8549640" y="123444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./chunk  (real)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7927848" y="1572768"/>
            <a:ext cx="35661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b(24) at 0x55c12ffe02c0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free(b); malloc(20)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 0x55c12ffe02c0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(the same place as b)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7726680" y="3063240"/>
            <a:ext cx="3931920" cy="1600200"/>
          </a:xfrm>
          <a:prstGeom prst="roundRect">
            <a:avLst>
              <a:gd name="adj" fmla="val 457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5" name="Text 8"/>
          <p:cNvSpPr txBox="1"/>
          <p:nvPr/>
        </p:nvSpPr>
        <p:spPr>
          <a:xfrm>
            <a:off x="7863840" y="3108960"/>
            <a:ext cx="36576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 free list is a linked list whose nodes ARE the free chunks: the 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fd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pointer is stored inside the freed memory itself. No extra memory for the list.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3977640"/>
            <a:ext cx="6949440" cy="896112"/>
          </a:xfrm>
          <a:prstGeom prst="roundRect">
            <a:avLst>
              <a:gd name="adj" fmla="val 8163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3" name="Shape 10"/>
          <p:cNvSpPr/>
          <p:nvPr/>
        </p:nvSpPr>
        <p:spPr>
          <a:xfrm>
            <a:off x="658368" y="42428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4" name="Text 11"/>
          <p:cNvSpPr txBox="1"/>
          <p:nvPr/>
        </p:nvSpPr>
        <p:spPr>
          <a:xfrm>
            <a:off x="658368" y="42428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1143000" y="3977640"/>
            <a:ext cx="6217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malloc(n)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round n up; look on the tcache shelf for that size → bins → split the top chunk → ask the kernel.</a:t>
            </a:r>
            <a:endParaRPr lang="en-US" sz="1200" dirty="0"/>
          </a:p>
        </p:txBody>
      </p:sp>
      <p:sp>
        <p:nvSpPr>
          <p:cNvPr id="16" name="Shape 13"/>
          <p:cNvSpPr/>
          <p:nvPr/>
        </p:nvSpPr>
        <p:spPr>
          <a:xfrm>
            <a:off x="548640" y="4946904"/>
            <a:ext cx="6949440" cy="896112"/>
          </a:xfrm>
          <a:prstGeom prst="roundRect">
            <a:avLst>
              <a:gd name="adj" fmla="val 8163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7" name="Shape 14"/>
          <p:cNvSpPr/>
          <p:nvPr/>
        </p:nvSpPr>
        <p:spPr>
          <a:xfrm>
            <a:off x="658368" y="521208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8" name="Text 15"/>
          <p:cNvSpPr txBox="1"/>
          <p:nvPr/>
        </p:nvSpPr>
        <p:spPr>
          <a:xfrm>
            <a:off x="658368" y="52120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1143000" y="4946904"/>
            <a:ext cx="621792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free(p)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small: onto the tcache shelf (last in, first out). Otherwise merge with free neighbours, into a bin.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726680" y="4800600"/>
            <a:ext cx="3931920" cy="1143000"/>
          </a:xfrm>
          <a:prstGeom prst="roundRect">
            <a:avLst>
              <a:gd name="adj" fmla="val 640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7863840" y="4800600"/>
            <a:ext cx="36576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Last in, first out: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the chunk you just freed comes back first. Good for caches; and the reason a use-after-free sees someone else's data.</a:t>
            </a:r>
            <a:endParaRPr lang="en-US" sz="1200" dirty="0"/>
          </a:p>
        </p:txBody>
      </p:sp>
      <p:sp>
        <p:nvSpPr>
          <p:cNvPr id="22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§9.9.13–9.9.14 (explicit and segregated free lists)</a:t>
            </a:r>
            <a:endParaRPr lang="en-US" sz="1100" dirty="0"/>
          </a:p>
        </p:txBody>
      </p:sp>
      <p:sp>
        <p:nvSpPr>
          <p:cNvPr id="24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10 / 25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same ideas in 100 lines: our own malloc at work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562356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i="1" dirty="0">
                <a:solidFill>
                  <a:schemeClr val="accent3"/>
                </a:solidFill>
              </a:rPr>
              <a:t>Click the video to play or pause. About 1 minute, no sound.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8503920" y="1188720"/>
            <a:ext cx="3154680" cy="4754880"/>
          </a:xfrm>
          <a:prstGeom prst="roundRect">
            <a:avLst>
              <a:gd name="adj" fmla="val 2319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6" name="Text 4"/>
          <p:cNvSpPr txBox="1"/>
          <p:nvPr/>
        </p:nvSpPr>
        <p:spPr>
          <a:xfrm>
            <a:off x="8732520" y="132588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800" b="1" dirty="0">
                <a:solidFill>
                  <a:schemeClr val="tx2"/>
                </a:solidFill>
              </a:rPr>
              <a:t>Watch for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8732520" y="1783080"/>
            <a:ext cx="2743200" cy="4069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1.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Every block has a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header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2.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free only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marks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a block.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3.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First fit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+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split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4.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Free neighbours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merge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  <a:p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5.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 Only when nothing fits, the </a:t>
            </a:r>
            <a:pPr algn="l" indent="0" marL="0">
              <a:spcAft>
                <a:spcPts val="9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break moves</a:t>
            </a:r>
            <a:pPr algn="l" indent="0" marL="0">
              <a:spcAft>
                <a:spcPts val="9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.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11 / 25</a:t>
            </a:r>
            <a:endParaRPr lang="en-US" sz="1100" dirty="0"/>
          </a:p>
        </p:txBody>
      </p:sp>
      <p:pic>
        <p:nvPicPr>
          <p:cNvPr id="10" name="Explainer video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48640" y="1188720"/>
            <a:ext cx="7680960" cy="43205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3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Heap bugs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What happens when the rules of malloc and free are broken.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12 / 25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Three classic heap bugs (bugs.c)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577840" cy="2194560"/>
          </a:xfrm>
          <a:prstGeom prst="roundRect">
            <a:avLst>
              <a:gd name="adj" fmla="val 4167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./bugs …  (glibc's own checks;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21208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./bugs double  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free(p); free(p);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free(): double free detected in tcache 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Aborted   status 134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chemeClr val="accent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./bugs overflow </a:t>
            </a:r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16 bytes past a 24-byte block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malloc(): corrupted top size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Aborted   status 134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520440"/>
            <a:ext cx="5577840" cy="1417320"/>
          </a:xfrm>
          <a:prstGeom prst="roundRect">
            <a:avLst>
              <a:gd name="adj" fmla="val 645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4845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4845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4845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6616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./bugs uaf   # use after free 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904488"/>
            <a:ext cx="5212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 still points to: "new data"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uaf: the program went on        status 0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6355080" y="1188720"/>
            <a:ext cx="5303520" cy="3749040"/>
          </a:xfrm>
          <a:prstGeom prst="roundRect">
            <a:avLst>
              <a:gd name="adj" fmla="val 2439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65196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7" name="Shape 15"/>
          <p:cNvSpPr/>
          <p:nvPr/>
        </p:nvSpPr>
        <p:spPr>
          <a:xfrm>
            <a:off x="67208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8" name="Shape 16"/>
          <p:cNvSpPr/>
          <p:nvPr/>
        </p:nvSpPr>
        <p:spPr>
          <a:xfrm>
            <a:off x="69220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9" name="Text 17"/>
          <p:cNvSpPr txBox="1"/>
          <p:nvPr/>
        </p:nvSpPr>
        <p:spPr>
          <a:xfrm>
            <a:off x="7178040" y="123444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gcc -fsanitize=address; ./bugs_asan uaf  (real)</a:t>
            </a:r>
            <a:endParaRPr lang="en-US" sz="1100" dirty="0"/>
          </a:p>
        </p:txBody>
      </p:sp>
      <p:sp>
        <p:nvSpPr>
          <p:cNvPr id="20" name="Text 18"/>
          <p:cNvSpPr txBox="1"/>
          <p:nvPr/>
        </p:nvSpPr>
        <p:spPr>
          <a:xfrm>
            <a:off x="6556248" y="1572768"/>
            <a:ext cx="4937760" cy="3246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==429==ERROR: AddressSanitizer: heap-use-after-free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on address 0x503000000040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READ of size 2 at 0x503000000040 thread T0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#3 … in main bugs.c:23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0x503000000040 is located 0 bytes inside of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32-byte region [0x503000000040,0x503000000060)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freed by thread T0 here: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#1 … in main bugs.c:20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previously allocated by thread T0 here:</a:t>
            </a:r>
            <a:endParaRPr lang="en-US" sz="10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#1 … in main bugs.c:18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48640" y="5074920"/>
            <a:ext cx="5577840" cy="868680"/>
          </a:xfrm>
          <a:prstGeom prst="roundRect">
            <a:avLst>
              <a:gd name="adj" fmla="val 842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2" name="Text 20"/>
          <p:cNvSpPr txBox="1"/>
          <p:nvPr/>
        </p:nvSpPr>
        <p:spPr>
          <a:xfrm>
            <a:off x="731520" y="5074920"/>
            <a:ext cx="5212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The silent one is the dangerous one.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The use-after-free gave no error: p and q are the same chunk now (last in, first out).</a:t>
            </a:r>
            <a:endParaRPr lang="en-US" sz="1250" dirty="0"/>
          </a:p>
        </p:txBody>
      </p:sp>
      <p:sp>
        <p:nvSpPr>
          <p:cNvPr id="23" name="Shape 21"/>
          <p:cNvSpPr/>
          <p:nvPr/>
        </p:nvSpPr>
        <p:spPr>
          <a:xfrm>
            <a:off x="6355080" y="5074920"/>
            <a:ext cx="5303520" cy="868680"/>
          </a:xfrm>
          <a:prstGeom prst="roundRect">
            <a:avLst>
              <a:gd name="adj" fmla="val 8421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6492240" y="5074920"/>
            <a:ext cx="50292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gcc -Wall saw all three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at compile time: -Wuse-after-free and -Wstringop-overflow. Read your warnings.</a:t>
            </a:r>
            <a:endParaRPr lang="en-US" sz="1250" dirty="0"/>
          </a:p>
        </p:txBody>
      </p:sp>
      <p:sp>
        <p:nvSpPr>
          <p:cNvPr id="25" name="Text 23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CS:APP §9.11 (common memory-related bugs)</a:t>
            </a:r>
            <a:endParaRPr lang="en-US" sz="1100" dirty="0"/>
          </a:p>
        </p:txBody>
      </p:sp>
      <p:sp>
        <p:nvSpPr>
          <p:cNvPr id="27" name="Text 24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13 / 25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PART 4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The kernel's side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Promises it may not keep, a killer for emergencies, and allocators for itself.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14 / 25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Overcommit: the kernel promises more than it has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86400" cy="2148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./overcommit  (malloc only, never touch;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our machine: 8 GiB RAM, no swap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   1 GiB) succeeded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   2 GiB) succeeded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   4 GiB) succeeded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malloc(    8 GiB) FAILED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QEMU guest, 512 MiB:  malloc(1 GiB) FAILED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48640" y="3474720"/>
            <a:ext cx="5486400" cy="1554480"/>
          </a:xfrm>
          <a:prstGeom prst="roundRect">
            <a:avLst>
              <a:gd name="adj" fmla="val 5882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713232" y="3602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914400" y="3602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1115568" y="3602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1371600" y="3520440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mm/util.c, Linux 6.8 (real)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49808" y="3858768"/>
            <a:ext cx="51206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bg2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942  int __vm_enough_memory(…, long pages, …)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954      if (sysctl_overcommit_memory == OVERCOMMIT_GUESS) {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955          if (pages &gt; totalram_pages() + total_swap_pages)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 goto error;     /* -ENOMEM */</a:t>
            </a:r>
            <a:endParaRPr lang="en-US" sz="105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1188720"/>
          <a:ext cx="53949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0175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/proc/sys/vm/overcommit_memory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b="1" dirty="0">
                          <a:solidFill>
                            <a:schemeClr val="bg1"/>
                          </a:solidFill>
                        </a:rPr>
                        <a:t>Rule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0  (default; both our machines)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refuse one request bigger than RAM + swap; promise the rest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always say yes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50" dirty="0">
                          <a:solidFill>
                            <a:schemeClr val="tx1"/>
                          </a:solidFill>
                        </a:rPr>
                        <a:t>never promise more than CommitLimit (swap + 50 % of RAM)</a:t>
                      </a:r>
                      <a:endParaRPr lang="en-US" sz="11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sp>
        <p:nvSpPr>
          <p:cNvPr id="22" name="Shape 13"/>
          <p:cNvSpPr/>
          <p:nvPr/>
        </p:nvSpPr>
        <p:spPr>
          <a:xfrm>
            <a:off x="6263640" y="3611880"/>
            <a:ext cx="539496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6446520" y="3657600"/>
            <a:ext cx="50292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promise?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Most programs never use all they malloc (and fork would need double the memory for a moment). Promising lets more programs run. The price comes next slide.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548640" y="5166360"/>
            <a:ext cx="11109960" cy="777240"/>
          </a:xfrm>
          <a:prstGeom prst="roundRect">
            <a:avLst>
              <a:gd name="adj" fmla="val 9412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9" name="Text 16"/>
          <p:cNvSpPr txBox="1"/>
          <p:nvPr/>
        </p:nvSpPr>
        <p:spPr>
          <a:xfrm>
            <a:off x="731520" y="51663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C link:</a:t>
            </a:r>
            <a:pPr algn="l" indent="0" marL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 "malloc returned non-NULL, so I have the memory" is not quite true on Linux. The memory arrives on first touch, if it is still there.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15 / 25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When the promises are called in: the OOM killer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12064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guest, 512 MiB: ./overcommit touch 600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475488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touched 0 MiB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touched 100 MiB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touched 200 MiB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touched 300 MiB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touched 400 MiB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Killed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 137              # 128 + 9: SIGKILL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5897880" y="1188720"/>
            <a:ext cx="5760720" cy="2651760"/>
          </a:xfrm>
          <a:prstGeom prst="roundRect">
            <a:avLst>
              <a:gd name="adj" fmla="val 3448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10" name="Shape 8"/>
          <p:cNvSpPr/>
          <p:nvPr/>
        </p:nvSpPr>
        <p:spPr>
          <a:xfrm>
            <a:off x="606247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11" name="Shape 9"/>
          <p:cNvSpPr/>
          <p:nvPr/>
        </p:nvSpPr>
        <p:spPr>
          <a:xfrm>
            <a:off x="626364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646480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6720840" y="1234440"/>
            <a:ext cx="4754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dmesg  (the same guest; real)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6099048" y="1572768"/>
            <a:ext cx="539496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[6.269525] overcommit invoked oom-killer: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gfp_mask=0x140dca(GFP_HIGHUSER_MOVABLE|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__GFP_COMP|__GFP_ZERO), order=0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FCA5A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[6.276573] Out of memory: Killed process 98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(overcommit) total-vm:441496kB,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anon-rss:432256kB, file-rss:0kB, …</a:t>
            </a:r>
            <a:endParaRPr lang="en-US" sz="1050" dirty="0"/>
          </a:p>
        </p:txBody>
      </p:sp>
      <p:sp>
        <p:nvSpPr>
          <p:cNvPr id="15" name="a1_oo"/>
          <p:cNvSpPr/>
          <p:nvPr/>
        </p:nvSpPr>
        <p:spPr>
          <a:xfrm>
            <a:off x="548640" y="4023360"/>
            <a:ext cx="361188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a1_oo"/>
          <p:cNvSpPr txBox="1"/>
          <p:nvPr/>
        </p:nvSpPr>
        <p:spPr>
          <a:xfrm>
            <a:off x="685800" y="4069080"/>
            <a:ext cx="3337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Where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inside a page fault: the kernel needs a frame, none is free, nothing can be evicted.</a:t>
            </a:r>
            <a:endParaRPr lang="en-US" sz="1250" dirty="0"/>
          </a:p>
        </p:txBody>
      </p:sp>
      <p:sp>
        <p:nvSpPr>
          <p:cNvPr id="17" name="a2_oo"/>
          <p:cNvSpPr/>
          <p:nvPr/>
        </p:nvSpPr>
        <p:spPr>
          <a:xfrm>
            <a:off x="4297680" y="4023360"/>
            <a:ext cx="3611880" cy="1920240"/>
          </a:xfrm>
          <a:prstGeom prst="roundRect">
            <a:avLst>
              <a:gd name="adj" fmla="val 381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8" name="a2_oo"/>
          <p:cNvSpPr txBox="1"/>
          <p:nvPr/>
        </p:nvSpPr>
        <p:spPr>
          <a:xfrm>
            <a:off x="4434840" y="4069080"/>
            <a:ext cx="3337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Who dies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the process with the highest "badness" (mm/oom_kill.c 201): mostly the one using the most RAM. See /proc/PID/oom_score.</a:t>
            </a:r>
            <a:endParaRPr lang="en-US" sz="1250" dirty="0"/>
          </a:p>
        </p:txBody>
      </p:sp>
      <p:sp>
        <p:nvSpPr>
          <p:cNvPr id="19" name="a3_oo"/>
          <p:cNvSpPr/>
          <p:nvPr/>
        </p:nvSpPr>
        <p:spPr>
          <a:xfrm>
            <a:off x="8046720" y="4023360"/>
            <a:ext cx="3611880" cy="1920240"/>
          </a:xfrm>
          <a:prstGeom prst="roundRect">
            <a:avLst>
              <a:gd name="adj" fmla="val 3810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0" name="a3_oo"/>
          <p:cNvSpPr txBox="1"/>
          <p:nvPr/>
        </p:nvSpPr>
        <p:spPr>
          <a:xfrm>
            <a:off x="8183880" y="4069080"/>
            <a:ext cx="3337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How</a:t>
            </a:r>
            <a:endParaRPr lang="en-US" sz="1250" dirty="0"/>
          </a:p>
          <a:p>
            <a:pPr algn="l" indent="0" marL="0">
              <a:spcAft>
                <a:spcPts val="3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SIGKILL (Lecture 10.2): it cannot be caught. The program never gets an error code.</a:t>
            </a:r>
            <a:endParaRPr lang="en-US" sz="1250" dirty="0"/>
          </a:p>
        </p:txBody>
      </p:sp>
      <p:sp>
        <p:nvSpPr>
          <p:cNvPr id="21" name="Text 19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15; mm/oom_kill.c</a:t>
            </a:r>
            <a:endParaRPr lang="en-US" sz="1100" dirty="0"/>
          </a:p>
        </p:txBody>
      </p:sp>
      <p:sp>
        <p:nvSpPr>
          <p:cNvPr id="23" name="Text 20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16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kernel's own pages: the buddy allocator</a:t>
            </a:r>
            <a:endParaRPr lang="en-US" sz="30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1600200"/>
                <a:gridCol w="859536"/>
                <a:gridCol w="859536"/>
                <a:gridCol w="859536"/>
                <a:gridCol w="859536"/>
                <a:gridCol w="859536"/>
                <a:gridCol w="859536"/>
                <a:gridCol w="859536"/>
                <a:gridCol w="859536"/>
                <a:gridCol w="859536"/>
                <a:gridCol w="859536"/>
                <a:gridCol w="868680"/>
              </a:tblGrid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order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0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block size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16K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32K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64K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128K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256K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512K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1M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2M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4M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</a:rPr>
                        <a:t>free (DMA32)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87</a:t>
                      </a:r>
                      <a:endParaRPr lang="en-US" sz="120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2377440"/>
            <a:ext cx="11109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chemeClr val="accent3"/>
                </a:solidFill>
              </a:rPr>
              <a:t>cat /proc/buddyinfo in the QEMU guest (real): free blocks of each size in zone DMA32; MAX_PAGE_ORDER = 10 (include/linux/mmzone.h 30)</a:t>
            </a:r>
            <a:endParaRPr lang="en-US" sz="1100" dirty="0"/>
          </a:p>
        </p:txBody>
      </p:sp>
      <p:sp>
        <p:nvSpPr>
          <p:cNvPr id="5" name="a1_bd"/>
          <p:cNvSpPr/>
          <p:nvPr/>
        </p:nvSpPr>
        <p:spPr>
          <a:xfrm>
            <a:off x="548640" y="2834640"/>
            <a:ext cx="658368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6" name="a1_bd"/>
          <p:cNvSpPr/>
          <p:nvPr/>
        </p:nvSpPr>
        <p:spPr>
          <a:xfrm>
            <a:off x="658368" y="31089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7" name="a1_bd"/>
          <p:cNvSpPr txBox="1"/>
          <p:nvPr/>
        </p:nvSpPr>
        <p:spPr>
          <a:xfrm>
            <a:off x="658368" y="31089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8" name="a1_bd"/>
          <p:cNvSpPr txBox="1"/>
          <p:nvPr/>
        </p:nvSpPr>
        <p:spPr>
          <a:xfrm>
            <a:off x="1143000" y="2834640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Free memory is kept in blocks of 2^order pages, one free list per order.</a:t>
            </a:r>
            <a:endParaRPr lang="en-US" sz="1200" dirty="0"/>
          </a:p>
        </p:txBody>
      </p:sp>
      <p:sp>
        <p:nvSpPr>
          <p:cNvPr id="9" name="a2_bd"/>
          <p:cNvSpPr/>
          <p:nvPr/>
        </p:nvSpPr>
        <p:spPr>
          <a:xfrm>
            <a:off x="548640" y="3822192"/>
            <a:ext cx="6583680" cy="9144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0" name="a2_bd"/>
          <p:cNvSpPr/>
          <p:nvPr/>
        </p:nvSpPr>
        <p:spPr>
          <a:xfrm>
            <a:off x="658368" y="409651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1" name="a2_bd"/>
          <p:cNvSpPr txBox="1"/>
          <p:nvPr/>
        </p:nvSpPr>
        <p:spPr>
          <a:xfrm>
            <a:off x="658368" y="409651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2" name="a2_bd"/>
          <p:cNvSpPr txBox="1"/>
          <p:nvPr/>
        </p:nvSpPr>
        <p:spPr>
          <a:xfrm>
            <a:off x="1143000" y="3822192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Allocate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2^k pages: take a block of order k; if none, split a bigger one in halves, again and again (expand, page_alloc.c 1386).</a:t>
            </a:r>
            <a:endParaRPr lang="en-US" sz="1200" dirty="0"/>
          </a:p>
        </p:txBody>
      </p:sp>
      <p:sp>
        <p:nvSpPr>
          <p:cNvPr id="13" name="a3_bd"/>
          <p:cNvSpPr/>
          <p:nvPr/>
        </p:nvSpPr>
        <p:spPr>
          <a:xfrm>
            <a:off x="548640" y="4809744"/>
            <a:ext cx="6583680" cy="914400"/>
          </a:xfrm>
          <a:prstGeom prst="roundRect">
            <a:avLst>
              <a:gd name="adj" fmla="val 8000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bd"/>
          <p:cNvSpPr/>
          <p:nvPr/>
        </p:nvSpPr>
        <p:spPr>
          <a:xfrm>
            <a:off x="658368" y="508406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a3_bd"/>
          <p:cNvSpPr txBox="1"/>
          <p:nvPr/>
        </p:nvSpPr>
        <p:spPr>
          <a:xfrm>
            <a:off x="658368" y="508406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6" name="a3_bd"/>
          <p:cNvSpPr txBox="1"/>
          <p:nvPr/>
        </p:nvSpPr>
        <p:spPr>
          <a:xfrm>
            <a:off x="1143000" y="4809744"/>
            <a:ext cx="5852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Free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: if the block's "buddy" (its other half) is free too, merge them into the next order, again and again (__free_one_page, 764).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7360920" y="2834640"/>
            <a:ext cx="4297680" cy="1417320"/>
          </a:xfrm>
          <a:prstGeom prst="roundRect">
            <a:avLst>
              <a:gd name="adj" fmla="val 5161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15"/>
          <p:cNvSpPr txBox="1"/>
          <p:nvPr/>
        </p:nvSpPr>
        <p:spPr>
          <a:xfrm>
            <a:off x="7543800" y="2880360"/>
            <a:ext cx="39319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Why buddies?</a:t>
            </a:r>
            <a:pPr algn="l" indent="0" marL="0">
              <a:spcAft>
                <a:spcPts val="6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 A block's buddy is found with one XOR on its page number: merging is fast, and big contiguous blocks come back.</a:t>
            </a:r>
            <a:endParaRPr lang="en-US" sz="1250" dirty="0"/>
          </a:p>
        </p:txBody>
      </p:sp>
      <p:sp>
        <p:nvSpPr>
          <p:cNvPr id="19" name="Shape 16"/>
          <p:cNvSpPr/>
          <p:nvPr/>
        </p:nvSpPr>
        <p:spPr>
          <a:xfrm>
            <a:off x="7360920" y="4389120"/>
            <a:ext cx="4297680" cy="1554480"/>
          </a:xfrm>
          <a:prstGeom prst="roundRect">
            <a:avLst>
              <a:gd name="adj" fmla="val 4706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20" name="Text 17"/>
          <p:cNvSpPr txBox="1"/>
          <p:nvPr/>
        </p:nvSpPr>
        <p:spPr>
          <a:xfrm>
            <a:off x="7543800" y="4434840"/>
            <a:ext cx="39319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87 blocks of 4 MiB free: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a fresh machine has big blocks. After a long time, memory gets fragmented: only small blocks are left, and 2 MiB huge pages become hard to find.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12; Bovet &amp; Cesati Ch. 8 (the buddy system)</a:t>
            </a:r>
            <a:endParaRPr lang="en-US" sz="1100" dirty="0"/>
          </a:p>
        </p:txBody>
      </p:sp>
      <p:sp>
        <p:nvSpPr>
          <p:cNvPr id="23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17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Small kernel objects: the slab allocator (kmalloc)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6675120" cy="3566160"/>
          </a:xfrm>
          <a:prstGeom prst="roundRect">
            <a:avLst>
              <a:gd name="adj" fmla="val 2564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5" name="Shape 3"/>
          <p:cNvSpPr/>
          <p:nvPr/>
        </p:nvSpPr>
        <p:spPr>
          <a:xfrm>
            <a:off x="91440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6" name="Shape 4"/>
          <p:cNvSpPr/>
          <p:nvPr/>
        </p:nvSpPr>
        <p:spPr>
          <a:xfrm>
            <a:off x="111556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7" name="Text 5"/>
          <p:cNvSpPr txBox="1"/>
          <p:nvPr/>
        </p:nvSpPr>
        <p:spPr>
          <a:xfrm>
            <a:off x="1371600" y="123444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grep … /proc/slabinfo  (QEMU guest; real)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749808" y="1572768"/>
            <a:ext cx="6309360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rgbClr val="94A3B8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name          active  total  objsize  per slab  pages/slab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task_struct        63     63    10176      3         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mm_struct          11     11     1408     11         4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kmalloc-4k          8      8     4096      8         8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kmalloc-1k          8      8     1024      8         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kmalloc-256        64     64      256     16        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kmalloc-128        32     32      128     32        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kmalloc-64         64     64       64     64        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kmalloc-32        512    512       32    128        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kmalloc-16        256    256       16    256         1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kmalloc-8         512    512        8    512         1</a:t>
            </a:r>
            <a:endParaRPr lang="en-US" sz="1050" dirty="0"/>
          </a:p>
        </p:txBody>
      </p:sp>
      <p:sp>
        <p:nvSpPr>
          <p:cNvPr id="9" name="a1_sl"/>
          <p:cNvSpPr/>
          <p:nvPr/>
        </p:nvSpPr>
        <p:spPr>
          <a:xfrm>
            <a:off x="7452360" y="1188720"/>
            <a:ext cx="4206240" cy="1115568"/>
          </a:xfrm>
          <a:prstGeom prst="roundRect">
            <a:avLst>
              <a:gd name="adj" fmla="val 655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10" name="a1_sl"/>
          <p:cNvSpPr txBox="1"/>
          <p:nvPr/>
        </p:nvSpPr>
        <p:spPr>
          <a:xfrm>
            <a:off x="7589520" y="1188720"/>
            <a:ext cx="3931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A cache per kind: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One cache for task_struct (10 176 bytes, Lecture 8.1): 3 fit in a slab of 8 pages. No header per object, no waste between them.</a:t>
            </a:r>
            <a:endParaRPr lang="en-US" sz="1150" dirty="0"/>
          </a:p>
        </p:txBody>
      </p:sp>
      <p:sp>
        <p:nvSpPr>
          <p:cNvPr id="11" name="a2_sl"/>
          <p:cNvSpPr/>
          <p:nvPr/>
        </p:nvSpPr>
        <p:spPr>
          <a:xfrm>
            <a:off x="7452360" y="2395728"/>
            <a:ext cx="4206240" cy="1115568"/>
          </a:xfrm>
          <a:prstGeom prst="roundRect">
            <a:avLst>
              <a:gd name="adj" fmla="val 65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2_sl"/>
          <p:cNvSpPr txBox="1"/>
          <p:nvPr/>
        </p:nvSpPr>
        <p:spPr>
          <a:xfrm>
            <a:off x="7589520" y="2395728"/>
            <a:ext cx="3931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kmalloc(n):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the kernel's malloc: rounds n up to the next size class, 8 … 8192 bytes, and takes an object from that cache.</a:t>
            </a:r>
            <a:endParaRPr lang="en-US" sz="1150" dirty="0"/>
          </a:p>
        </p:txBody>
      </p:sp>
      <p:sp>
        <p:nvSpPr>
          <p:cNvPr id="13" name="a3_sl"/>
          <p:cNvSpPr/>
          <p:nvPr/>
        </p:nvSpPr>
        <p:spPr>
          <a:xfrm>
            <a:off x="7452360" y="3602736"/>
            <a:ext cx="4206240" cy="1115568"/>
          </a:xfrm>
          <a:prstGeom prst="roundRect">
            <a:avLst>
              <a:gd name="adj" fmla="val 6557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a3_sl"/>
          <p:cNvSpPr txBox="1"/>
          <p:nvPr/>
        </p:nvSpPr>
        <p:spPr>
          <a:xfrm>
            <a:off x="7589520" y="3602736"/>
            <a:ext cx="3931920" cy="1115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150" b="1" dirty="0">
                <a:solidFill>
                  <a:schemeClr val="tx1"/>
                </a:solidFill>
              </a:rPr>
              <a:t>Fast reuse:</a:t>
            </a:r>
            <a:pPr algn="l" indent="0" marL="0">
              <a:spcAft>
                <a:spcPts val="600"/>
              </a:spcAft>
              <a:buNone/>
            </a:pPr>
            <a:r>
              <a:rPr lang="en-US" sz="1150" dirty="0">
                <a:solidFill>
                  <a:schemeClr val="tx1"/>
                </a:solidFill>
              </a:rPr>
              <a:t> a freed task_struct stays in its cache, ready for the next fork.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4892040"/>
            <a:ext cx="11109960" cy="1051560"/>
          </a:xfrm>
          <a:prstGeom prst="roundRect">
            <a:avLst>
              <a:gd name="adj" fmla="val 6957"/>
            </a:avLst>
          </a:prstGeom>
          <a:solidFill>
            <a:schemeClr val="accent6"/>
          </a:solidFill>
          <a:ln/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31520" y="5056632"/>
            <a:ext cx="1234440" cy="27432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31520" y="5056632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chemeClr val="bg1"/>
                </a:solidFill>
              </a:rPr>
              <a:t>SAME AS C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731520" y="5422392"/>
            <a:ext cx="10744200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50" b="1" dirty="0">
                <a:solidFill>
                  <a:schemeClr val="tx1"/>
                </a:solidFill>
              </a:rPr>
              <a:t>Like malloc's size classes</a:t>
            </a:r>
            <a:endParaRPr lang="en-US" sz="1250" dirty="0"/>
          </a:p>
          <a:p>
            <a:pPr algn="l" indent="0" marL="0">
              <a:spcAft>
                <a:spcPts val="400"/>
              </a:spcAft>
              <a:buNone/>
            </a:pPr>
            <a:r>
              <a:rPr lang="en-US" sz="1250" dirty="0">
                <a:solidFill>
                  <a:schemeClr val="tx1"/>
                </a:solidFill>
              </a:rPr>
              <a:t>kmalloc-32 is the kernel's version of glibc's 32-byte tcache bin: same idea, one level down. The slab gets its pages from the buddy allocator.</a:t>
            </a:r>
            <a:endParaRPr lang="en-US" sz="1250" dirty="0"/>
          </a:p>
        </p:txBody>
      </p:sp>
      <p:sp>
        <p:nvSpPr>
          <p:cNvPr id="19" name="Text 17"/>
          <p:cNvSpPr txBox="1"/>
          <p:nvPr/>
        </p:nvSpPr>
        <p:spPr>
          <a:xfrm>
            <a:off x="5760720" y="6108192"/>
            <a:ext cx="5897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spcAft>
                <a:spcPts val="600"/>
              </a:spcAft>
              <a:buNone/>
            </a:pPr>
            <a:r>
              <a:rPr lang="en-US" sz="1100" i="1" dirty="0">
                <a:solidFill>
                  <a:schemeClr val="accent3"/>
                </a:solidFill>
              </a:rPr>
              <a:t>Book: Love, LKD Ch. 12 (the slab layer)</a:t>
            </a:r>
            <a:endParaRPr lang="en-US" sz="1100" dirty="0"/>
          </a:p>
        </p:txBody>
      </p:sp>
      <p:sp>
        <p:nvSpPr>
          <p:cNvPr id="21" name="Text 18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18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The whole chain, from malloc(100) to a frame of RAM</a:t>
            </a:r>
            <a:endParaRPr lang="en-US" sz="30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111099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3657600"/>
                <a:gridCol w="3291840"/>
                <a:gridCol w="178308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Layer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Unit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Where it lives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bg1"/>
                          </a:solidFill>
                        </a:rPr>
                        <a:t>Lecture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malloc / free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chunks of 32, 48 … bytes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glibc, in your process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11.2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brk / mmap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VMAs, whole pages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system calls → mm_struct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9, 11.2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page fault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one 4 KiB frame per touched page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handle_mm_fault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11.1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buddy allocator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2^order pages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mm/page_alloc.c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11.2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slab (kmalloc)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kernel objects: task_struct, 8 … 8192 bytes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mm/slub.c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11.2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chemeClr val="tx1"/>
                          </a:solidFill>
                        </a:rPr>
                        <a:t>OOM killer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a whole process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mm/oom_kill.c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chemeClr val="tx1"/>
                          </a:solidFill>
                        </a:rPr>
                        <a:t>11.2</a:t>
                      </a:r>
                      <a:endParaRPr lang="en-US" sz="1250" dirty="0"/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Shape 1"/>
          <p:cNvSpPr/>
          <p:nvPr/>
        </p:nvSpPr>
        <p:spPr>
          <a:xfrm>
            <a:off x="548640" y="4846320"/>
            <a:ext cx="11109960" cy="1097280"/>
          </a:xfrm>
          <a:prstGeom prst="roundRect">
            <a:avLst>
              <a:gd name="adj" fmla="val 6667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5" name="Text 2"/>
          <p:cNvSpPr txBox="1"/>
          <p:nvPr/>
        </p:nvSpPr>
        <p:spPr>
          <a:xfrm>
            <a:off x="731520" y="4846320"/>
            <a:ext cx="107899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b="1" dirty="0">
                <a:solidFill>
                  <a:schemeClr val="tx1"/>
                </a:solidFill>
              </a:rPr>
              <a:t>Each layer is lazy:</a:t>
            </a:r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 malloc asks the kernel only when its shelves are empty; the kernel gives frames only on the first touch; the OOM killer acts only when there is truly nothing left. That is why a C program can usually ask for memory quickly.</a:t>
            </a:r>
            <a:endParaRPr lang="en-US" sz="1350" dirty="0"/>
          </a:p>
        </p:txBody>
      </p:sp>
      <p:sp>
        <p:nvSpPr>
          <p:cNvPr id="7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19 / 25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body" hasCustomPrompt="1"/>
          </p:nvPr>
        </p:nvSpPr>
        <p:spPr>
          <a:xfrm>
            <a:off x="822960" y="205740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algn="l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LAB 11.2</a:t>
            </a:r>
            <a:endParaRPr lang="en-US" sz="1800" dirty="0"/>
          </a:p>
        </p:txBody>
      </p:sp>
      <p:sp>
        <p:nvSpPr>
          <p:cNvPr id="3" name="Text 2"/>
          <p:cNvSpPr/>
          <p:nvPr>
            <p:ph idx="103" type="title" hasCustomPrompt="1"/>
          </p:nvPr>
        </p:nvSpPr>
        <p:spPr>
          <a:xfrm>
            <a:off x="822960" y="2560320"/>
            <a:ext cx="105156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mymalloc.c: your own malloc</a:t>
            </a:r>
            <a:endParaRPr lang="en-US" sz="4000" dirty="0"/>
          </a:p>
        </p:txBody>
      </p:sp>
      <p:sp>
        <p:nvSpPr>
          <p:cNvPr id="4" name="Text 2"/>
          <p:cNvSpPr/>
          <p:nvPr>
            <p:ph idx="104" type="body" hasCustomPrompt="1"/>
          </p:nvPr>
        </p:nvSpPr>
        <p:spPr>
          <a:xfrm>
            <a:off x="822960" y="3703320"/>
            <a:ext cx="96012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4"/>
                </a:solidFill>
              </a:rPr>
              <a:t>First fit, split, free, merge: about 100 lines on top of sbrk.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20 / 25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Lab 11.2 tasks, step by step</a:t>
            </a:r>
            <a:endParaRPr lang="en-US" sz="3000" dirty="0"/>
          </a:p>
        </p:txBody>
      </p:sp>
      <p:sp>
        <p:nvSpPr>
          <p:cNvPr id="3" name="a1_l112"/>
          <p:cNvSpPr/>
          <p:nvPr/>
        </p:nvSpPr>
        <p:spPr>
          <a:xfrm>
            <a:off x="548640" y="1188720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a1_l112"/>
          <p:cNvSpPr/>
          <p:nvPr/>
        </p:nvSpPr>
        <p:spPr>
          <a:xfrm>
            <a:off x="658368" y="1307592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a1_l112"/>
          <p:cNvSpPr txBox="1"/>
          <p:nvPr/>
        </p:nvSpPr>
        <p:spPr>
          <a:xfrm>
            <a:off x="658368" y="130759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1</a:t>
            </a:r>
            <a:endParaRPr lang="en-US" sz="1200" dirty="0"/>
          </a:p>
        </p:txBody>
      </p:sp>
      <p:sp>
        <p:nvSpPr>
          <p:cNvPr id="6" name="a1_l112"/>
          <p:cNvSpPr txBox="1"/>
          <p:nvPr/>
        </p:nvSpPr>
        <p:spPr>
          <a:xfrm>
            <a:off x="1143000" y="1188720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2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first (grow):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sbrk(HDR_ALIGNED + n)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, fill in the header, append it to the list</a:t>
            </a:r>
            <a:endParaRPr lang="en-US" sz="1200" dirty="0"/>
          </a:p>
        </p:txBody>
      </p:sp>
      <p:sp>
        <p:nvSpPr>
          <p:cNvPr id="7" name="a2_l112"/>
          <p:cNvSpPr/>
          <p:nvPr/>
        </p:nvSpPr>
        <p:spPr>
          <a:xfrm>
            <a:off x="548640" y="1865376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a2_l112"/>
          <p:cNvSpPr/>
          <p:nvPr/>
        </p:nvSpPr>
        <p:spPr>
          <a:xfrm>
            <a:off x="658368" y="1984248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a2_l112"/>
          <p:cNvSpPr txBox="1"/>
          <p:nvPr/>
        </p:nvSpPr>
        <p:spPr>
          <a:xfrm>
            <a:off x="658368" y="19842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2</a:t>
            </a:r>
            <a:endParaRPr lang="en-US" sz="1200" dirty="0"/>
          </a:p>
        </p:txBody>
      </p:sp>
      <p:sp>
        <p:nvSpPr>
          <p:cNvPr id="10" name="a2_l112"/>
          <p:cNvSpPr txBox="1"/>
          <p:nvPr/>
        </p:nvSpPr>
        <p:spPr>
          <a:xfrm>
            <a:off x="1143000" y="1865376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1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find_fit: walk the list; return the first free block with size ≥ n</a:t>
            </a:r>
            <a:endParaRPr lang="en-US" sz="1200" dirty="0"/>
          </a:p>
        </p:txBody>
      </p:sp>
      <p:sp>
        <p:nvSpPr>
          <p:cNvPr id="11" name="a3_l112"/>
          <p:cNvSpPr/>
          <p:nvPr/>
        </p:nvSpPr>
        <p:spPr>
          <a:xfrm>
            <a:off x="548640" y="2542032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a3_l112"/>
          <p:cNvSpPr/>
          <p:nvPr/>
        </p:nvSpPr>
        <p:spPr>
          <a:xfrm>
            <a:off x="658368" y="2660904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a3_l112"/>
          <p:cNvSpPr txBox="1"/>
          <p:nvPr/>
        </p:nvSpPr>
        <p:spPr>
          <a:xfrm>
            <a:off x="658368" y="266090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3</a:t>
            </a:r>
            <a:endParaRPr lang="en-US" sz="1200" dirty="0"/>
          </a:p>
        </p:txBody>
      </p:sp>
      <p:sp>
        <p:nvSpPr>
          <p:cNvPr id="14" name="a3_l112"/>
          <p:cNvSpPr txBox="1"/>
          <p:nvPr/>
        </p:nvSpPr>
        <p:spPr>
          <a:xfrm>
            <a:off x="1143000" y="2542032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3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split: if the block is much bigger than n, cut the rest into a new free block</a:t>
            </a:r>
            <a:endParaRPr lang="en-US" sz="1200" dirty="0"/>
          </a:p>
        </p:txBody>
      </p:sp>
      <p:sp>
        <p:nvSpPr>
          <p:cNvPr id="15" name="a4_l112"/>
          <p:cNvSpPr/>
          <p:nvPr/>
        </p:nvSpPr>
        <p:spPr>
          <a:xfrm>
            <a:off x="548640" y="3218688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a4_l112"/>
          <p:cNvSpPr/>
          <p:nvPr/>
        </p:nvSpPr>
        <p:spPr>
          <a:xfrm>
            <a:off x="658368" y="3337560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a4_l112"/>
          <p:cNvSpPr txBox="1"/>
          <p:nvPr/>
        </p:nvSpPr>
        <p:spPr>
          <a:xfrm>
            <a:off x="658368" y="33375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4</a:t>
            </a:r>
            <a:endParaRPr lang="en-US" sz="1200" dirty="0"/>
          </a:p>
        </p:txBody>
      </p:sp>
      <p:sp>
        <p:nvSpPr>
          <p:cNvPr id="18" name="a4_l112"/>
          <p:cNvSpPr txBox="1"/>
          <p:nvPr/>
        </p:nvSpPr>
        <p:spPr>
          <a:xfrm>
            <a:off x="1143000" y="3218688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tx1"/>
                </a:solidFill>
              </a:rPr>
              <a:t>TODO 4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free: mark it free; merge with the next block while it is free and adjacent</a:t>
            </a:r>
            <a:endParaRPr lang="en-US" sz="1200" dirty="0"/>
          </a:p>
        </p:txBody>
      </p:sp>
      <p:sp>
        <p:nvSpPr>
          <p:cNvPr id="19" name="a5_l112"/>
          <p:cNvSpPr/>
          <p:nvPr/>
        </p:nvSpPr>
        <p:spPr>
          <a:xfrm>
            <a:off x="548640" y="3895344"/>
            <a:ext cx="5852160" cy="603504"/>
          </a:xfrm>
          <a:prstGeom prst="roundRect">
            <a:avLst>
              <a:gd name="adj" fmla="val 121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a5_l112"/>
          <p:cNvSpPr/>
          <p:nvPr/>
        </p:nvSpPr>
        <p:spPr>
          <a:xfrm>
            <a:off x="658368" y="4014216"/>
            <a:ext cx="365760" cy="36576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a5_l112"/>
          <p:cNvSpPr txBox="1"/>
          <p:nvPr/>
        </p:nvSpPr>
        <p:spPr>
          <a:xfrm>
            <a:off x="658368" y="4014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bg1"/>
                </a:solidFill>
              </a:rPr>
              <a:t>5</a:t>
            </a:r>
            <a:endParaRPr lang="en-US" sz="1200" dirty="0"/>
          </a:p>
        </p:txBody>
      </p:sp>
      <p:sp>
        <p:nvSpPr>
          <p:cNvPr id="22" name="a5_l112"/>
          <p:cNvSpPr txBox="1"/>
          <p:nvPr/>
        </p:nvSpPr>
        <p:spPr>
          <a:xfrm>
            <a:off x="1143000" y="3895344"/>
            <a:ext cx="5120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Compare your heap dumps with the expected ones; then 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strace -e trace=brk ./mymalloc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548640" y="4754880"/>
            <a:ext cx="5852160" cy="1188720"/>
          </a:xfrm>
          <a:prstGeom prst="roundRect">
            <a:avLst>
              <a:gd name="adj" fmla="val 6154"/>
            </a:avLst>
          </a:prstGeom>
          <a:solidFill>
            <a:schemeClr val="accent5"/>
          </a:solidFill>
          <a:ln/>
        </p:spPr>
        <p:txBody>
          <a:bodyPr/>
          <a:p/>
        </p:txBody>
      </p:sp>
      <p:sp>
        <p:nvSpPr>
          <p:cNvPr id="24" name="Text 22"/>
          <p:cNvSpPr txBox="1"/>
          <p:nvPr/>
        </p:nvSpPr>
        <p:spPr>
          <a:xfrm>
            <a:off x="731520" y="4754880"/>
            <a:ext cx="5486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200" b="1" dirty="0">
                <a:solidFill>
                  <a:schemeClr val="accent1"/>
                </a:solidFill>
              </a:rPr>
              <a:t>Why a static stdout buffer?</a:t>
            </a:r>
            <a:pPr algn="l"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chemeClr val="tx1"/>
                </a:solidFill>
              </a:rPr>
              <a:t> printf would call malloc for its buffer, and glibc's malloc would move the same program break: two allocators fighting over one heap.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6629400" y="1188720"/>
            <a:ext cx="5029200" cy="4754880"/>
          </a:xfrm>
          <a:prstGeom prst="roundRect">
            <a:avLst>
              <a:gd name="adj" fmla="val 1923"/>
            </a:avLst>
          </a:prstGeom>
          <a:solidFill>
            <a:schemeClr val="tx1"/>
          </a:solidFill>
          <a:ln/>
          <a:effectLst>
            <a:outerShdw sx="100000" sy="100000" kx="0" ky="0" algn="bl" rotWithShape="0" blurRad="76200" dist="25400" dir="5400000">
              <a:srgbClr val="94A3B8">
                <a:alpha val="35000"/>
              </a:srgbClr>
            </a:outerShdw>
          </a:effectLst>
        </p:spPr>
        <p:txBody>
          <a:bodyPr/>
          <a:p/>
        </p:txBody>
      </p:sp>
      <p:sp>
        <p:nvSpPr>
          <p:cNvPr id="26" name="Shape 24"/>
          <p:cNvSpPr/>
          <p:nvPr/>
        </p:nvSpPr>
        <p:spPr>
          <a:xfrm>
            <a:off x="6793992" y="1316736"/>
            <a:ext cx="118872" cy="118872"/>
          </a:xfrm>
          <a:prstGeom prst="ellipse">
            <a:avLst/>
          </a:prstGeom>
          <a:solidFill>
            <a:srgbClr val="EF4444"/>
          </a:solidFill>
          <a:ln/>
        </p:spPr>
        <p:txBody>
          <a:bodyPr/>
          <a:p/>
        </p:txBody>
      </p:sp>
      <p:sp>
        <p:nvSpPr>
          <p:cNvPr id="27" name="Shape 25"/>
          <p:cNvSpPr/>
          <p:nvPr/>
        </p:nvSpPr>
        <p:spPr>
          <a:xfrm>
            <a:off x="6995160" y="1316736"/>
            <a:ext cx="118872" cy="118872"/>
          </a:xfrm>
          <a:prstGeom prst="ellipse">
            <a:avLst/>
          </a:prstGeom>
          <a:solidFill>
            <a:srgbClr val="F59E0B"/>
          </a:solidFill>
          <a:ln/>
        </p:spPr>
        <p:txBody>
          <a:bodyPr/>
          <a:p/>
        </p:txBody>
      </p:sp>
      <p:sp>
        <p:nvSpPr>
          <p:cNvPr id="28" name="Shape 26"/>
          <p:cNvSpPr/>
          <p:nvPr/>
        </p:nvSpPr>
        <p:spPr>
          <a:xfrm>
            <a:off x="7196328" y="1316736"/>
            <a:ext cx="118872" cy="118872"/>
          </a:xfrm>
          <a:prstGeom prst="ellipse">
            <a:avLst/>
          </a:prstGeom>
          <a:solidFill>
            <a:srgbClr val="22C55E"/>
          </a:solidFill>
          <a:ln/>
        </p:spPr>
        <p:txBody>
          <a:bodyPr/>
          <a:p/>
        </p:txBody>
      </p:sp>
      <p:sp>
        <p:nvSpPr>
          <p:cNvPr id="29" name="Text 27"/>
          <p:cNvSpPr txBox="1"/>
          <p:nvPr/>
        </p:nvSpPr>
        <p:spPr>
          <a:xfrm>
            <a:off x="745236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./mymalloc  (reference; real, shortened)</a:t>
            </a:r>
            <a:endParaRPr lang="en-US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6830568" y="1572768"/>
            <a:ext cx="4663440" cy="4251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1. a = 100, b = 1000, c = 50 bytes: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+0x000: 112 used  +0x090: 1008 used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+0x4a0:  64 used   break +0x500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2. free(b):  +0x090: 1008 FREE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3. d = malloc(200): first fit + split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+0x090: 208 used  +0x180: 768 FREE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4. free(d): merges: +0x090: 1008 FREE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5. free(a); e = malloc(3000):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+0x000: 1152 FREE  +0x4a0: 64 used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FDBA74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+0x500: 3008 used  break +0x10e0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dirty="0">
                <a:solidFill>
                  <a:schemeClr val="accent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 still holds "C"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21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Checkpoint: test yourself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371600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3716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417320" y="1234440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malloc(300000): heap or mmap? And malloc(3000)?</a:t>
            </a:r>
            <a:endParaRPr lang="en-US" sz="1500" dirty="0"/>
          </a:p>
        </p:txBody>
      </p:sp>
      <p:sp>
        <p:nvSpPr>
          <p:cNvPr id="7" name="a1_ans"/>
          <p:cNvSpPr txBox="1"/>
          <p:nvPr/>
        </p:nvSpPr>
        <p:spPr>
          <a:xfrm>
            <a:off x="7589520" y="1234440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mmap (≥ 128 KiB); the heap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548640" y="216712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9" name="Shape 7"/>
          <p:cNvSpPr/>
          <p:nvPr/>
        </p:nvSpPr>
        <p:spPr>
          <a:xfrm>
            <a:off x="713232" y="2350008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0" name="Text 8"/>
          <p:cNvSpPr txBox="1"/>
          <p:nvPr/>
        </p:nvSpPr>
        <p:spPr>
          <a:xfrm>
            <a:off x="713232" y="23500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Q2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1417320" y="2212848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many bytes does malloc(1) really take?</a:t>
            </a:r>
            <a:endParaRPr lang="en-US" sz="1500" dirty="0"/>
          </a:p>
        </p:txBody>
      </p:sp>
      <p:sp>
        <p:nvSpPr>
          <p:cNvPr id="12" name="a2_ans"/>
          <p:cNvSpPr txBox="1"/>
          <p:nvPr/>
        </p:nvSpPr>
        <p:spPr>
          <a:xfrm>
            <a:off x="7589520" y="2212848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32: an 8-byte header plus 24 usable bytes (the minimum chunk)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48640" y="314553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4" name="Shape 12"/>
          <p:cNvSpPr/>
          <p:nvPr/>
        </p:nvSpPr>
        <p:spPr>
          <a:xfrm>
            <a:off x="713232" y="3328416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713232" y="33284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Q3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1417320" y="3191256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You free a chunk and malloc the same size again. Where does it come from?</a:t>
            </a:r>
            <a:endParaRPr lang="en-US" sz="1500" dirty="0"/>
          </a:p>
        </p:txBody>
      </p:sp>
      <p:sp>
        <p:nvSpPr>
          <p:cNvPr id="17" name="a3_ans"/>
          <p:cNvSpPr txBox="1"/>
          <p:nvPr/>
        </p:nvSpPr>
        <p:spPr>
          <a:xfrm>
            <a:off x="7589520" y="3191256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usually the same place: the tcache shelf, last in, first out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548640" y="412394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713232" y="4306824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0" name="Text 18"/>
          <p:cNvSpPr txBox="1"/>
          <p:nvPr/>
        </p:nvSpPr>
        <p:spPr>
          <a:xfrm>
            <a:off x="713232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Q4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1417320" y="4169664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malloc succeeded, but the program was killed later. What happened?</a:t>
            </a:r>
            <a:endParaRPr lang="en-US" sz="1500" dirty="0"/>
          </a:p>
        </p:txBody>
      </p:sp>
      <p:sp>
        <p:nvSpPr>
          <p:cNvPr id="22" name="a4_ans"/>
          <p:cNvSpPr txBox="1"/>
          <p:nvPr/>
        </p:nvSpPr>
        <p:spPr>
          <a:xfrm>
            <a:off x="7589520" y="4169664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overcommit: on touching the pages, RAM ran out; the OOM killer sent SIGKILL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548640" y="51023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22"/>
          <p:cNvSpPr/>
          <p:nvPr/>
        </p:nvSpPr>
        <p:spPr>
          <a:xfrm>
            <a:off x="713232" y="5285232"/>
            <a:ext cx="502920" cy="502920"/>
          </a:xfrm>
          <a:prstGeom prst="ellipse">
            <a:avLst/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5" name="Text 23"/>
          <p:cNvSpPr txBox="1"/>
          <p:nvPr/>
        </p:nvSpPr>
        <p:spPr>
          <a:xfrm>
            <a:off x="713232" y="5285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bg1"/>
                </a:solidFill>
              </a:rPr>
              <a:t>Q5</a:t>
            </a:r>
            <a:endParaRPr lang="en-US" sz="1300" dirty="0"/>
          </a:p>
        </p:txBody>
      </p:sp>
      <p:sp>
        <p:nvSpPr>
          <p:cNvPr id="26" name="Text 24"/>
          <p:cNvSpPr txBox="1"/>
          <p:nvPr/>
        </p:nvSpPr>
        <p:spPr>
          <a:xfrm>
            <a:off x="1417320" y="5148072"/>
            <a:ext cx="6035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How does the kernel allocate a task_struct?</a:t>
            </a:r>
            <a:endParaRPr lang="en-US" sz="1500" dirty="0"/>
          </a:p>
        </p:txBody>
      </p:sp>
      <p:sp>
        <p:nvSpPr>
          <p:cNvPr id="27" name="a5_ans"/>
          <p:cNvSpPr txBox="1"/>
          <p:nvPr/>
        </p:nvSpPr>
        <p:spPr>
          <a:xfrm>
            <a:off x="7589520" y="5148072"/>
            <a:ext cx="3931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→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2"/>
                </a:solidFill>
              </a:rPr>
              <a:t> from its slab cache (kmem_cache), whose pages come from the buddy allocator</a:t>
            </a:r>
            <a:endParaRPr lang="en-US" sz="1400" dirty="0"/>
          </a:p>
        </p:txBody>
      </p:sp>
      <p:sp>
        <p:nvSpPr>
          <p:cNvPr id="29" name="Text 26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22 / 25</a:t>
            </a:r>
            <a:endParaRPr lang="en-US" sz="11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6" fill="hold">
                      <p:stCondLst>
                        <p:cond delay="indefinite"/>
                      </p:stCondLst>
                      <p:childTnLst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animBg="1"/>
      <p:bldP spid="17" grpId="0" animBg="1"/>
      <p:bldP spid="22" grpId="0" animBg="1"/>
      <p:bldP spid="2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Key ideas from today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4980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1258" y="1707642"/>
            <a:ext cx="342900" cy="342900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64592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malloc gets pages from the kernel with brk (the heap) or mmap (≥ 128 KiB), and sells bytes.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172200" y="11887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8" name="Shape 5"/>
          <p:cNvSpPr/>
          <p:nvPr/>
        </p:nvSpPr>
        <p:spPr>
          <a:xfrm>
            <a:off x="6373368" y="15361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4818" y="1707642"/>
            <a:ext cx="342900" cy="34290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7269480" y="12984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Each chunk has an 8-byte header; sizes are multiples of 16; malloc(1) costs 32 bytes.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54864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8"/>
          <p:cNvSpPr/>
          <p:nvPr/>
        </p:nvSpPr>
        <p:spPr>
          <a:xfrm>
            <a:off x="74980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258" y="3307842"/>
            <a:ext cx="342900" cy="342900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64592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free puts chunks on shelves (tcache, bins); neighbours merge; RAM rarely goes back.</a:t>
            </a:r>
            <a:endParaRPr lang="en-US" sz="1500" dirty="0"/>
          </a:p>
        </p:txBody>
      </p:sp>
      <p:sp>
        <p:nvSpPr>
          <p:cNvPr id="15" name="Shape 10"/>
          <p:cNvSpPr/>
          <p:nvPr/>
        </p:nvSpPr>
        <p:spPr>
          <a:xfrm>
            <a:off x="6172200" y="27889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6" name="Shape 11"/>
          <p:cNvSpPr/>
          <p:nvPr/>
        </p:nvSpPr>
        <p:spPr>
          <a:xfrm>
            <a:off x="6373368" y="31363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4818" y="3307842"/>
            <a:ext cx="342900" cy="342900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7269480" y="28986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Double free and overflows may abort; use-after-free is silent. -Wall and -fsanitize=address help.</a:t>
            </a:r>
            <a:endParaRPr lang="en-US" sz="1500" dirty="0"/>
          </a:p>
        </p:txBody>
      </p:sp>
      <p:sp>
        <p:nvSpPr>
          <p:cNvPr id="19" name="Shape 13"/>
          <p:cNvSpPr/>
          <p:nvPr/>
        </p:nvSpPr>
        <p:spPr>
          <a:xfrm>
            <a:off x="54864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4"/>
          <p:cNvSpPr/>
          <p:nvPr/>
        </p:nvSpPr>
        <p:spPr>
          <a:xfrm>
            <a:off x="74980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258" y="4908042"/>
            <a:ext cx="342900" cy="342900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64592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Linux overcommits; when the pages are touched and RAM is gone, the OOM killer sends SIGKILL.</a:t>
            </a:r>
            <a:endParaRPr lang="en-US" sz="1500" dirty="0"/>
          </a:p>
        </p:txBody>
      </p:sp>
      <p:sp>
        <p:nvSpPr>
          <p:cNvPr id="23" name="Shape 16"/>
          <p:cNvSpPr/>
          <p:nvPr/>
        </p:nvSpPr>
        <p:spPr>
          <a:xfrm>
            <a:off x="6172200" y="4389120"/>
            <a:ext cx="5440680" cy="1417320"/>
          </a:xfrm>
          <a:prstGeom prst="roundRect">
            <a:avLst>
              <a:gd name="adj" fmla="val 516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4" name="Shape 17"/>
          <p:cNvSpPr/>
          <p:nvPr/>
        </p:nvSpPr>
        <p:spPr>
          <a:xfrm>
            <a:off x="6373368" y="4736592"/>
            <a:ext cx="685800" cy="685800"/>
          </a:xfrm>
          <a:prstGeom prst="ellipse">
            <a:avLst/>
          </a:prstGeom>
          <a:solidFill>
            <a:schemeClr val="bg1"/>
          </a:solidFill>
          <a:ln/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44818" y="4908042"/>
            <a:ext cx="342900" cy="342900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7269480" y="4498848"/>
            <a:ext cx="41605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The kernel: buddy allocator for pages, slab caches (kmalloc) for its own small objects.</a:t>
            </a:r>
            <a:endParaRPr lang="en-US" sz="1500" dirty="0"/>
          </a:p>
        </p:txBody>
      </p:sp>
      <p:sp>
        <p:nvSpPr>
          <p:cNvPr id="28" name="Text 19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23 / 25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Homework 11.2 (due before Lecture 12.1)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4" name="Shape 2"/>
          <p:cNvSpPr/>
          <p:nvPr/>
        </p:nvSpPr>
        <p:spPr>
          <a:xfrm>
            <a:off x="713232" y="1412748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713232" y="1412748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1. Fewer calls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23160" y="1179576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Change your grow() to ask sbrk for at least 64 KiB and split off the rest as a free block. How many times does the break move now in the test? (strace)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48640" y="2130552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8" name="Shape 6"/>
          <p:cNvSpPr/>
          <p:nvPr/>
        </p:nvSpPr>
        <p:spPr>
          <a:xfrm>
            <a:off x="713232" y="2400300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9" name="Text 7"/>
          <p:cNvSpPr txBox="1"/>
          <p:nvPr/>
        </p:nvSpPr>
        <p:spPr>
          <a:xfrm>
            <a:off x="713232" y="2400300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2. Real sizes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2423160" y="2167128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Predict malloc_usable_size for malloc(0), 1, 24, 25, 40, 41 and 1000; then check with usable.c. State the rule.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548640" y="3118104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12" name="Shape 10"/>
          <p:cNvSpPr/>
          <p:nvPr/>
        </p:nvSpPr>
        <p:spPr>
          <a:xfrm>
            <a:off x="713232" y="3387852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3" name="Text 11"/>
          <p:cNvSpPr txBox="1"/>
          <p:nvPr/>
        </p:nvSpPr>
        <p:spPr>
          <a:xfrm>
            <a:off x="713232" y="3387852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3. Moving threshold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2423160" y="3154680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threshold.c does malloc(200000) and free three times. Predict the system calls; run strace -e trace=brk,mmap,munmap; explain round 2.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4105656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1"/>
          </a:solidFill>
          <a:ln w="12700">
            <a:solidFill>
              <a:schemeClr val="accent4"/>
            </a:solidFill>
            <a:prstDash val="solid"/>
          </a:ln>
        </p:spPr>
        <p:txBody>
          <a:bodyPr/>
          <a:p/>
        </p:txBody>
      </p:sp>
      <p:sp>
        <p:nvSpPr>
          <p:cNvPr id="16" name="Shape 14"/>
          <p:cNvSpPr/>
          <p:nvPr/>
        </p:nvSpPr>
        <p:spPr>
          <a:xfrm>
            <a:off x="713232" y="4375404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17" name="Text 15"/>
          <p:cNvSpPr txBox="1"/>
          <p:nvPr/>
        </p:nvSpPr>
        <p:spPr>
          <a:xfrm>
            <a:off x="713232" y="4375404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4. Your machine</a:t>
            </a:r>
            <a:endParaRPr lang="en-US" sz="1200" dirty="0"/>
          </a:p>
        </p:txBody>
      </p:sp>
      <p:sp>
        <p:nvSpPr>
          <p:cNvPr id="18" name="Text 16"/>
          <p:cNvSpPr txBox="1"/>
          <p:nvPr/>
        </p:nvSpPr>
        <p:spPr>
          <a:xfrm>
            <a:off x="2423160" y="4142232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Run overcommit on a lab PC. What is the biggest malloc that succeeds? Compare with MemTotal + SwapTotal and mm/util.c line 955.</a:t>
            </a:r>
            <a:endParaRPr lang="en-US" sz="1350" dirty="0"/>
          </a:p>
        </p:txBody>
      </p:sp>
      <p:sp>
        <p:nvSpPr>
          <p:cNvPr id="19" name="Shape 17"/>
          <p:cNvSpPr/>
          <p:nvPr/>
        </p:nvSpPr>
        <p:spPr>
          <a:xfrm>
            <a:off x="548640" y="5093208"/>
            <a:ext cx="11109960" cy="868680"/>
          </a:xfrm>
          <a:prstGeom prst="roundRect">
            <a:avLst>
              <a:gd name="adj" fmla="val 8421"/>
            </a:avLst>
          </a:prstGeom>
          <a:solidFill>
            <a:schemeClr val="bg2"/>
          </a:solidFill>
          <a:ln/>
        </p:spPr>
        <p:txBody>
          <a:bodyPr/>
          <a:p/>
        </p:txBody>
      </p:sp>
      <p:sp>
        <p:nvSpPr>
          <p:cNvPr id="20" name="Shape 18"/>
          <p:cNvSpPr/>
          <p:nvPr/>
        </p:nvSpPr>
        <p:spPr>
          <a:xfrm>
            <a:off x="713232" y="5362956"/>
            <a:ext cx="1508760" cy="32918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21" name="Text 19"/>
          <p:cNvSpPr txBox="1"/>
          <p:nvPr/>
        </p:nvSpPr>
        <p:spPr>
          <a:xfrm>
            <a:off x="713232" y="5362956"/>
            <a:ext cx="15087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bg1"/>
                </a:solidFill>
              </a:rPr>
              <a:t>5. Sanitizer</a:t>
            </a:r>
            <a:endParaRPr lang="en-US" sz="1200" dirty="0"/>
          </a:p>
        </p:txBody>
      </p:sp>
      <p:sp>
        <p:nvSpPr>
          <p:cNvPr id="22" name="Text 20"/>
          <p:cNvSpPr txBox="1"/>
          <p:nvPr/>
        </p:nvSpPr>
        <p:spPr>
          <a:xfrm>
            <a:off x="2423160" y="5129784"/>
            <a:ext cx="9098280" cy="795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50" dirty="0">
                <a:solidFill>
                  <a:schemeClr val="tx1"/>
                </a:solidFill>
              </a:rPr>
              <a:t>Build bugs.c with -fsanitize=address and run ./bugs_asan overflow. Which line does it blame, and how many bytes past the block?</a:t>
            </a:r>
            <a:endParaRPr lang="en-US" sz="1350" dirty="0"/>
          </a:p>
        </p:txBody>
      </p:sp>
      <p:sp>
        <p:nvSpPr>
          <p:cNvPr id="24" name="Text 21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24 / 25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/>
          <p:nvPr>
            <p:ph idx="102" type="title" hasCustomPrompt="1"/>
          </p:nvPr>
        </p:nvSpPr>
        <p:spPr>
          <a:xfrm>
            <a:off x="548640" y="256032"/>
            <a:ext cx="11064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Next lecture and reading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4206240" cy="4754880"/>
          </a:xfrm>
          <a:prstGeom prst="roundRect">
            <a:avLst>
              <a:gd name="adj" fmla="val 1739"/>
            </a:avLst>
          </a:prstGeom>
          <a:solidFill>
            <a:schemeClr val="tx2"/>
          </a:solidFill>
          <a:ln/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822960" y="13716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accent1"/>
                </a:solidFill>
              </a:rPr>
              <a:t>NEXT: LECTURE 12.1</a:t>
            </a:r>
            <a:endParaRPr lang="en-US" sz="1400" dirty="0"/>
          </a:p>
        </p:txBody>
      </p:sp>
      <p:sp>
        <p:nvSpPr>
          <p:cNvPr id="5" name="Text 3"/>
          <p:cNvSpPr txBox="1"/>
          <p:nvPr/>
        </p:nvSpPr>
        <p:spPr>
          <a:xfrm>
            <a:off x="822960" y="178308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2200" b="1" dirty="0">
                <a:solidFill>
                  <a:schemeClr val="bg1"/>
                </a:solidFill>
              </a:rPr>
              <a:t>Files and the VFS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74320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500" dirty="0">
                <a:solidFill>
                  <a:schemeClr val="accent4"/>
                </a:solidFill>
              </a:rPr>
              <a:t>What is behind a file descriptor: the file table, inodes and directories, the virtual file system that makes ext4, /proc and pipes look alike, and the page cache you met today.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074920" y="1188720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Main text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74920" y="1481328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E. Bryant &amp; D. R. O'Hallaron,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CS:APP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3rd ed., §9.9–9.11 today; Ch. 10 (system-level I/O) for 12.1.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5074920" y="2395728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Kernel side</a:t>
            </a:r>
            <a:endParaRPr lang="en-US" sz="1300" dirty="0"/>
          </a:p>
        </p:txBody>
      </p:sp>
      <p:sp>
        <p:nvSpPr>
          <p:cNvPr id="10" name="Text 8"/>
          <p:cNvSpPr txBox="1"/>
          <p:nvPr/>
        </p:nvSpPr>
        <p:spPr>
          <a:xfrm>
            <a:off x="5074920" y="2688336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R. Love, </a:t>
            </a:r>
            <a:pPr algn="l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chemeClr val="tx1"/>
                </a:solidFill>
              </a:rPr>
              <a:t>LKD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, Ch. 12 (memory) today; Ch. 13 (the virtual file system) for 12.1.</a:t>
            </a:r>
            <a:endParaRPr lang="en-US" sz="1400" dirty="0"/>
          </a:p>
        </p:txBody>
      </p:sp>
      <p:sp>
        <p:nvSpPr>
          <p:cNvPr id="11" name="Text 9"/>
          <p:cNvSpPr txBox="1"/>
          <p:nvPr/>
        </p:nvSpPr>
        <p:spPr>
          <a:xfrm>
            <a:off x="5074920" y="3602736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Source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5074920" y="3895344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Linux 6.8 mm/mmap.c, mm/util.c, mm/oom_kill.c, mm/page_alloc.c; glibc 2.39 malloc/malloc.c (Linux v6.8 source online: elixir.bootlin.com/linux/v6.8).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5074920" y="4809744"/>
            <a:ext cx="6583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dirty="0">
                <a:solidFill>
                  <a:schemeClr val="accent1"/>
                </a:solidFill>
              </a:rPr>
              <a:t>Lab files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5074920" y="5102352"/>
            <a:ext cx="6583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lab11_files.zip</a:t>
            </a:r>
            <a:pPr algn="l"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: mymalloc_starter.c and the demos.</a:t>
            </a:r>
            <a:endParaRPr lang="en-US" sz="1400" dirty="0"/>
          </a:p>
        </p:txBody>
      </p:sp>
      <p:sp>
        <p:nvSpPr>
          <p:cNvPr id="16" name="Text 13"/>
          <p:cNvSpPr txBox="1"/>
          <p:nvPr/>
        </p:nvSpPr>
        <p:spPr>
          <a:xfrm>
            <a:off x="10332720" y="6492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25 / 25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ysProg">
  <a:themeElements>
    <a:clrScheme name="SysProg">
      <a:dk1>
        <a:srgbClr val="0F172A"/>
      </a:dk1>
      <a:lt1>
        <a:srgbClr val="FFFFFF"/>
      </a:lt1>
      <a:dk2>
        <a:srgbClr val="1B2A41"/>
      </a:dk2>
      <a:lt2>
        <a:srgbClr val="F1F5F9"/>
      </a:lt2>
      <a:accent1>
        <a:srgbClr val="EA580C"/>
      </a:accent1>
      <a:accent2>
        <a:srgbClr val="0F766E"/>
      </a:accent2>
      <a:accent3>
        <a:srgbClr val="475569"/>
      </a:accent3>
      <a:accent4>
        <a:srgbClr val="CBD5E1"/>
      </a:accent4>
      <a:accent5>
        <a:srgbClr val="FFEDD5"/>
      </a:accent5>
      <a:accent6>
        <a:srgbClr val="CCFBF1"/>
      </a:accent6>
      <a:hlink>
        <a:srgbClr val="0F766E"/>
      </a:hlink>
      <a:folHlink>
        <a:srgbClr val="7C3AED"/>
      </a:folHlink>
    </a:clrScheme>
    <a:fontScheme name="SysProg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4105 Lecture 11.2: Memory Allocation</dc:title>
  <dc:subject>PptxGenJS Presentation</dc:subject>
  <dc:creator>Md Mahbub E Noor</dc:creator>
  <cp:lastModifiedBy>Md Mahbub E Noor</cp:lastModifiedBy>
  <cp:revision>1</cp:revision>
  <dcterms:created xsi:type="dcterms:W3CDTF">2026-10-14T16:36:16Z</dcterms:created>
  <dcterms:modified xsi:type="dcterms:W3CDTF">2026-10-14T16:36:16Z</dcterms:modified>
</cp:coreProperties>
</file>