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7396231e-780c-ae50-22ab-65012d2012af}">
          <p14:sldIdLst>
            <p14:sldId id="256"/>
            <p14:sldId id="257"/>
            <p14:sldId id="258"/>
          </p14:sldIdLst>
        </p14:section>
        <p14:section name="Why virtual memory" id="{757b5178-188a-e81b-d295-eb263f7275d8}">
          <p14:sldIdLst>
            <p14:sldId id="259"/>
            <p14:sldId id="260"/>
            <p14:sldId id="261"/>
          </p14:sldIdLst>
        </p14:section>
        <p14:section name="The address space" id="{9dbb9dc9-f126-6c09-3d03-fb7c3fda9ad4}">
          <p14:sldIdLst>
            <p14:sldId id="262"/>
            <p14:sldId id="263"/>
          </p14:sldIdLst>
        </p14:section>
        <p14:section name="Pages and page tables" id="{5b9d27c4-494f-ef1b-661f-21302e43ecec}">
          <p14:sldIdLst>
            <p14:sldId id="264"/>
            <p14:sldId id="265"/>
            <p14:sldId id="266"/>
            <p14:sldId id="267"/>
          </p14:sldIdLst>
        </p14:section>
        <p14:section name="Page faults" id="{c9c81301-d1a3-6886-ebd4-99935d4730a0}">
          <p14:sldIdLst>
            <p14:sldId id="268"/>
            <p14:sldId id="269"/>
            <p14:sldId id="270"/>
            <p14:sldId id="271"/>
            <p14:sldId id="272"/>
            <p14:sldId id="273"/>
            <p14:sldId id="274"/>
          </p14:sldIdLst>
        </p14:section>
        <p14:section name="mmap" id="{6e1fdd88-1d95-a447-aefb-33252fcc3b74}">
          <p14:sldIdLst>
            <p14:sldId id="275"/>
            <p14:sldId id="276"/>
          </p14:sldIdLst>
        </p14:section>
        <p14:section name="Lab 11.1" id="{4a829408-4fb6-7532-9b10-b94c4c1afe24}">
          <p14:sldIdLst>
            <p14:sldId id="277"/>
            <p14:sldId id="278"/>
          </p14:sldIdLst>
        </p14:section>
        <p14:section name="Wrap-up" id="{ffcb1ee0-c311-7ce5-5807-6fbae1b594cd}">
          <p14:sldIdLst>
            <p14:sldId id="279"/>
            <p14:sldId id="280"/>
            <p14:sldId id="281"/>
            <p14:sldId id="28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11.1: Virtual Memory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b="1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11.1: Virtual Memory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image" Target="../media/image-25-5.png"/><Relationship Id="rId6" Type="http://schemas.openxmlformats.org/officeDocument/2006/relationships/image" Target="../media/image-25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0515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accent1"/>
                </a:solidFill>
              </a:rPr>
              <a:t>CSE 4105  ·  SYSTEM PROGRAMMING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55448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4400" b="1" dirty="0">
                <a:solidFill>
                  <a:schemeClr val="bg1"/>
                </a:solidFill>
              </a:rPr>
              <a:t>Lecture 11.1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331720"/>
            <a:ext cx="6035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Virtual Memory</a:t>
            </a:r>
            <a:endParaRPr lang="en-US" sz="2600" dirty="0"/>
          </a:p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pages, page tables and page faults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943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chemeClr val="accent4"/>
                </a:solidFill>
              </a:rPr>
              <a:t>Md Mahbub E Noor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Assistant Professor, Department of CSE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University of Barishal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086600" y="1600200"/>
            <a:ext cx="4434840" cy="2651760"/>
          </a:xfrm>
          <a:prstGeom prst="roundRect">
            <a:avLst>
              <a:gd name="adj" fmla="val 34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25119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45236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65352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909560" y="164592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./vmphys  (real)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287768" y="1984248"/>
            <a:ext cx="40690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parent   &amp;x = 0x55f9037b0010  x = 1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frame 0x120727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    &amp;x = 0x55f9037b0010  x = 2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frame 0x12de1e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same address, different memory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you will learn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426464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1586484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00200" y="1344168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Explain virtual and physical addresses, and read a process's map in /proc/self/maps.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48640" y="2441448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749808" y="2633472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28" y="2793492"/>
            <a:ext cx="320040" cy="3200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600200" y="2551176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Translate an address through x86-64's four page-table levels.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3648456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840480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28" y="4000500"/>
            <a:ext cx="320040" cy="32004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00200" y="3758184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Explain page faults: demand paging, minor and major faults, copy-on-write, SIGSEGV.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548640" y="4855464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749808" y="5047488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28" y="5207508"/>
            <a:ext cx="320040" cy="32004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600200" y="4965192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Use mmap for files and for anonymous memory.</a:t>
            </a:r>
            <a:endParaRPr lang="en-US" sz="1700" dirty="0"/>
          </a:p>
        </p:txBody>
      </p:sp>
      <p:sp>
        <p:nvSpPr>
          <p:cNvPr id="19" name="Shape 13"/>
          <p:cNvSpPr/>
          <p:nvPr/>
        </p:nvSpPr>
        <p:spPr>
          <a:xfrm>
            <a:off x="7635240" y="1234440"/>
            <a:ext cx="4023360" cy="4645152"/>
          </a:xfrm>
          <a:prstGeom prst="roundRect">
            <a:avLst>
              <a:gd name="adj" fmla="val 1818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Text 14"/>
          <p:cNvSpPr txBox="1"/>
          <p:nvPr/>
        </p:nvSpPr>
        <p:spPr>
          <a:xfrm>
            <a:off x="790956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Today's plan (60 min)</a:t>
            </a:r>
            <a:endParaRPr lang="en-US" sz="1700" dirty="0"/>
          </a:p>
        </p:txBody>
      </p:sp>
      <p:sp>
        <p:nvSpPr>
          <p:cNvPr id="21" name="Shape 15"/>
          <p:cNvSpPr/>
          <p:nvPr/>
        </p:nvSpPr>
        <p:spPr>
          <a:xfrm>
            <a:off x="7909560" y="19293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Text 16"/>
          <p:cNvSpPr txBox="1"/>
          <p:nvPr/>
        </p:nvSpPr>
        <p:spPr>
          <a:xfrm>
            <a:off x="7909560" y="19293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0–5</a:t>
            </a:r>
            <a:endParaRPr lang="en-US" sz="1100" dirty="0"/>
          </a:p>
        </p:txBody>
      </p:sp>
      <p:sp>
        <p:nvSpPr>
          <p:cNvPr id="23" name="Text 17"/>
          <p:cNvSpPr txBox="1"/>
          <p:nvPr/>
        </p:nvSpPr>
        <p:spPr>
          <a:xfrm>
            <a:off x="8915400" y="18745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Recap of 10.2</a:t>
            </a:r>
            <a:endParaRPr lang="en-US" sz="1500" dirty="0"/>
          </a:p>
        </p:txBody>
      </p:sp>
      <p:sp>
        <p:nvSpPr>
          <p:cNvPr id="24" name="Shape 18"/>
          <p:cNvSpPr/>
          <p:nvPr/>
        </p:nvSpPr>
        <p:spPr>
          <a:xfrm>
            <a:off x="7909560" y="2412710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5" name="Text 19"/>
          <p:cNvSpPr txBox="1"/>
          <p:nvPr/>
        </p:nvSpPr>
        <p:spPr>
          <a:xfrm>
            <a:off x="7909560" y="2412710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5–12</a:t>
            </a:r>
            <a:endParaRPr lang="en-US" sz="1100" dirty="0"/>
          </a:p>
        </p:txBody>
      </p:sp>
      <p:sp>
        <p:nvSpPr>
          <p:cNvPr id="26" name="Text 20"/>
          <p:cNvSpPr txBox="1"/>
          <p:nvPr/>
        </p:nvSpPr>
        <p:spPr>
          <a:xfrm>
            <a:off x="8915400" y="2357846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Why virtual memory</a:t>
            </a:r>
            <a:endParaRPr lang="en-US" sz="1500" dirty="0"/>
          </a:p>
        </p:txBody>
      </p:sp>
      <p:sp>
        <p:nvSpPr>
          <p:cNvPr id="27" name="Shape 21"/>
          <p:cNvSpPr/>
          <p:nvPr/>
        </p:nvSpPr>
        <p:spPr>
          <a:xfrm>
            <a:off x="7909560" y="2896035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8" name="Text 22"/>
          <p:cNvSpPr txBox="1"/>
          <p:nvPr/>
        </p:nvSpPr>
        <p:spPr>
          <a:xfrm>
            <a:off x="7909560" y="2896035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12–20</a:t>
            </a:r>
            <a:endParaRPr lang="en-US" sz="1100" dirty="0"/>
          </a:p>
        </p:txBody>
      </p:sp>
      <p:sp>
        <p:nvSpPr>
          <p:cNvPr id="29" name="Text 23"/>
          <p:cNvSpPr txBox="1"/>
          <p:nvPr/>
        </p:nvSpPr>
        <p:spPr>
          <a:xfrm>
            <a:off x="8915400" y="2841171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address space</a:t>
            </a:r>
            <a:endParaRPr lang="en-US" sz="1500" dirty="0"/>
          </a:p>
        </p:txBody>
      </p:sp>
      <p:sp>
        <p:nvSpPr>
          <p:cNvPr id="30" name="Shape 24"/>
          <p:cNvSpPr/>
          <p:nvPr/>
        </p:nvSpPr>
        <p:spPr>
          <a:xfrm>
            <a:off x="7909560" y="3379361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1" name="Text 25"/>
          <p:cNvSpPr txBox="1"/>
          <p:nvPr/>
        </p:nvSpPr>
        <p:spPr>
          <a:xfrm>
            <a:off x="7909560" y="3379361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20–32</a:t>
            </a:r>
            <a:endParaRPr lang="en-US" sz="1100" dirty="0"/>
          </a:p>
        </p:txBody>
      </p:sp>
      <p:sp>
        <p:nvSpPr>
          <p:cNvPr id="32" name="Text 26"/>
          <p:cNvSpPr txBox="1"/>
          <p:nvPr/>
        </p:nvSpPr>
        <p:spPr>
          <a:xfrm>
            <a:off x="8915400" y="3324497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Pages, page tables</a:t>
            </a:r>
            <a:endParaRPr lang="en-US" sz="1500" dirty="0"/>
          </a:p>
        </p:txBody>
      </p:sp>
      <p:sp>
        <p:nvSpPr>
          <p:cNvPr id="33" name="Shape 27"/>
          <p:cNvSpPr/>
          <p:nvPr/>
        </p:nvSpPr>
        <p:spPr>
          <a:xfrm>
            <a:off x="7909560" y="3862687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4" name="Text 28"/>
          <p:cNvSpPr txBox="1"/>
          <p:nvPr/>
        </p:nvSpPr>
        <p:spPr>
          <a:xfrm>
            <a:off x="7909560" y="3862687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32–48</a:t>
            </a:r>
            <a:endParaRPr lang="en-US" sz="1100" dirty="0"/>
          </a:p>
        </p:txBody>
      </p:sp>
      <p:sp>
        <p:nvSpPr>
          <p:cNvPr id="35" name="Text 29"/>
          <p:cNvSpPr txBox="1"/>
          <p:nvPr/>
        </p:nvSpPr>
        <p:spPr>
          <a:xfrm>
            <a:off x="8915400" y="3807823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Page faults</a:t>
            </a:r>
            <a:endParaRPr lang="en-US" sz="1500" dirty="0"/>
          </a:p>
        </p:txBody>
      </p:sp>
      <p:sp>
        <p:nvSpPr>
          <p:cNvPr id="36" name="Shape 30"/>
          <p:cNvSpPr/>
          <p:nvPr/>
        </p:nvSpPr>
        <p:spPr>
          <a:xfrm>
            <a:off x="7909560" y="4346013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7" name="Text 31"/>
          <p:cNvSpPr txBox="1"/>
          <p:nvPr/>
        </p:nvSpPr>
        <p:spPr>
          <a:xfrm>
            <a:off x="7909560" y="4346013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48–55</a:t>
            </a:r>
            <a:endParaRPr lang="en-US" sz="1100" dirty="0"/>
          </a:p>
        </p:txBody>
      </p:sp>
      <p:sp>
        <p:nvSpPr>
          <p:cNvPr id="38" name="Text 32"/>
          <p:cNvSpPr txBox="1"/>
          <p:nvPr/>
        </p:nvSpPr>
        <p:spPr>
          <a:xfrm>
            <a:off x="8915400" y="4291149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mmap</a:t>
            </a:r>
            <a:endParaRPr lang="en-US" sz="1500" dirty="0"/>
          </a:p>
        </p:txBody>
      </p:sp>
      <p:sp>
        <p:nvSpPr>
          <p:cNvPr id="39" name="Shape 33"/>
          <p:cNvSpPr/>
          <p:nvPr/>
        </p:nvSpPr>
        <p:spPr>
          <a:xfrm>
            <a:off x="7909560" y="4829338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40" name="Text 34"/>
          <p:cNvSpPr txBox="1"/>
          <p:nvPr/>
        </p:nvSpPr>
        <p:spPr>
          <a:xfrm>
            <a:off x="7909560" y="4829338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55–60</a:t>
            </a:r>
            <a:endParaRPr lang="en-US" sz="1100" dirty="0"/>
          </a:p>
        </p:txBody>
      </p:sp>
      <p:sp>
        <p:nvSpPr>
          <p:cNvPr id="41" name="Text 35"/>
          <p:cNvSpPr txBox="1"/>
          <p:nvPr/>
        </p:nvSpPr>
        <p:spPr>
          <a:xfrm>
            <a:off x="8915400" y="4774474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Checkpoint</a:t>
            </a:r>
            <a:endParaRPr lang="en-US" sz="1500" dirty="0"/>
          </a:p>
        </p:txBody>
      </p:sp>
      <p:sp>
        <p:nvSpPr>
          <p:cNvPr id="42" name="Text 36"/>
          <p:cNvSpPr txBox="1"/>
          <p:nvPr/>
        </p:nvSpPr>
        <p:spPr>
          <a:xfrm>
            <a:off x="7909560" y="5440680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Lab 11.1: vtop.c, virtual to physical.</a:t>
            </a:r>
            <a:endParaRPr lang="en-US" sz="1200" dirty="0"/>
          </a:p>
        </p:txBody>
      </p:sp>
      <p:sp>
        <p:nvSpPr>
          <p:cNvPr id="44" name="Text 37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 / 27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Quick recap of Lecture 10.2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6459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645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3441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Where does the kernel put the frame for a signal handler?</a:t>
            </a:r>
            <a:endParaRPr lang="en-US" sz="1600" dirty="0"/>
          </a:p>
        </p:txBody>
      </p:sp>
      <p:sp>
        <p:nvSpPr>
          <p:cNvPr id="7" name="a1_r"/>
          <p:cNvSpPr txBox="1"/>
          <p:nvPr/>
        </p:nvSpPr>
        <p:spPr>
          <a:xfrm>
            <a:off x="6172200" y="13441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On the user stack; then rip = handler, and rt_sigreturn restores everything.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8346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31520" y="32461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31520" y="32461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508760" y="29443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A SIGSEGV handler simply returns. What happens next?</a:t>
            </a:r>
            <a:endParaRPr lang="en-US" sz="1600" dirty="0"/>
          </a:p>
        </p:txBody>
      </p:sp>
      <p:sp>
        <p:nvSpPr>
          <p:cNvPr id="12" name="a2_r"/>
          <p:cNvSpPr txBox="1"/>
          <p:nvPr/>
        </p:nvSpPr>
        <p:spPr>
          <a:xfrm>
            <a:off x="6172200" y="29443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faulting instruction runs again and faults again, for ever (Homework 10.2). Today: what the fault is.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44348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31520" y="48463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31520" y="48463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45445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What survives exec: a handler, or SIG_IGN?</a:t>
            </a:r>
            <a:endParaRPr lang="en-US" sz="1600" dirty="0"/>
          </a:p>
        </p:txBody>
      </p:sp>
      <p:sp>
        <p:nvSpPr>
          <p:cNvPr id="17" name="a3_r"/>
          <p:cNvSpPr txBox="1"/>
          <p:nvPr/>
        </p:nvSpPr>
        <p:spPr>
          <a:xfrm>
            <a:off x="6172200" y="45445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SIG_IGN. Handlers are reset to SIG_DFL because their code is gone.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1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Why virtual memory?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Every address your program uses is a fiction, translated by the hardware.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4 / 27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Five problems one idea solves</a:t>
            </a:r>
            <a:endParaRPr lang="en-US" sz="3000" dirty="0"/>
          </a:p>
        </p:txBody>
      </p:sp>
      <p:sp>
        <p:nvSpPr>
          <p:cNvPr id="3" name="a1_wy"/>
          <p:cNvSpPr/>
          <p:nvPr/>
        </p:nvSpPr>
        <p:spPr>
          <a:xfrm>
            <a:off x="548640" y="1188720"/>
            <a:ext cx="676656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wy"/>
          <p:cNvSpPr txBox="1"/>
          <p:nvPr/>
        </p:nvSpPr>
        <p:spPr>
          <a:xfrm>
            <a:off x="731520" y="1188720"/>
            <a:ext cx="6400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Isolation: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A process cannot even name another process's memory: its addresses lead only to its own frames.</a:t>
            </a:r>
            <a:endParaRPr lang="en-US" sz="1250" dirty="0"/>
          </a:p>
        </p:txBody>
      </p:sp>
      <p:sp>
        <p:nvSpPr>
          <p:cNvPr id="5" name="a2_wy"/>
          <p:cNvSpPr/>
          <p:nvPr/>
        </p:nvSpPr>
        <p:spPr>
          <a:xfrm>
            <a:off x="548640" y="1901952"/>
            <a:ext cx="6766560" cy="658368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6" name="a2_wy"/>
          <p:cNvSpPr txBox="1"/>
          <p:nvPr/>
        </p:nvSpPr>
        <p:spPr>
          <a:xfrm>
            <a:off x="731520" y="1901952"/>
            <a:ext cx="6400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Same addresses for everyone: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Every program can be linked to start at the same place; the stack is always near 0x7ff…</a:t>
            </a:r>
            <a:endParaRPr lang="en-US" sz="1250" dirty="0"/>
          </a:p>
        </p:txBody>
      </p:sp>
      <p:sp>
        <p:nvSpPr>
          <p:cNvPr id="7" name="a3_wy"/>
          <p:cNvSpPr/>
          <p:nvPr/>
        </p:nvSpPr>
        <p:spPr>
          <a:xfrm>
            <a:off x="548640" y="2615184"/>
            <a:ext cx="676656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a3_wy"/>
          <p:cNvSpPr txBox="1"/>
          <p:nvPr/>
        </p:nvSpPr>
        <p:spPr>
          <a:xfrm>
            <a:off x="731520" y="2615184"/>
            <a:ext cx="6400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More than RAM: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malloc(4 GiB) succeeded on our 8 GiB machine: memory is promised first, given page by page.</a:t>
            </a:r>
            <a:endParaRPr lang="en-US" sz="1250" dirty="0"/>
          </a:p>
        </p:txBody>
      </p:sp>
      <p:sp>
        <p:nvSpPr>
          <p:cNvPr id="9" name="a4_wy"/>
          <p:cNvSpPr/>
          <p:nvPr/>
        </p:nvSpPr>
        <p:spPr>
          <a:xfrm>
            <a:off x="548640" y="3328416"/>
            <a:ext cx="6766560" cy="658368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0" name="a4_wy"/>
          <p:cNvSpPr txBox="1"/>
          <p:nvPr/>
        </p:nvSpPr>
        <p:spPr>
          <a:xfrm>
            <a:off x="731520" y="3328416"/>
            <a:ext cx="6400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Sharing: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One copy of libc's code in RAM, mapped into every process (vtop: "only mine 0").</a:t>
            </a:r>
            <a:endParaRPr lang="en-US" sz="1250" dirty="0"/>
          </a:p>
        </p:txBody>
      </p:sp>
      <p:sp>
        <p:nvSpPr>
          <p:cNvPr id="11" name="a5_wy"/>
          <p:cNvSpPr/>
          <p:nvPr/>
        </p:nvSpPr>
        <p:spPr>
          <a:xfrm>
            <a:off x="548640" y="4041648"/>
            <a:ext cx="676656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5_wy"/>
          <p:cNvSpPr txBox="1"/>
          <p:nvPr/>
        </p:nvSpPr>
        <p:spPr>
          <a:xfrm>
            <a:off x="731520" y="4041648"/>
            <a:ext cx="6400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Protection: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Each page has rights: code r-x, constants r--, data rw-. Breaking them: SIGSEGV.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543800" y="1188720"/>
            <a:ext cx="4114800" cy="2651760"/>
          </a:xfrm>
          <a:prstGeom prst="roundRect">
            <a:avLst>
              <a:gd name="adj" fmla="val 275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7726680" y="1234440"/>
            <a:ext cx="37490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Analogy: a city with private maps.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Every family gets its own map, and every map has a "House No. 10". The post office (the MMU) looks at whose letter it is, and delivers it to the real plot of land written in that family's map.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7543800" y="4023360"/>
            <a:ext cx="4114800" cy="1920240"/>
          </a:xfrm>
          <a:prstGeom prst="roundRect">
            <a:avLst>
              <a:gd name="adj" fmla="val 381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726680" y="418795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726680" y="418795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7726680" y="4553712"/>
            <a:ext cx="374904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A pointer is a number</a:t>
            </a:r>
            <a:endParaRPr lang="en-US" sz="12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In C, </a:t>
            </a:r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*p</a:t>
            </a:r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holds an address, and you can print it with %p. That number is a VIRTUAL address: it means something only inside your process.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548640" y="4846320"/>
            <a:ext cx="6766560" cy="1097280"/>
          </a:xfrm>
          <a:prstGeom prst="roundRect">
            <a:avLst>
              <a:gd name="adj" fmla="val 666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31520" y="501091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31520" y="501091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731520" y="5376672"/>
            <a:ext cx="6400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Not the RAM address</a:t>
            </a:r>
            <a:endParaRPr lang="en-US" sz="12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Two processes can hold the same pointer value and reach different bytes.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CS:APP §9.1–9.2; Love, LKD Ch. 15</a:t>
            </a:r>
            <a:endParaRPr lang="en-US" sz="1100" dirty="0"/>
          </a:p>
        </p:txBody>
      </p:sp>
      <p:sp>
        <p:nvSpPr>
          <p:cNvPr id="25" name="Text 22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5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Proof: same virtual address, different physical memory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675120" cy="2011680"/>
          </a:xfrm>
          <a:prstGeom prst="roundRect">
            <a:avLst>
              <a:gd name="adj" fmla="val 454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./vmphys  (our machine, real, as root)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30936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parent         &amp;x = 0x55f9037b0010  x = 1  only mine 1  frame 0x120727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child, before  &amp;x = 0x55f9037b0010  x = 1  only mine 0  frame 0x120727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child, after   &amp;x = 0x55f9037b0010  x = 2  only mine 1  frame 0x12de1e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parent, end    &amp;x = 0x55f9037b0010  x = 1  only mine 1  frame 0x120727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548640" y="3337560"/>
            <a:ext cx="6675120" cy="1691640"/>
          </a:xfrm>
          <a:prstGeom prst="roundRect">
            <a:avLst>
              <a:gd name="adj" fmla="val 540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46557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46557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46557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38328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QEMU guest, Ubuntu 6.8 (static build; 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3721608"/>
            <a:ext cx="6309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parent         &amp;x = 0x4ab0d0  x = 1  only mine 1  frame 0x1b1ea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child, before  &amp;x = 0x4ab0d0  x = 1  only mine 0  frame 0x1b1ea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child, after   &amp;x = 0x4ab0d0  x = 2  only mine 1  frame 0x1b1df</a:t>
            </a:r>
            <a:endParaRPr lang="en-US" sz="1000" dirty="0"/>
          </a:p>
        </p:txBody>
      </p:sp>
      <p:sp>
        <p:nvSpPr>
          <p:cNvPr id="15" name="a1_vp"/>
          <p:cNvSpPr/>
          <p:nvPr/>
        </p:nvSpPr>
        <p:spPr>
          <a:xfrm>
            <a:off x="7452360" y="1188720"/>
            <a:ext cx="4206240" cy="118872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vp"/>
          <p:cNvSpPr txBox="1"/>
          <p:nvPr/>
        </p:nvSpPr>
        <p:spPr>
          <a:xfrm>
            <a:off x="7589520" y="1216152"/>
            <a:ext cx="39319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Before the write</a:t>
            </a:r>
            <a:endParaRPr lang="en-US" sz="12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child and parent share ONE frame (only mine = 0): fork copied the page tables, not the page.</a:t>
            </a:r>
            <a:endParaRPr lang="en-US" sz="1250" dirty="0"/>
          </a:p>
        </p:txBody>
      </p:sp>
      <p:sp>
        <p:nvSpPr>
          <p:cNvPr id="17" name="a2_vp"/>
          <p:cNvSpPr/>
          <p:nvPr/>
        </p:nvSpPr>
        <p:spPr>
          <a:xfrm>
            <a:off x="7452360" y="2487168"/>
            <a:ext cx="4206240" cy="1188720"/>
          </a:xfrm>
          <a:prstGeom prst="roundRect">
            <a:avLst>
              <a:gd name="adj" fmla="val 615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8" name="a2_vp"/>
          <p:cNvSpPr txBox="1"/>
          <p:nvPr/>
        </p:nvSpPr>
        <p:spPr>
          <a:xfrm>
            <a:off x="7589520" y="2514600"/>
            <a:ext cx="39319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After the write</a:t>
            </a:r>
            <a:endParaRPr lang="en-US" sz="12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the child got its own frame: copy-on-write (Part 4). The parent's x is still 1.</a:t>
            </a:r>
            <a:endParaRPr lang="en-US" sz="1250" dirty="0"/>
          </a:p>
        </p:txBody>
      </p:sp>
      <p:sp>
        <p:nvSpPr>
          <p:cNvPr id="19" name="a3_vp"/>
          <p:cNvSpPr/>
          <p:nvPr/>
        </p:nvSpPr>
        <p:spPr>
          <a:xfrm>
            <a:off x="7452360" y="3785616"/>
            <a:ext cx="4206240" cy="118872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3_vp"/>
          <p:cNvSpPr txBox="1"/>
          <p:nvPr/>
        </p:nvSpPr>
        <p:spPr>
          <a:xfrm>
            <a:off x="7589520" y="3813048"/>
            <a:ext cx="39319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How we know</a:t>
            </a:r>
            <a:endParaRPr lang="en-US" sz="12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/proc/self/pagemap: one 8-byte entry per virtual page with the frame number. Lab 11.1.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5212080"/>
            <a:ext cx="11109960" cy="731520"/>
          </a:xfrm>
          <a:prstGeom prst="roundRect">
            <a:avLst>
              <a:gd name="adj" fmla="val 1000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731520" y="521208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Homework 8.1 answered: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the same &amp;x, different values, because the same virtual address leads to two different frames.</a:t>
            </a:r>
            <a:endParaRPr lang="en-US" sz="135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6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2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One process's address space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Code, data, heap, libraries, stack: all in /proc/self/maps.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7 / 27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Where each kind of C variable lives (layout.c)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206240" cy="2743200"/>
          </a:xfrm>
          <a:prstGeom prst="roundRect">
            <a:avLst>
              <a:gd name="adj" fmla="val 333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./layout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384048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main (code)     0x55c131d23140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"hello" rodata  0x55c131d240e1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global_init     0x55c131d26010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global_zero     0x55c131d2602c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malloc(100)     0x55c13284c2a0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malloc(1 MiB)   0x7fd2e42ff010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printf (libc)   0x7fd2e4460100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local (stack)   0x7ffd57af587c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983480" y="1188720"/>
            <a:ext cx="667512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514807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534924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555040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5806440" y="123444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/proc/self/maps of the same run  (real, shortened)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5184648" y="1572768"/>
            <a:ext cx="63093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55c131d22000-55c131d23000  r--p  layout     # ELF headers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55c131d23000-55c131d24000  r-xp  layout     # code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55c131d24000-55c131d25000  r--p  layout     # rodata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55c131d26000-55c131d27000  rw-p  layout     # data, bss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55c13284c000-55c13286d000  rw-p  [heap]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7fd2e42ff000-7fd2e4400000  rw-p             # 1 MiB malloc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7fd2e4400000-7fd2e4428000  r--p  libc.so.6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7fd2e4428000-7fd2e45b1000  r-xp  libc.so.6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7fd2e4604000-7fd2e4606000  rw-p  libc.so.6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7fd2e46b5000-7fd2e46b7000  r-xp  [vdso]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7fd2e46b7000-7fd2e46b8000  r--p  ld-linux-x86-64.so.2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7ffd57ad8000-7ffd57afe000  rw-p  [stack]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ffffffffff600000-…601000  --xp  [vsyscall]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548640" y="4114800"/>
            <a:ext cx="4206240" cy="1828800"/>
          </a:xfrm>
          <a:prstGeom prst="roundRect">
            <a:avLst>
              <a:gd name="adj" fmla="val 4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731520" y="4160520"/>
            <a:ext cx="3840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Each line is a VMA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(virtual memory area): a range with one set of rights and one source (a file, or nothing = zeros). The heap grows up with brk; big mallocs get their own mapping; the stack grows down from near 0x7fff…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CS:APP §9.7.2 (Linux virtual memory); Love, LKD Ch. 15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8 / 27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3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Pages and page tables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4 KiB pages, and a four-level tree that maps them.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9 / 27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Translating an address: four levels of 512 entries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2083118" cy="54864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208311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255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2631758" y="1371600"/>
            <a:ext cx="2083118" cy="54864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2631758" y="1371600"/>
            <a:ext cx="208311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482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714875" y="1371600"/>
            <a:ext cx="2083118" cy="54864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4714875" y="1371600"/>
            <a:ext cx="208311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164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797993" y="1371600"/>
            <a:ext cx="2083118" cy="54864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6797993" y="1371600"/>
            <a:ext cx="208311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881110" y="1371600"/>
            <a:ext cx="2777490" cy="54864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8881110" y="1371600"/>
            <a:ext cx="277749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0x010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1938528"/>
            <a:ext cx="20831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050" dirty="0">
                <a:solidFill>
                  <a:schemeClr val="accent3"/>
                </a:solidFill>
              </a:rPr>
              <a:t>PGD index, bits 47–39</a:t>
            </a:r>
            <a:endParaRPr lang="en-US" sz="1050" dirty="0"/>
          </a:p>
        </p:txBody>
      </p:sp>
      <p:sp>
        <p:nvSpPr>
          <p:cNvPr id="14" name="Text 12"/>
          <p:cNvSpPr txBox="1"/>
          <p:nvPr/>
        </p:nvSpPr>
        <p:spPr>
          <a:xfrm>
            <a:off x="2631758" y="1938528"/>
            <a:ext cx="20831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050" dirty="0">
                <a:solidFill>
                  <a:schemeClr val="accent3"/>
                </a:solidFill>
              </a:rPr>
              <a:t>PUD index, bits 38–30</a:t>
            </a:r>
            <a:endParaRPr lang="en-US" sz="1050" dirty="0"/>
          </a:p>
        </p:txBody>
      </p:sp>
      <p:sp>
        <p:nvSpPr>
          <p:cNvPr id="15" name="Text 13"/>
          <p:cNvSpPr txBox="1"/>
          <p:nvPr/>
        </p:nvSpPr>
        <p:spPr>
          <a:xfrm>
            <a:off x="4714875" y="1938528"/>
            <a:ext cx="20831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050" dirty="0">
                <a:solidFill>
                  <a:schemeClr val="accent3"/>
                </a:solidFill>
              </a:rPr>
              <a:t>PMD index, bits 29–21</a:t>
            </a:r>
            <a:endParaRPr lang="en-US" sz="1050" dirty="0"/>
          </a:p>
        </p:txBody>
      </p:sp>
      <p:sp>
        <p:nvSpPr>
          <p:cNvPr id="16" name="Text 14"/>
          <p:cNvSpPr txBox="1"/>
          <p:nvPr/>
        </p:nvSpPr>
        <p:spPr>
          <a:xfrm>
            <a:off x="6797993" y="1938528"/>
            <a:ext cx="20831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050" dirty="0">
                <a:solidFill>
                  <a:schemeClr val="accent3"/>
                </a:solidFill>
              </a:rPr>
              <a:t>PTE index, bits 20–12</a:t>
            </a:r>
            <a:endParaRPr lang="en-US" sz="1050" dirty="0"/>
          </a:p>
        </p:txBody>
      </p:sp>
      <p:sp>
        <p:nvSpPr>
          <p:cNvPr id="17" name="Text 15"/>
          <p:cNvSpPr txBox="1"/>
          <p:nvPr/>
        </p:nvSpPr>
        <p:spPr>
          <a:xfrm>
            <a:off x="8881110" y="1938528"/>
            <a:ext cx="27774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050" dirty="0">
                <a:solidFill>
                  <a:schemeClr val="accent3"/>
                </a:solidFill>
              </a:rPr>
              <a:t>offset, bits 11–0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2194560"/>
            <a:ext cx="11109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virtual address 0x7ff894804010 (vtop.c, real); the CPU uses its lower 48 bits</a:t>
            </a:r>
            <a:endParaRPr lang="en-US" sz="1100" dirty="0"/>
          </a:p>
        </p:txBody>
      </p:sp>
      <p:sp>
        <p:nvSpPr>
          <p:cNvPr id="19" name="a1_lv"/>
          <p:cNvSpPr/>
          <p:nvPr/>
        </p:nvSpPr>
        <p:spPr>
          <a:xfrm>
            <a:off x="548640" y="2560320"/>
            <a:ext cx="2011680" cy="868680"/>
          </a:xfrm>
          <a:prstGeom prst="roundRect">
            <a:avLst>
              <a:gd name="adj" fmla="val 8421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0" name="a1_lv"/>
          <p:cNvSpPr txBox="1"/>
          <p:nvPr/>
        </p:nvSpPr>
        <p:spPr>
          <a:xfrm>
            <a:off x="640080" y="2560320"/>
            <a:ext cx="1828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2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CR3</a:t>
            </a:r>
            <a:endParaRPr lang="en-US" sz="1200" dirty="0"/>
          </a:p>
          <a:p>
            <a:pPr algn="ctr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this process's top table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2578608" y="2971800"/>
            <a:ext cx="219456" cy="914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2" name="a2_lv"/>
          <p:cNvSpPr/>
          <p:nvPr/>
        </p:nvSpPr>
        <p:spPr>
          <a:xfrm>
            <a:off x="2816352" y="2560320"/>
            <a:ext cx="201168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3" name="a2_lv"/>
          <p:cNvSpPr txBox="1"/>
          <p:nvPr/>
        </p:nvSpPr>
        <p:spPr>
          <a:xfrm>
            <a:off x="2907792" y="2560320"/>
            <a:ext cx="1828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2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PGD[255]</a:t>
            </a:r>
            <a:endParaRPr lang="en-US" sz="1200" dirty="0"/>
          </a:p>
          <a:p>
            <a:pPr algn="ctr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→ a PUD table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846320" y="2971800"/>
            <a:ext cx="219456" cy="914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5" name="a3_lv"/>
          <p:cNvSpPr/>
          <p:nvPr/>
        </p:nvSpPr>
        <p:spPr>
          <a:xfrm>
            <a:off x="5084064" y="2560320"/>
            <a:ext cx="201168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6" name="a3_lv"/>
          <p:cNvSpPr txBox="1"/>
          <p:nvPr/>
        </p:nvSpPr>
        <p:spPr>
          <a:xfrm>
            <a:off x="5175504" y="2560320"/>
            <a:ext cx="1828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2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PUD[482]</a:t>
            </a:r>
            <a:endParaRPr lang="en-US" sz="1200" dirty="0"/>
          </a:p>
          <a:p>
            <a:pPr algn="ctr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→ a PMD table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7114032" y="2971800"/>
            <a:ext cx="219456" cy="914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8" name="a4_lv"/>
          <p:cNvSpPr/>
          <p:nvPr/>
        </p:nvSpPr>
        <p:spPr>
          <a:xfrm>
            <a:off x="7351776" y="2560320"/>
            <a:ext cx="201168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9" name="a4_lv"/>
          <p:cNvSpPr txBox="1"/>
          <p:nvPr/>
        </p:nvSpPr>
        <p:spPr>
          <a:xfrm>
            <a:off x="7443216" y="2560320"/>
            <a:ext cx="1828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2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PMD[164]</a:t>
            </a:r>
            <a:endParaRPr lang="en-US" sz="1200" dirty="0"/>
          </a:p>
          <a:p>
            <a:pPr algn="ctr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→ a PTE table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9381744" y="2971800"/>
            <a:ext cx="219456" cy="914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31" name="a5_lv"/>
          <p:cNvSpPr/>
          <p:nvPr/>
        </p:nvSpPr>
        <p:spPr>
          <a:xfrm>
            <a:off x="9619488" y="2560320"/>
            <a:ext cx="2011680" cy="868680"/>
          </a:xfrm>
          <a:prstGeom prst="roundRect">
            <a:avLst>
              <a:gd name="adj" fmla="val 842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2" name="a5_lv"/>
          <p:cNvSpPr txBox="1"/>
          <p:nvPr/>
        </p:nvSpPr>
        <p:spPr>
          <a:xfrm>
            <a:off x="9710928" y="2560320"/>
            <a:ext cx="1828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2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PTE[4]</a:t>
            </a:r>
            <a:endParaRPr lang="en-US" sz="1200" dirty="0"/>
          </a:p>
          <a:p>
            <a:pPr algn="ctr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→ frame 0x135111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548640" y="3657600"/>
            <a:ext cx="5486400" cy="2286000"/>
          </a:xfrm>
          <a:prstGeom prst="roundRect">
            <a:avLst>
              <a:gd name="adj" fmla="val 40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34" name="Shape 32"/>
          <p:cNvSpPr/>
          <p:nvPr/>
        </p:nvSpPr>
        <p:spPr>
          <a:xfrm>
            <a:off x="713232" y="37856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35" name="Shape 33"/>
          <p:cNvSpPr/>
          <p:nvPr/>
        </p:nvSpPr>
        <p:spPr>
          <a:xfrm>
            <a:off x="914400" y="37856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36" name="Shape 34"/>
          <p:cNvSpPr/>
          <p:nvPr/>
        </p:nvSpPr>
        <p:spPr>
          <a:xfrm>
            <a:off x="1115568" y="37856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37" name="Text 35"/>
          <p:cNvSpPr txBox="1"/>
          <p:nvPr/>
        </p:nvSpPr>
        <p:spPr>
          <a:xfrm>
            <a:off x="1371600" y="370332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arch/x86/include/asm, Linux 6.8 (real lines)</a:t>
            </a:r>
            <a:endParaRPr lang="en-US" sz="1100" dirty="0"/>
          </a:p>
        </p:txBody>
      </p:sp>
      <p:sp>
        <p:nvSpPr>
          <p:cNvPr id="38" name="Text 36"/>
          <p:cNvSpPr txBox="1"/>
          <p:nvPr/>
        </p:nvSpPr>
        <p:spPr>
          <a:xfrm>
            <a:off x="749808" y="4041648"/>
            <a:ext cx="51206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page_types.h       10  #define PAGE_SHIFT   12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pgtable_64_types.h 75  #define PGDIR_SHIFT  39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84  #define PUD_SHIFT    30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91  #define PMD_SHIFT    21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97  #define PTRS_PER_PTE 512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6263640" y="3657600"/>
            <a:ext cx="5394960" cy="1097280"/>
          </a:xfrm>
          <a:prstGeom prst="roundRect">
            <a:avLst>
              <a:gd name="adj" fmla="val 6667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40" name="Text 38"/>
          <p:cNvSpPr txBox="1"/>
          <p:nvPr/>
        </p:nvSpPr>
        <p:spPr>
          <a:xfrm>
            <a:off x="6446520" y="3657600"/>
            <a:ext cx="5029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accent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like 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pgd[255][482][164][4]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, but each inner array exists only if the process uses that part of its address space: a tree, not a full 4-D array.</a:t>
            </a:r>
            <a:endParaRPr lang="en-US" sz="1250" dirty="0"/>
          </a:p>
        </p:txBody>
      </p:sp>
      <p:sp>
        <p:nvSpPr>
          <p:cNvPr id="41" name="Shape 39"/>
          <p:cNvSpPr/>
          <p:nvPr/>
        </p:nvSpPr>
        <p:spPr>
          <a:xfrm>
            <a:off x="6263640" y="4846320"/>
            <a:ext cx="5394960" cy="1097280"/>
          </a:xfrm>
          <a:prstGeom prst="roundRect">
            <a:avLst>
              <a:gd name="adj" fmla="val 666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42" name="Text 40"/>
          <p:cNvSpPr txBox="1"/>
          <p:nvPr/>
        </p:nvSpPr>
        <p:spPr>
          <a:xfrm>
            <a:off x="6446520" y="4846320"/>
            <a:ext cx="5029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Why not one flat table?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2³⁶ pages × 8 bytes = 512 GiB per process. With the tree, 100 MiB of touched memory needs about 200 KiB of tables.</a:t>
            </a:r>
            <a:endParaRPr lang="en-US" sz="1250" dirty="0"/>
          </a:p>
        </p:txBody>
      </p:sp>
      <p:sp>
        <p:nvSpPr>
          <p:cNvPr id="43" name="Text 41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CS:APP §9.6.3 (multi-level page tables), §9.7.1</a:t>
            </a:r>
            <a:endParaRPr lang="en-US" sz="1100" dirty="0"/>
          </a:p>
        </p:txBody>
      </p:sp>
      <p:sp>
        <p:nvSpPr>
          <p:cNvPr id="45" name="Text 42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10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 animBg="1"/>
      <p:bldP spid="23" grpId="0" animBg="1"/>
      <p:bldP spid="25" grpId="0" animBg="1"/>
      <p:bldP spid="26" grpId="0" animBg="1"/>
      <p:bldP spid="28" grpId="0" animBg="1"/>
      <p:bldP spid="29" grpId="0" animBg="1"/>
      <p:bldP spid="31" grpId="0" animBg="1"/>
      <p:bldP spid="3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a page-table entry says, and what pagemap tells us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86400" cy="2377440"/>
          </a:xfrm>
          <a:prstGeom prst="roundRect">
            <a:avLst>
              <a:gd name="adj" fmla="val 384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arch/x86/include/asm/pgtable_types.h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12064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 #define _PAGE_BIT_PRESENT   0   /* is present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 #define _PAGE_BIT_RW        1   /* writeable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  #define _PAGE_BIT_USER      2   /* userspace …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  #define _PAGE_BIT_ACCESSED  5   /* raised by CPU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  #define _PAGE_BIT_DIRTY     6   /* raised by CPU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  #define _PAGE_BIT_PSE       7   /* 2 MB page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30  #define _PAGE_BIT_NX       63   /* No execute */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263640" y="1188720"/>
            <a:ext cx="5394960" cy="2377440"/>
          </a:xfrm>
          <a:prstGeom prst="roundRect">
            <a:avLst>
              <a:gd name="adj" fmla="val 384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428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629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830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086600" y="123444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fs/proc/task_mmu.c: /proc/PID/pagemap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464808" y="1572768"/>
            <a:ext cx="50292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1339  #define PM_PFRAME_BITS     55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1342  #define PM_MMAP_EXCLUSIVE  BIT_ULL(56)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1344  #define PM_FILE            BIT_ULL(61)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1345  #define PM_SWAP            BIT_ULL(62)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1346  #define PM_PRESENT         BIT_ULL(63)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/* one 8-byte entry per virtual page */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48640" y="3749040"/>
            <a:ext cx="11109960" cy="2194560"/>
          </a:xfrm>
          <a:prstGeom prst="roundRect">
            <a:avLst>
              <a:gd name="adj" fmla="val 416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13232" y="387705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914400" y="387705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1115568" y="387705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1371600" y="3794760"/>
            <a:ext cx="10104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sudo ./vtop  (Lab 11.1 reference; real)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749808" y="4133088"/>
            <a:ext cx="107442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main (code)      0x5591411f6388  [171  69   8 502] +0x388  present  file 1  only mine 1  frame 0x12cbd5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printf (libc)    0x7ff895260100  [255 482 169  96] +0x100  present  file 1  only mine 0  frame 0x10476e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global_var       0x5591411f9010  [171  69   8 505] +0x010  present  file 0  only mine 1  frame 0x137623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local            0x7ffffbf112e4  [255 511 479 273] +0x2e4  present  file 0  only mine 1  frame 0x1345bd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big, untouched   0x7ff894804010  [255 482 164   4] +0x010  not present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big, touched     0x7ff894804010  [255 482 164   4] +0x010  present  file 0  only mine 1  frame 0x135111</a:t>
            </a:r>
            <a:endParaRPr lang="en-US" sz="950" dirty="0"/>
          </a:p>
        </p:txBody>
      </p:sp>
      <p:sp>
        <p:nvSpPr>
          <p:cNvPr id="22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11 / 27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TLB: so that every access is not four extra reads</a:t>
            </a:r>
            <a:endParaRPr lang="en-US" sz="3000" dirty="0"/>
          </a:p>
        </p:txBody>
      </p:sp>
      <p:sp>
        <p:nvSpPr>
          <p:cNvPr id="3" name="a1_tl"/>
          <p:cNvSpPr/>
          <p:nvPr/>
        </p:nvSpPr>
        <p:spPr>
          <a:xfrm>
            <a:off x="548640" y="1188720"/>
            <a:ext cx="5440680" cy="155448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tl"/>
          <p:cNvSpPr txBox="1"/>
          <p:nvPr/>
        </p:nvSpPr>
        <p:spPr>
          <a:xfrm>
            <a:off x="731520" y="1234440"/>
            <a:ext cx="50749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Without help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Every load or store would need 4 table reads first: memory five times slower.</a:t>
            </a:r>
            <a:endParaRPr lang="en-US" sz="1350" dirty="0"/>
          </a:p>
        </p:txBody>
      </p:sp>
      <p:sp>
        <p:nvSpPr>
          <p:cNvPr id="5" name="a2_tl"/>
          <p:cNvSpPr/>
          <p:nvPr/>
        </p:nvSpPr>
        <p:spPr>
          <a:xfrm>
            <a:off x="6172200" y="1188720"/>
            <a:ext cx="5440680" cy="1554480"/>
          </a:xfrm>
          <a:prstGeom prst="roundRect">
            <a:avLst>
              <a:gd name="adj" fmla="val 4706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6" name="a2_tl"/>
          <p:cNvSpPr txBox="1"/>
          <p:nvPr/>
        </p:nvSpPr>
        <p:spPr>
          <a:xfrm>
            <a:off x="6355080" y="1234440"/>
            <a:ext cx="50749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TLB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Translation Lookaside Buffer: a small cache in the CPU of recent page → frame translations. A hit costs about nothing.</a:t>
            </a:r>
            <a:endParaRPr lang="en-US" sz="1350" dirty="0"/>
          </a:p>
        </p:txBody>
      </p:sp>
      <p:sp>
        <p:nvSpPr>
          <p:cNvPr id="7" name="a3_tl"/>
          <p:cNvSpPr/>
          <p:nvPr/>
        </p:nvSpPr>
        <p:spPr>
          <a:xfrm>
            <a:off x="548640" y="2880360"/>
            <a:ext cx="5440680" cy="155448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a3_tl"/>
          <p:cNvSpPr txBox="1"/>
          <p:nvPr/>
        </p:nvSpPr>
        <p:spPr>
          <a:xfrm>
            <a:off x="731520" y="2926080"/>
            <a:ext cx="50749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Context switch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 new process means new page tables (CR3 changes); old TLB entries are useless. PCID tags let the CPU keep them apart.</a:t>
            </a:r>
            <a:endParaRPr lang="en-US" sz="1350" dirty="0"/>
          </a:p>
        </p:txBody>
      </p:sp>
      <p:sp>
        <p:nvSpPr>
          <p:cNvPr id="9" name="a4_tl"/>
          <p:cNvSpPr/>
          <p:nvPr/>
        </p:nvSpPr>
        <p:spPr>
          <a:xfrm>
            <a:off x="6172200" y="2880360"/>
            <a:ext cx="5440680" cy="155448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4_tl"/>
          <p:cNvSpPr txBox="1"/>
          <p:nvPr/>
        </p:nvSpPr>
        <p:spPr>
          <a:xfrm>
            <a:off x="6355080" y="2926080"/>
            <a:ext cx="50749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Huge pages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One 2 MiB page = 512 small pages in ONE TLB entry, and 512× fewer page faults (Homework 3).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4663440"/>
            <a:ext cx="6675120" cy="1280160"/>
          </a:xfrm>
          <a:prstGeom prst="roundRect">
            <a:avLst>
              <a:gd name="adj" fmla="val 714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3232" y="479145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914400" y="479145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1115568" y="479145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371600" y="470916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/sys/kernel/mm/transparent_hugepage/enabled  (real)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749808" y="5047488"/>
            <a:ext cx="6309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our machine:    always [madvise] never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QEMU guest:     always madvise [never]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7452360" y="4663440"/>
            <a:ext cx="4206240" cy="1280160"/>
          </a:xfrm>
          <a:prstGeom prst="roundRect">
            <a:avLst>
              <a:gd name="adj" fmla="val 5714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7589520" y="4663440"/>
            <a:ext cx="3931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accent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the TLB is a cache, like the CPU caches from Lecture 1: it pays off because programs touch nearby addresses again and again.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CS:APP §9.6.2 (TLB); Love, LKD Ch. 15</a:t>
            </a:r>
            <a:endParaRPr lang="en-US" sz="1100" dirty="0"/>
          </a:p>
        </p:txBody>
      </p:sp>
      <p:sp>
        <p:nvSpPr>
          <p:cNvPr id="21" name="Text 18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12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4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Page faults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Not an error: the normal way memory arrives.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13 / 27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Demand paging: malloc promises, the first touch delivers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7406640" cy="2651760"/>
          </a:xfrm>
          <a:prstGeom prst="roundRect">
            <a:avLst>
              <a:gd name="adj" fmla="val 34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./rss  (our machine, 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70408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                    VmRSS    1412 kB   page faults:    89 minor, 0 major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after malloc(100 MiB)    VmRSS    1792 kB   page faults:    92 minor, 0 major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after touching 50 MiB    VmRSS   52988 kB   page faults: 12891 minor, 0 major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after touching 100 MiB   VmRSS  104188 kB   page faults: 25691 minor, 0 major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touching it all again    VmRSS  104188 kB   page faults: 25691 minor, 0 major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after free               VmRSS    1788 kB   page faults: 25691 minor, 0 major</a:t>
            </a:r>
            <a:endParaRPr lang="en-US" sz="1050" dirty="0"/>
          </a:p>
        </p:txBody>
      </p:sp>
      <p:sp>
        <p:nvSpPr>
          <p:cNvPr id="9" name="a1_dp"/>
          <p:cNvSpPr/>
          <p:nvPr/>
        </p:nvSpPr>
        <p:spPr>
          <a:xfrm>
            <a:off x="8183880" y="1188720"/>
            <a:ext cx="3474720" cy="594360"/>
          </a:xfrm>
          <a:prstGeom prst="roundRect">
            <a:avLst>
              <a:gd name="adj" fmla="val 12308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1_dp"/>
          <p:cNvSpPr txBox="1"/>
          <p:nvPr/>
        </p:nvSpPr>
        <p:spPr>
          <a:xfrm>
            <a:off x="8275320" y="1188720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b="1" dirty="0">
                <a:solidFill>
                  <a:schemeClr val="tx1"/>
                </a:solidFill>
              </a:rPr>
              <a:t>malloc(100 MiB):</a:t>
            </a:r>
            <a:pPr algn="l" indent="0" marL="0">
              <a:spcAft>
                <a:spcPts val="600"/>
              </a:spcAft>
              <a:buNone/>
            </a:pPr>
            <a:r>
              <a:rPr lang="en-US" sz="1050" dirty="0">
                <a:solidFill>
                  <a:schemeClr val="tx1"/>
                </a:solidFill>
              </a:rPr>
              <a:t> VmRSS (RAM really used) hardly moves: only the VMA was created.</a:t>
            </a:r>
            <a:endParaRPr lang="en-US" sz="1050" dirty="0"/>
          </a:p>
        </p:txBody>
      </p:sp>
      <p:sp>
        <p:nvSpPr>
          <p:cNvPr id="11" name="a2_dp"/>
          <p:cNvSpPr/>
          <p:nvPr/>
        </p:nvSpPr>
        <p:spPr>
          <a:xfrm>
            <a:off x="8183880" y="1856232"/>
            <a:ext cx="3474720" cy="594360"/>
          </a:xfrm>
          <a:prstGeom prst="roundRect">
            <a:avLst>
              <a:gd name="adj" fmla="val 12308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2" name="a2_dp"/>
          <p:cNvSpPr txBox="1"/>
          <p:nvPr/>
        </p:nvSpPr>
        <p:spPr>
          <a:xfrm>
            <a:off x="8275320" y="1856232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b="1" dirty="0">
                <a:solidFill>
                  <a:schemeClr val="tx1"/>
                </a:solidFill>
              </a:rPr>
              <a:t>Touch 50 MiB:</a:t>
            </a:r>
            <a:pPr algn="l" indent="0" marL="0">
              <a:spcAft>
                <a:spcPts val="600"/>
              </a:spcAft>
              <a:buNone/>
            </a:pPr>
            <a:r>
              <a:rPr lang="en-US" sz="1050" dirty="0">
                <a:solidFill>
                  <a:schemeClr val="tx1"/>
                </a:solidFill>
              </a:rPr>
              <a:t> 12 800 more faults: one per 4 KiB page, the first time it is touched.</a:t>
            </a:r>
            <a:endParaRPr lang="en-US" sz="1050" dirty="0"/>
          </a:p>
        </p:txBody>
      </p:sp>
      <p:sp>
        <p:nvSpPr>
          <p:cNvPr id="13" name="a3_dp"/>
          <p:cNvSpPr/>
          <p:nvPr/>
        </p:nvSpPr>
        <p:spPr>
          <a:xfrm>
            <a:off x="8183880" y="2523744"/>
            <a:ext cx="3474720" cy="594360"/>
          </a:xfrm>
          <a:prstGeom prst="roundRect">
            <a:avLst>
              <a:gd name="adj" fmla="val 12308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a3_dp"/>
          <p:cNvSpPr txBox="1"/>
          <p:nvPr/>
        </p:nvSpPr>
        <p:spPr>
          <a:xfrm>
            <a:off x="8275320" y="2523744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b="1" dirty="0">
                <a:solidFill>
                  <a:schemeClr val="tx1"/>
                </a:solidFill>
              </a:rPr>
              <a:t>Touch again:</a:t>
            </a:r>
            <a:pPr algn="l" indent="0" marL="0">
              <a:spcAft>
                <a:spcPts val="600"/>
              </a:spcAft>
              <a:buNone/>
            </a:pPr>
            <a:r>
              <a:rPr lang="en-US" sz="1050" dirty="0">
                <a:solidFill>
                  <a:schemeClr val="tx1"/>
                </a:solidFill>
              </a:rPr>
              <a:t> No faults: the pages are present now.</a:t>
            </a:r>
            <a:endParaRPr lang="en-US" sz="1050" dirty="0"/>
          </a:p>
        </p:txBody>
      </p:sp>
      <p:sp>
        <p:nvSpPr>
          <p:cNvPr id="15" name="a4_dp"/>
          <p:cNvSpPr/>
          <p:nvPr/>
        </p:nvSpPr>
        <p:spPr>
          <a:xfrm>
            <a:off x="8183880" y="3191256"/>
            <a:ext cx="3474720" cy="594360"/>
          </a:xfrm>
          <a:prstGeom prst="roundRect">
            <a:avLst>
              <a:gd name="adj" fmla="val 12308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a4_dp"/>
          <p:cNvSpPr txBox="1"/>
          <p:nvPr/>
        </p:nvSpPr>
        <p:spPr>
          <a:xfrm>
            <a:off x="8275320" y="3191256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b="1" dirty="0">
                <a:solidFill>
                  <a:schemeClr val="tx1"/>
                </a:solidFill>
              </a:rPr>
              <a:t>free:</a:t>
            </a:r>
            <a:pPr algn="l" indent="0" marL="0">
              <a:spcAft>
                <a:spcPts val="600"/>
              </a:spcAft>
              <a:buNone/>
            </a:pPr>
            <a:r>
              <a:rPr lang="en-US" sz="1050" dirty="0">
                <a:solidFill>
                  <a:schemeClr val="tx1"/>
                </a:solidFill>
              </a:rPr>
              <a:t> The mapping is removed (munmap): RAM goes back at once.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548640" y="4023360"/>
            <a:ext cx="7406640" cy="1920240"/>
          </a:xfrm>
          <a:prstGeom prst="roundRect">
            <a:avLst>
              <a:gd name="adj" fmla="val 476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713232" y="415137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914400" y="415137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1115568" y="415137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1371600" y="40690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QEMU guest, Ubuntu 6.8, 512 MiB  (real)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749808" y="4407408"/>
            <a:ext cx="70408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after malloc(100 MiB)    VmRSS     860 kB   page faults:    55 minor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after touching 100 MiB   VmRSS  103256 kB   page faults: 25654 minor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after free               VmRSS     856 kB   page faults: 25654 minor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8183880" y="4023360"/>
            <a:ext cx="3474720" cy="1920240"/>
          </a:xfrm>
          <a:prstGeom prst="roundRect">
            <a:avLst>
              <a:gd name="adj" fmla="val 381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8321040" y="4069080"/>
            <a:ext cx="3200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25 600 faults = 100 MiB / 4 KiB.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Each one is the path in the next video: about a microsecond each, invisible to the program.</a:t>
            </a:r>
            <a:endParaRPr lang="en-US" sz="1250" dirty="0"/>
          </a:p>
        </p:txBody>
      </p:sp>
      <p:sp>
        <p:nvSpPr>
          <p:cNvPr id="25" name="Text 23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CS:APP §9.3.4 (demand paging)</a:t>
            </a:r>
            <a:endParaRPr lang="en-US" sz="1100" dirty="0"/>
          </a:p>
        </p:txBody>
      </p:sp>
      <p:sp>
        <p:nvSpPr>
          <p:cNvPr id="27" name="Text 2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14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Watch one page fault, from the MMU to the kernel and back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6235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Click the video to play or pause. About 1.2 minutes, no sound.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8503920" y="1188720"/>
            <a:ext cx="3154680" cy="4754880"/>
          </a:xfrm>
          <a:prstGeom prst="roundRect">
            <a:avLst>
              <a:gd name="adj" fmla="val 231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732520" y="13258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Watch for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732520" y="1783080"/>
            <a:ext cx="2743200" cy="406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1.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The address is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cut into 5 parts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2.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The walk ends at a PTE that is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not present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3.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The kernel checks the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VMA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first.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4.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zeroed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frame is given.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5.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The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same instruction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runs again.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15 / 27</a:t>
            </a:r>
            <a:endParaRPr lang="en-US" sz="1100" dirty="0"/>
          </a:p>
        </p:txBody>
      </p:sp>
      <p:pic>
        <p:nvPicPr>
          <p:cNvPr id="10" name="Explainer video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8640" y="1188720"/>
            <a:ext cx="7680960" cy="4320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fault path in the kernel (Linux 6.8)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66928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arch/x86/mm/fault.c (real lines)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30352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1510  DEFINE_IDTENTRY_RAW_ERRORCODE(exc_page_fault)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1512      unsigned long address = read_cr2();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…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1230  void do_user_addr_fault(regs, error_code, address)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1347      vma = lock_vma_under_rcu(mm, address);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1351      if (unlikely(access_error(error_code, vma)))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1355      fault = handle_mm_fault(vma, address, …);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…   /* no VMA at all: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1380      bad_area_nosemaphore(regs, error_code, address);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…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848      force_sig_fault(SIGSEGV, si_code, address);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446520" y="1188720"/>
            <a:ext cx="5212080" cy="3200400"/>
          </a:xfrm>
          <a:prstGeom prst="roundRect">
            <a:avLst>
              <a:gd name="adj" fmla="val 285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61111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81228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01344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269480" y="123444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mm/memory.c (real lines)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647688" y="1572768"/>
            <a:ext cx="484632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5438  vm_fault_t handle_mm_fault(…)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5130  static vm_fault_t handle_pte_fault(…)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5164      if (!vmf-&gt;pte) return do_pte_missing(vmf);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5167      if (!pte_present(…)) return do_swap_page(vmf);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5180      if (!pte_write(entry)) return do_wp_page(vmf);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3742  if (vma_is_anonymous(vmf-&gt;vma))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3743      return do_anonymous_page(vmf);  /* 4242 */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3745  else return do_fault(vmf);         /* file */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6446520" y="4572000"/>
            <a:ext cx="5212080" cy="1371600"/>
          </a:xfrm>
          <a:prstGeom prst="roundRect">
            <a:avLst>
              <a:gd name="adj" fmla="val 5333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6583680" y="4617720"/>
            <a:ext cx="4937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First question: is it a bug?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No VMA, or the rights forbid it: SIGSEGV. Otherwise the kernel decides which kind of fault it is, fixes the page tables and lets the instruction run again.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Bovet &amp; Cesati Ch. 9 (page fault exception handler)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16 / 27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Kinds of page fault, measured</a:t>
            </a:r>
            <a:endParaRPr lang="en-US" sz="30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10996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3291840"/>
                <a:gridCol w="3520440"/>
                <a:gridCol w="21031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Kind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When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Measured (our machine)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Kernel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minor, anonymous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first touch of malloc'ed memory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25 600 faults for 100 MiB (rss.c)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do_anonymous_page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major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file page not in RAM: read from disk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2178 for /usr/bin/gdb, 2178 pages (major.c)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do_fault + disk read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minor, file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file page already in RAM (page cache)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only 137 for the same 2178 pages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do_fault, fault-around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copy-on-write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write to a shared page after fork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25 600 faults, 90.6 ms (cow.c)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do_wp_page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invalid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no VMA, or not allowed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SIGSEGV (segv2.c)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bad_area → SIGSEGV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548640" y="4343400"/>
            <a:ext cx="5852160" cy="1600200"/>
          </a:xfrm>
          <a:prstGeom prst="roundRect">
            <a:avLst>
              <a:gd name="adj" fmla="val 5714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5" name="Shape 2"/>
          <p:cNvSpPr/>
          <p:nvPr/>
        </p:nvSpPr>
        <p:spPr>
          <a:xfrm>
            <a:off x="713232" y="44714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6" name="Shape 3"/>
          <p:cNvSpPr/>
          <p:nvPr/>
        </p:nvSpPr>
        <p:spPr>
          <a:xfrm>
            <a:off x="914400" y="44714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7" name="Shape 4"/>
          <p:cNvSpPr/>
          <p:nvPr/>
        </p:nvSpPr>
        <p:spPr>
          <a:xfrm>
            <a:off x="1115568" y="44714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1371600" y="438912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./major  (real)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749808" y="4727448"/>
            <a:ext cx="5486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/usr/bin/gdb: 8920528 bytes = 2178 pages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first pass (from disk)          0 minor   2178 major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second pass (page cache)      137 minor      0 major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6629400" y="4343400"/>
            <a:ext cx="5029200" cy="1600200"/>
          </a:xfrm>
          <a:prstGeom prst="roundRect">
            <a:avLst>
              <a:gd name="adj" fmla="val 457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6812280" y="4389120"/>
            <a:ext cx="46634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Why 137, not 2178?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On a file fault the kernel also maps up to 15 neighbouring pages that are already in RAM: "fault-around", 64 KiB (memory.c 4633). 2178 / 16 ≈ 137.</a:t>
            </a:r>
            <a:endParaRPr lang="en-US" sz="1250" dirty="0"/>
          </a:p>
        </p:txBody>
      </p:sp>
      <p:sp>
        <p:nvSpPr>
          <p:cNvPr id="13" name="Text 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17 / 27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Copy-on-write, counted (cow.c)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035040" cy="2194560"/>
          </a:xfrm>
          <a:prstGeom prst="roundRect">
            <a:avLst>
              <a:gd name="adj" fmla="val 416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./cow  (our machine, 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6692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fork took 1.54 ms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 read 100 MiB:        2 page faults    11.5 ms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 wrote 100 MiB:   25600 page faults    90.6 ms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 wrote it again:      0 page faults     0.4 ms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parent still sees p[0] = 1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548640" y="3520440"/>
            <a:ext cx="6035040" cy="1645920"/>
          </a:xfrm>
          <a:prstGeom prst="roundRect">
            <a:avLst>
              <a:gd name="adj" fmla="val 555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64845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64845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64845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56616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QEMU guest (emulated CPU: slower; 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3904488"/>
            <a:ext cx="5669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fork took 6.63 ms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 read 100 MiB:        2 page faults     8.6 ms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 wrote 100 MiB:   25600 page faults   394.1 ms</a:t>
            </a:r>
            <a:endParaRPr lang="en-US" sz="1050" dirty="0"/>
          </a:p>
        </p:txBody>
      </p:sp>
      <p:sp>
        <p:nvSpPr>
          <p:cNvPr id="15" name="a1_cw"/>
          <p:cNvSpPr/>
          <p:nvPr/>
        </p:nvSpPr>
        <p:spPr>
          <a:xfrm>
            <a:off x="6812280" y="1188720"/>
            <a:ext cx="484632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cw"/>
          <p:cNvSpPr/>
          <p:nvPr/>
        </p:nvSpPr>
        <p:spPr>
          <a:xfrm>
            <a:off x="6922008" y="144018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1_cw"/>
          <p:cNvSpPr txBox="1"/>
          <p:nvPr/>
        </p:nvSpPr>
        <p:spPr>
          <a:xfrm>
            <a:off x="6922008" y="14401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18" name="a1_cw"/>
          <p:cNvSpPr txBox="1"/>
          <p:nvPr/>
        </p:nvSpPr>
        <p:spPr>
          <a:xfrm>
            <a:off x="7406640" y="1188720"/>
            <a:ext cx="4114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fork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copies the page tables and marks every page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read-only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in both: fast.</a:t>
            </a:r>
            <a:endParaRPr lang="en-US" sz="1200" dirty="0"/>
          </a:p>
        </p:txBody>
      </p:sp>
      <p:sp>
        <p:nvSpPr>
          <p:cNvPr id="19" name="a2_cw"/>
          <p:cNvSpPr/>
          <p:nvPr/>
        </p:nvSpPr>
        <p:spPr>
          <a:xfrm>
            <a:off x="6812280" y="2130552"/>
            <a:ext cx="484632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a2_cw"/>
          <p:cNvSpPr/>
          <p:nvPr/>
        </p:nvSpPr>
        <p:spPr>
          <a:xfrm>
            <a:off x="6922008" y="2382012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a2_cw"/>
          <p:cNvSpPr txBox="1"/>
          <p:nvPr/>
        </p:nvSpPr>
        <p:spPr>
          <a:xfrm>
            <a:off x="6922008" y="23820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22" name="a2_cw"/>
          <p:cNvSpPr txBox="1"/>
          <p:nvPr/>
        </p:nvSpPr>
        <p:spPr>
          <a:xfrm>
            <a:off x="7406640" y="2130552"/>
            <a:ext cx="4114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Reading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needs nothing: the shared frame is there.</a:t>
            </a:r>
            <a:endParaRPr lang="en-US" sz="1200" dirty="0"/>
          </a:p>
        </p:txBody>
      </p:sp>
      <p:sp>
        <p:nvSpPr>
          <p:cNvPr id="23" name="a3_cw"/>
          <p:cNvSpPr/>
          <p:nvPr/>
        </p:nvSpPr>
        <p:spPr>
          <a:xfrm>
            <a:off x="6812280" y="3072384"/>
            <a:ext cx="484632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a3_cw"/>
          <p:cNvSpPr/>
          <p:nvPr/>
        </p:nvSpPr>
        <p:spPr>
          <a:xfrm>
            <a:off x="6922008" y="33238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a3_cw"/>
          <p:cNvSpPr txBox="1"/>
          <p:nvPr/>
        </p:nvSpPr>
        <p:spPr>
          <a:xfrm>
            <a:off x="6922008" y="33238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26" name="a3_cw"/>
          <p:cNvSpPr txBox="1"/>
          <p:nvPr/>
        </p:nvSpPr>
        <p:spPr>
          <a:xfrm>
            <a:off x="7406640" y="3072384"/>
            <a:ext cx="4114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Writing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faults (read-only PTE): do_wp_page copies 4 KiB into a new frame, makes it writable.</a:t>
            </a:r>
            <a:endParaRPr lang="en-US" sz="1200" dirty="0"/>
          </a:p>
        </p:txBody>
      </p:sp>
      <p:sp>
        <p:nvSpPr>
          <p:cNvPr id="27" name="a4_cw"/>
          <p:cNvSpPr/>
          <p:nvPr/>
        </p:nvSpPr>
        <p:spPr>
          <a:xfrm>
            <a:off x="6812280" y="4014216"/>
            <a:ext cx="484632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8" name="a4_cw"/>
          <p:cNvSpPr/>
          <p:nvPr/>
        </p:nvSpPr>
        <p:spPr>
          <a:xfrm>
            <a:off x="6922008" y="426567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9" name="a4_cw"/>
          <p:cNvSpPr txBox="1"/>
          <p:nvPr/>
        </p:nvSpPr>
        <p:spPr>
          <a:xfrm>
            <a:off x="6922008" y="426567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30" name="a4_cw"/>
          <p:cNvSpPr txBox="1"/>
          <p:nvPr/>
        </p:nvSpPr>
        <p:spPr>
          <a:xfrm>
            <a:off x="7406640" y="4014216"/>
            <a:ext cx="4114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Writing again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the page is the child's own now: no fault.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548640" y="5303520"/>
            <a:ext cx="11109960" cy="640080"/>
          </a:xfrm>
          <a:prstGeom prst="roundRect">
            <a:avLst>
              <a:gd name="adj" fmla="val 11429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731520" y="5303520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fork + exec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(Lecture 8.1) almost never copies anything: exec throws the shared pages away before anyone writes them.</a:t>
            </a:r>
            <a:endParaRPr lang="en-US" sz="1300" dirty="0"/>
          </a:p>
        </p:txBody>
      </p:sp>
      <p:sp>
        <p:nvSpPr>
          <p:cNvPr id="34" name="Text 3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18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When the fault is a bug: SIGSEGV, with the reason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1109960" cy="1600200"/>
          </a:xfrm>
          <a:prstGeom prst="roundRect">
            <a:avLst>
              <a:gd name="adj" fmla="val 5714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10104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./segv2  (SA_SIGINFO handler; 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10744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 *NULL                     SIGSEGV at (nil)            si_code 1 = SEGV_MAPERR (nothing mapped there)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 0x123456789000            SIGSEGV at 0x123456789000  si_code 1 = SEGV_MAPERR (nothing mapped there)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write into "hello" (rodata)    SIGSEGV at 0x55e575cb608e  si_code 2 = SEGV_ACCERR (mapped, but not allowed)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write into the code of try()   SIGSEGV at 0x55e575cb5230  si_code 2 = SEGV_ACCERR (mapped, but not allowed)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548640" y="2926080"/>
            <a:ext cx="5669280" cy="1828800"/>
          </a:xfrm>
          <a:prstGeom prst="roundRect">
            <a:avLst>
              <a:gd name="adj" fmla="val 50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05409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05409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05409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297180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segv2.c (the handler)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3310128"/>
            <a:ext cx="53035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 void on_segv(int sig, siginfo_t *si, void *c)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addr = si-&gt;si_addr;     /* where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code = si-&gt;si_code;     /* why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siglongjmp(back, 1);    /* not back to the fault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050" dirty="0"/>
          </a:p>
        </p:txBody>
      </p:sp>
      <p:sp>
        <p:nvSpPr>
          <p:cNvPr id="15" name="a1_sg"/>
          <p:cNvSpPr/>
          <p:nvPr/>
        </p:nvSpPr>
        <p:spPr>
          <a:xfrm>
            <a:off x="6446520" y="2926080"/>
            <a:ext cx="521208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sg"/>
          <p:cNvSpPr txBox="1"/>
          <p:nvPr/>
        </p:nvSpPr>
        <p:spPr>
          <a:xfrm>
            <a:off x="6583680" y="292608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SEGV_MAPERR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: no VMA contains the address: NULL, a wild pointer, a freed and unmapped block.</a:t>
            </a:r>
            <a:endParaRPr lang="en-US" sz="1250" dirty="0"/>
          </a:p>
        </p:txBody>
      </p:sp>
      <p:sp>
        <p:nvSpPr>
          <p:cNvPr id="17" name="a2_sg"/>
          <p:cNvSpPr/>
          <p:nvPr/>
        </p:nvSpPr>
        <p:spPr>
          <a:xfrm>
            <a:off x="6446520" y="3886200"/>
            <a:ext cx="5212080" cy="868680"/>
          </a:xfrm>
          <a:prstGeom prst="roundRect">
            <a:avLst>
              <a:gd name="adj" fmla="val 842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8" name="a2_sg"/>
          <p:cNvSpPr txBox="1"/>
          <p:nvPr/>
        </p:nvSpPr>
        <p:spPr>
          <a:xfrm>
            <a:off x="6583680" y="388620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SEGV_ACCERR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: a VMA exists, but its rights say no: writing to code or string constants, executing data.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548640" y="4892040"/>
            <a:ext cx="11109960" cy="1051560"/>
          </a:xfrm>
          <a:prstGeom prst="roundRect">
            <a:avLst>
              <a:gd name="adj" fmla="val 695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31520" y="505663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31520" y="505663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731520" y="5422392"/>
            <a:ext cx="107442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Not every C bug faults</a:t>
            </a:r>
            <a:endParaRPr lang="en-US" sz="11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Writing past an array into memory that is still mapped gives no fault at all: silent corruption (Lecture 11.2).</a:t>
            </a:r>
            <a:endParaRPr lang="en-US" sz="115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19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5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mmap: map a file, or fresh memory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One system call behind libraries, big mallocs and fast file access.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20 / 27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mmap: a file as an array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400800" cy="3017520"/>
          </a:xfrm>
          <a:prstGeom prst="roundRect">
            <a:avLst>
              <a:gd name="adj" fmla="val 303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mmapfile.c (core lines)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03504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 = mmap(NULL, st.st_size, PROT_READ, MAP_PRIVATE, fd, 0);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(i = 0; i &lt; st.st_size; i++)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(p[i] == '\n') lines++;     /* no read() at all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…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 = mmap(NULL, 12, PROT_READ | PROT_WRITE, MAP_SHARED, out, 0);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q[0] = 'J';                       /* writes the FILE */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548640" y="4389120"/>
            <a:ext cx="6400800" cy="1554480"/>
          </a:xfrm>
          <a:prstGeom prst="roundRect">
            <a:avLst>
              <a:gd name="adj" fmla="val 588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45171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45171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45171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443484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./mmapfile ; wc -l ; cat 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4773168"/>
            <a:ext cx="6035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/usr/include/stdio.h: 34649 bytes, 985 lines, mapped at 0x7fc79eef4000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985 /usr/include/stdio.h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Jello, file            # was "hello, file"</a:t>
            </a:r>
            <a:endParaRPr lang="en-US" sz="105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178040" y="1188720"/>
          <a:ext cx="4480560" cy="914400"/>
        </p:xfrm>
        <a:graphic>
          <a:graphicData uri="http://schemas.openxmlformats.org/drawingml/2006/table">
            <a:tbl>
              <a:tblPr/>
              <a:tblGrid>
                <a:gridCol w="1188720"/>
                <a:gridCol w="1645920"/>
                <a:gridCol w="1645920"/>
              </a:tblGrid>
              <a:tr h="914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bg1"/>
                          </a:solidFill>
                        </a:rPr>
                        <a:t>MAP_PRIVATE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bg1"/>
                          </a:solidFill>
                        </a:rPr>
                        <a:t>MAP_SHARED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</a:rPr>
                        <a:t>a file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read it as memory; your writes are copy-on-write, never saved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writes go to the file and to every other process mapping it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</a:rPr>
                        <a:t>no file (ANONYMOUS)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fresh zero pages: big malloc, stacks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shared memory after fork (Lecture 10.1)</a:t>
                      </a:r>
                      <a:endParaRPr lang="en-US" sz="10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6" name="Shape 13"/>
          <p:cNvSpPr/>
          <p:nvPr/>
        </p:nvSpPr>
        <p:spPr>
          <a:xfrm>
            <a:off x="7178040" y="4069080"/>
            <a:ext cx="4480560" cy="1874520"/>
          </a:xfrm>
          <a:prstGeom prst="roundRect">
            <a:avLst>
              <a:gd name="adj" fmla="val 3902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7" name="Text 14"/>
          <p:cNvSpPr txBox="1"/>
          <p:nvPr/>
        </p:nvSpPr>
        <p:spPr>
          <a:xfrm>
            <a:off x="7315200" y="4114800"/>
            <a:ext cx="42062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Who uses mmap?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ld.so maps every shared library (the r-xp lines of libc). glibc's malloc uses it for blocks ≥ 128 KiB (Lecture 11.2). Databases map their files. The kernel fills the pages on first touch: page faults again.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CS:APP §9.8 (memory mapping); Kerrisk, TLPI Ch. 49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21 / 27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LAB 11.1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vtop.c: virtual to physical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Split addresses into page-table indices and ask pagemap where each page lives.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22 / 27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Lab 11.1 tasks, step by step</a:t>
            </a:r>
            <a:endParaRPr lang="en-US" sz="3000" dirty="0"/>
          </a:p>
        </p:txBody>
      </p:sp>
      <p:sp>
        <p:nvSpPr>
          <p:cNvPr id="3" name="a1_l111"/>
          <p:cNvSpPr/>
          <p:nvPr/>
        </p:nvSpPr>
        <p:spPr>
          <a:xfrm>
            <a:off x="548640" y="1188720"/>
            <a:ext cx="5852160" cy="64008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l111"/>
          <p:cNvSpPr/>
          <p:nvPr/>
        </p:nvSpPr>
        <p:spPr>
          <a:xfrm>
            <a:off x="658368" y="132588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a1_l111"/>
          <p:cNvSpPr txBox="1"/>
          <p:nvPr/>
        </p:nvSpPr>
        <p:spPr>
          <a:xfrm>
            <a:off x="658368" y="1325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6" name="a1_l111"/>
          <p:cNvSpPr txBox="1"/>
          <p:nvPr/>
        </p:nvSpPr>
        <p:spPr>
          <a:xfrm>
            <a:off x="1143000" y="1188720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TODO 1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in vtop_starter.c: split v into the four 9-bit indices and the 12-bit offset</a:t>
            </a:r>
            <a:endParaRPr lang="en-US" sz="1250" dirty="0"/>
          </a:p>
        </p:txBody>
      </p:sp>
      <p:sp>
        <p:nvSpPr>
          <p:cNvPr id="7" name="a2_l111"/>
          <p:cNvSpPr/>
          <p:nvPr/>
        </p:nvSpPr>
        <p:spPr>
          <a:xfrm>
            <a:off x="548640" y="1901952"/>
            <a:ext cx="5852160" cy="640080"/>
          </a:xfrm>
          <a:prstGeom prst="roundRect">
            <a:avLst>
              <a:gd name="adj" fmla="val 11429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a2_l111"/>
          <p:cNvSpPr/>
          <p:nvPr/>
        </p:nvSpPr>
        <p:spPr>
          <a:xfrm>
            <a:off x="658368" y="2039112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a2_l111"/>
          <p:cNvSpPr txBox="1"/>
          <p:nvPr/>
        </p:nvSpPr>
        <p:spPr>
          <a:xfrm>
            <a:off x="658368" y="20391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0" name="a2_l111"/>
          <p:cNvSpPr txBox="1"/>
          <p:nvPr/>
        </p:nvSpPr>
        <p:spPr>
          <a:xfrm>
            <a:off x="1143000" y="1901952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TODO 2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: read the 8-byte pagemap entry at offset (v / 4096) × 8 with pread</a:t>
            </a:r>
            <a:endParaRPr lang="en-US" sz="1250" dirty="0"/>
          </a:p>
        </p:txBody>
      </p:sp>
      <p:sp>
        <p:nvSpPr>
          <p:cNvPr id="11" name="a3_l111"/>
          <p:cNvSpPr/>
          <p:nvPr/>
        </p:nvSpPr>
        <p:spPr>
          <a:xfrm>
            <a:off x="548640" y="2615184"/>
            <a:ext cx="5852160" cy="64008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3_l111"/>
          <p:cNvSpPr/>
          <p:nvPr/>
        </p:nvSpPr>
        <p:spPr>
          <a:xfrm>
            <a:off x="658368" y="27523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a3_l111"/>
          <p:cNvSpPr txBox="1"/>
          <p:nvPr/>
        </p:nvSpPr>
        <p:spPr>
          <a:xfrm>
            <a:off x="658368" y="27523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4" name="a3_l111"/>
          <p:cNvSpPr txBox="1"/>
          <p:nvPr/>
        </p:nvSpPr>
        <p:spPr>
          <a:xfrm>
            <a:off x="1143000" y="2615184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TODO 3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: decode bits 63 (present), 61 (file), 56 (only mine), 0–54 (frame)</a:t>
            </a:r>
            <a:endParaRPr lang="en-US" sz="1250" dirty="0"/>
          </a:p>
        </p:txBody>
      </p:sp>
      <p:sp>
        <p:nvSpPr>
          <p:cNvPr id="15" name="a4_l111"/>
          <p:cNvSpPr/>
          <p:nvPr/>
        </p:nvSpPr>
        <p:spPr>
          <a:xfrm>
            <a:off x="548640" y="3328416"/>
            <a:ext cx="5852160" cy="640080"/>
          </a:xfrm>
          <a:prstGeom prst="roundRect">
            <a:avLst>
              <a:gd name="adj" fmla="val 11429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a4_l111"/>
          <p:cNvSpPr/>
          <p:nvPr/>
        </p:nvSpPr>
        <p:spPr>
          <a:xfrm>
            <a:off x="658368" y="346557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4_l111"/>
          <p:cNvSpPr txBox="1"/>
          <p:nvPr/>
        </p:nvSpPr>
        <p:spPr>
          <a:xfrm>
            <a:off x="658368" y="346557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18" name="a4_l111"/>
          <p:cNvSpPr txBox="1"/>
          <p:nvPr/>
        </p:nvSpPr>
        <p:spPr>
          <a:xfrm>
            <a:off x="1143000" y="3328416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TODO 4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: physical address = frame × 4096 + offset</a:t>
            </a:r>
            <a:endParaRPr lang="en-US" sz="1250" dirty="0"/>
          </a:p>
        </p:txBody>
      </p:sp>
      <p:sp>
        <p:nvSpPr>
          <p:cNvPr id="19" name="a5_l111"/>
          <p:cNvSpPr/>
          <p:nvPr/>
        </p:nvSpPr>
        <p:spPr>
          <a:xfrm>
            <a:off x="548640" y="4041648"/>
            <a:ext cx="5852160" cy="64008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5_l111"/>
          <p:cNvSpPr/>
          <p:nvPr/>
        </p:nvSpPr>
        <p:spPr>
          <a:xfrm>
            <a:off x="658368" y="4178808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a5_l111"/>
          <p:cNvSpPr txBox="1"/>
          <p:nvPr/>
        </p:nvSpPr>
        <p:spPr>
          <a:xfrm>
            <a:off x="658368" y="41788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  <a:endParaRPr lang="en-US" sz="1200" dirty="0"/>
          </a:p>
        </p:txBody>
      </p:sp>
      <p:sp>
        <p:nvSpPr>
          <p:cNvPr id="22" name="a5_l111"/>
          <p:cNvSpPr txBox="1"/>
          <p:nvPr/>
        </p:nvSpPr>
        <p:spPr>
          <a:xfrm>
            <a:off x="1143000" y="4041648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Run with sudo. Then: add a fork() and look at global_var before and after the child writes it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548640" y="4754880"/>
            <a:ext cx="5852160" cy="1188720"/>
          </a:xfrm>
          <a:prstGeom prst="roundRect">
            <a:avLst>
              <a:gd name="adj" fmla="val 615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731520" y="4754880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accent1"/>
                </a:solidFill>
              </a:rPr>
              <a:t>Without root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every frame reads as 0: the kernel hides physical addresses from normal users. The present, file and "only mine" bits still work.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6629400" y="1188720"/>
            <a:ext cx="502920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67939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>
            <a:off x="69951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71963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7452360" y="12344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sudo ./vtop  (real, shortened)</a:t>
            </a:r>
            <a:endParaRPr lang="en-US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6830568" y="1572768"/>
            <a:ext cx="466344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           [pgd pud pmd pte] offset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main (code)    [171  69   8 502] +0x388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present  file 1  only mine 1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printf (libc)  [255 482 169  96] +0x100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present  file 1  only mine 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global_var     [171  69   8 505] +0x010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present  file 0  only mine 1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malloc(64)     [171  69 459 503] +0x2a0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present  file 0  only mine 1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big, untouched [255 482 164   4] +0x010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not present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big, touched   [255 482 164   4] +0x010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present  frame 0x135111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physical 0x135111010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23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Checkpoint: test yourself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71600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23444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Two processes print the same pointer value. Same memory?</a:t>
            </a:r>
            <a:endParaRPr lang="en-US" sz="1500" dirty="0"/>
          </a:p>
        </p:txBody>
      </p:sp>
      <p:sp>
        <p:nvSpPr>
          <p:cNvPr id="7" name="a1_ans"/>
          <p:cNvSpPr txBox="1"/>
          <p:nvPr/>
        </p:nvSpPr>
        <p:spPr>
          <a:xfrm>
            <a:off x="7589520" y="123444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not necessarily: each has its own page tables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16712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13232" y="2350008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13232" y="23500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212848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How many bits does each page-table index have on x86-64, and why?</a:t>
            </a:r>
            <a:endParaRPr lang="en-US" sz="1500" dirty="0"/>
          </a:p>
        </p:txBody>
      </p:sp>
      <p:sp>
        <p:nvSpPr>
          <p:cNvPr id="12" name="a2_ans"/>
          <p:cNvSpPr txBox="1"/>
          <p:nvPr/>
        </p:nvSpPr>
        <p:spPr>
          <a:xfrm>
            <a:off x="7589520" y="2212848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9: a table is one 4 KiB page of 512 entries of 8 bytes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314553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13232" y="3328416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13232" y="332841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Q3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3191256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malloc(100 MiB) returned. How much RAM is used now?</a:t>
            </a:r>
            <a:endParaRPr lang="en-US" sz="1500" dirty="0"/>
          </a:p>
        </p:txBody>
      </p:sp>
      <p:sp>
        <p:nvSpPr>
          <p:cNvPr id="17" name="a3_ans"/>
          <p:cNvSpPr txBox="1"/>
          <p:nvPr/>
        </p:nvSpPr>
        <p:spPr>
          <a:xfrm>
            <a:off x="7589520" y="3191256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almost none: frames come on the first touch (page faults)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412394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713232" y="4306824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13232" y="43068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Q4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417320" y="4169664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Minor or major: the page is in the page cache, not yet mapped?</a:t>
            </a:r>
            <a:endParaRPr lang="en-US" sz="1500" dirty="0"/>
          </a:p>
        </p:txBody>
      </p:sp>
      <p:sp>
        <p:nvSpPr>
          <p:cNvPr id="22" name="a4_ans"/>
          <p:cNvSpPr txBox="1"/>
          <p:nvPr/>
        </p:nvSpPr>
        <p:spPr>
          <a:xfrm>
            <a:off x="7589520" y="4169664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minor: no disk read is needed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48640" y="51023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713232" y="5285232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13232" y="52852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Q5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1417320" y="5148072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Write to a string literal: which signal and which si_code?</a:t>
            </a:r>
            <a:endParaRPr lang="en-US" sz="1500" dirty="0"/>
          </a:p>
        </p:txBody>
      </p:sp>
      <p:sp>
        <p:nvSpPr>
          <p:cNvPr id="27" name="a5_ans"/>
          <p:cNvSpPr txBox="1"/>
          <p:nvPr/>
        </p:nvSpPr>
        <p:spPr>
          <a:xfrm>
            <a:off x="7589520" y="5148072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SIGSEGV, SEGV_ACCERR (mapped r--, write not allowed)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24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  <p:bldP spid="22" grpId="0" animBg="1"/>
      <p:bldP spid="2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Key ideas from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258" y="1707642"/>
            <a:ext cx="342900" cy="3429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4592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Every pointer is virtual; the MMU translates it with the process's own page tables.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637336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818" y="1707642"/>
            <a:ext cx="342900" cy="3429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26948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/proc/self/maps lists the VMAs: code, data, heap, mappings, stack, each with its rights.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258" y="3307842"/>
            <a:ext cx="342900" cy="3429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4592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x86-64: 9 + 9 + 9 + 9 bits of index, 12 bits of offset; 4 KiB pages; the TLB caches translations.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617220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637336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818" y="3307842"/>
            <a:ext cx="342900" cy="342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26948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 page fault is normal: first touch, file pages, copy-on-write. Only bad ones become SIGSEGV.</a:t>
            </a:r>
            <a:endParaRPr lang="en-US" sz="1500" dirty="0"/>
          </a:p>
        </p:txBody>
      </p:sp>
      <p:sp>
        <p:nvSpPr>
          <p:cNvPr id="19" name="Shape 13"/>
          <p:cNvSpPr/>
          <p:nvPr/>
        </p:nvSpPr>
        <p:spPr>
          <a:xfrm>
            <a:off x="548640" y="43891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4"/>
          <p:cNvSpPr/>
          <p:nvPr/>
        </p:nvSpPr>
        <p:spPr>
          <a:xfrm>
            <a:off x="749808" y="47365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258" y="4908042"/>
            <a:ext cx="342900" cy="34290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645920" y="44988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fork shares frames read-only; the first write copies one page (copy-on-write).</a:t>
            </a:r>
            <a:endParaRPr lang="en-US" sz="1500" dirty="0"/>
          </a:p>
        </p:txBody>
      </p:sp>
      <p:sp>
        <p:nvSpPr>
          <p:cNvPr id="23" name="Shape 16"/>
          <p:cNvSpPr/>
          <p:nvPr/>
        </p:nvSpPr>
        <p:spPr>
          <a:xfrm>
            <a:off x="6172200" y="43891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17"/>
          <p:cNvSpPr/>
          <p:nvPr/>
        </p:nvSpPr>
        <p:spPr>
          <a:xfrm>
            <a:off x="6373368" y="47365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4818" y="4908042"/>
            <a:ext cx="342900" cy="34290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7269480" y="44988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mmap maps files or zero pages; private or shared. Libraries and big mallocs use it.</a:t>
            </a:r>
            <a:endParaRPr lang="en-US" sz="1500" dirty="0"/>
          </a:p>
        </p:txBody>
      </p:sp>
      <p:sp>
        <p:nvSpPr>
          <p:cNvPr id="28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25 / 27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Homework 11.1 (due before Lecture 11.2)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412748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412748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1. COW, seen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23160" y="1179576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Add a fork() to your vtop. Print global_var's entry in the child before and after it writes the variable, and in the parent. Explain each frame number and the "only mine" bit.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1305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13232" y="2400300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713232" y="2400300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2. How big?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423160" y="2167128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How many bytes would ONE flat page table for 48-bit addresses need? How much do 4-level tables need for 100 MiB of touched memory? Check VmPTE in /proc/self/status.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311810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3232" y="3387852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13232" y="3387852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3. Huge pages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2423160" y="3154680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thp.c touches 100 MiB twice: normal, then with madvise(MADV_HUGEPAGE). Predict the page-fault counts; run it; explain.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548640" y="410565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13232" y="4375404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13232" y="4375404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4. How deep?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423160" y="4142232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deep.c recurses with about 1 KiB per call until SIGSEGV. Predict the depth from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ulimit -s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; run it; then try ulimit -s 16384. Why does its handler need sigaltstack?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509320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13232" y="5362956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13232" y="5362956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5. 137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2423160" y="5129784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major.c read 2178 pages from the page cache with only 137 faults. Find the reason in mm/memory.c (search fault_around).</a:t>
            </a:r>
            <a:endParaRPr lang="en-US" sz="135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26 / 27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Next lecture and reading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206240" cy="4754880"/>
          </a:xfrm>
          <a:prstGeom prst="roundRect">
            <a:avLst>
              <a:gd name="adj" fmla="val 1739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3716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NEXT: LECTURE 11.2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78308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bg1"/>
                </a:solidFill>
              </a:rPr>
              <a:t>Memory allocation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743200"/>
            <a:ext cx="3657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What malloc really does: brk and mmap, chunks and free lists, heap bugs, overcommit and the OOM killer, and the kernel's own allocators. Lab: your own malloc.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074920" y="118872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Main text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074920" y="1481328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R. E. Bryant &amp; D. R. O'Hallaron,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CS:APP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3rd ed., Ch. 9 (§9.1–9.8 today; §9.9 dynamic memory allocation for 11.2).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074920" y="2395728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Kernel side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074920" y="2688336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R. Love,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LKD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Ch. 15 (address space) today; Ch. 12 (memory management: pages, slab) for 11.2. Bovet &amp; Cesati Ch. 2, 9.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074920" y="3602736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Source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074920" y="3895344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Linux 6.8: arch/x86/mm/fault.c, mm/memory.c, fs/proc/task_mmu.c, include/linux/mm_types.h (Linux v6.8 source online: elixir.bootlin.com/linux/v6.8).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074920" y="4809744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Lab files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74920" y="5102352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lab11_files.zip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vtop_starter.c and the demos; mymalloc_starter.c for Lab 11.2.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27 / 27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ysProg">
  <a:themeElements>
    <a:clrScheme name="SysProg">
      <a:dk1>
        <a:srgbClr val="0F172A"/>
      </a:dk1>
      <a:lt1>
        <a:srgbClr val="FFFFFF"/>
      </a:lt1>
      <a:dk2>
        <a:srgbClr val="1B2A41"/>
      </a:dk2>
      <a:lt2>
        <a:srgbClr val="F1F5F9"/>
      </a:lt2>
      <a:accent1>
        <a:srgbClr val="EA580C"/>
      </a:accent1>
      <a:accent2>
        <a:srgbClr val="0F766E"/>
      </a:accent2>
      <a:accent3>
        <a:srgbClr val="475569"/>
      </a:accent3>
      <a:accent4>
        <a:srgbClr val="CBD5E1"/>
      </a:accent4>
      <a:accent5>
        <a:srgbClr val="FFEDD5"/>
      </a:accent5>
      <a:accent6>
        <a:srgbClr val="CCFBF1"/>
      </a:accent6>
      <a:hlink>
        <a:srgbClr val="0F766E"/>
      </a:hlink>
      <a:folHlink>
        <a:srgbClr val="7C3AED"/>
      </a:folHlink>
    </a:clrScheme>
    <a:fontScheme name="SysProg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 4105 Lecture 11.1: Virtual Memory</dc:title>
  <dc:subject>PptxGenJS Presentation</dc:subject>
  <dc:creator>Md Mahbub E Noor</dc:creator>
  <cp:lastModifiedBy>Md Mahbub E Noor</cp:lastModifiedBy>
  <cp:revision>1</cp:revision>
  <dcterms:created xsi:type="dcterms:W3CDTF">2026-10-14T16:38:04Z</dcterms:created>
  <dcterms:modified xsi:type="dcterms:W3CDTF">2026-10-14T16:38:04Z</dcterms:modified>
</cp:coreProperties>
</file>