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67988dd-8e99-3958-d50d-312eedfe24bf}">
          <p14:sldIdLst>
            <p14:sldId id="256"/>
            <p14:sldId id="257"/>
            <p14:sldId id="258"/>
          </p14:sldIdLst>
        </p14:section>
        <p14:section name="What a signal is" id="{e7119207-3d7a-fa21-614b-f1fc7d344f42}">
          <p14:sldIdLst>
            <p14:sldId id="259"/>
            <p14:sldId id="260"/>
            <p14:sldId id="261"/>
            <p14:sldId id="262"/>
          </p14:sldIdLst>
        </p14:section>
        <p14:section name="Catching signals" id="{890e6844-5337-81eb-fe03-c35fddf94494}">
          <p14:sldIdLst>
            <p14:sldId id="263"/>
            <p14:sldId id="264"/>
            <p14:sldId id="265"/>
            <p14:sldId id="266"/>
          </p14:sldIdLst>
        </p14:section>
        <p14:section name="Inside the kernel" id="{2ac86065-5213-d516-38ca-622f52d93e63}">
          <p14:sldIdLst>
            <p14:sldId id="267"/>
            <p14:sldId id="268"/>
            <p14:sldId id="269"/>
            <p14:sldId id="270"/>
            <p14:sldId id="271"/>
          </p14:sldIdLst>
        </p14:section>
        <p14:section name="Blocking and queueing" id="{d7a231c9-aef8-44de-b108-6fa0f082b848}">
          <p14:sldIdLst>
            <p14:sldId id="272"/>
            <p14:sldId id="273"/>
          </p14:sldIdLst>
        </p14:section>
        <p14:section name="EINTR, SIGCHLD, exec" id="{4c25bc15-89a8-8914-9a27-816ab22fc139}">
          <p14:sldIdLst>
            <p14:sldId id="274"/>
            <p14:sldId id="275"/>
            <p14:sldId id="276"/>
            <p14:sldId id="277"/>
          </p14:sldIdLst>
        </p14:section>
        <p14:section name="Lab 10.2" id="{0caf8785-e85f-2409-aaee-1d6622333624}">
          <p14:sldIdLst>
            <p14:sldId id="278"/>
            <p14:sldId id="279"/>
          </p14:sldIdLst>
        </p14:section>
        <p14:section name="Wrap-up" id="{9a67da78-109a-d26e-f290-d5374eb04f08}">
          <p14:sldIdLst>
            <p14:sldId id="280"/>
            <p14:sldId id="281"/>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tx2"/>
        </a:solidFill>
      </p:bgPr>
    </p:bg>
    <p:spTree>
      <p:nvGrpSpPr>
        <p:cNvPr id="1" name=""/>
        <p:cNvGrpSpPr/>
        <p:nvPr/>
      </p:nvGrpSpPr>
      <p:grpSpPr>
        <a:xfrm>
          <a:off x="0" y="0"/>
          <a:ext cx="0" cy="0"/>
          <a:chOff x="0" y="0"/>
          <a:chExt cx="0" cy="0"/>
        </a:xfrm>
      </p:grpSpPr>
      <p:sp>
        <p:nvSpPr>
          <p:cNvPr id="2" name="Shape 0"/>
          <p:cNvSpPr/>
          <p:nvPr/>
        </p:nvSpPr>
        <p:spPr>
          <a:xfrm>
            <a:off x="0" y="6492240"/>
            <a:ext cx="12191695" cy="365760"/>
          </a:xfrm>
          <a:prstGeom prst="rect">
            <a:avLst/>
          </a:prstGeom>
          <a:solidFill>
            <a:schemeClr val="tx2"/>
          </a:solidFill>
          <a:ln/>
        </p:spPr>
      </p:sp>
      <p:sp>
        <p:nvSpPr>
          <p:cNvPr id="3" name="Text 1"/>
          <p:cNvSpPr/>
          <p:nvPr/>
        </p:nvSpPr>
        <p:spPr>
          <a:xfrm>
            <a:off x="411480" y="6492240"/>
            <a:ext cx="9601200" cy="365760"/>
          </a:xfrm>
          <a:prstGeom prst="rect">
            <a:avLst/>
          </a:prstGeom>
          <a:noFill/>
          <a:ln/>
        </p:spPr>
        <p:txBody>
          <a:bodyPr wrap="square" lIns="0" tIns="0" rIns="0" bIns="0" rtlCol="0" anchor="ctr"/>
          <a:lstStyle/>
          <a:p>
            <a:pPr indent="0" marL="0">
              <a:buNone/>
            </a:pPr>
            <a:r>
              <a:rPr lang="en-US" sz="1100" dirty="0">
                <a:solidFill>
                  <a:schemeClr val="bg1"/>
                </a:solidFill>
              </a:rPr>
              <a:t>Md Mahbub E Noor   |   Lecture 10.2: Signals   |   University of Barishal</a:t>
            </a:r>
            <a:endParaRPr lang="en-US" sz="1100" dirty="0"/>
          </a:p>
        </p:txBody>
      </p:sp>
      <p:sp>
        <p:nvSpPr>
          <p:cNvPr id="4" name="Text 2"/>
          <p:cNvSpPr/>
          <p:nvPr>
            <p:ph idx="102" type="body" hasCustomPrompt="1"/>
          </p:nvPr>
        </p:nvSpPr>
        <p:spPr>
          <a:xfrm>
            <a:off x="822960" y="2057400"/>
            <a:ext cx="10058400" cy="457200"/>
          </a:xfrm>
          <a:prstGeom prst="rect">
            <a:avLst/>
          </a:prstGeom>
          <a:noFill/>
          <a:ln/>
        </p:spPr>
        <p:txBody>
          <a:bodyPr wrap="square" rtlCol="0"/>
          <a:lstStyle>
            <a:lvl1pPr algn="l" indent="0" marL="0">
              <a:buNone/>
              <a:defRPr lang="en-US" sz="1800" b="1" dirty="0">
                <a:solidFill>
                  <a:schemeClr val="accent1"/>
                </a:solidFill>
              </a:defRPr>
            </a:lvl1pPr>
          </a:lstStyle>
          <a:p>
            <a:pPr algn="l" indent="0" marL="0">
              <a:buNone/>
            </a:pPr>
            <a:endParaRPr lang="en-US" sz="1800" dirty="0"/>
          </a:p>
        </p:txBody>
      </p:sp>
      <p:sp>
        <p:nvSpPr>
          <p:cNvPr id="5" name="Text 2"/>
          <p:cNvSpPr/>
          <p:nvPr>
            <p:ph idx="103" type="title" hasCustomPrompt="1"/>
          </p:nvPr>
        </p:nvSpPr>
        <p:spPr>
          <a:xfrm>
            <a:off x="822960" y="2560320"/>
            <a:ext cx="10515600" cy="100584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
        <p:nvSpPr>
          <p:cNvPr id="6" name="Text 2"/>
          <p:cNvSpPr/>
          <p:nvPr>
            <p:ph idx="104" type="body" hasCustomPrompt="1"/>
          </p:nvPr>
        </p:nvSpPr>
        <p:spPr>
          <a:xfrm>
            <a:off x="822960" y="3703320"/>
            <a:ext cx="9601200" cy="1280160"/>
          </a:xfrm>
          <a:prstGeom prst="rect">
            <a:avLst/>
          </a:prstGeom>
          <a:noFill/>
          <a:ln/>
        </p:spPr>
        <p:txBody>
          <a:bodyPr wrap="square" rtlCol="0"/>
          <a:lstStyle>
            <a:lvl1pPr algn="l" indent="0" marL="0">
              <a:buNone/>
              <a:defRPr lang="en-US" sz="1800" dirty="0">
                <a:solidFill>
                  <a:schemeClr val="accent4"/>
                </a:solidFill>
              </a:defRPr>
            </a:lvl1pPr>
          </a:lstStyle>
          <a:p>
            <a:pPr algn="l" indent="0" marL="0">
              <a:buNone/>
            </a:pP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6492240"/>
            <a:ext cx="12191695" cy="365760"/>
          </a:xfrm>
          <a:prstGeom prst="rect">
            <a:avLst/>
          </a:prstGeom>
          <a:solidFill>
            <a:schemeClr val="tx2"/>
          </a:solidFill>
          <a:ln/>
        </p:spPr>
      </p:sp>
      <p:sp>
        <p:nvSpPr>
          <p:cNvPr id="3" name="Text 1"/>
          <p:cNvSpPr/>
          <p:nvPr/>
        </p:nvSpPr>
        <p:spPr>
          <a:xfrm>
            <a:off x="411480" y="6492240"/>
            <a:ext cx="9601200" cy="365760"/>
          </a:xfrm>
          <a:prstGeom prst="rect">
            <a:avLst/>
          </a:prstGeom>
          <a:noFill/>
          <a:ln/>
        </p:spPr>
        <p:txBody>
          <a:bodyPr wrap="square" lIns="0" tIns="0" rIns="0" bIns="0" rtlCol="0" anchor="ctr"/>
          <a:lstStyle/>
          <a:p>
            <a:pPr indent="0" marL="0">
              <a:buNone/>
            </a:pPr>
            <a:r>
              <a:rPr lang="en-US" sz="1100" dirty="0">
                <a:solidFill>
                  <a:schemeClr val="bg1"/>
                </a:solidFill>
              </a:rPr>
              <a:t>Md Mahbub E Noor   |   Lecture 10.2: Signals   |   University of Barishal</a:t>
            </a:r>
            <a:endParaRPr lang="en-US" sz="1100" dirty="0"/>
          </a:p>
        </p:txBody>
      </p:sp>
      <p:sp>
        <p:nvSpPr>
          <p:cNvPr id="4" name="Text 2"/>
          <p:cNvSpPr/>
          <p:nvPr>
            <p:ph idx="102" type="title" hasCustomPrompt="1"/>
          </p:nvPr>
        </p:nvSpPr>
        <p:spPr>
          <a:xfrm>
            <a:off x="548640" y="256032"/>
            <a:ext cx="11064240" cy="731520"/>
          </a:xfrm>
          <a:prstGeom prst="rect">
            <a:avLst/>
          </a:prstGeom>
          <a:noFill/>
          <a:ln/>
        </p:spPr>
        <p:txBody>
          <a:bodyPr wrap="square" rtlCol="0"/>
          <a:lstStyle>
            <a:lvl1pPr indent="0" marL="0">
              <a:buNone/>
              <a:defRPr lang="en-US" sz="3000" b="1" dirty="0">
                <a:solidFill>
                  <a:schemeClr val="tx2"/>
                </a:solidFill>
              </a:defRPr>
            </a:lvl1pPr>
          </a:lstStyle>
          <a:p>
            <a:pPr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4.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microsoft.com/office/2007/relationships/media" Target="../media/media1.mp4"/><Relationship Id="rId4" Type="http://schemas.openxmlformats.org/officeDocument/2006/relationships/video" Target="../media/media1.mp4"/><Relationship Id="rId5"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slideLayout" Target="../slideLayouts/slideLayout4.xml"/><Relationship Id="rId8"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731520" y="1051560"/>
            <a:ext cx="6400800" cy="365760"/>
          </a:xfrm>
          <a:prstGeom prst="rect">
            <a:avLst/>
          </a:prstGeom>
          <a:noFill/>
          <a:ln/>
        </p:spPr>
        <p:txBody>
          <a:bodyPr wrap="square" lIns="0" tIns="0" rIns="0" bIns="0" rtlCol="0" anchor="t"/>
          <a:lstStyle/>
          <a:p>
            <a:pPr algn="l" indent="0" marL="0">
              <a:spcAft>
                <a:spcPts val="600"/>
              </a:spcAft>
              <a:buNone/>
            </a:pPr>
            <a:r>
              <a:rPr lang="en-US" sz="1600" b="1" dirty="0">
                <a:solidFill>
                  <a:schemeClr val="accent1"/>
                </a:solidFill>
              </a:rPr>
              <a:t>CSE 4105  ·  SYSTEM PROGRAMMING</a:t>
            </a:r>
            <a:endParaRPr lang="en-US" sz="1600" dirty="0"/>
          </a:p>
        </p:txBody>
      </p:sp>
      <p:sp>
        <p:nvSpPr>
          <p:cNvPr id="3" name="Text 1"/>
          <p:cNvSpPr txBox="1"/>
          <p:nvPr/>
        </p:nvSpPr>
        <p:spPr>
          <a:xfrm>
            <a:off x="731520" y="1554480"/>
            <a:ext cx="6400800" cy="731520"/>
          </a:xfrm>
          <a:prstGeom prst="rect">
            <a:avLst/>
          </a:prstGeom>
          <a:noFill/>
          <a:ln/>
        </p:spPr>
        <p:txBody>
          <a:bodyPr wrap="square" lIns="0" tIns="0" rIns="0" bIns="0" rtlCol="0" anchor="t"/>
          <a:lstStyle/>
          <a:p>
            <a:pPr algn="l" indent="0" marL="0">
              <a:spcAft>
                <a:spcPts val="600"/>
              </a:spcAft>
              <a:buNone/>
            </a:pPr>
            <a:r>
              <a:rPr lang="en-US" sz="4400" b="1" dirty="0">
                <a:solidFill>
                  <a:schemeClr val="bg1"/>
                </a:solidFill>
              </a:rPr>
              <a:t>Lecture 10.2</a:t>
            </a:r>
            <a:endParaRPr lang="en-US" sz="4400" dirty="0"/>
          </a:p>
        </p:txBody>
      </p:sp>
      <p:sp>
        <p:nvSpPr>
          <p:cNvPr id="4" name="Text 2"/>
          <p:cNvSpPr txBox="1"/>
          <p:nvPr/>
        </p:nvSpPr>
        <p:spPr>
          <a:xfrm>
            <a:off x="731520" y="2331720"/>
            <a:ext cx="6035040" cy="1280160"/>
          </a:xfrm>
          <a:prstGeom prst="rect">
            <a:avLst/>
          </a:prstGeom>
          <a:noFill/>
          <a:ln/>
        </p:spPr>
        <p:txBody>
          <a:bodyPr wrap="square" lIns="0" tIns="0" rIns="0" bIns="0" rtlCol="0" anchor="t"/>
          <a:lstStyle/>
          <a:p>
            <a:pPr algn="l" indent="0" marL="0">
              <a:buNone/>
            </a:pPr>
            <a:r>
              <a:rPr lang="en-US" sz="2600" dirty="0">
                <a:solidFill>
                  <a:schemeClr val="bg1"/>
                </a:solidFill>
              </a:rPr>
              <a:t>Signals</a:t>
            </a:r>
            <a:endParaRPr lang="en-US" sz="2600" dirty="0"/>
          </a:p>
          <a:p>
            <a:pPr algn="l" indent="0" marL="0">
              <a:buNone/>
            </a:pPr>
            <a:r>
              <a:rPr lang="en-US" sz="2600" dirty="0">
                <a:solidFill>
                  <a:schemeClr val="bg1"/>
                </a:solidFill>
              </a:rPr>
              <a:t>the kernel's doorbell</a:t>
            </a:r>
            <a:endParaRPr lang="en-US" sz="2600" dirty="0"/>
          </a:p>
        </p:txBody>
      </p:sp>
      <p:sp>
        <p:nvSpPr>
          <p:cNvPr id="5" name="Text 3"/>
          <p:cNvSpPr txBox="1"/>
          <p:nvPr/>
        </p:nvSpPr>
        <p:spPr>
          <a:xfrm>
            <a:off x="731520" y="4343400"/>
            <a:ext cx="5943600" cy="1188720"/>
          </a:xfrm>
          <a:prstGeom prst="rect">
            <a:avLst/>
          </a:prstGeom>
          <a:noFill/>
          <a:ln/>
        </p:spPr>
        <p:txBody>
          <a:bodyPr wrap="square" lIns="0" tIns="0" rIns="0" bIns="0" rtlCol="0" anchor="t"/>
          <a:lstStyle/>
          <a:p>
            <a:pPr algn="l" indent="0" marL="0">
              <a:spcAft>
                <a:spcPts val="200"/>
              </a:spcAft>
              <a:buNone/>
            </a:pPr>
            <a:r>
              <a:rPr lang="en-US" sz="1600" b="1" dirty="0">
                <a:solidFill>
                  <a:schemeClr val="accent4"/>
                </a:solidFill>
              </a:rPr>
              <a:t>Md Mahbub E Noor</a:t>
            </a:r>
            <a:endParaRPr lang="en-US" sz="1600" dirty="0"/>
          </a:p>
          <a:p>
            <a:pPr algn="l" indent="0" marL="0">
              <a:spcAft>
                <a:spcPts val="200"/>
              </a:spcAft>
              <a:buNone/>
            </a:pPr>
            <a:r>
              <a:rPr lang="en-US" sz="1600" dirty="0">
                <a:solidFill>
                  <a:schemeClr val="accent4"/>
                </a:solidFill>
              </a:rPr>
              <a:t>Assistant Professor, Department of CSE</a:t>
            </a:r>
            <a:endParaRPr lang="en-US" sz="1600" dirty="0"/>
          </a:p>
          <a:p>
            <a:pPr algn="l" indent="0" marL="0">
              <a:spcAft>
                <a:spcPts val="200"/>
              </a:spcAft>
              <a:buNone/>
            </a:pPr>
            <a:r>
              <a:rPr lang="en-US" sz="1600" dirty="0">
                <a:solidFill>
                  <a:schemeClr val="accent4"/>
                </a:solidFill>
              </a:rPr>
              <a:t>University of Barishal</a:t>
            </a:r>
            <a:endParaRPr lang="en-US" sz="1600" dirty="0"/>
          </a:p>
        </p:txBody>
      </p:sp>
      <p:sp>
        <p:nvSpPr>
          <p:cNvPr id="6" name="Shape 4"/>
          <p:cNvSpPr/>
          <p:nvPr/>
        </p:nvSpPr>
        <p:spPr>
          <a:xfrm>
            <a:off x="7086600" y="1600200"/>
            <a:ext cx="4434840" cy="2651760"/>
          </a:xfrm>
          <a:prstGeom prst="roundRect">
            <a:avLst>
              <a:gd name="adj" fmla="val 3448"/>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7" name="Shape 5"/>
          <p:cNvSpPr/>
          <p:nvPr/>
        </p:nvSpPr>
        <p:spPr>
          <a:xfrm>
            <a:off x="7251192" y="1728216"/>
            <a:ext cx="118872" cy="118872"/>
          </a:xfrm>
          <a:prstGeom prst="ellipse">
            <a:avLst/>
          </a:prstGeom>
          <a:solidFill>
            <a:srgbClr val="EF4444"/>
          </a:solidFill>
          <a:ln/>
        </p:spPr>
        <p:txBody>
          <a:bodyPr/>
          <a:p/>
        </p:txBody>
      </p:sp>
      <p:sp>
        <p:nvSpPr>
          <p:cNvPr id="8" name="Shape 6"/>
          <p:cNvSpPr/>
          <p:nvPr/>
        </p:nvSpPr>
        <p:spPr>
          <a:xfrm>
            <a:off x="7452360" y="1728216"/>
            <a:ext cx="118872" cy="118872"/>
          </a:xfrm>
          <a:prstGeom prst="ellipse">
            <a:avLst/>
          </a:prstGeom>
          <a:solidFill>
            <a:srgbClr val="F59E0B"/>
          </a:solidFill>
          <a:ln/>
        </p:spPr>
        <p:txBody>
          <a:bodyPr/>
          <a:p/>
        </p:txBody>
      </p:sp>
      <p:sp>
        <p:nvSpPr>
          <p:cNvPr id="9" name="Shape 7"/>
          <p:cNvSpPr/>
          <p:nvPr/>
        </p:nvSpPr>
        <p:spPr>
          <a:xfrm>
            <a:off x="7653528" y="1728216"/>
            <a:ext cx="118872" cy="118872"/>
          </a:xfrm>
          <a:prstGeom prst="ellipse">
            <a:avLst/>
          </a:prstGeom>
          <a:solidFill>
            <a:srgbClr val="22C55E"/>
          </a:solidFill>
          <a:ln/>
        </p:spPr>
        <p:txBody>
          <a:bodyPr/>
          <a:p/>
        </p:txBody>
      </p:sp>
      <p:sp>
        <p:nvSpPr>
          <p:cNvPr id="10" name="Text 8"/>
          <p:cNvSpPr txBox="1"/>
          <p:nvPr/>
        </p:nvSpPr>
        <p:spPr>
          <a:xfrm>
            <a:off x="7909560" y="1645920"/>
            <a:ext cx="34290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./catch, with real Ctrl-C  (real)</a:t>
            </a:r>
            <a:endParaRPr lang="en-US" sz="1100" dirty="0"/>
          </a:p>
        </p:txBody>
      </p:sp>
      <p:sp>
        <p:nvSpPr>
          <p:cNvPr id="11" name="Text 9"/>
          <p:cNvSpPr txBox="1"/>
          <p:nvPr/>
        </p:nvSpPr>
        <p:spPr>
          <a:xfrm>
            <a:off x="7287768" y="1984248"/>
            <a:ext cx="4069080" cy="2148840"/>
          </a:xfrm>
          <a:prstGeom prst="rect">
            <a:avLst/>
          </a:prstGeom>
          <a:noFill/>
          <a:ln/>
        </p:spPr>
        <p:txBody>
          <a:bodyPr wrap="square" lIns="0" tIns="0" rIns="0" bIns="0" rtlCol="0" anchor="t"/>
          <a:lstStyle/>
          <a:p>
            <a:pPr indent="0" marL="0">
              <a:lnSpc>
                <a:spcPct val="105000"/>
              </a:lnSpc>
              <a:buNone/>
            </a:pPr>
            <a:r>
              <a:rPr lang="en-US" sz="1350" dirty="0">
                <a:solidFill>
                  <a:schemeClr val="accent6"/>
                </a:solidFill>
                <a:latin typeface="Consolas" pitchFamily="34" charset="0"/>
                <a:ea typeface="Consolas" pitchFamily="34" charset="-122"/>
                <a:cs typeface="Consolas" pitchFamily="34" charset="-120"/>
              </a:rPr>
              <a:t>PID 533: press Ctrl-C three times</a:t>
            </a:r>
            <a:endParaRPr lang="en-US" sz="1350" dirty="0"/>
          </a:p>
          <a:p>
            <a:pPr indent="0" marL="0">
              <a:lnSpc>
                <a:spcPct val="105000"/>
              </a:lnSpc>
              <a:buNone/>
            </a:pPr>
            <a:r>
              <a:rPr lang="en-US" sz="1350" b="1" dirty="0">
                <a:solidFill>
                  <a:srgbClr val="FDBA74"/>
                </a:solidFill>
                <a:latin typeface="Consolas" pitchFamily="34" charset="0"/>
                <a:ea typeface="Consolas" pitchFamily="34" charset="-122"/>
                <a:cs typeface="Consolas" pitchFamily="34" charset="-120"/>
              </a:rPr>
              <a:t>^C  caught SIGINT</a:t>
            </a:r>
            <a:endParaRPr lang="en-US" sz="1350" dirty="0"/>
          </a:p>
          <a:p>
            <a:pPr indent="0" marL="0">
              <a:lnSpc>
                <a:spcPct val="105000"/>
              </a:lnSpc>
              <a:buNone/>
            </a:pPr>
            <a:r>
              <a:rPr lang="en-US" sz="1350" b="1" dirty="0">
                <a:solidFill>
                  <a:srgbClr val="FDBA74"/>
                </a:solidFill>
                <a:latin typeface="Consolas" pitchFamily="34" charset="0"/>
                <a:ea typeface="Consolas" pitchFamily="34" charset="-122"/>
                <a:cs typeface="Consolas" pitchFamily="34" charset="-120"/>
              </a:rPr>
              <a:t>^C  caught SIGINT</a:t>
            </a:r>
            <a:endParaRPr lang="en-US" sz="1350" dirty="0"/>
          </a:p>
          <a:p>
            <a:pPr indent="0" marL="0">
              <a:lnSpc>
                <a:spcPct val="105000"/>
              </a:lnSpc>
              <a:buNone/>
            </a:pPr>
            <a:r>
              <a:rPr lang="en-US" sz="1350" b="1" dirty="0">
                <a:solidFill>
                  <a:srgbClr val="FDBA74"/>
                </a:solidFill>
                <a:latin typeface="Consolas" pitchFamily="34" charset="0"/>
                <a:ea typeface="Consolas" pitchFamily="34" charset="-122"/>
                <a:cs typeface="Consolas" pitchFamily="34" charset="-120"/>
              </a:rPr>
              <a:t>^C  caught SIGINT</a:t>
            </a:r>
            <a:endParaRPr lang="en-US" sz="1350" dirty="0"/>
          </a:p>
          <a:p>
            <a:pPr indent="0" marL="0">
              <a:lnSpc>
                <a:spcPct val="105000"/>
              </a:lnSpc>
              <a:buNone/>
            </a:pPr>
            <a:r>
              <a:rPr lang="en-US" sz="1350" dirty="0">
                <a:solidFill>
                  <a:schemeClr val="accent6"/>
                </a:solidFill>
                <a:latin typeface="Consolas" pitchFamily="34" charset="0"/>
                <a:ea typeface="Consolas" pitchFamily="34" charset="-122"/>
                <a:cs typeface="Consolas" pitchFamily="34" charset="-120"/>
              </a:rPr>
              <a:t>three times: goodbye</a:t>
            </a:r>
            <a:endParaRPr lang="en-US" sz="1350" dirty="0"/>
          </a:p>
          <a:p>
            <a:pPr indent="0" marL="0">
              <a:lnSpc>
                <a:spcPct val="105000"/>
              </a:lnSpc>
              <a:buNone/>
            </a:pPr>
            <a:r>
              <a:rPr lang="en-US" sz="1350" dirty="0">
                <a:solidFill>
                  <a:srgbClr val="94A3B8"/>
                </a:solidFill>
                <a:latin typeface="Consolas" pitchFamily="34" charset="0"/>
                <a:ea typeface="Consolas" pitchFamily="34" charset="-122"/>
                <a:cs typeface="Consolas" pitchFamily="34" charset="-120"/>
              </a:rPr>
              <a:t># Ctrl-C did not kill it</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What you will learn today</a:t>
            </a:r>
            <a:endParaRPr lang="en-US" sz="3000" dirty="0"/>
          </a:p>
        </p:txBody>
      </p:sp>
      <p:sp>
        <p:nvSpPr>
          <p:cNvPr id="3" name="Shape 1"/>
          <p:cNvSpPr/>
          <p:nvPr/>
        </p:nvSpPr>
        <p:spPr>
          <a:xfrm>
            <a:off x="548640" y="1234440"/>
            <a:ext cx="6675120" cy="1024128"/>
          </a:xfrm>
          <a:prstGeom prst="roundRect">
            <a:avLst>
              <a:gd name="adj" fmla="val 7143"/>
            </a:avLst>
          </a:prstGeom>
          <a:solidFill>
            <a:schemeClr val="bg2"/>
          </a:solidFill>
          <a:ln/>
        </p:spPr>
        <p:txBody>
          <a:bodyPr/>
          <a:p/>
        </p:txBody>
      </p:sp>
      <p:sp>
        <p:nvSpPr>
          <p:cNvPr id="4" name="Shape 2"/>
          <p:cNvSpPr/>
          <p:nvPr/>
        </p:nvSpPr>
        <p:spPr>
          <a:xfrm>
            <a:off x="749808" y="1426464"/>
            <a:ext cx="640080" cy="640080"/>
          </a:xfrm>
          <a:prstGeom prst="ellipse">
            <a:avLst/>
          </a:prstGeom>
          <a:solidFill>
            <a:schemeClr val="accent5"/>
          </a:solidFill>
          <a:ln/>
        </p:spPr>
        <p:txBody>
          <a:bodyPr/>
          <a:p/>
        </p:txBody>
      </p:sp>
      <p:pic>
        <p:nvPicPr>
          <p:cNvPr id="5" name="Image 0" descr="preencoded.png">    </p:cNvPr>
          <p:cNvPicPr>
            <a:picLocks noChangeAspect="1"/>
          </p:cNvPicPr>
          <p:nvPr/>
        </p:nvPicPr>
        <p:blipFill>
          <a:blip r:embed="rId1"/>
          <a:stretch>
            <a:fillRect/>
          </a:stretch>
        </p:blipFill>
        <p:spPr>
          <a:xfrm>
            <a:off x="909828" y="1586484"/>
            <a:ext cx="320040" cy="320040"/>
          </a:xfrm>
          <a:prstGeom prst="rect">
            <a:avLst/>
          </a:prstGeom>
        </p:spPr>
      </p:pic>
      <p:sp>
        <p:nvSpPr>
          <p:cNvPr id="6" name="Text 3"/>
          <p:cNvSpPr txBox="1"/>
          <p:nvPr/>
        </p:nvSpPr>
        <p:spPr>
          <a:xfrm>
            <a:off x="1600200" y="1344168"/>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Say what a signal is, where signals come from, and what each one does by default.</a:t>
            </a:r>
            <a:endParaRPr lang="en-US" sz="1700" dirty="0"/>
          </a:p>
        </p:txBody>
      </p:sp>
      <p:sp>
        <p:nvSpPr>
          <p:cNvPr id="7" name="Shape 4"/>
          <p:cNvSpPr/>
          <p:nvPr/>
        </p:nvSpPr>
        <p:spPr>
          <a:xfrm>
            <a:off x="548640" y="2441448"/>
            <a:ext cx="6675120" cy="1024128"/>
          </a:xfrm>
          <a:prstGeom prst="roundRect">
            <a:avLst>
              <a:gd name="adj" fmla="val 7143"/>
            </a:avLst>
          </a:prstGeom>
          <a:solidFill>
            <a:schemeClr val="bg2"/>
          </a:solidFill>
          <a:ln/>
        </p:spPr>
        <p:txBody>
          <a:bodyPr/>
          <a:p/>
        </p:txBody>
      </p:sp>
      <p:sp>
        <p:nvSpPr>
          <p:cNvPr id="8" name="Shape 5"/>
          <p:cNvSpPr/>
          <p:nvPr/>
        </p:nvSpPr>
        <p:spPr>
          <a:xfrm>
            <a:off x="749808" y="2633472"/>
            <a:ext cx="640080" cy="640080"/>
          </a:xfrm>
          <a:prstGeom prst="ellipse">
            <a:avLst/>
          </a:prstGeom>
          <a:solidFill>
            <a:schemeClr val="accent5"/>
          </a:solidFill>
          <a:ln/>
        </p:spPr>
        <p:txBody>
          <a:bodyPr/>
          <a:p/>
        </p:txBody>
      </p:sp>
      <p:pic>
        <p:nvPicPr>
          <p:cNvPr id="9" name="Image 1" descr="preencoded.png">    </p:cNvPr>
          <p:cNvPicPr>
            <a:picLocks noChangeAspect="1"/>
          </p:cNvPicPr>
          <p:nvPr/>
        </p:nvPicPr>
        <p:blipFill>
          <a:blip r:embed="rId2"/>
          <a:stretch>
            <a:fillRect/>
          </a:stretch>
        </p:blipFill>
        <p:spPr>
          <a:xfrm>
            <a:off x="909828" y="2793492"/>
            <a:ext cx="320040" cy="320040"/>
          </a:xfrm>
          <a:prstGeom prst="rect">
            <a:avLst/>
          </a:prstGeom>
        </p:spPr>
      </p:pic>
      <p:sp>
        <p:nvSpPr>
          <p:cNvPr id="10" name="Text 6"/>
          <p:cNvSpPr txBox="1"/>
          <p:nvPr/>
        </p:nvSpPr>
        <p:spPr>
          <a:xfrm>
            <a:off x="1600200" y="2551176"/>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Catch, ignore and block signals with sigaction and sigprocmask; write a safe handler.</a:t>
            </a:r>
            <a:endParaRPr lang="en-US" sz="1700" dirty="0"/>
          </a:p>
        </p:txBody>
      </p:sp>
      <p:sp>
        <p:nvSpPr>
          <p:cNvPr id="11" name="Shape 7"/>
          <p:cNvSpPr/>
          <p:nvPr/>
        </p:nvSpPr>
        <p:spPr>
          <a:xfrm>
            <a:off x="548640" y="3648456"/>
            <a:ext cx="6675120" cy="1024128"/>
          </a:xfrm>
          <a:prstGeom prst="roundRect">
            <a:avLst>
              <a:gd name="adj" fmla="val 7143"/>
            </a:avLst>
          </a:prstGeom>
          <a:solidFill>
            <a:schemeClr val="bg2"/>
          </a:solidFill>
          <a:ln/>
        </p:spPr>
        <p:txBody>
          <a:bodyPr/>
          <a:p/>
        </p:txBody>
      </p:sp>
      <p:sp>
        <p:nvSpPr>
          <p:cNvPr id="12" name="Shape 8"/>
          <p:cNvSpPr/>
          <p:nvPr/>
        </p:nvSpPr>
        <p:spPr>
          <a:xfrm>
            <a:off x="749808" y="3840480"/>
            <a:ext cx="640080" cy="640080"/>
          </a:xfrm>
          <a:prstGeom prst="ellipse">
            <a:avLst/>
          </a:prstGeom>
          <a:solidFill>
            <a:schemeClr val="accent5"/>
          </a:solidFill>
          <a:ln/>
        </p:spPr>
        <p:txBody>
          <a:bodyPr/>
          <a:p/>
        </p:txBody>
      </p:sp>
      <p:pic>
        <p:nvPicPr>
          <p:cNvPr id="13" name="Image 2" descr="preencoded.png">    </p:cNvPr>
          <p:cNvPicPr>
            <a:picLocks noChangeAspect="1"/>
          </p:cNvPicPr>
          <p:nvPr/>
        </p:nvPicPr>
        <p:blipFill>
          <a:blip r:embed="rId3"/>
          <a:stretch>
            <a:fillRect/>
          </a:stretch>
        </p:blipFill>
        <p:spPr>
          <a:xfrm>
            <a:off x="909828" y="4000500"/>
            <a:ext cx="320040" cy="320040"/>
          </a:xfrm>
          <a:prstGeom prst="rect">
            <a:avLst/>
          </a:prstGeom>
        </p:spPr>
      </p:pic>
      <p:sp>
        <p:nvSpPr>
          <p:cNvPr id="14" name="Text 9"/>
          <p:cNvSpPr txBox="1"/>
          <p:nvPr/>
        </p:nvSpPr>
        <p:spPr>
          <a:xfrm>
            <a:off x="1600200" y="3758184"/>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Follow a signal from kill() to your handler and back: the frame and rt_sigreturn.</a:t>
            </a:r>
            <a:endParaRPr lang="en-US" sz="1700" dirty="0"/>
          </a:p>
        </p:txBody>
      </p:sp>
      <p:sp>
        <p:nvSpPr>
          <p:cNvPr id="15" name="Shape 10"/>
          <p:cNvSpPr/>
          <p:nvPr/>
        </p:nvSpPr>
        <p:spPr>
          <a:xfrm>
            <a:off x="548640" y="4855464"/>
            <a:ext cx="6675120" cy="1024128"/>
          </a:xfrm>
          <a:prstGeom prst="roundRect">
            <a:avLst>
              <a:gd name="adj" fmla="val 7143"/>
            </a:avLst>
          </a:prstGeom>
          <a:solidFill>
            <a:schemeClr val="bg2"/>
          </a:solidFill>
          <a:ln/>
        </p:spPr>
        <p:txBody>
          <a:bodyPr/>
          <a:p/>
        </p:txBody>
      </p:sp>
      <p:sp>
        <p:nvSpPr>
          <p:cNvPr id="16" name="Shape 11"/>
          <p:cNvSpPr/>
          <p:nvPr/>
        </p:nvSpPr>
        <p:spPr>
          <a:xfrm>
            <a:off x="749808" y="5047488"/>
            <a:ext cx="640080" cy="640080"/>
          </a:xfrm>
          <a:prstGeom prst="ellipse">
            <a:avLst/>
          </a:prstGeom>
          <a:solidFill>
            <a:schemeClr val="accent5"/>
          </a:solidFill>
          <a:ln/>
        </p:spPr>
        <p:txBody>
          <a:bodyPr/>
          <a:p/>
        </p:txBody>
      </p:sp>
      <p:pic>
        <p:nvPicPr>
          <p:cNvPr id="17" name="Image 3" descr="preencoded.png">    </p:cNvPr>
          <p:cNvPicPr>
            <a:picLocks noChangeAspect="1"/>
          </p:cNvPicPr>
          <p:nvPr/>
        </p:nvPicPr>
        <p:blipFill>
          <a:blip r:embed="rId4"/>
          <a:stretch>
            <a:fillRect/>
          </a:stretch>
        </p:blipFill>
        <p:spPr>
          <a:xfrm>
            <a:off x="909828" y="5207508"/>
            <a:ext cx="320040" cy="320040"/>
          </a:xfrm>
          <a:prstGeom prst="rect">
            <a:avLst/>
          </a:prstGeom>
        </p:spPr>
      </p:pic>
      <p:sp>
        <p:nvSpPr>
          <p:cNvPr id="18" name="Text 12"/>
          <p:cNvSpPr txBox="1"/>
          <p:nvPr/>
        </p:nvSpPr>
        <p:spPr>
          <a:xfrm>
            <a:off x="1600200" y="4965192"/>
            <a:ext cx="5440680" cy="822960"/>
          </a:xfrm>
          <a:prstGeom prst="rect">
            <a:avLst/>
          </a:prstGeom>
          <a:noFill/>
          <a:ln/>
        </p:spPr>
        <p:txBody>
          <a:bodyPr wrap="square" lIns="0" tIns="0" rIns="0" bIns="0" rtlCol="0" anchor="ctr"/>
          <a:lstStyle/>
          <a:p>
            <a:pPr algn="l" indent="0" marL="0">
              <a:spcAft>
                <a:spcPts val="600"/>
              </a:spcAft>
              <a:buNone/>
            </a:pPr>
            <a:r>
              <a:rPr lang="en-US" sz="1700" dirty="0">
                <a:solidFill>
                  <a:schemeClr val="tx1"/>
                </a:solidFill>
              </a:rPr>
              <a:t>Handle EINTR, SIGCHLD and timeouts in real programs.</a:t>
            </a:r>
            <a:endParaRPr lang="en-US" sz="1700" dirty="0"/>
          </a:p>
        </p:txBody>
      </p:sp>
      <p:sp>
        <p:nvSpPr>
          <p:cNvPr id="19" name="Shape 13"/>
          <p:cNvSpPr/>
          <p:nvPr/>
        </p:nvSpPr>
        <p:spPr>
          <a:xfrm>
            <a:off x="7635240" y="1234440"/>
            <a:ext cx="4023360" cy="4645152"/>
          </a:xfrm>
          <a:prstGeom prst="roundRect">
            <a:avLst>
              <a:gd name="adj" fmla="val 1818"/>
            </a:avLst>
          </a:prstGeom>
          <a:solidFill>
            <a:schemeClr val="bg1"/>
          </a:solidFill>
          <a:ln w="12700">
            <a:solidFill>
              <a:schemeClr val="accent4"/>
            </a:solidFill>
            <a:prstDash val="solid"/>
          </a:ln>
        </p:spPr>
        <p:txBody>
          <a:bodyPr/>
          <a:p/>
        </p:txBody>
      </p:sp>
      <p:sp>
        <p:nvSpPr>
          <p:cNvPr id="20" name="Text 14"/>
          <p:cNvSpPr txBox="1"/>
          <p:nvPr/>
        </p:nvSpPr>
        <p:spPr>
          <a:xfrm>
            <a:off x="7909560" y="1371600"/>
            <a:ext cx="3566160" cy="365760"/>
          </a:xfrm>
          <a:prstGeom prst="rect">
            <a:avLst/>
          </a:prstGeom>
          <a:noFill/>
          <a:ln/>
        </p:spPr>
        <p:txBody>
          <a:bodyPr wrap="square" lIns="0" tIns="0" rIns="0" bIns="0" rtlCol="0" anchor="t"/>
          <a:lstStyle/>
          <a:p>
            <a:pPr algn="l" indent="0" marL="0">
              <a:spcAft>
                <a:spcPts val="600"/>
              </a:spcAft>
              <a:buNone/>
            </a:pPr>
            <a:r>
              <a:rPr lang="en-US" sz="1700" b="1" dirty="0">
                <a:solidFill>
                  <a:schemeClr val="tx2"/>
                </a:solidFill>
              </a:rPr>
              <a:t>Today's plan (60 min)</a:t>
            </a:r>
            <a:endParaRPr lang="en-US" sz="1700" dirty="0"/>
          </a:p>
        </p:txBody>
      </p:sp>
      <p:sp>
        <p:nvSpPr>
          <p:cNvPr id="21" name="Shape 15"/>
          <p:cNvSpPr/>
          <p:nvPr/>
        </p:nvSpPr>
        <p:spPr>
          <a:xfrm>
            <a:off x="7909560" y="1929384"/>
            <a:ext cx="868680" cy="310896"/>
          </a:xfrm>
          <a:prstGeom prst="roundRect">
            <a:avLst>
              <a:gd name="adj" fmla="val 50000"/>
            </a:avLst>
          </a:prstGeom>
          <a:solidFill>
            <a:schemeClr val="accent5"/>
          </a:solidFill>
          <a:ln/>
        </p:spPr>
        <p:txBody>
          <a:bodyPr/>
          <a:p/>
        </p:txBody>
      </p:sp>
      <p:sp>
        <p:nvSpPr>
          <p:cNvPr id="22" name="Text 16"/>
          <p:cNvSpPr txBox="1"/>
          <p:nvPr/>
        </p:nvSpPr>
        <p:spPr>
          <a:xfrm>
            <a:off x="7909560" y="1929384"/>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0–5</a:t>
            </a:r>
            <a:endParaRPr lang="en-US" sz="1100" dirty="0"/>
          </a:p>
        </p:txBody>
      </p:sp>
      <p:sp>
        <p:nvSpPr>
          <p:cNvPr id="23" name="Text 17"/>
          <p:cNvSpPr txBox="1"/>
          <p:nvPr/>
        </p:nvSpPr>
        <p:spPr>
          <a:xfrm>
            <a:off x="8915400" y="1874520"/>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Recap of 10.1</a:t>
            </a:r>
            <a:endParaRPr lang="en-US" sz="1500" dirty="0"/>
          </a:p>
        </p:txBody>
      </p:sp>
      <p:sp>
        <p:nvSpPr>
          <p:cNvPr id="24" name="Shape 18"/>
          <p:cNvSpPr/>
          <p:nvPr/>
        </p:nvSpPr>
        <p:spPr>
          <a:xfrm>
            <a:off x="7909560" y="2412710"/>
            <a:ext cx="868680" cy="310896"/>
          </a:xfrm>
          <a:prstGeom prst="roundRect">
            <a:avLst>
              <a:gd name="adj" fmla="val 50000"/>
            </a:avLst>
          </a:prstGeom>
          <a:solidFill>
            <a:schemeClr val="accent5"/>
          </a:solidFill>
          <a:ln/>
        </p:spPr>
        <p:txBody>
          <a:bodyPr/>
          <a:p/>
        </p:txBody>
      </p:sp>
      <p:sp>
        <p:nvSpPr>
          <p:cNvPr id="25" name="Text 19"/>
          <p:cNvSpPr txBox="1"/>
          <p:nvPr/>
        </p:nvSpPr>
        <p:spPr>
          <a:xfrm>
            <a:off x="7909560" y="2412710"/>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5–15</a:t>
            </a:r>
            <a:endParaRPr lang="en-US" sz="1100" dirty="0"/>
          </a:p>
        </p:txBody>
      </p:sp>
      <p:sp>
        <p:nvSpPr>
          <p:cNvPr id="26" name="Text 20"/>
          <p:cNvSpPr txBox="1"/>
          <p:nvPr/>
        </p:nvSpPr>
        <p:spPr>
          <a:xfrm>
            <a:off x="8915400" y="2357846"/>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What a signal is</a:t>
            </a:r>
            <a:endParaRPr lang="en-US" sz="1500" dirty="0"/>
          </a:p>
        </p:txBody>
      </p:sp>
      <p:sp>
        <p:nvSpPr>
          <p:cNvPr id="27" name="Shape 21"/>
          <p:cNvSpPr/>
          <p:nvPr/>
        </p:nvSpPr>
        <p:spPr>
          <a:xfrm>
            <a:off x="7909560" y="2896035"/>
            <a:ext cx="868680" cy="310896"/>
          </a:xfrm>
          <a:prstGeom prst="roundRect">
            <a:avLst>
              <a:gd name="adj" fmla="val 50000"/>
            </a:avLst>
          </a:prstGeom>
          <a:solidFill>
            <a:schemeClr val="accent5"/>
          </a:solidFill>
          <a:ln/>
        </p:spPr>
        <p:txBody>
          <a:bodyPr/>
          <a:p/>
        </p:txBody>
      </p:sp>
      <p:sp>
        <p:nvSpPr>
          <p:cNvPr id="28" name="Text 22"/>
          <p:cNvSpPr txBox="1"/>
          <p:nvPr/>
        </p:nvSpPr>
        <p:spPr>
          <a:xfrm>
            <a:off x="7909560" y="2896035"/>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15–27</a:t>
            </a:r>
            <a:endParaRPr lang="en-US" sz="1100" dirty="0"/>
          </a:p>
        </p:txBody>
      </p:sp>
      <p:sp>
        <p:nvSpPr>
          <p:cNvPr id="29" name="Text 23"/>
          <p:cNvSpPr txBox="1"/>
          <p:nvPr/>
        </p:nvSpPr>
        <p:spPr>
          <a:xfrm>
            <a:off x="8915400" y="2841171"/>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Catching signals</a:t>
            </a:r>
            <a:endParaRPr lang="en-US" sz="1500" dirty="0"/>
          </a:p>
        </p:txBody>
      </p:sp>
      <p:sp>
        <p:nvSpPr>
          <p:cNvPr id="30" name="Shape 24"/>
          <p:cNvSpPr/>
          <p:nvPr/>
        </p:nvSpPr>
        <p:spPr>
          <a:xfrm>
            <a:off x="7909560" y="3379361"/>
            <a:ext cx="868680" cy="310896"/>
          </a:xfrm>
          <a:prstGeom prst="roundRect">
            <a:avLst>
              <a:gd name="adj" fmla="val 50000"/>
            </a:avLst>
          </a:prstGeom>
          <a:solidFill>
            <a:schemeClr val="accent5"/>
          </a:solidFill>
          <a:ln/>
        </p:spPr>
        <p:txBody>
          <a:bodyPr/>
          <a:p/>
        </p:txBody>
      </p:sp>
      <p:sp>
        <p:nvSpPr>
          <p:cNvPr id="31" name="Text 25"/>
          <p:cNvSpPr txBox="1"/>
          <p:nvPr/>
        </p:nvSpPr>
        <p:spPr>
          <a:xfrm>
            <a:off x="7909560" y="3379361"/>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27–40</a:t>
            </a:r>
            <a:endParaRPr lang="en-US" sz="1100" dirty="0"/>
          </a:p>
        </p:txBody>
      </p:sp>
      <p:sp>
        <p:nvSpPr>
          <p:cNvPr id="32" name="Text 26"/>
          <p:cNvSpPr txBox="1"/>
          <p:nvPr/>
        </p:nvSpPr>
        <p:spPr>
          <a:xfrm>
            <a:off x="8915400" y="3324497"/>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Inside the kernel</a:t>
            </a:r>
            <a:endParaRPr lang="en-US" sz="1500" dirty="0"/>
          </a:p>
        </p:txBody>
      </p:sp>
      <p:sp>
        <p:nvSpPr>
          <p:cNvPr id="33" name="Shape 27"/>
          <p:cNvSpPr/>
          <p:nvPr/>
        </p:nvSpPr>
        <p:spPr>
          <a:xfrm>
            <a:off x="7909560" y="3862687"/>
            <a:ext cx="868680" cy="310896"/>
          </a:xfrm>
          <a:prstGeom prst="roundRect">
            <a:avLst>
              <a:gd name="adj" fmla="val 50000"/>
            </a:avLst>
          </a:prstGeom>
          <a:solidFill>
            <a:schemeClr val="accent5"/>
          </a:solidFill>
          <a:ln/>
        </p:spPr>
        <p:txBody>
          <a:bodyPr/>
          <a:p/>
        </p:txBody>
      </p:sp>
      <p:sp>
        <p:nvSpPr>
          <p:cNvPr id="34" name="Text 28"/>
          <p:cNvSpPr txBox="1"/>
          <p:nvPr/>
        </p:nvSpPr>
        <p:spPr>
          <a:xfrm>
            <a:off x="7909560" y="3862687"/>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40–47</a:t>
            </a:r>
            <a:endParaRPr lang="en-US" sz="1100" dirty="0"/>
          </a:p>
        </p:txBody>
      </p:sp>
      <p:sp>
        <p:nvSpPr>
          <p:cNvPr id="35" name="Text 29"/>
          <p:cNvSpPr txBox="1"/>
          <p:nvPr/>
        </p:nvSpPr>
        <p:spPr>
          <a:xfrm>
            <a:off x="8915400" y="3807823"/>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Blocking, queueing</a:t>
            </a:r>
            <a:endParaRPr lang="en-US" sz="1500" dirty="0"/>
          </a:p>
        </p:txBody>
      </p:sp>
      <p:sp>
        <p:nvSpPr>
          <p:cNvPr id="36" name="Shape 30"/>
          <p:cNvSpPr/>
          <p:nvPr/>
        </p:nvSpPr>
        <p:spPr>
          <a:xfrm>
            <a:off x="7909560" y="4346013"/>
            <a:ext cx="868680" cy="310896"/>
          </a:xfrm>
          <a:prstGeom prst="roundRect">
            <a:avLst>
              <a:gd name="adj" fmla="val 50000"/>
            </a:avLst>
          </a:prstGeom>
          <a:solidFill>
            <a:schemeClr val="accent5"/>
          </a:solidFill>
          <a:ln/>
        </p:spPr>
        <p:txBody>
          <a:bodyPr/>
          <a:p/>
        </p:txBody>
      </p:sp>
      <p:sp>
        <p:nvSpPr>
          <p:cNvPr id="37" name="Text 31"/>
          <p:cNvSpPr txBox="1"/>
          <p:nvPr/>
        </p:nvSpPr>
        <p:spPr>
          <a:xfrm>
            <a:off x="7909560" y="4346013"/>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47–56</a:t>
            </a:r>
            <a:endParaRPr lang="en-US" sz="1100" dirty="0"/>
          </a:p>
        </p:txBody>
      </p:sp>
      <p:sp>
        <p:nvSpPr>
          <p:cNvPr id="38" name="Text 32"/>
          <p:cNvSpPr txBox="1"/>
          <p:nvPr/>
        </p:nvSpPr>
        <p:spPr>
          <a:xfrm>
            <a:off x="8915400" y="4291149"/>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EINTR, SIGCHLD, exec</a:t>
            </a:r>
            <a:endParaRPr lang="en-US" sz="1500" dirty="0"/>
          </a:p>
        </p:txBody>
      </p:sp>
      <p:sp>
        <p:nvSpPr>
          <p:cNvPr id="39" name="Shape 33"/>
          <p:cNvSpPr/>
          <p:nvPr/>
        </p:nvSpPr>
        <p:spPr>
          <a:xfrm>
            <a:off x="7909560" y="4829338"/>
            <a:ext cx="868680" cy="310896"/>
          </a:xfrm>
          <a:prstGeom prst="roundRect">
            <a:avLst>
              <a:gd name="adj" fmla="val 50000"/>
            </a:avLst>
          </a:prstGeom>
          <a:solidFill>
            <a:schemeClr val="accent5"/>
          </a:solidFill>
          <a:ln/>
        </p:spPr>
        <p:txBody>
          <a:bodyPr/>
          <a:p/>
        </p:txBody>
      </p:sp>
      <p:sp>
        <p:nvSpPr>
          <p:cNvPr id="40" name="Text 34"/>
          <p:cNvSpPr txBox="1"/>
          <p:nvPr/>
        </p:nvSpPr>
        <p:spPr>
          <a:xfrm>
            <a:off x="7909560" y="4829338"/>
            <a:ext cx="868680" cy="310896"/>
          </a:xfrm>
          <a:prstGeom prst="rect">
            <a:avLst/>
          </a:prstGeom>
          <a:noFill/>
          <a:ln/>
        </p:spPr>
        <p:txBody>
          <a:bodyPr wrap="square" lIns="0" tIns="0" rIns="0" bIns="0" rtlCol="0" anchor="ctr"/>
          <a:lstStyle/>
          <a:p>
            <a:pPr algn="ctr" indent="0" marL="0">
              <a:buNone/>
            </a:pPr>
            <a:r>
              <a:rPr lang="en-US" sz="1100" b="1" dirty="0">
                <a:solidFill>
                  <a:schemeClr val="accent1"/>
                </a:solidFill>
              </a:rPr>
              <a:t>56–60</a:t>
            </a:r>
            <a:endParaRPr lang="en-US" sz="1100" dirty="0"/>
          </a:p>
        </p:txBody>
      </p:sp>
      <p:sp>
        <p:nvSpPr>
          <p:cNvPr id="41" name="Text 35"/>
          <p:cNvSpPr txBox="1"/>
          <p:nvPr/>
        </p:nvSpPr>
        <p:spPr>
          <a:xfrm>
            <a:off x="8915400" y="4774474"/>
            <a:ext cx="2606040" cy="45720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Checkpoint</a:t>
            </a:r>
            <a:endParaRPr lang="en-US" sz="1500" dirty="0"/>
          </a:p>
        </p:txBody>
      </p:sp>
      <p:sp>
        <p:nvSpPr>
          <p:cNvPr id="42" name="Text 36"/>
          <p:cNvSpPr txBox="1"/>
          <p:nvPr/>
        </p:nvSpPr>
        <p:spPr>
          <a:xfrm>
            <a:off x="7909560" y="5440680"/>
            <a:ext cx="3611880" cy="365760"/>
          </a:xfrm>
          <a:prstGeom prst="rect">
            <a:avLst/>
          </a:prstGeom>
          <a:noFill/>
          <a:ln/>
        </p:spPr>
        <p:txBody>
          <a:bodyPr wrap="square" lIns="0" tIns="0" rIns="0" bIns="0" rtlCol="0" anchor="t"/>
          <a:lstStyle/>
          <a:p>
            <a:pPr algn="l" indent="0" marL="0">
              <a:spcAft>
                <a:spcPts val="600"/>
              </a:spcAft>
              <a:buNone/>
            </a:pPr>
            <a:r>
              <a:rPr lang="en-US" sz="1200" i="1" dirty="0">
                <a:solidFill>
                  <a:schemeClr val="accent3"/>
                </a:solidFill>
              </a:rPr>
              <a:t>Lab 10.2: mytimeout.c.</a:t>
            </a:r>
            <a:endParaRPr lang="en-US" sz="1200" dirty="0"/>
          </a:p>
        </p:txBody>
      </p:sp>
      <p:sp>
        <p:nvSpPr>
          <p:cNvPr id="44" name="Text 37"/>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 / 28</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Quick recap of Lecture 10.1</a:t>
            </a:r>
            <a:endParaRPr lang="en-US" sz="3000" dirty="0"/>
          </a:p>
        </p:txBody>
      </p:sp>
      <p:sp>
        <p:nvSpPr>
          <p:cNvPr id="3" name="Shape 1"/>
          <p:cNvSpPr/>
          <p:nvPr/>
        </p:nvSpPr>
        <p:spPr>
          <a:xfrm>
            <a:off x="548640" y="1234440"/>
            <a:ext cx="11109960" cy="1417320"/>
          </a:xfrm>
          <a:prstGeom prst="roundRect">
            <a:avLst>
              <a:gd name="adj" fmla="val 5161"/>
            </a:avLst>
          </a:prstGeom>
          <a:solidFill>
            <a:schemeClr val="bg2"/>
          </a:solidFill>
          <a:ln/>
        </p:spPr>
        <p:txBody>
          <a:bodyPr/>
          <a:p/>
        </p:txBody>
      </p:sp>
      <p:sp>
        <p:nvSpPr>
          <p:cNvPr id="4" name="Shape 2"/>
          <p:cNvSpPr/>
          <p:nvPr/>
        </p:nvSpPr>
        <p:spPr>
          <a:xfrm>
            <a:off x="731520" y="1645920"/>
            <a:ext cx="566928" cy="566928"/>
          </a:xfrm>
          <a:prstGeom prst="ellipse">
            <a:avLst/>
          </a:prstGeom>
          <a:solidFill>
            <a:schemeClr val="tx2"/>
          </a:solidFill>
          <a:ln/>
        </p:spPr>
        <p:txBody>
          <a:bodyPr/>
          <a:p/>
        </p:txBody>
      </p:sp>
      <p:sp>
        <p:nvSpPr>
          <p:cNvPr id="5" name="Text 3"/>
          <p:cNvSpPr txBox="1"/>
          <p:nvPr/>
        </p:nvSpPr>
        <p:spPr>
          <a:xfrm>
            <a:off x="731520" y="1645920"/>
            <a:ext cx="566928" cy="566928"/>
          </a:xfrm>
          <a:prstGeom prst="rect">
            <a:avLst/>
          </a:prstGeom>
          <a:noFill/>
          <a:ln/>
        </p:spPr>
        <p:txBody>
          <a:bodyPr wrap="square" lIns="0" tIns="0" rIns="0" bIns="0" rtlCol="0" anchor="ctr"/>
          <a:lstStyle/>
          <a:p>
            <a:pPr algn="ctr" indent="0" marL="0">
              <a:spcAft>
                <a:spcPts val="600"/>
              </a:spcAft>
              <a:buNone/>
            </a:pPr>
            <a:r>
              <a:rPr lang="en-US" sz="1400" b="1" dirty="0">
                <a:solidFill>
                  <a:schemeClr val="bg1"/>
                </a:solidFill>
              </a:rPr>
              <a:t>Q1</a:t>
            </a:r>
            <a:endParaRPr lang="en-US" sz="1400" dirty="0"/>
          </a:p>
        </p:txBody>
      </p:sp>
      <p:sp>
        <p:nvSpPr>
          <p:cNvPr id="6" name="Text 4"/>
          <p:cNvSpPr txBox="1"/>
          <p:nvPr/>
        </p:nvSpPr>
        <p:spPr>
          <a:xfrm>
            <a:off x="1508760" y="1344168"/>
            <a:ext cx="4480560" cy="1188720"/>
          </a:xfrm>
          <a:prstGeom prst="rect">
            <a:avLst/>
          </a:prstGeom>
          <a:noFill/>
          <a:ln/>
        </p:spPr>
        <p:txBody>
          <a:bodyPr wrap="square" lIns="0" tIns="0" rIns="0" bIns="0" rtlCol="0" anchor="ctr"/>
          <a:lstStyle/>
          <a:p>
            <a:pPr algn="l" indent="0" marL="0">
              <a:spcAft>
                <a:spcPts val="600"/>
              </a:spcAft>
              <a:buNone/>
            </a:pPr>
            <a:r>
              <a:rPr lang="en-US" sz="1600" b="1" dirty="0">
                <a:solidFill>
                  <a:schemeClr val="tx2"/>
                </a:solidFill>
              </a:rPr>
              <a:t>When does read() on a pipe return 0?</a:t>
            </a:r>
            <a:endParaRPr lang="en-US" sz="1600" dirty="0"/>
          </a:p>
        </p:txBody>
      </p:sp>
      <p:sp>
        <p:nvSpPr>
          <p:cNvPr id="7" name="a1_r"/>
          <p:cNvSpPr txBox="1"/>
          <p:nvPr/>
        </p:nvSpPr>
        <p:spPr>
          <a:xfrm>
            <a:off x="6172200" y="1344168"/>
            <a:ext cx="5303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When the pipe is empty AND no process holds a write end any more (fs/pipe.c 362).</a:t>
            </a:r>
            <a:endParaRPr lang="en-US" sz="1500" dirty="0"/>
          </a:p>
        </p:txBody>
      </p:sp>
      <p:sp>
        <p:nvSpPr>
          <p:cNvPr id="8" name="Shape 6"/>
          <p:cNvSpPr/>
          <p:nvPr/>
        </p:nvSpPr>
        <p:spPr>
          <a:xfrm>
            <a:off x="548640" y="2834640"/>
            <a:ext cx="11109960" cy="1417320"/>
          </a:xfrm>
          <a:prstGeom prst="roundRect">
            <a:avLst>
              <a:gd name="adj" fmla="val 5161"/>
            </a:avLst>
          </a:prstGeom>
          <a:solidFill>
            <a:schemeClr val="bg1"/>
          </a:solidFill>
          <a:ln w="12700">
            <a:solidFill>
              <a:schemeClr val="accent4"/>
            </a:solidFill>
            <a:prstDash val="solid"/>
          </a:ln>
        </p:spPr>
        <p:txBody>
          <a:bodyPr/>
          <a:p/>
        </p:txBody>
      </p:sp>
      <p:sp>
        <p:nvSpPr>
          <p:cNvPr id="9" name="Shape 7"/>
          <p:cNvSpPr/>
          <p:nvPr/>
        </p:nvSpPr>
        <p:spPr>
          <a:xfrm>
            <a:off x="731520" y="3246120"/>
            <a:ext cx="566928" cy="566928"/>
          </a:xfrm>
          <a:prstGeom prst="ellipse">
            <a:avLst/>
          </a:prstGeom>
          <a:solidFill>
            <a:schemeClr val="tx2"/>
          </a:solidFill>
          <a:ln/>
        </p:spPr>
        <p:txBody>
          <a:bodyPr/>
          <a:p/>
        </p:txBody>
      </p:sp>
      <p:sp>
        <p:nvSpPr>
          <p:cNvPr id="10" name="Text 8"/>
          <p:cNvSpPr txBox="1"/>
          <p:nvPr/>
        </p:nvSpPr>
        <p:spPr>
          <a:xfrm>
            <a:off x="731520" y="3246120"/>
            <a:ext cx="566928" cy="566928"/>
          </a:xfrm>
          <a:prstGeom prst="rect">
            <a:avLst/>
          </a:prstGeom>
          <a:noFill/>
          <a:ln/>
        </p:spPr>
        <p:txBody>
          <a:bodyPr wrap="square" lIns="0" tIns="0" rIns="0" bIns="0" rtlCol="0" anchor="ctr"/>
          <a:lstStyle/>
          <a:p>
            <a:pPr algn="ctr" indent="0" marL="0">
              <a:spcAft>
                <a:spcPts val="600"/>
              </a:spcAft>
              <a:buNone/>
            </a:pPr>
            <a:r>
              <a:rPr lang="en-US" sz="1400" b="1" dirty="0">
                <a:solidFill>
                  <a:schemeClr val="bg1"/>
                </a:solidFill>
              </a:rPr>
              <a:t>Q2</a:t>
            </a:r>
            <a:endParaRPr lang="en-US" sz="1400" dirty="0"/>
          </a:p>
        </p:txBody>
      </p:sp>
      <p:sp>
        <p:nvSpPr>
          <p:cNvPr id="11" name="Text 9"/>
          <p:cNvSpPr txBox="1"/>
          <p:nvPr/>
        </p:nvSpPr>
        <p:spPr>
          <a:xfrm>
            <a:off x="1508760" y="2944368"/>
            <a:ext cx="4480560" cy="1188720"/>
          </a:xfrm>
          <a:prstGeom prst="rect">
            <a:avLst/>
          </a:prstGeom>
          <a:noFill/>
          <a:ln/>
        </p:spPr>
        <p:txBody>
          <a:bodyPr wrap="square" lIns="0" tIns="0" rIns="0" bIns="0" rtlCol="0" anchor="ctr"/>
          <a:lstStyle/>
          <a:p>
            <a:pPr algn="l" indent="0" marL="0">
              <a:spcAft>
                <a:spcPts val="600"/>
              </a:spcAft>
              <a:buNone/>
            </a:pPr>
            <a:r>
              <a:rPr lang="en-US" sz="1600" b="1" dirty="0">
                <a:solidFill>
                  <a:schemeClr val="tx2"/>
                </a:solidFill>
              </a:rPr>
              <a:t>In  yes | head -2, who stops yes, and how?</a:t>
            </a:r>
            <a:endParaRPr lang="en-US" sz="1600" dirty="0"/>
          </a:p>
        </p:txBody>
      </p:sp>
      <p:sp>
        <p:nvSpPr>
          <p:cNvPr id="12" name="a2_r"/>
          <p:cNvSpPr txBox="1"/>
          <p:nvPr/>
        </p:nvSpPr>
        <p:spPr>
          <a:xfrm>
            <a:off x="6172200" y="2944368"/>
            <a:ext cx="5303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head exits; yes writes into a pipe with no reader: the kernel sends SIGPIPE (13). Status 141. Today: signals.</a:t>
            </a:r>
            <a:endParaRPr lang="en-US" sz="1500" dirty="0"/>
          </a:p>
        </p:txBody>
      </p:sp>
      <p:sp>
        <p:nvSpPr>
          <p:cNvPr id="13" name="Shape 11"/>
          <p:cNvSpPr/>
          <p:nvPr/>
        </p:nvSpPr>
        <p:spPr>
          <a:xfrm>
            <a:off x="548640" y="4434840"/>
            <a:ext cx="11109960" cy="1417320"/>
          </a:xfrm>
          <a:prstGeom prst="roundRect">
            <a:avLst>
              <a:gd name="adj" fmla="val 5161"/>
            </a:avLst>
          </a:prstGeom>
          <a:solidFill>
            <a:schemeClr val="bg2"/>
          </a:solidFill>
          <a:ln/>
        </p:spPr>
        <p:txBody>
          <a:bodyPr/>
          <a:p/>
        </p:txBody>
      </p:sp>
      <p:sp>
        <p:nvSpPr>
          <p:cNvPr id="14" name="Shape 12"/>
          <p:cNvSpPr/>
          <p:nvPr/>
        </p:nvSpPr>
        <p:spPr>
          <a:xfrm>
            <a:off x="731520" y="4846320"/>
            <a:ext cx="566928" cy="566928"/>
          </a:xfrm>
          <a:prstGeom prst="ellipse">
            <a:avLst/>
          </a:prstGeom>
          <a:solidFill>
            <a:schemeClr val="tx2"/>
          </a:solidFill>
          <a:ln/>
        </p:spPr>
        <p:txBody>
          <a:bodyPr/>
          <a:p/>
        </p:txBody>
      </p:sp>
      <p:sp>
        <p:nvSpPr>
          <p:cNvPr id="15" name="Text 13"/>
          <p:cNvSpPr txBox="1"/>
          <p:nvPr/>
        </p:nvSpPr>
        <p:spPr>
          <a:xfrm>
            <a:off x="731520" y="4846320"/>
            <a:ext cx="566928" cy="566928"/>
          </a:xfrm>
          <a:prstGeom prst="rect">
            <a:avLst/>
          </a:prstGeom>
          <a:noFill/>
          <a:ln/>
        </p:spPr>
        <p:txBody>
          <a:bodyPr wrap="square" lIns="0" tIns="0" rIns="0" bIns="0" rtlCol="0" anchor="ctr"/>
          <a:lstStyle/>
          <a:p>
            <a:pPr algn="ctr" indent="0" marL="0">
              <a:spcAft>
                <a:spcPts val="600"/>
              </a:spcAft>
              <a:buNone/>
            </a:pPr>
            <a:r>
              <a:rPr lang="en-US" sz="1400" b="1" dirty="0">
                <a:solidFill>
                  <a:schemeClr val="bg1"/>
                </a:solidFill>
              </a:rPr>
              <a:t>Q3</a:t>
            </a:r>
            <a:endParaRPr lang="en-US" sz="1400" dirty="0"/>
          </a:p>
        </p:txBody>
      </p:sp>
      <p:sp>
        <p:nvSpPr>
          <p:cNvPr id="16" name="Text 14"/>
          <p:cNvSpPr txBox="1"/>
          <p:nvPr/>
        </p:nvSpPr>
        <p:spPr>
          <a:xfrm>
            <a:off x="1508760" y="4544568"/>
            <a:ext cx="4480560" cy="1188720"/>
          </a:xfrm>
          <a:prstGeom prst="rect">
            <a:avLst/>
          </a:prstGeom>
          <a:noFill/>
          <a:ln/>
        </p:spPr>
        <p:txBody>
          <a:bodyPr wrap="square" lIns="0" tIns="0" rIns="0" bIns="0" rtlCol="0" anchor="ctr"/>
          <a:lstStyle/>
          <a:p>
            <a:pPr algn="l" indent="0" marL="0">
              <a:spcAft>
                <a:spcPts val="600"/>
              </a:spcAft>
              <a:buNone/>
            </a:pPr>
            <a:r>
              <a:rPr lang="en-US" sz="1600" b="1" dirty="0">
                <a:solidFill>
                  <a:schemeClr val="tx2"/>
                </a:solidFill>
              </a:rPr>
              <a:t>Two processes did counter++ 10 million times each and got 11.7 million. Why?</a:t>
            </a:r>
            <a:endParaRPr lang="en-US" sz="1600" dirty="0"/>
          </a:p>
        </p:txBody>
      </p:sp>
      <p:sp>
        <p:nvSpPr>
          <p:cNvPr id="17" name="a3_r"/>
          <p:cNvSpPr txBox="1"/>
          <p:nvPr/>
        </p:nvSpPr>
        <p:spPr>
          <a:xfrm>
            <a:off x="6172200" y="4544568"/>
            <a:ext cx="5303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Load, add, store interleaved on two CPUs: updates were lost. Fix: an atomic instruction or a semaphore.</a:t>
            </a:r>
            <a:endParaRPr lang="en-US" sz="1500" dirty="0"/>
          </a:p>
        </p:txBody>
      </p:sp>
      <p:sp>
        <p:nvSpPr>
          <p:cNvPr id="19" name="Text 1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3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gtEl>
                                        <p:attrNameLst>
                                          <p:attrName>style.visibility</p:attrName>
                                        </p:attrNameLst>
                                      </p:cBhvr>
                                      <p:to>
                                        <p:strVal val="visible"/>
                                      </p:to>
                                    </p:set>
                                    <p:animEffect transition="in" filter="fade">
                                      <p:cBhvr>
                                        <p:cTn id="5" dur="400"/>
                                        <p:tgtEl>
                                          <p:spTgt spid="7"/>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4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1</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What a signal is</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A small number, delivered at any moment: "something happened".</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4 / 28</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A signal: a number the kernel delivers to a process</a:t>
            </a:r>
            <a:endParaRPr lang="en-US" sz="3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6949440" cy="914400"/>
        </p:xfrm>
        <a:graphic>
          <a:graphicData uri="http://schemas.openxmlformats.org/drawingml/2006/table">
            <a:tbl>
              <a:tblPr/>
              <a:tblGrid>
                <a:gridCol w="777240"/>
                <a:gridCol w="1691640"/>
                <a:gridCol w="2651760"/>
                <a:gridCol w="1828800"/>
              </a:tblGrid>
              <a:tr h="356616">
                <a:tc>
                  <a:txBody>
                    <a:bodyPr/>
                    <a:lstStyle/>
                    <a:p>
                      <a:pPr indent="0" marL="0">
                        <a:buNone/>
                      </a:pPr>
                      <a:r>
                        <a:rPr lang="en-US" sz="1200" b="1" dirty="0">
                          <a:solidFill>
                            <a:schemeClr val="bg1"/>
                          </a:solidFill>
                        </a:rPr>
                        <a:t>No.</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Name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Typical source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Default action</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2</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SIGINT</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Ctrl-C in the terminal</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terminate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3</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SIGQUIT</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Ctrl-\ in the terminal</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terminate + core dump</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9</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SIGKILL</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kill -9: cannot be caught</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terminate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11</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SIGSEGV</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the CPU: a bad memory access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terminate + core dump</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13</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SIGPIPE</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writing to a pipe with no reader</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terminate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14</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SIGALRM</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 timer set with alarm()</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terminate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15</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SIGTERM</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kill PID: "please stop"</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terminate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17</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SIGCHLD</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 child ended or stopped</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ignore</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356616">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19 / 20</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SIGSTOP / SIGTSTP</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kill -STOP / Ctrl-Z</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stop</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bl>
          </a:graphicData>
        </a:graphic>
      </p:graphicFrame>
      <p:sp>
        <p:nvSpPr>
          <p:cNvPr id="4" name="a1_sr"/>
          <p:cNvSpPr/>
          <p:nvPr/>
        </p:nvSpPr>
        <p:spPr>
          <a:xfrm>
            <a:off x="7726680" y="1188720"/>
            <a:ext cx="3931920" cy="886968"/>
          </a:xfrm>
          <a:prstGeom prst="roundRect">
            <a:avLst>
              <a:gd name="adj" fmla="val 8247"/>
            </a:avLst>
          </a:prstGeom>
          <a:solidFill>
            <a:schemeClr val="bg2"/>
          </a:solidFill>
          <a:ln/>
        </p:spPr>
        <p:txBody>
          <a:bodyPr/>
          <a:p/>
        </p:txBody>
      </p:sp>
      <p:sp>
        <p:nvSpPr>
          <p:cNvPr id="5" name="a1_sr"/>
          <p:cNvSpPr txBox="1"/>
          <p:nvPr/>
        </p:nvSpPr>
        <p:spPr>
          <a:xfrm>
            <a:off x="7863840" y="1188720"/>
            <a:ext cx="3657600" cy="886968"/>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From the kernel:</a:t>
            </a:r>
            <a:pPr algn="l" indent="0" marL="0">
              <a:spcAft>
                <a:spcPts val="600"/>
              </a:spcAft>
              <a:buNone/>
            </a:pPr>
            <a:r>
              <a:rPr lang="en-US" sz="1200" dirty="0">
                <a:solidFill>
                  <a:schemeClr val="tx1"/>
                </a:solidFill>
              </a:rPr>
              <a:t> something your program did: SIGSEGV, SIGPIPE, SIGFPE; or an event: SIGCHLD, SIGALRM.</a:t>
            </a:r>
            <a:endParaRPr lang="en-US" sz="1200" dirty="0"/>
          </a:p>
        </p:txBody>
      </p:sp>
      <p:sp>
        <p:nvSpPr>
          <p:cNvPr id="20" name="a2_sr"/>
          <p:cNvSpPr/>
          <p:nvPr/>
        </p:nvSpPr>
        <p:spPr>
          <a:xfrm>
            <a:off x="7726680" y="2167128"/>
            <a:ext cx="3931920" cy="886968"/>
          </a:xfrm>
          <a:prstGeom prst="roundRect">
            <a:avLst>
              <a:gd name="adj" fmla="val 8247"/>
            </a:avLst>
          </a:prstGeom>
          <a:solidFill>
            <a:schemeClr val="accent5"/>
          </a:solidFill>
          <a:ln/>
        </p:spPr>
        <p:txBody>
          <a:bodyPr/>
          <a:p/>
        </p:txBody>
      </p:sp>
      <p:sp>
        <p:nvSpPr>
          <p:cNvPr id="7" name="a2_sr"/>
          <p:cNvSpPr txBox="1"/>
          <p:nvPr/>
        </p:nvSpPr>
        <p:spPr>
          <a:xfrm>
            <a:off x="7863840" y="2167128"/>
            <a:ext cx="3657600" cy="886968"/>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From the terminal:</a:t>
            </a:r>
            <a:pPr algn="l" indent="0" marL="0">
              <a:spcAft>
                <a:spcPts val="600"/>
              </a:spcAft>
              <a:buNone/>
            </a:pPr>
            <a:r>
              <a:rPr lang="en-US" sz="1200" dirty="0">
                <a:solidFill>
                  <a:schemeClr val="tx1"/>
                </a:solidFill>
              </a:rPr>
              <a:t> keys typed by the user: Ctrl-C, Ctrl-\, Ctrl-Z.</a:t>
            </a:r>
            <a:endParaRPr lang="en-US" sz="1200" dirty="0"/>
          </a:p>
        </p:txBody>
      </p:sp>
      <p:sp>
        <p:nvSpPr>
          <p:cNvPr id="8" name="a3_sr"/>
          <p:cNvSpPr/>
          <p:nvPr/>
        </p:nvSpPr>
        <p:spPr>
          <a:xfrm>
            <a:off x="7726680" y="3145536"/>
            <a:ext cx="3931920" cy="886968"/>
          </a:xfrm>
          <a:prstGeom prst="roundRect">
            <a:avLst>
              <a:gd name="adj" fmla="val 8247"/>
            </a:avLst>
          </a:prstGeom>
          <a:solidFill>
            <a:schemeClr val="bg2"/>
          </a:solidFill>
          <a:ln/>
        </p:spPr>
        <p:txBody>
          <a:bodyPr/>
          <a:p/>
        </p:txBody>
      </p:sp>
      <p:sp>
        <p:nvSpPr>
          <p:cNvPr id="9" name="a3_sr"/>
          <p:cNvSpPr txBox="1"/>
          <p:nvPr/>
        </p:nvSpPr>
        <p:spPr>
          <a:xfrm>
            <a:off x="7863840" y="3145536"/>
            <a:ext cx="3657600" cy="886968"/>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From a process:</a:t>
            </a:r>
            <a:pPr algn="l" indent="0" marL="0">
              <a:spcAft>
                <a:spcPts val="600"/>
              </a:spcAft>
              <a:buNone/>
            </a:pPr>
            <a:r>
              <a:rPr lang="en-US" sz="1200" dirty="0">
                <a:solidFill>
                  <a:schemeClr val="tx1"/>
                </a:solidFill>
              </a:rPr>
              <a:t> kill(pid, sig), the kill command, raise(sig).</a:t>
            </a:r>
            <a:endParaRPr lang="en-US" sz="1200" dirty="0"/>
          </a:p>
        </p:txBody>
      </p:sp>
      <p:sp>
        <p:nvSpPr>
          <p:cNvPr id="10" name="Shape 7"/>
          <p:cNvSpPr/>
          <p:nvPr/>
        </p:nvSpPr>
        <p:spPr>
          <a:xfrm>
            <a:off x="7726680" y="4160520"/>
            <a:ext cx="3931920" cy="868680"/>
          </a:xfrm>
          <a:prstGeom prst="roundRect">
            <a:avLst>
              <a:gd name="adj" fmla="val 8421"/>
            </a:avLst>
          </a:prstGeom>
          <a:solidFill>
            <a:schemeClr val="accent6"/>
          </a:solidFill>
          <a:ln/>
        </p:spPr>
        <p:txBody>
          <a:bodyPr/>
          <a:p/>
        </p:txBody>
      </p:sp>
      <p:sp>
        <p:nvSpPr>
          <p:cNvPr id="11" name="Text 8"/>
          <p:cNvSpPr txBox="1"/>
          <p:nvPr/>
        </p:nvSpPr>
        <p:spPr>
          <a:xfrm>
            <a:off x="7863840" y="4160520"/>
            <a:ext cx="3657600" cy="86868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Analogy:</a:t>
            </a:r>
            <a:pPr algn="l" indent="0" marL="0">
              <a:spcAft>
                <a:spcPts val="600"/>
              </a:spcAft>
              <a:buNone/>
            </a:pPr>
            <a:r>
              <a:rPr lang="en-US" sz="1250" dirty="0">
                <a:solidFill>
                  <a:schemeClr val="tx1"/>
                </a:solidFill>
              </a:rPr>
              <a:t> a doorbell. It says only "someone rang" (and which bell), not what they want.</a:t>
            </a:r>
            <a:endParaRPr lang="en-US" sz="1250" dirty="0"/>
          </a:p>
        </p:txBody>
      </p:sp>
      <p:sp>
        <p:nvSpPr>
          <p:cNvPr id="12" name="Shape 9"/>
          <p:cNvSpPr/>
          <p:nvPr/>
        </p:nvSpPr>
        <p:spPr>
          <a:xfrm>
            <a:off x="548640" y="4846320"/>
            <a:ext cx="6949440" cy="1143000"/>
          </a:xfrm>
          <a:prstGeom prst="roundRect">
            <a:avLst>
              <a:gd name="adj" fmla="val 6400"/>
            </a:avLst>
          </a:prstGeom>
          <a:solidFill>
            <a:schemeClr val="accent5"/>
          </a:solidFill>
          <a:ln/>
        </p:spPr>
        <p:txBody>
          <a:bodyPr/>
          <a:p/>
        </p:txBody>
      </p:sp>
      <p:sp>
        <p:nvSpPr>
          <p:cNvPr id="13" name="Shape 10"/>
          <p:cNvSpPr/>
          <p:nvPr/>
        </p:nvSpPr>
        <p:spPr>
          <a:xfrm>
            <a:off x="731520" y="5010912"/>
            <a:ext cx="1783080" cy="274320"/>
          </a:xfrm>
          <a:prstGeom prst="roundRect">
            <a:avLst>
              <a:gd name="adj" fmla="val 50000"/>
            </a:avLst>
          </a:prstGeom>
          <a:solidFill>
            <a:schemeClr val="accent1"/>
          </a:solidFill>
          <a:ln/>
        </p:spPr>
        <p:txBody>
          <a:bodyPr/>
          <a:p/>
        </p:txBody>
      </p:sp>
      <p:sp>
        <p:nvSpPr>
          <p:cNvPr id="14" name="Text 11"/>
          <p:cNvSpPr txBox="1"/>
          <p:nvPr/>
        </p:nvSpPr>
        <p:spPr>
          <a:xfrm>
            <a:off x="731520" y="5010912"/>
            <a:ext cx="1783080" cy="274320"/>
          </a:xfrm>
          <a:prstGeom prst="rect">
            <a:avLst/>
          </a:prstGeom>
          <a:noFill/>
          <a:ln/>
        </p:spPr>
        <p:txBody>
          <a:bodyPr wrap="square" lIns="0" tIns="0" rIns="0" bIns="0" rtlCol="0" anchor="ctr"/>
          <a:lstStyle/>
          <a:p>
            <a:pPr algn="ctr" indent="0" marL="0">
              <a:buNone/>
            </a:pPr>
            <a:r>
              <a:rPr lang="en-US" sz="1050" b="1" dirty="0">
                <a:solidFill>
                  <a:schemeClr val="bg1"/>
                </a:solidFill>
              </a:rPr>
              <a:t>DIFFERENT FROM C</a:t>
            </a:r>
            <a:endParaRPr lang="en-US" sz="1050" dirty="0"/>
          </a:p>
        </p:txBody>
      </p:sp>
      <p:sp>
        <p:nvSpPr>
          <p:cNvPr id="15" name="Text 12"/>
          <p:cNvSpPr txBox="1"/>
          <p:nvPr/>
        </p:nvSpPr>
        <p:spPr>
          <a:xfrm>
            <a:off x="731520" y="5376672"/>
            <a:ext cx="6583680" cy="521208"/>
          </a:xfrm>
          <a:prstGeom prst="rect">
            <a:avLst/>
          </a:prstGeom>
          <a:noFill/>
          <a:ln/>
        </p:spPr>
        <p:txBody>
          <a:bodyPr wrap="square" lIns="0" tIns="0" rIns="0" bIns="0" rtlCol="0" anchor="t"/>
          <a:lstStyle/>
          <a:p>
            <a:pPr algn="l" indent="0" marL="0">
              <a:spcAft>
                <a:spcPts val="400"/>
              </a:spcAft>
              <a:buNone/>
            </a:pPr>
            <a:r>
              <a:rPr lang="en-US" sz="1150" b="1" dirty="0">
                <a:solidFill>
                  <a:schemeClr val="tx1"/>
                </a:solidFill>
              </a:rPr>
              <a:t>A function call you did not make</a:t>
            </a:r>
            <a:endParaRPr lang="en-US" sz="1150" dirty="0"/>
          </a:p>
          <a:p>
            <a:pPr algn="l" indent="0" marL="0">
              <a:spcAft>
                <a:spcPts val="400"/>
              </a:spcAft>
              <a:buNone/>
            </a:pPr>
            <a:r>
              <a:rPr lang="en-US" sz="1150" dirty="0">
                <a:solidFill>
                  <a:schemeClr val="tx1"/>
                </a:solidFill>
              </a:rPr>
              <a:t>A handler is an ordinary C function, but nobody in your code calls it: the kernel makes your program jump there between any two instructions.</a:t>
            </a:r>
            <a:endParaRPr lang="en-US" sz="1150" dirty="0"/>
          </a:p>
        </p:txBody>
      </p:sp>
      <p:sp>
        <p:nvSpPr>
          <p:cNvPr id="16" name="Text 13"/>
          <p:cNvSpPr txBox="1"/>
          <p:nvPr/>
        </p:nvSpPr>
        <p:spPr>
          <a:xfrm>
            <a:off x="7726680" y="5212080"/>
            <a:ext cx="3931920" cy="457200"/>
          </a:xfrm>
          <a:prstGeom prst="rect">
            <a:avLst/>
          </a:prstGeom>
          <a:noFill/>
          <a:ln/>
        </p:spPr>
        <p:txBody>
          <a:bodyPr wrap="square" lIns="0" tIns="0" rIns="0" bIns="0" rtlCol="0" anchor="t"/>
          <a:lstStyle/>
          <a:p>
            <a:pPr algn="l" indent="0" marL="0">
              <a:spcAft>
                <a:spcPts val="600"/>
              </a:spcAft>
              <a:buNone/>
            </a:pPr>
            <a:r>
              <a:rPr lang="en-US" sz="1200" dirty="0">
                <a:solidFill>
                  <a:schemeClr val="accent3"/>
                </a:solidFill>
                <a:latin typeface="Consolas" pitchFamily="34" charset="0"/>
                <a:ea typeface="Consolas" pitchFamily="34" charset="-122"/>
                <a:cs typeface="Consolas" pitchFamily="34" charset="-120"/>
              </a:rPr>
              <a:t>kill -l</a:t>
            </a:r>
            <a:pPr algn="l" indent="0" marL="0">
              <a:spcAft>
                <a:spcPts val="600"/>
              </a:spcAft>
              <a:buNone/>
            </a:pPr>
            <a:r>
              <a:rPr lang="en-US" sz="1200" dirty="0">
                <a:solidFill>
                  <a:schemeClr val="accent3"/>
                </a:solidFill>
              </a:rPr>
              <a:t> lists all 64 numbers</a:t>
            </a:r>
            <a:endParaRPr lang="en-US" sz="1200" dirty="0"/>
          </a:p>
        </p:txBody>
      </p:sp>
      <p:sp>
        <p:nvSpPr>
          <p:cNvPr id="17" name="Text 14"/>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CS:APP §8.5 (Figure 8.26); Kerrisk, TLPI Ch. 20</a:t>
            </a:r>
            <a:endParaRPr lang="en-US" sz="1100" dirty="0"/>
          </a:p>
        </p:txBody>
      </p:sp>
      <p:sp>
        <p:nvSpPr>
          <p:cNvPr id="19" name="Text 15"/>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5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4"/>
                                        </p:tgtEl>
                                        <p:attrNameLst>
                                          <p:attrName>style.visibility</p:attrName>
                                        </p:attrNameLst>
                                      </p:cBhvr>
                                      <p:to>
                                        <p:strVal val="visible"/>
                                      </p:to>
                                    </p:set>
                                    <p:animEffect transition="in" filter="fade">
                                      <p:cBhvr>
                                        <p:cTn id="5" dur="400"/>
                                        <p:tgtEl>
                                          <p:spTgt spid="4"/>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5"/>
                                        </p:tgtEl>
                                        <p:attrNameLst>
                                          <p:attrName>style.visibility</p:attrName>
                                        </p:attrNameLst>
                                      </p:cBhvr>
                                      <p:to>
                                        <p:strVal val="visible"/>
                                      </p:to>
                                    </p:set>
                                    <p:animEffect transition="in" filter="fade">
                                      <p:cBhvr>
                                        <p:cTn id="8" dur="400"/>
                                        <p:tgtEl>
                                          <p:spTgt spid="5"/>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400"/>
                                        <p:tgtEl>
                                          <p:spTgt spid="2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00"/>
                                        <p:tgtEl>
                                          <p:spTgt spid="7"/>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0" grpId="0" animBg="1"/>
      <p:bldP spid="7" grpId="0" animBg="1"/>
      <p:bldP spid="8"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Default actions: tested, and in the kernel source</a:t>
            </a:r>
            <a:endParaRPr lang="en-US" sz="3000" dirty="0"/>
          </a:p>
        </p:txBody>
      </p:sp>
      <p:sp>
        <p:nvSpPr>
          <p:cNvPr id="3" name="Shape 1"/>
          <p:cNvSpPr/>
          <p:nvPr/>
        </p:nvSpPr>
        <p:spPr>
          <a:xfrm>
            <a:off x="548640" y="1188720"/>
            <a:ext cx="5394960" cy="3657600"/>
          </a:xfrm>
          <a:prstGeom prst="roundRect">
            <a:avLst>
              <a:gd name="adj" fmla="val 250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3891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./deflt  (real; ulimit -c unlimited)</a:t>
            </a:r>
            <a:endParaRPr lang="en-US" sz="1100" dirty="0"/>
          </a:p>
        </p:txBody>
      </p:sp>
      <p:sp>
        <p:nvSpPr>
          <p:cNvPr id="8" name="Text 6"/>
          <p:cNvSpPr txBox="1"/>
          <p:nvPr/>
        </p:nvSpPr>
        <p:spPr>
          <a:xfrm>
            <a:off x="749808" y="1572768"/>
            <a:ext cx="5029200" cy="3154680"/>
          </a:xfrm>
          <a:prstGeom prst="rect">
            <a:avLst/>
          </a:prstGeom>
          <a:noFill/>
          <a:ln/>
        </p:spPr>
        <p:txBody>
          <a:bodyPr wrap="square" lIns="0" tIns="0" rIns="0" bIns="0" rtlCol="0" anchor="t"/>
          <a:lstStyle/>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2 INT      -&gt; killed</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3 QUIT     -&gt; killed (core dumped)</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11 SEGV     -&gt; killed (core dumped)</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15 TERM     -&gt; killed</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9 KILL     -&gt; killed</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10 USR1     -&gt; killed</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13 PIPE     -&gt; killed</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14 ALRM     -&gt; killed</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17 CHLD     -&gt; ignored (still running; we killed it)</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19 STOP     -&gt; stopped</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20 TSTP     -&gt; stopped</a:t>
            </a:r>
            <a:endParaRPr lang="en-US" sz="1050" dirty="0"/>
          </a:p>
        </p:txBody>
      </p:sp>
      <p:sp>
        <p:nvSpPr>
          <p:cNvPr id="9" name="Shape 7"/>
          <p:cNvSpPr/>
          <p:nvPr/>
        </p:nvSpPr>
        <p:spPr>
          <a:xfrm>
            <a:off x="6172200" y="1188720"/>
            <a:ext cx="5486400" cy="3657600"/>
          </a:xfrm>
          <a:prstGeom prst="roundRect">
            <a:avLst>
              <a:gd name="adj" fmla="val 250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6336792" y="1316736"/>
            <a:ext cx="118872" cy="118872"/>
          </a:xfrm>
          <a:prstGeom prst="ellipse">
            <a:avLst/>
          </a:prstGeom>
          <a:solidFill>
            <a:srgbClr val="EF4444"/>
          </a:solidFill>
          <a:ln/>
        </p:spPr>
        <p:txBody>
          <a:bodyPr/>
          <a:p/>
        </p:txBody>
      </p:sp>
      <p:sp>
        <p:nvSpPr>
          <p:cNvPr id="11" name="Shape 9"/>
          <p:cNvSpPr/>
          <p:nvPr/>
        </p:nvSpPr>
        <p:spPr>
          <a:xfrm>
            <a:off x="6537960" y="1316736"/>
            <a:ext cx="118872" cy="118872"/>
          </a:xfrm>
          <a:prstGeom prst="ellipse">
            <a:avLst/>
          </a:prstGeom>
          <a:solidFill>
            <a:srgbClr val="F59E0B"/>
          </a:solidFill>
          <a:ln/>
        </p:spPr>
        <p:txBody>
          <a:bodyPr/>
          <a:p/>
        </p:txBody>
      </p:sp>
      <p:sp>
        <p:nvSpPr>
          <p:cNvPr id="12" name="Shape 10"/>
          <p:cNvSpPr/>
          <p:nvPr/>
        </p:nvSpPr>
        <p:spPr>
          <a:xfrm>
            <a:off x="6739128" y="1316736"/>
            <a:ext cx="118872" cy="118872"/>
          </a:xfrm>
          <a:prstGeom prst="ellipse">
            <a:avLst/>
          </a:prstGeom>
          <a:solidFill>
            <a:srgbClr val="22C55E"/>
          </a:solidFill>
          <a:ln/>
        </p:spPr>
        <p:txBody>
          <a:bodyPr/>
          <a:p/>
        </p:txBody>
      </p:sp>
      <p:sp>
        <p:nvSpPr>
          <p:cNvPr id="13" name="Text 11"/>
          <p:cNvSpPr txBox="1"/>
          <p:nvPr/>
        </p:nvSpPr>
        <p:spPr>
          <a:xfrm>
            <a:off x="6995160" y="1234440"/>
            <a:ext cx="44805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include/linux/signal.h, Linux 6.8 (real lines)</a:t>
            </a:r>
            <a:endParaRPr lang="en-US" sz="1100" dirty="0"/>
          </a:p>
        </p:txBody>
      </p:sp>
      <p:sp>
        <p:nvSpPr>
          <p:cNvPr id="14" name="Text 12"/>
          <p:cNvSpPr txBox="1"/>
          <p:nvPr/>
        </p:nvSpPr>
        <p:spPr>
          <a:xfrm>
            <a:off x="6373368" y="1572768"/>
            <a:ext cx="5120640" cy="3154680"/>
          </a:xfrm>
          <a:prstGeom prst="rect">
            <a:avLst/>
          </a:prstGeom>
          <a:noFill/>
          <a:ln/>
        </p:spPr>
        <p:txBody>
          <a:bodyPr wrap="square" lIns="0" tIns="0" rIns="0" bIns="0" rtlCol="0" anchor="t"/>
          <a:lstStyle/>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419  #define SIG_KERNEL_ONLY_MASK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rt_sigmask(SIGKILL) | rt_sigmask(SIGSTOP))</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422  #define SIG_KERNEL_STOP_MASK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SIGSTOP | SIGTSTP | SIGTTIN | SIGTTOU</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426  #define SIG_KERNEL_COREDUMP_MASK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SIGQUIT | SIGILL | SIGTRAP | SIGABRT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SIGFPE | SIGSEGV | SIGBUS | SIGSYS |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434  #define SIG_KERNEL_IGNORE_MASK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SIGCONT | SIGCHLD | SIGWINCH | SIGURG</a:t>
            </a:r>
            <a:endParaRPr lang="en-US" sz="1050" dirty="0"/>
          </a:p>
          <a:p>
            <a:pPr indent="0" marL="0">
              <a:lnSpc>
                <a:spcPct val="105000"/>
              </a:lnSpc>
              <a:buNone/>
            </a:pPr>
            <a:r>
              <a:rPr lang="en-US" sz="1050" dirty="0">
                <a:solidFill>
                  <a:srgbClr val="94A3B8"/>
                </a:solidFill>
                <a:latin typeface="Consolas" pitchFamily="34" charset="0"/>
                <a:ea typeface="Consolas" pitchFamily="34" charset="-122"/>
                <a:cs typeface="Consolas" pitchFamily="34" charset="-120"/>
              </a:rPr>
              <a:t>     /* every other signal: terminate */</a:t>
            </a:r>
            <a:endParaRPr lang="en-US" sz="1050" dirty="0"/>
          </a:p>
        </p:txBody>
      </p:sp>
      <p:sp>
        <p:nvSpPr>
          <p:cNvPr id="15" name="Shape 13"/>
          <p:cNvSpPr/>
          <p:nvPr/>
        </p:nvSpPr>
        <p:spPr>
          <a:xfrm>
            <a:off x="548640" y="5029200"/>
            <a:ext cx="11109960" cy="914400"/>
          </a:xfrm>
          <a:prstGeom prst="roundRect">
            <a:avLst>
              <a:gd name="adj" fmla="val 8000"/>
            </a:avLst>
          </a:prstGeom>
          <a:solidFill>
            <a:schemeClr val="accent5"/>
          </a:solidFill>
          <a:ln/>
        </p:spPr>
        <p:txBody>
          <a:bodyPr/>
          <a:p/>
        </p:txBody>
      </p:sp>
      <p:sp>
        <p:nvSpPr>
          <p:cNvPr id="16" name="Text 14"/>
          <p:cNvSpPr txBox="1"/>
          <p:nvPr/>
        </p:nvSpPr>
        <p:spPr>
          <a:xfrm>
            <a:off x="731520" y="5029200"/>
            <a:ext cx="10789920" cy="914400"/>
          </a:xfrm>
          <a:prstGeom prst="rect">
            <a:avLst/>
          </a:prstGeom>
          <a:noFill/>
          <a:ln/>
        </p:spPr>
        <p:txBody>
          <a:bodyPr wrap="square" lIns="0" tIns="0" rIns="0" bIns="0" rtlCol="0" anchor="ctr"/>
          <a:lstStyle/>
          <a:p>
            <a:pPr algn="l" indent="0" marL="0">
              <a:spcAft>
                <a:spcPts val="600"/>
              </a:spcAft>
              <a:buNone/>
            </a:pPr>
            <a:r>
              <a:rPr lang="en-US" sz="1350" b="1" dirty="0">
                <a:solidFill>
                  <a:schemeClr val="tx1"/>
                </a:solidFill>
              </a:rPr>
              <a:t>Five defaults</a:t>
            </a:r>
            <a:pPr algn="l" indent="0" marL="0">
              <a:spcAft>
                <a:spcPts val="600"/>
              </a:spcAft>
              <a:buNone/>
            </a:pPr>
            <a:r>
              <a:rPr lang="en-US" sz="1350" dirty="0">
                <a:solidFill>
                  <a:schemeClr val="tx1"/>
                </a:solidFill>
              </a:rPr>
              <a:t>: terminate, terminate with a core dump (a file with the memory, for gdb), ignore, stop, continue. A program can change all of them, except for SIGKILL and SIGSTOP: those always work, so the administrator can always stop a program.</a:t>
            </a:r>
            <a:endParaRPr lang="en-US" sz="1350" dirty="0"/>
          </a:p>
        </p:txBody>
      </p:sp>
      <p:sp>
        <p:nvSpPr>
          <p:cNvPr id="18" name="Text 15"/>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6 / 28</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Ctrl-C: from the keyboard to a whole process group</a:t>
            </a:r>
            <a:endParaRPr lang="en-US" sz="3000" dirty="0"/>
          </a:p>
        </p:txBody>
      </p:sp>
      <p:sp>
        <p:nvSpPr>
          <p:cNvPr id="3" name="Shape 1"/>
          <p:cNvSpPr/>
          <p:nvPr/>
        </p:nvSpPr>
        <p:spPr>
          <a:xfrm>
            <a:off x="548640" y="1188720"/>
            <a:ext cx="6035040" cy="3383280"/>
          </a:xfrm>
          <a:prstGeom prst="roundRect">
            <a:avLst>
              <a:gd name="adj" fmla="val 2703"/>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0292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interactive bash, in a terminal  (real)</a:t>
            </a:r>
            <a:endParaRPr lang="en-US" sz="1100" dirty="0"/>
          </a:p>
        </p:txBody>
      </p:sp>
      <p:sp>
        <p:nvSpPr>
          <p:cNvPr id="8" name="Text 6"/>
          <p:cNvSpPr txBox="1"/>
          <p:nvPr/>
        </p:nvSpPr>
        <p:spPr>
          <a:xfrm>
            <a:off x="749808" y="1572768"/>
            <a:ext cx="5669280" cy="2880360"/>
          </a:xfrm>
          <a:prstGeom prst="rect">
            <a:avLst/>
          </a:prstGeom>
          <a:noFill/>
          <a:ln/>
        </p:spPr>
        <p:txBody>
          <a:bodyPr wrap="square" lIns="0" tIns="0" rIns="0" bIns="0" rtlCol="0" anchor="t"/>
          <a:lstStyle/>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sleep 100 | sleep 100 &amp;</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ps -o pid,ppid,pgid,sid,tpgid,stat,comm</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PID  PPID  PGID   SID TPGID STAT COMMAND</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682   679   682   682   685 Ss   bash</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683   682   683   682   685 S    sleep</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684   682   683   682   685 S    sleep</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685   682   685   682   685 R+   ps</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fg</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sleep 100 | sleep 100</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^C</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echo "status $?"</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status 130</a:t>
            </a:r>
            <a:endParaRPr lang="en-US" sz="1050" dirty="0"/>
          </a:p>
        </p:txBody>
      </p:sp>
      <p:sp>
        <p:nvSpPr>
          <p:cNvPr id="9" name="Shape 7"/>
          <p:cNvSpPr/>
          <p:nvPr/>
        </p:nvSpPr>
        <p:spPr>
          <a:xfrm>
            <a:off x="6812280" y="1188720"/>
            <a:ext cx="4846320" cy="2194560"/>
          </a:xfrm>
          <a:prstGeom prst="roundRect">
            <a:avLst>
              <a:gd name="adj" fmla="val 4167"/>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6976872" y="1316736"/>
            <a:ext cx="118872" cy="118872"/>
          </a:xfrm>
          <a:prstGeom prst="ellipse">
            <a:avLst/>
          </a:prstGeom>
          <a:solidFill>
            <a:srgbClr val="EF4444"/>
          </a:solidFill>
          <a:ln/>
        </p:spPr>
        <p:txBody>
          <a:bodyPr/>
          <a:p/>
        </p:txBody>
      </p:sp>
      <p:sp>
        <p:nvSpPr>
          <p:cNvPr id="11" name="Shape 9"/>
          <p:cNvSpPr/>
          <p:nvPr/>
        </p:nvSpPr>
        <p:spPr>
          <a:xfrm>
            <a:off x="7178040" y="1316736"/>
            <a:ext cx="118872" cy="118872"/>
          </a:xfrm>
          <a:prstGeom prst="ellipse">
            <a:avLst/>
          </a:prstGeom>
          <a:solidFill>
            <a:srgbClr val="F59E0B"/>
          </a:solidFill>
          <a:ln/>
        </p:spPr>
        <p:txBody>
          <a:bodyPr/>
          <a:p/>
        </p:txBody>
      </p:sp>
      <p:sp>
        <p:nvSpPr>
          <p:cNvPr id="12" name="Shape 10"/>
          <p:cNvSpPr/>
          <p:nvPr/>
        </p:nvSpPr>
        <p:spPr>
          <a:xfrm>
            <a:off x="7379208" y="1316736"/>
            <a:ext cx="118872" cy="118872"/>
          </a:xfrm>
          <a:prstGeom prst="ellipse">
            <a:avLst/>
          </a:prstGeom>
          <a:solidFill>
            <a:srgbClr val="22C55E"/>
          </a:solidFill>
          <a:ln/>
        </p:spPr>
        <p:txBody>
          <a:bodyPr/>
          <a:p/>
        </p:txBody>
      </p:sp>
      <p:sp>
        <p:nvSpPr>
          <p:cNvPr id="13" name="Text 11"/>
          <p:cNvSpPr txBox="1"/>
          <p:nvPr/>
        </p:nvSpPr>
        <p:spPr>
          <a:xfrm>
            <a:off x="7635240" y="1234440"/>
            <a:ext cx="384048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drivers/tty/n_tty.c, Linux 6.8 (real)</a:t>
            </a:r>
            <a:endParaRPr lang="en-US" sz="1100" dirty="0"/>
          </a:p>
        </p:txBody>
      </p:sp>
      <p:sp>
        <p:nvSpPr>
          <p:cNvPr id="14" name="Text 12"/>
          <p:cNvSpPr txBox="1"/>
          <p:nvPr/>
        </p:nvSpPr>
        <p:spPr>
          <a:xfrm>
            <a:off x="7013448" y="1572768"/>
            <a:ext cx="4480560" cy="169164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1363  if (c == INTR_CHAR(tty))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1364      n_tty_receive_signal_char(tty,</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SIGINT, c);</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1067  static void __isig(int sig,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1071      kill_pgrp(tty_pgrp, sig, 1);</a:t>
            </a:r>
            <a:endParaRPr lang="en-US" sz="1050" dirty="0"/>
          </a:p>
        </p:txBody>
      </p:sp>
      <p:sp>
        <p:nvSpPr>
          <p:cNvPr id="15" name="a1_pg"/>
          <p:cNvSpPr/>
          <p:nvPr/>
        </p:nvSpPr>
        <p:spPr>
          <a:xfrm>
            <a:off x="6812280" y="3520440"/>
            <a:ext cx="4846320" cy="960120"/>
          </a:xfrm>
          <a:prstGeom prst="roundRect">
            <a:avLst>
              <a:gd name="adj" fmla="val 7619"/>
            </a:avLst>
          </a:prstGeom>
          <a:solidFill>
            <a:schemeClr val="bg2"/>
          </a:solidFill>
          <a:ln/>
        </p:spPr>
        <p:txBody>
          <a:bodyPr/>
          <a:p/>
        </p:txBody>
      </p:sp>
      <p:sp>
        <p:nvSpPr>
          <p:cNvPr id="16" name="a1_pg"/>
          <p:cNvSpPr txBox="1"/>
          <p:nvPr/>
        </p:nvSpPr>
        <p:spPr>
          <a:xfrm>
            <a:off x="6949440" y="3520440"/>
            <a:ext cx="4572000" cy="960120"/>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Process group:</a:t>
            </a:r>
            <a:pPr algn="l" indent="0" marL="0">
              <a:spcAft>
                <a:spcPts val="600"/>
              </a:spcAft>
              <a:buNone/>
            </a:pPr>
            <a:r>
              <a:rPr lang="en-US" sz="1200" dirty="0">
                <a:solidFill>
                  <a:schemeClr val="tx1"/>
                </a:solidFill>
              </a:rPr>
              <a:t> A pipeline is one group: both sleeps have PGID 683. The shell puts each job in its own group.</a:t>
            </a:r>
            <a:endParaRPr lang="en-US" sz="1200" dirty="0"/>
          </a:p>
        </p:txBody>
      </p:sp>
      <p:sp>
        <p:nvSpPr>
          <p:cNvPr id="17" name="a2_pg"/>
          <p:cNvSpPr/>
          <p:nvPr/>
        </p:nvSpPr>
        <p:spPr>
          <a:xfrm>
            <a:off x="6812280" y="4572000"/>
            <a:ext cx="4846320" cy="960120"/>
          </a:xfrm>
          <a:prstGeom prst="roundRect">
            <a:avLst>
              <a:gd name="adj" fmla="val 7619"/>
            </a:avLst>
          </a:prstGeom>
          <a:solidFill>
            <a:schemeClr val="accent5"/>
          </a:solidFill>
          <a:ln/>
        </p:spPr>
        <p:txBody>
          <a:bodyPr/>
          <a:p/>
        </p:txBody>
      </p:sp>
      <p:sp>
        <p:nvSpPr>
          <p:cNvPr id="18" name="a2_pg"/>
          <p:cNvSpPr txBox="1"/>
          <p:nvPr/>
        </p:nvSpPr>
        <p:spPr>
          <a:xfrm>
            <a:off x="6949440" y="4572000"/>
            <a:ext cx="4572000" cy="960120"/>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Foreground group:</a:t>
            </a:r>
            <a:pPr algn="l" indent="0" marL="0">
              <a:spcAft>
                <a:spcPts val="600"/>
              </a:spcAft>
              <a:buNone/>
            </a:pPr>
            <a:r>
              <a:rPr lang="en-US" sz="1200" dirty="0">
                <a:solidFill>
                  <a:schemeClr val="tx1"/>
                </a:solidFill>
              </a:rPr>
              <a:t> The terminal knows one group: TPGID. Ctrl-C goes to every process in that group, not to the shell.</a:t>
            </a:r>
            <a:endParaRPr lang="en-US" sz="1200" dirty="0"/>
          </a:p>
        </p:txBody>
      </p:sp>
      <p:sp>
        <p:nvSpPr>
          <p:cNvPr id="19" name="Shape 17"/>
          <p:cNvSpPr/>
          <p:nvPr/>
        </p:nvSpPr>
        <p:spPr>
          <a:xfrm>
            <a:off x="548640" y="4754880"/>
            <a:ext cx="6035040" cy="1188720"/>
          </a:xfrm>
          <a:prstGeom prst="roundRect">
            <a:avLst>
              <a:gd name="adj" fmla="val 6154"/>
            </a:avLst>
          </a:prstGeom>
          <a:solidFill>
            <a:schemeClr val="accent6"/>
          </a:solidFill>
          <a:ln/>
        </p:spPr>
        <p:txBody>
          <a:bodyPr/>
          <a:p/>
        </p:txBody>
      </p:sp>
      <p:sp>
        <p:nvSpPr>
          <p:cNvPr id="20" name="Text 18"/>
          <p:cNvSpPr txBox="1"/>
          <p:nvPr/>
        </p:nvSpPr>
        <p:spPr>
          <a:xfrm>
            <a:off x="731520" y="4754880"/>
            <a:ext cx="5669280" cy="1188720"/>
          </a:xfrm>
          <a:prstGeom prst="rect">
            <a:avLst/>
          </a:prstGeom>
          <a:noFill/>
          <a:ln/>
        </p:spPr>
        <p:txBody>
          <a:bodyPr wrap="square" lIns="0" tIns="0" rIns="0" bIns="0" rtlCol="0" anchor="ctr"/>
          <a:lstStyle/>
          <a:p>
            <a:pPr algn="l" indent="0" marL="0">
              <a:spcAft>
                <a:spcPts val="600"/>
              </a:spcAft>
              <a:buNone/>
            </a:pPr>
            <a:r>
              <a:rPr lang="en-US" sz="1300" b="1" dirty="0">
                <a:solidFill>
                  <a:schemeClr val="tx1"/>
                </a:solidFill>
              </a:rPr>
              <a:t>The path:</a:t>
            </a:r>
            <a:pPr algn="l" indent="0" marL="0">
              <a:spcAft>
                <a:spcPts val="600"/>
              </a:spcAft>
              <a:buNone/>
            </a:pPr>
            <a:r>
              <a:rPr lang="en-US" sz="1300" dirty="0">
                <a:solidFill>
                  <a:schemeClr val="tx1"/>
                </a:solidFill>
              </a:rPr>
              <a:t> the key Ctrl-C is the byte 0x03. The terminal driver (not the shell!) sees it, and sends SIGINT to the foreground group. Both sleeps die: status 130 = 128 + 2.</a:t>
            </a:r>
            <a:endParaRPr lang="en-US" sz="1300" dirty="0"/>
          </a:p>
        </p:txBody>
      </p:sp>
      <p:sp>
        <p:nvSpPr>
          <p:cNvPr id="22" name="Text 19"/>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7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5"/>
                                        </p:tgtEl>
                                        <p:attrNameLst>
                                          <p:attrName>style.visibility</p:attrName>
                                        </p:attrNameLst>
                                      </p:cBhvr>
                                      <p:to>
                                        <p:strVal val="visible"/>
                                      </p:to>
                                    </p:set>
                                    <p:animEffect transition="in" filter="fade">
                                      <p:cBhvr>
                                        <p:cTn id="5" dur="400"/>
                                        <p:tgtEl>
                                          <p:spTgt spid="1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6"/>
                                        </p:tgtEl>
                                        <p:attrNameLst>
                                          <p:attrName>style.visibility</p:attrName>
                                        </p:attrNameLst>
                                      </p:cBhvr>
                                      <p:to>
                                        <p:strVal val="visible"/>
                                      </p:to>
                                    </p:set>
                                    <p:animEffect transition="in" filter="fade">
                                      <p:cBhvr>
                                        <p:cTn id="8" dur="4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4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4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2</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Catching signals</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sigaction: your function instead of the default action.</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8 / 28</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sigaction: install a handler</a:t>
            </a:r>
            <a:endParaRPr lang="en-US" sz="3000" dirty="0"/>
          </a:p>
        </p:txBody>
      </p:sp>
      <p:sp>
        <p:nvSpPr>
          <p:cNvPr id="3" name="Shape 1"/>
          <p:cNvSpPr/>
          <p:nvPr/>
        </p:nvSpPr>
        <p:spPr>
          <a:xfrm>
            <a:off x="548640" y="1188720"/>
            <a:ext cx="6309360" cy="3474720"/>
          </a:xfrm>
          <a:prstGeom prst="roundRect">
            <a:avLst>
              <a:gd name="adj" fmla="val 2632"/>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3035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catch.c</a:t>
            </a:r>
            <a:endParaRPr lang="en-US" sz="1100" dirty="0"/>
          </a:p>
        </p:txBody>
      </p:sp>
      <p:sp>
        <p:nvSpPr>
          <p:cNvPr id="8" name="Text 6"/>
          <p:cNvSpPr txBox="1"/>
          <p:nvPr/>
        </p:nvSpPr>
        <p:spPr>
          <a:xfrm>
            <a:off x="749808" y="1572768"/>
            <a:ext cx="5943600" cy="2971800"/>
          </a:xfrm>
          <a:prstGeom prst="rect">
            <a:avLst/>
          </a:prstGeom>
          <a:noFill/>
          <a:ln/>
        </p:spPr>
        <p:txBody>
          <a:bodyPr wrap="square" lIns="0" tIns="0" rIns="0" bIns="0" rtlCol="0" anchor="t"/>
          <a:lstStyle/>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static volatile sig_atomic_t hits = 0;</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static void on_int(int sig)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hits++;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write(1, "  caught SIGINT\n", 16);   /* safe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int main(void)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struct sigaction sa;</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memset(&amp;sa, 0, sizeof sa);</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sa.sa_handler = on_int;      /* or SIG_IGN, SIG_DFL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sigemptyset(&amp;sa.sa_mask);    /* block nothing extra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sigaction(SIGINT, &amp;sa, NULL);</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while (hits &lt; 3)</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pause();                 /* sleep until a signal */</a:t>
            </a:r>
            <a:endParaRPr lang="en-US" sz="105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7086600" y="1188720"/>
          <a:ext cx="4572000" cy="914400"/>
        </p:xfrm>
        <a:graphic>
          <a:graphicData uri="http://schemas.openxmlformats.org/drawingml/2006/table">
            <a:tbl>
              <a:tblPr/>
              <a:tblGrid>
                <a:gridCol w="1463040"/>
                <a:gridCol w="3108960"/>
              </a:tblGrid>
              <a:tr h="438912">
                <a:tc>
                  <a:txBody>
                    <a:bodyPr/>
                    <a:lstStyle/>
                    <a:p>
                      <a:pPr indent="0" marL="0">
                        <a:buNone/>
                      </a:pPr>
                      <a:r>
                        <a:rPr lang="en-US" sz="1200" b="1" dirty="0">
                          <a:solidFill>
                            <a:schemeClr val="bg1"/>
                          </a:solidFill>
                        </a:rPr>
                        <a:t>Field</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Meaning</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438912">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sa_handler</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your function, SIG_IGN or SIG_DFL</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r h="438912">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sa_mask</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signals blocked while the handler runs</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1"/>
                    </a:solidFill>
                  </a:tcPr>
                </a:tc>
              </a:tr>
              <a:tr h="438912">
                <a:tc>
                  <a:txBody>
                    <a:bodyPr/>
                    <a:lstStyle/>
                    <a:p>
                      <a:pPr indent="0" marL="0">
                        <a:buNone/>
                      </a:pPr>
                      <a:r>
                        <a:rPr lang="en-US" sz="1200" dirty="0">
                          <a:solidFill>
                            <a:schemeClr val="tx1"/>
                          </a:solidFill>
                          <a:latin typeface="Consolas" pitchFamily="34" charset="0"/>
                          <a:ea typeface="Consolas" pitchFamily="34" charset="-122"/>
                          <a:cs typeface="Consolas" pitchFamily="34" charset="-120"/>
                        </a:rPr>
                        <a:t>sa_flags</a:t>
                      </a:r>
                      <a:endParaRPr lang="en-US" sz="1200" dirty="0">
                        <a:latin typeface="Consolas" charset="0"/>
                        <a:ea typeface="Consolas" charset="0"/>
                        <a:cs typeface="Consolas" charset="0"/>
                      </a:endParaRPr>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SA_RESTART, SA_SIGINFO, …</a:t>
                      </a:r>
                      <a:endParaRPr lang="en-US" sz="120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bg2"/>
                    </a:solidFill>
                  </a:tcPr>
                </a:tc>
              </a:tr>
            </a:tbl>
          </a:graphicData>
        </a:graphic>
      </p:graphicFrame>
      <p:sp>
        <p:nvSpPr>
          <p:cNvPr id="25" name="Shape 7"/>
          <p:cNvSpPr/>
          <p:nvPr/>
        </p:nvSpPr>
        <p:spPr>
          <a:xfrm>
            <a:off x="7086600" y="3108960"/>
            <a:ext cx="4572000" cy="1920240"/>
          </a:xfrm>
          <a:prstGeom prst="roundRect">
            <a:avLst>
              <a:gd name="adj" fmla="val 4762"/>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1" name="Shape 8"/>
          <p:cNvSpPr/>
          <p:nvPr/>
        </p:nvSpPr>
        <p:spPr>
          <a:xfrm>
            <a:off x="7251192" y="3236976"/>
            <a:ext cx="118872" cy="118872"/>
          </a:xfrm>
          <a:prstGeom prst="ellipse">
            <a:avLst/>
          </a:prstGeom>
          <a:solidFill>
            <a:srgbClr val="EF4444"/>
          </a:solidFill>
          <a:ln/>
        </p:spPr>
        <p:txBody>
          <a:bodyPr/>
          <a:p/>
        </p:txBody>
      </p:sp>
      <p:sp>
        <p:nvSpPr>
          <p:cNvPr id="12" name="Shape 9"/>
          <p:cNvSpPr/>
          <p:nvPr/>
        </p:nvSpPr>
        <p:spPr>
          <a:xfrm>
            <a:off x="7452360" y="3236976"/>
            <a:ext cx="118872" cy="118872"/>
          </a:xfrm>
          <a:prstGeom prst="ellipse">
            <a:avLst/>
          </a:prstGeom>
          <a:solidFill>
            <a:srgbClr val="F59E0B"/>
          </a:solidFill>
          <a:ln/>
        </p:spPr>
        <p:txBody>
          <a:bodyPr/>
          <a:p/>
        </p:txBody>
      </p:sp>
      <p:sp>
        <p:nvSpPr>
          <p:cNvPr id="13" name="Shape 10"/>
          <p:cNvSpPr/>
          <p:nvPr/>
        </p:nvSpPr>
        <p:spPr>
          <a:xfrm>
            <a:off x="7653528" y="3236976"/>
            <a:ext cx="118872" cy="118872"/>
          </a:xfrm>
          <a:prstGeom prst="ellipse">
            <a:avLst/>
          </a:prstGeom>
          <a:solidFill>
            <a:srgbClr val="22C55E"/>
          </a:solidFill>
          <a:ln/>
        </p:spPr>
        <p:txBody>
          <a:bodyPr/>
          <a:p/>
        </p:txBody>
      </p:sp>
      <p:sp>
        <p:nvSpPr>
          <p:cNvPr id="14" name="Text 11"/>
          <p:cNvSpPr txBox="1"/>
          <p:nvPr/>
        </p:nvSpPr>
        <p:spPr>
          <a:xfrm>
            <a:off x="7909560" y="3154680"/>
            <a:ext cx="35661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QEMU guest, Ubuntu 6.8  (real)</a:t>
            </a:r>
            <a:endParaRPr lang="en-US" sz="1100" dirty="0"/>
          </a:p>
        </p:txBody>
      </p:sp>
      <p:sp>
        <p:nvSpPr>
          <p:cNvPr id="15" name="Text 12"/>
          <p:cNvSpPr txBox="1"/>
          <p:nvPr/>
        </p:nvSpPr>
        <p:spPr>
          <a:xfrm>
            <a:off x="7287768" y="3493008"/>
            <a:ext cx="4206240" cy="1417320"/>
          </a:xfrm>
          <a:prstGeom prst="rect">
            <a:avLst/>
          </a:prstGeom>
          <a:noFill/>
          <a:ln/>
        </p:spPr>
        <p:txBody>
          <a:bodyPr wrap="square" lIns="0" tIns="0" rIns="0" bIns="0" rtlCol="0" anchor="t"/>
          <a:lstStyle/>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PID 127: press Ctrl-C three times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catch waits in: __do_sys_pause</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caught SIGINT      # kill -INT 127</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caught SIGINT</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caught SIGINT</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three times: goodbye</a:t>
            </a:r>
            <a:endParaRPr lang="en-US" sz="1050" dirty="0"/>
          </a:p>
        </p:txBody>
      </p:sp>
      <p:sp>
        <p:nvSpPr>
          <p:cNvPr id="16" name="Shape 13"/>
          <p:cNvSpPr/>
          <p:nvPr/>
        </p:nvSpPr>
        <p:spPr>
          <a:xfrm>
            <a:off x="548640" y="4773168"/>
            <a:ext cx="6309360" cy="1216152"/>
          </a:xfrm>
          <a:prstGeom prst="roundRect">
            <a:avLst>
              <a:gd name="adj" fmla="val 6015"/>
            </a:avLst>
          </a:prstGeom>
          <a:solidFill>
            <a:schemeClr val="accent6"/>
          </a:solidFill>
          <a:ln/>
        </p:spPr>
        <p:txBody>
          <a:bodyPr/>
          <a:p/>
        </p:txBody>
      </p:sp>
      <p:sp>
        <p:nvSpPr>
          <p:cNvPr id="17" name="Shape 14"/>
          <p:cNvSpPr/>
          <p:nvPr/>
        </p:nvSpPr>
        <p:spPr>
          <a:xfrm>
            <a:off x="731520" y="4937760"/>
            <a:ext cx="1234440" cy="274320"/>
          </a:xfrm>
          <a:prstGeom prst="roundRect">
            <a:avLst>
              <a:gd name="adj" fmla="val 50000"/>
            </a:avLst>
          </a:prstGeom>
          <a:solidFill>
            <a:schemeClr val="accent2"/>
          </a:solidFill>
          <a:ln/>
        </p:spPr>
        <p:txBody>
          <a:bodyPr/>
          <a:p/>
        </p:txBody>
      </p:sp>
      <p:sp>
        <p:nvSpPr>
          <p:cNvPr id="18" name="Text 15"/>
          <p:cNvSpPr txBox="1"/>
          <p:nvPr/>
        </p:nvSpPr>
        <p:spPr>
          <a:xfrm>
            <a:off x="731520" y="4937760"/>
            <a:ext cx="1234440" cy="274320"/>
          </a:xfrm>
          <a:prstGeom prst="rect">
            <a:avLst/>
          </a:prstGeom>
          <a:noFill/>
          <a:ln/>
        </p:spPr>
        <p:txBody>
          <a:bodyPr wrap="square" lIns="0" tIns="0" rIns="0" bIns="0" rtlCol="0" anchor="ctr"/>
          <a:lstStyle/>
          <a:p>
            <a:pPr algn="ctr" indent="0" marL="0">
              <a:buNone/>
            </a:pPr>
            <a:r>
              <a:rPr lang="en-US" sz="1050" b="1" dirty="0">
                <a:solidFill>
                  <a:schemeClr val="bg1"/>
                </a:solidFill>
              </a:rPr>
              <a:t>SAME AS C</a:t>
            </a:r>
            <a:endParaRPr lang="en-US" sz="1050" dirty="0"/>
          </a:p>
        </p:txBody>
      </p:sp>
      <p:sp>
        <p:nvSpPr>
          <p:cNvPr id="19" name="Text 16"/>
          <p:cNvSpPr txBox="1"/>
          <p:nvPr/>
        </p:nvSpPr>
        <p:spPr>
          <a:xfrm>
            <a:off x="731520" y="5303520"/>
            <a:ext cx="5943600" cy="594360"/>
          </a:xfrm>
          <a:prstGeom prst="rect">
            <a:avLst/>
          </a:prstGeom>
          <a:noFill/>
          <a:ln/>
        </p:spPr>
        <p:txBody>
          <a:bodyPr wrap="square" lIns="0" tIns="0" rIns="0" bIns="0" rtlCol="0" anchor="t"/>
          <a:lstStyle/>
          <a:p>
            <a:pPr algn="l" indent="0" marL="0">
              <a:spcAft>
                <a:spcPts val="400"/>
              </a:spcAft>
              <a:buNone/>
            </a:pPr>
            <a:r>
              <a:rPr lang="en-US" sz="1150" b="1" dirty="0">
                <a:solidFill>
                  <a:schemeClr val="tx1"/>
                </a:solidFill>
              </a:rPr>
              <a:t>A function pointer</a:t>
            </a:r>
            <a:endParaRPr lang="en-US" sz="1150" dirty="0"/>
          </a:p>
          <a:p>
            <a:pPr algn="l" indent="0" marL="0">
              <a:spcAft>
                <a:spcPts val="400"/>
              </a:spcAft>
              <a:buNone/>
            </a:pPr>
            <a:r>
              <a:rPr lang="en-US" sz="1150" dirty="0">
                <a:solidFill>
                  <a:schemeClr val="tx1"/>
                </a:solidFill>
              </a:rPr>
              <a:t>sa_handler holds a </a:t>
            </a:r>
            <a:pPr algn="l" indent="0" marL="0">
              <a:spcAft>
                <a:spcPts val="400"/>
              </a:spcAft>
              <a:buNone/>
            </a:pPr>
            <a:r>
              <a:rPr lang="en-US" sz="1150" dirty="0">
                <a:solidFill>
                  <a:schemeClr val="tx1"/>
                </a:solidFill>
                <a:latin typeface="Consolas" pitchFamily="34" charset="0"/>
                <a:ea typeface="Consolas" pitchFamily="34" charset="-122"/>
                <a:cs typeface="Consolas" pitchFamily="34" charset="-120"/>
              </a:rPr>
              <a:t>void (*)(int)</a:t>
            </a:r>
            <a:pPr algn="l" indent="0" marL="0">
              <a:spcAft>
                <a:spcPts val="400"/>
              </a:spcAft>
              <a:buNone/>
            </a:pPr>
            <a:r>
              <a:rPr lang="en-US" sz="1150" dirty="0">
                <a:solidFill>
                  <a:schemeClr val="tx1"/>
                </a:solidFill>
              </a:rPr>
              <a:t>, like qsort's comparator: you give the kernel a function to call later.</a:t>
            </a:r>
            <a:endParaRPr lang="en-US" sz="1150" dirty="0"/>
          </a:p>
        </p:txBody>
      </p:sp>
      <p:sp>
        <p:nvSpPr>
          <p:cNvPr id="20" name="Shape 17"/>
          <p:cNvSpPr/>
          <p:nvPr/>
        </p:nvSpPr>
        <p:spPr>
          <a:xfrm>
            <a:off x="7086600" y="5166360"/>
            <a:ext cx="4572000" cy="822960"/>
          </a:xfrm>
          <a:prstGeom prst="roundRect">
            <a:avLst>
              <a:gd name="adj" fmla="val 8889"/>
            </a:avLst>
          </a:prstGeom>
          <a:solidFill>
            <a:schemeClr val="accent5"/>
          </a:solidFill>
          <a:ln/>
        </p:spPr>
        <p:txBody>
          <a:bodyPr/>
          <a:p/>
        </p:txBody>
      </p:sp>
      <p:sp>
        <p:nvSpPr>
          <p:cNvPr id="21" name="Text 18"/>
          <p:cNvSpPr txBox="1"/>
          <p:nvPr/>
        </p:nvSpPr>
        <p:spPr>
          <a:xfrm>
            <a:off x="7223760" y="5166360"/>
            <a:ext cx="4297680" cy="822960"/>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sig_atomic_t + volatile:</a:t>
            </a:r>
            <a:pPr algn="l" indent="0" marL="0">
              <a:spcAft>
                <a:spcPts val="600"/>
              </a:spcAft>
              <a:buNone/>
            </a:pPr>
            <a:r>
              <a:rPr lang="en-US" sz="1200" dirty="0">
                <a:solidFill>
                  <a:schemeClr val="tx1"/>
                </a:solidFill>
              </a:rPr>
              <a:t> the only safe way for a handler to tell main something.</a:t>
            </a:r>
            <a:endParaRPr lang="en-US" sz="1200" dirty="0"/>
          </a:p>
        </p:txBody>
      </p:sp>
      <p:sp>
        <p:nvSpPr>
          <p:cNvPr id="22" name="Text 19"/>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Kerrisk, TLPI §20.13 (sigaction); CS:APP §8.5.3</a:t>
            </a:r>
            <a:endParaRPr lang="en-US" sz="1100" dirty="0"/>
          </a:p>
        </p:txBody>
      </p:sp>
      <p:sp>
        <p:nvSpPr>
          <p:cNvPr id="24" name="Text 20"/>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9 / 28</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What strace and gdb see</a:t>
            </a:r>
            <a:endParaRPr lang="en-US" sz="3000" dirty="0"/>
          </a:p>
        </p:txBody>
      </p:sp>
      <p:sp>
        <p:nvSpPr>
          <p:cNvPr id="3" name="Shape 1"/>
          <p:cNvSpPr/>
          <p:nvPr/>
        </p:nvSpPr>
        <p:spPr>
          <a:xfrm>
            <a:off x="548640" y="1188720"/>
            <a:ext cx="6949440" cy="3108960"/>
          </a:xfrm>
          <a:prstGeom prst="roundRect">
            <a:avLst>
              <a:gd name="adj" fmla="val 2941"/>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9436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strace ./catch  (sent kill -INT three times; real)</a:t>
            </a:r>
            <a:endParaRPr lang="en-US" sz="1100" dirty="0"/>
          </a:p>
        </p:txBody>
      </p:sp>
      <p:sp>
        <p:nvSpPr>
          <p:cNvPr id="8" name="Text 6"/>
          <p:cNvSpPr txBox="1"/>
          <p:nvPr/>
        </p:nvSpPr>
        <p:spPr>
          <a:xfrm>
            <a:off x="749808" y="1572768"/>
            <a:ext cx="6583680" cy="2606040"/>
          </a:xfrm>
          <a:prstGeom prst="rect">
            <a:avLst/>
          </a:prstGeom>
          <a:noFill/>
          <a:ln/>
        </p:spPr>
        <p:txBody>
          <a:bodyPr wrap="square" lIns="0" tIns="0" rIns="0" bIns="0" rtlCol="0" anchor="t"/>
          <a:lstStyle/>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rt_sigaction(SIGINT, {sa_handler=0x562616afb320, sa_mask=[],</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    sa_flags=SA_RESTORER, sa_restorer=0x7f7819845330}, NULL, 8) = 0</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write(1, "PID 542: press Ctrl-C three time"…, 34) = 34</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pause()             = ? ERESTARTNOHAND (To be restarted if no handler)</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 SIGINT {si_signo=SIGINT, si_code=SI_USER, si_pid=536, si_uid=0} ---</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write(1, "  caught SIGINT\n", 16) = 16</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rt_sigreturn({mask=[]})  = -1 EINTR (Interrupted system call)</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pause()             = ? ERESTARTNOHAND …   (twice more)</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write(1, "three times: goodbye\n", 21) = 21</a:t>
            </a:r>
            <a:endParaRPr lang="en-US" sz="1000" dirty="0"/>
          </a:p>
        </p:txBody>
      </p:sp>
      <p:sp>
        <p:nvSpPr>
          <p:cNvPr id="9" name="Shape 7"/>
          <p:cNvSpPr/>
          <p:nvPr/>
        </p:nvSpPr>
        <p:spPr>
          <a:xfrm>
            <a:off x="7726680" y="1188720"/>
            <a:ext cx="3931920" cy="3108960"/>
          </a:xfrm>
          <a:prstGeom prst="roundRect">
            <a:avLst>
              <a:gd name="adj" fmla="val 2941"/>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7891272" y="1316736"/>
            <a:ext cx="118872" cy="118872"/>
          </a:xfrm>
          <a:prstGeom prst="ellipse">
            <a:avLst/>
          </a:prstGeom>
          <a:solidFill>
            <a:srgbClr val="EF4444"/>
          </a:solidFill>
          <a:ln/>
        </p:spPr>
        <p:txBody>
          <a:bodyPr/>
          <a:p/>
        </p:txBody>
      </p:sp>
      <p:sp>
        <p:nvSpPr>
          <p:cNvPr id="11" name="Shape 9"/>
          <p:cNvSpPr/>
          <p:nvPr/>
        </p:nvSpPr>
        <p:spPr>
          <a:xfrm>
            <a:off x="8092440" y="1316736"/>
            <a:ext cx="118872" cy="118872"/>
          </a:xfrm>
          <a:prstGeom prst="ellipse">
            <a:avLst/>
          </a:prstGeom>
          <a:solidFill>
            <a:srgbClr val="F59E0B"/>
          </a:solidFill>
          <a:ln/>
        </p:spPr>
        <p:txBody>
          <a:bodyPr/>
          <a:p/>
        </p:txBody>
      </p:sp>
      <p:sp>
        <p:nvSpPr>
          <p:cNvPr id="12" name="Shape 10"/>
          <p:cNvSpPr/>
          <p:nvPr/>
        </p:nvSpPr>
        <p:spPr>
          <a:xfrm>
            <a:off x="8293608" y="1316736"/>
            <a:ext cx="118872" cy="118872"/>
          </a:xfrm>
          <a:prstGeom prst="ellipse">
            <a:avLst/>
          </a:prstGeom>
          <a:solidFill>
            <a:srgbClr val="22C55E"/>
          </a:solidFill>
          <a:ln/>
        </p:spPr>
        <p:txBody>
          <a:bodyPr/>
          <a:p/>
        </p:txBody>
      </p:sp>
      <p:sp>
        <p:nvSpPr>
          <p:cNvPr id="13" name="Text 11"/>
          <p:cNvSpPr txBox="1"/>
          <p:nvPr/>
        </p:nvSpPr>
        <p:spPr>
          <a:xfrm>
            <a:off x="8549640" y="1234440"/>
            <a:ext cx="292608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gdb: break on_int, then kill -INT</a:t>
            </a:r>
            <a:endParaRPr lang="en-US" sz="1100" dirty="0"/>
          </a:p>
        </p:txBody>
      </p:sp>
      <p:sp>
        <p:nvSpPr>
          <p:cNvPr id="14" name="Text 12"/>
          <p:cNvSpPr txBox="1"/>
          <p:nvPr/>
        </p:nvSpPr>
        <p:spPr>
          <a:xfrm>
            <a:off x="7927848" y="1572768"/>
            <a:ext cx="3566160" cy="2606040"/>
          </a:xfrm>
          <a:prstGeom prst="rect">
            <a:avLst/>
          </a:prstGeom>
          <a:noFill/>
          <a:ln/>
        </p:spPr>
        <p:txBody>
          <a:bodyPr wrap="square" lIns="0" tIns="0" rIns="0" bIns="0" rtlCol="0" anchor="t"/>
          <a:lstStyle/>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Breakpoint 1, … in on_int ()</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(gdb) bt</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#0  on_int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  &lt;signal handler called&gt;</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#2  __libc_pause () at</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…/linux/pause.c:29</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#3  main ()</a:t>
            </a:r>
            <a:endParaRPr lang="en-US" sz="1050" dirty="0"/>
          </a:p>
        </p:txBody>
      </p:sp>
      <p:sp>
        <p:nvSpPr>
          <p:cNvPr id="15" name="a1_sg"/>
          <p:cNvSpPr/>
          <p:nvPr/>
        </p:nvSpPr>
        <p:spPr>
          <a:xfrm>
            <a:off x="548640" y="4480560"/>
            <a:ext cx="3611880" cy="1463040"/>
          </a:xfrm>
          <a:prstGeom prst="roundRect">
            <a:avLst>
              <a:gd name="adj" fmla="val 5000"/>
            </a:avLst>
          </a:prstGeom>
          <a:solidFill>
            <a:schemeClr val="bg2"/>
          </a:solidFill>
          <a:ln/>
        </p:spPr>
        <p:txBody>
          <a:bodyPr/>
          <a:p/>
        </p:txBody>
      </p:sp>
      <p:sp>
        <p:nvSpPr>
          <p:cNvPr id="16" name="a1_sg"/>
          <p:cNvSpPr txBox="1"/>
          <p:nvPr/>
        </p:nvSpPr>
        <p:spPr>
          <a:xfrm>
            <a:off x="685800" y="4526280"/>
            <a:ext cx="3337560" cy="1371600"/>
          </a:xfrm>
          <a:prstGeom prst="rect">
            <a:avLst/>
          </a:prstGeom>
          <a:noFill/>
          <a:ln/>
        </p:spPr>
        <p:txBody>
          <a:bodyPr wrap="square" lIns="0" tIns="0" rIns="0" bIns="0" rtlCol="0" anchor="ctr"/>
          <a:lstStyle/>
          <a:p>
            <a:pPr algn="l" indent="0" marL="0">
              <a:spcAft>
                <a:spcPts val="300"/>
              </a:spcAft>
              <a:buNone/>
            </a:pPr>
            <a:r>
              <a:rPr lang="en-US" sz="1200" dirty="0">
                <a:solidFill>
                  <a:schemeClr val="accent1"/>
                </a:solidFill>
                <a:latin typeface="Consolas" pitchFamily="34" charset="0"/>
                <a:ea typeface="Consolas" pitchFamily="34" charset="-122"/>
                <a:cs typeface="Consolas" pitchFamily="34" charset="-120"/>
              </a:rPr>
              <a:t>sa_restorer</a:t>
            </a:r>
            <a:endParaRPr lang="en-US" sz="1200" dirty="0"/>
          </a:p>
          <a:p>
            <a:pPr algn="l" indent="0" marL="0">
              <a:spcAft>
                <a:spcPts val="300"/>
              </a:spcAft>
              <a:buNone/>
            </a:pPr>
            <a:r>
              <a:rPr lang="en-US" sz="1200" dirty="0">
                <a:solidFill>
                  <a:schemeClr val="tx1"/>
                </a:solidFill>
              </a:rPr>
              <a:t>a libc function, __restore_rt: 3 instructions that call rt_sigreturn (system call 15). The handler "returns" there.</a:t>
            </a:r>
            <a:endParaRPr lang="en-US" sz="1200" dirty="0"/>
          </a:p>
        </p:txBody>
      </p:sp>
      <p:sp>
        <p:nvSpPr>
          <p:cNvPr id="17" name="a2_sg"/>
          <p:cNvSpPr/>
          <p:nvPr/>
        </p:nvSpPr>
        <p:spPr>
          <a:xfrm>
            <a:off x="4297680" y="4480560"/>
            <a:ext cx="3611880" cy="1463040"/>
          </a:xfrm>
          <a:prstGeom prst="roundRect">
            <a:avLst>
              <a:gd name="adj" fmla="val 5000"/>
            </a:avLst>
          </a:prstGeom>
          <a:solidFill>
            <a:schemeClr val="bg2"/>
          </a:solidFill>
          <a:ln/>
        </p:spPr>
        <p:txBody>
          <a:bodyPr/>
          <a:p/>
        </p:txBody>
      </p:sp>
      <p:sp>
        <p:nvSpPr>
          <p:cNvPr id="18" name="a2_sg"/>
          <p:cNvSpPr txBox="1"/>
          <p:nvPr/>
        </p:nvSpPr>
        <p:spPr>
          <a:xfrm>
            <a:off x="4434840" y="4526280"/>
            <a:ext cx="3337560" cy="1371600"/>
          </a:xfrm>
          <a:prstGeom prst="rect">
            <a:avLst/>
          </a:prstGeom>
          <a:noFill/>
          <a:ln/>
        </p:spPr>
        <p:txBody>
          <a:bodyPr wrap="square" lIns="0" tIns="0" rIns="0" bIns="0" rtlCol="0" anchor="ctr"/>
          <a:lstStyle/>
          <a:p>
            <a:pPr algn="l" indent="0" marL="0">
              <a:spcAft>
                <a:spcPts val="300"/>
              </a:spcAft>
              <a:buNone/>
            </a:pPr>
            <a:r>
              <a:rPr lang="en-US" sz="1200" dirty="0">
                <a:solidFill>
                  <a:schemeClr val="accent1"/>
                </a:solidFill>
                <a:latin typeface="Consolas" pitchFamily="34" charset="0"/>
                <a:ea typeface="Consolas" pitchFamily="34" charset="-122"/>
                <a:cs typeface="Consolas" pitchFamily="34" charset="-120"/>
              </a:rPr>
              <a:t>--- SIGINT ---</a:t>
            </a:r>
            <a:endParaRPr lang="en-US" sz="1200" dirty="0"/>
          </a:p>
          <a:p>
            <a:pPr algn="l" indent="0" marL="0">
              <a:spcAft>
                <a:spcPts val="300"/>
              </a:spcAft>
              <a:buNone/>
            </a:pPr>
            <a:r>
              <a:rPr lang="en-US" sz="1200" dirty="0">
                <a:solidFill>
                  <a:schemeClr val="tx1"/>
                </a:solidFill>
              </a:rPr>
              <a:t>the moment of delivery. si_pid = 536: the kernel tells you who sent it (with SA_SIGINFO).</a:t>
            </a:r>
            <a:endParaRPr lang="en-US" sz="1200" dirty="0"/>
          </a:p>
        </p:txBody>
      </p:sp>
      <p:sp>
        <p:nvSpPr>
          <p:cNvPr id="19" name="a3_sg"/>
          <p:cNvSpPr/>
          <p:nvPr/>
        </p:nvSpPr>
        <p:spPr>
          <a:xfrm>
            <a:off x="8046720" y="4480560"/>
            <a:ext cx="3611880" cy="1463040"/>
          </a:xfrm>
          <a:prstGeom prst="roundRect">
            <a:avLst>
              <a:gd name="adj" fmla="val 5000"/>
            </a:avLst>
          </a:prstGeom>
          <a:solidFill>
            <a:schemeClr val="accent5"/>
          </a:solidFill>
          <a:ln/>
        </p:spPr>
        <p:txBody>
          <a:bodyPr/>
          <a:p/>
        </p:txBody>
      </p:sp>
      <p:sp>
        <p:nvSpPr>
          <p:cNvPr id="20" name="a3_sg"/>
          <p:cNvSpPr txBox="1"/>
          <p:nvPr/>
        </p:nvSpPr>
        <p:spPr>
          <a:xfrm>
            <a:off x="8183880" y="4526280"/>
            <a:ext cx="3337560" cy="1371600"/>
          </a:xfrm>
          <a:prstGeom prst="rect">
            <a:avLst/>
          </a:prstGeom>
          <a:noFill/>
          <a:ln/>
        </p:spPr>
        <p:txBody>
          <a:bodyPr wrap="square" lIns="0" tIns="0" rIns="0" bIns="0" rtlCol="0" anchor="ctr"/>
          <a:lstStyle/>
          <a:p>
            <a:pPr algn="l" indent="0" marL="0">
              <a:spcAft>
                <a:spcPts val="300"/>
              </a:spcAft>
              <a:buNone/>
            </a:pPr>
            <a:r>
              <a:rPr lang="en-US" sz="1200" dirty="0">
                <a:solidFill>
                  <a:schemeClr val="accent1"/>
                </a:solidFill>
                <a:latin typeface="Consolas" pitchFamily="34" charset="0"/>
                <a:ea typeface="Consolas" pitchFamily="34" charset="-122"/>
                <a:cs typeface="Consolas" pitchFamily="34" charset="-120"/>
              </a:rPr>
              <a:t>&lt;signal handler called&gt;</a:t>
            </a:r>
            <a:endParaRPr lang="en-US" sz="1200" dirty="0"/>
          </a:p>
          <a:p>
            <a:pPr algn="l" indent="0" marL="0">
              <a:spcAft>
                <a:spcPts val="300"/>
              </a:spcAft>
              <a:buNone/>
            </a:pPr>
            <a:r>
              <a:rPr lang="en-US" sz="1200" dirty="0">
                <a:solidFill>
                  <a:schemeClr val="tx1"/>
                </a:solidFill>
              </a:rPr>
              <a:t>gdb sees the handler on top of pause(), as if pause had called it. Part 3 shows how.</a:t>
            </a:r>
            <a:endParaRPr lang="en-US" sz="1200" dirty="0"/>
          </a:p>
        </p:txBody>
      </p:sp>
      <p:sp>
        <p:nvSpPr>
          <p:cNvPr id="22" name="Text 19"/>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10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5"/>
                                        </p:tgtEl>
                                        <p:attrNameLst>
                                          <p:attrName>style.visibility</p:attrName>
                                        </p:attrNameLst>
                                      </p:cBhvr>
                                      <p:to>
                                        <p:strVal val="visible"/>
                                      </p:to>
                                    </p:set>
                                    <p:animEffect transition="in" filter="fade">
                                      <p:cBhvr>
                                        <p:cTn id="5" dur="400"/>
                                        <p:tgtEl>
                                          <p:spTgt spid="1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6"/>
                                        </p:tgtEl>
                                        <p:attrNameLst>
                                          <p:attrName>style.visibility</p:attrName>
                                        </p:attrNameLst>
                                      </p:cBhvr>
                                      <p:to>
                                        <p:strVal val="visible"/>
                                      </p:to>
                                    </p:set>
                                    <p:animEffect transition="in" filter="fade">
                                      <p:cBhvr>
                                        <p:cTn id="8" dur="4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4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400"/>
                                        <p:tgtEl>
                                          <p:spTgt spid="18"/>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4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Rules for a handler that never breaks your program</a:t>
            </a:r>
            <a:endParaRPr lang="en-US" sz="3000" dirty="0"/>
          </a:p>
        </p:txBody>
      </p:sp>
      <p:sp>
        <p:nvSpPr>
          <p:cNvPr id="3" name="a1_hr"/>
          <p:cNvSpPr/>
          <p:nvPr/>
        </p:nvSpPr>
        <p:spPr>
          <a:xfrm>
            <a:off x="548640" y="1188720"/>
            <a:ext cx="6675120" cy="640080"/>
          </a:xfrm>
          <a:prstGeom prst="roundRect">
            <a:avLst>
              <a:gd name="adj" fmla="val 11429"/>
            </a:avLst>
          </a:prstGeom>
          <a:solidFill>
            <a:schemeClr val="bg2"/>
          </a:solidFill>
          <a:ln/>
        </p:spPr>
        <p:txBody>
          <a:bodyPr/>
          <a:p/>
        </p:txBody>
      </p:sp>
      <p:sp>
        <p:nvSpPr>
          <p:cNvPr id="4" name="a1_hr"/>
          <p:cNvSpPr/>
          <p:nvPr/>
        </p:nvSpPr>
        <p:spPr>
          <a:xfrm>
            <a:off x="658368" y="1325880"/>
            <a:ext cx="365760" cy="365760"/>
          </a:xfrm>
          <a:prstGeom prst="ellipse">
            <a:avLst/>
          </a:prstGeom>
          <a:solidFill>
            <a:schemeClr val="tx2"/>
          </a:solidFill>
          <a:ln/>
        </p:spPr>
        <p:txBody>
          <a:bodyPr/>
          <a:p/>
        </p:txBody>
      </p:sp>
      <p:sp>
        <p:nvSpPr>
          <p:cNvPr id="5" name="a1_hr"/>
          <p:cNvSpPr txBox="1"/>
          <p:nvPr/>
        </p:nvSpPr>
        <p:spPr>
          <a:xfrm>
            <a:off x="658368" y="1325880"/>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1</a:t>
            </a:r>
            <a:endParaRPr lang="en-US" sz="1200" dirty="0"/>
          </a:p>
        </p:txBody>
      </p:sp>
      <p:sp>
        <p:nvSpPr>
          <p:cNvPr id="6" name="a1_hr"/>
          <p:cNvSpPr txBox="1"/>
          <p:nvPr/>
        </p:nvSpPr>
        <p:spPr>
          <a:xfrm>
            <a:off x="1143000" y="1188720"/>
            <a:ext cx="5943600" cy="64008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Call only async-signal-safe functions</a:t>
            </a:r>
            <a:pPr algn="l" indent="0" marL="0">
              <a:spcAft>
                <a:spcPts val="600"/>
              </a:spcAft>
              <a:buNone/>
            </a:pPr>
            <a:r>
              <a:rPr lang="en-US" sz="1250" dirty="0">
                <a:solidFill>
                  <a:schemeClr val="tx1"/>
                </a:solidFill>
              </a:rPr>
              <a:t>: write, _exit, kill, waitpid … Not printf, malloc, free.</a:t>
            </a:r>
            <a:endParaRPr lang="en-US" sz="1250" dirty="0"/>
          </a:p>
        </p:txBody>
      </p:sp>
      <p:sp>
        <p:nvSpPr>
          <p:cNvPr id="7" name="a2_hr"/>
          <p:cNvSpPr/>
          <p:nvPr/>
        </p:nvSpPr>
        <p:spPr>
          <a:xfrm>
            <a:off x="548640" y="1901952"/>
            <a:ext cx="6675120" cy="640080"/>
          </a:xfrm>
          <a:prstGeom prst="roundRect">
            <a:avLst>
              <a:gd name="adj" fmla="val 11429"/>
            </a:avLst>
          </a:prstGeom>
          <a:solidFill>
            <a:schemeClr val="bg1"/>
          </a:solidFill>
          <a:ln w="12700">
            <a:solidFill>
              <a:schemeClr val="accent4"/>
            </a:solidFill>
            <a:prstDash val="solid"/>
          </a:ln>
        </p:spPr>
        <p:txBody>
          <a:bodyPr/>
          <a:p/>
        </p:txBody>
      </p:sp>
      <p:sp>
        <p:nvSpPr>
          <p:cNvPr id="8" name="a2_hr"/>
          <p:cNvSpPr/>
          <p:nvPr/>
        </p:nvSpPr>
        <p:spPr>
          <a:xfrm>
            <a:off x="658368" y="2039112"/>
            <a:ext cx="365760" cy="365760"/>
          </a:xfrm>
          <a:prstGeom prst="ellipse">
            <a:avLst/>
          </a:prstGeom>
          <a:solidFill>
            <a:schemeClr val="tx2"/>
          </a:solidFill>
          <a:ln/>
        </p:spPr>
        <p:txBody>
          <a:bodyPr/>
          <a:p/>
        </p:txBody>
      </p:sp>
      <p:sp>
        <p:nvSpPr>
          <p:cNvPr id="9" name="a2_hr"/>
          <p:cNvSpPr txBox="1"/>
          <p:nvPr/>
        </p:nvSpPr>
        <p:spPr>
          <a:xfrm>
            <a:off x="658368" y="2039112"/>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2</a:t>
            </a:r>
            <a:endParaRPr lang="en-US" sz="1200" dirty="0"/>
          </a:p>
        </p:txBody>
      </p:sp>
      <p:sp>
        <p:nvSpPr>
          <p:cNvPr id="10" name="a2_hr"/>
          <p:cNvSpPr txBox="1"/>
          <p:nvPr/>
        </p:nvSpPr>
        <p:spPr>
          <a:xfrm>
            <a:off x="1143000" y="1901952"/>
            <a:ext cx="5943600" cy="64008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Do little</a:t>
            </a:r>
            <a:pPr algn="l" indent="0" marL="0">
              <a:spcAft>
                <a:spcPts val="600"/>
              </a:spcAft>
              <a:buNone/>
            </a:pPr>
            <a:r>
              <a:rPr lang="en-US" sz="1250" dirty="0">
                <a:solidFill>
                  <a:schemeClr val="tx1"/>
                </a:solidFill>
              </a:rPr>
              <a:t>: set a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volatile sig_atomic_t</a:t>
            </a:r>
            <a:pPr algn="l" indent="0" marL="0">
              <a:spcAft>
                <a:spcPts val="600"/>
              </a:spcAft>
              <a:buNone/>
            </a:pPr>
            <a:r>
              <a:rPr lang="en-US" sz="1250" dirty="0">
                <a:solidFill>
                  <a:schemeClr val="tx1"/>
                </a:solidFill>
              </a:rPr>
              <a:t> flag, and let main do the work.</a:t>
            </a:r>
            <a:endParaRPr lang="en-US" sz="1250" dirty="0"/>
          </a:p>
        </p:txBody>
      </p:sp>
      <p:sp>
        <p:nvSpPr>
          <p:cNvPr id="11" name="a3_hr"/>
          <p:cNvSpPr/>
          <p:nvPr/>
        </p:nvSpPr>
        <p:spPr>
          <a:xfrm>
            <a:off x="548640" y="2615184"/>
            <a:ext cx="6675120" cy="640080"/>
          </a:xfrm>
          <a:prstGeom prst="roundRect">
            <a:avLst>
              <a:gd name="adj" fmla="val 11429"/>
            </a:avLst>
          </a:prstGeom>
          <a:solidFill>
            <a:schemeClr val="bg2"/>
          </a:solidFill>
          <a:ln/>
        </p:spPr>
        <p:txBody>
          <a:bodyPr/>
          <a:p/>
        </p:txBody>
      </p:sp>
      <p:sp>
        <p:nvSpPr>
          <p:cNvPr id="12" name="a3_hr"/>
          <p:cNvSpPr/>
          <p:nvPr/>
        </p:nvSpPr>
        <p:spPr>
          <a:xfrm>
            <a:off x="658368" y="2752344"/>
            <a:ext cx="365760" cy="365760"/>
          </a:xfrm>
          <a:prstGeom prst="ellipse">
            <a:avLst/>
          </a:prstGeom>
          <a:solidFill>
            <a:schemeClr val="tx2"/>
          </a:solidFill>
          <a:ln/>
        </p:spPr>
        <p:txBody>
          <a:bodyPr/>
          <a:p/>
        </p:txBody>
      </p:sp>
      <p:sp>
        <p:nvSpPr>
          <p:cNvPr id="13" name="a3_hr"/>
          <p:cNvSpPr txBox="1"/>
          <p:nvPr/>
        </p:nvSpPr>
        <p:spPr>
          <a:xfrm>
            <a:off x="658368" y="275234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3</a:t>
            </a:r>
            <a:endParaRPr lang="en-US" sz="1200" dirty="0"/>
          </a:p>
        </p:txBody>
      </p:sp>
      <p:sp>
        <p:nvSpPr>
          <p:cNvPr id="14" name="a3_hr"/>
          <p:cNvSpPr txBox="1"/>
          <p:nvPr/>
        </p:nvSpPr>
        <p:spPr>
          <a:xfrm>
            <a:off x="1143000" y="2615184"/>
            <a:ext cx="5943600" cy="64008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Save and restore errno</a:t>
            </a:r>
            <a:pPr algn="l" indent="0" marL="0">
              <a:spcAft>
                <a:spcPts val="600"/>
              </a:spcAft>
              <a:buNone/>
            </a:pPr>
            <a:r>
              <a:rPr lang="en-US" sz="1250" dirty="0">
                <a:solidFill>
                  <a:schemeClr val="tx1"/>
                </a:solidFill>
              </a:rPr>
              <a:t>: a call in the handler may change the errno main is about to read.</a:t>
            </a:r>
            <a:endParaRPr lang="en-US" sz="1250" dirty="0"/>
          </a:p>
        </p:txBody>
      </p:sp>
      <p:sp>
        <p:nvSpPr>
          <p:cNvPr id="15" name="a4_hr"/>
          <p:cNvSpPr/>
          <p:nvPr/>
        </p:nvSpPr>
        <p:spPr>
          <a:xfrm>
            <a:off x="548640" y="3328416"/>
            <a:ext cx="6675120" cy="640080"/>
          </a:xfrm>
          <a:prstGeom prst="roundRect">
            <a:avLst>
              <a:gd name="adj" fmla="val 11429"/>
            </a:avLst>
          </a:prstGeom>
          <a:solidFill>
            <a:schemeClr val="bg1"/>
          </a:solidFill>
          <a:ln w="12700">
            <a:solidFill>
              <a:schemeClr val="accent4"/>
            </a:solidFill>
            <a:prstDash val="solid"/>
          </a:ln>
        </p:spPr>
        <p:txBody>
          <a:bodyPr/>
          <a:p/>
        </p:txBody>
      </p:sp>
      <p:sp>
        <p:nvSpPr>
          <p:cNvPr id="16" name="a4_hr"/>
          <p:cNvSpPr/>
          <p:nvPr/>
        </p:nvSpPr>
        <p:spPr>
          <a:xfrm>
            <a:off x="658368" y="3465576"/>
            <a:ext cx="365760" cy="365760"/>
          </a:xfrm>
          <a:prstGeom prst="ellipse">
            <a:avLst/>
          </a:prstGeom>
          <a:solidFill>
            <a:schemeClr val="tx2"/>
          </a:solidFill>
          <a:ln/>
        </p:spPr>
        <p:txBody>
          <a:bodyPr/>
          <a:p/>
        </p:txBody>
      </p:sp>
      <p:sp>
        <p:nvSpPr>
          <p:cNvPr id="17" name="a4_hr"/>
          <p:cNvSpPr txBox="1"/>
          <p:nvPr/>
        </p:nvSpPr>
        <p:spPr>
          <a:xfrm>
            <a:off x="658368" y="3465576"/>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4</a:t>
            </a:r>
            <a:endParaRPr lang="en-US" sz="1200" dirty="0"/>
          </a:p>
        </p:txBody>
      </p:sp>
      <p:sp>
        <p:nvSpPr>
          <p:cNvPr id="18" name="a4_hr"/>
          <p:cNvSpPr txBox="1"/>
          <p:nvPr/>
        </p:nvSpPr>
        <p:spPr>
          <a:xfrm>
            <a:off x="1143000" y="3328416"/>
            <a:ext cx="5943600" cy="64008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Use sigaction, not signal()</a:t>
            </a:r>
            <a:pPr algn="l" indent="0" marL="0">
              <a:spcAft>
                <a:spcPts val="600"/>
              </a:spcAft>
              <a:buNone/>
            </a:pPr>
            <a:r>
              <a:rPr lang="en-US" sz="1250" dirty="0">
                <a:solidFill>
                  <a:schemeClr val="tx1"/>
                </a:solidFill>
              </a:rPr>
              <a:t>: it says exactly what you get (flags, mask).</a:t>
            </a:r>
            <a:endParaRPr lang="en-US" sz="1250" dirty="0"/>
          </a:p>
        </p:txBody>
      </p:sp>
      <p:sp>
        <p:nvSpPr>
          <p:cNvPr id="19" name="a5_hr"/>
          <p:cNvSpPr/>
          <p:nvPr/>
        </p:nvSpPr>
        <p:spPr>
          <a:xfrm>
            <a:off x="548640" y="4041648"/>
            <a:ext cx="6675120" cy="640080"/>
          </a:xfrm>
          <a:prstGeom prst="roundRect">
            <a:avLst>
              <a:gd name="adj" fmla="val 11429"/>
            </a:avLst>
          </a:prstGeom>
          <a:solidFill>
            <a:schemeClr val="bg2"/>
          </a:solidFill>
          <a:ln/>
        </p:spPr>
        <p:txBody>
          <a:bodyPr/>
          <a:p/>
        </p:txBody>
      </p:sp>
      <p:sp>
        <p:nvSpPr>
          <p:cNvPr id="20" name="a5_hr"/>
          <p:cNvSpPr/>
          <p:nvPr/>
        </p:nvSpPr>
        <p:spPr>
          <a:xfrm>
            <a:off x="658368" y="4178808"/>
            <a:ext cx="365760" cy="365760"/>
          </a:xfrm>
          <a:prstGeom prst="ellipse">
            <a:avLst/>
          </a:prstGeom>
          <a:solidFill>
            <a:schemeClr val="tx2"/>
          </a:solidFill>
          <a:ln/>
        </p:spPr>
        <p:txBody>
          <a:bodyPr/>
          <a:p/>
        </p:txBody>
      </p:sp>
      <p:sp>
        <p:nvSpPr>
          <p:cNvPr id="21" name="a5_hr"/>
          <p:cNvSpPr txBox="1"/>
          <p:nvPr/>
        </p:nvSpPr>
        <p:spPr>
          <a:xfrm>
            <a:off x="658368" y="4178808"/>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5</a:t>
            </a:r>
            <a:endParaRPr lang="en-US" sz="1200" dirty="0"/>
          </a:p>
        </p:txBody>
      </p:sp>
      <p:sp>
        <p:nvSpPr>
          <p:cNvPr id="22" name="a5_hr"/>
          <p:cNvSpPr txBox="1"/>
          <p:nvPr/>
        </p:nvSpPr>
        <p:spPr>
          <a:xfrm>
            <a:off x="1143000" y="4041648"/>
            <a:ext cx="5943600" cy="64008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SIGKILL and SIGSTOP cannot be caught or ignored</a:t>
            </a:r>
            <a:pPr algn="l" indent="0" marL="0">
              <a:spcAft>
                <a:spcPts val="600"/>
              </a:spcAft>
              <a:buNone/>
            </a:pPr>
            <a:r>
              <a:rPr lang="en-US" sz="1250" dirty="0">
                <a:solidFill>
                  <a:schemeClr val="tx1"/>
                </a:solidFill>
              </a:rPr>
              <a:t>: sigaction returns EINVAL.</a:t>
            </a:r>
            <a:endParaRPr lang="en-US" sz="1250" dirty="0"/>
          </a:p>
        </p:txBody>
      </p:sp>
      <p:sp>
        <p:nvSpPr>
          <p:cNvPr id="23" name="Shape 21"/>
          <p:cNvSpPr/>
          <p:nvPr/>
        </p:nvSpPr>
        <p:spPr>
          <a:xfrm>
            <a:off x="7452360" y="1188720"/>
            <a:ext cx="4206240" cy="1554480"/>
          </a:xfrm>
          <a:prstGeom prst="roundRect">
            <a:avLst>
              <a:gd name="adj" fmla="val 5882"/>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24" name="Shape 22"/>
          <p:cNvSpPr/>
          <p:nvPr/>
        </p:nvSpPr>
        <p:spPr>
          <a:xfrm>
            <a:off x="7616952" y="1316736"/>
            <a:ext cx="118872" cy="118872"/>
          </a:xfrm>
          <a:prstGeom prst="ellipse">
            <a:avLst/>
          </a:prstGeom>
          <a:solidFill>
            <a:srgbClr val="EF4444"/>
          </a:solidFill>
          <a:ln/>
        </p:spPr>
        <p:txBody>
          <a:bodyPr/>
          <a:p/>
        </p:txBody>
      </p:sp>
      <p:sp>
        <p:nvSpPr>
          <p:cNvPr id="25" name="Shape 23"/>
          <p:cNvSpPr/>
          <p:nvPr/>
        </p:nvSpPr>
        <p:spPr>
          <a:xfrm>
            <a:off x="7818120" y="1316736"/>
            <a:ext cx="118872" cy="118872"/>
          </a:xfrm>
          <a:prstGeom prst="ellipse">
            <a:avLst/>
          </a:prstGeom>
          <a:solidFill>
            <a:srgbClr val="F59E0B"/>
          </a:solidFill>
          <a:ln/>
        </p:spPr>
        <p:txBody>
          <a:bodyPr/>
          <a:p/>
        </p:txBody>
      </p:sp>
      <p:sp>
        <p:nvSpPr>
          <p:cNvPr id="26" name="Shape 24"/>
          <p:cNvSpPr/>
          <p:nvPr/>
        </p:nvSpPr>
        <p:spPr>
          <a:xfrm>
            <a:off x="8019288" y="1316736"/>
            <a:ext cx="118872" cy="118872"/>
          </a:xfrm>
          <a:prstGeom prst="ellipse">
            <a:avLst/>
          </a:prstGeom>
          <a:solidFill>
            <a:srgbClr val="22C55E"/>
          </a:solidFill>
          <a:ln/>
        </p:spPr>
        <p:txBody>
          <a:bodyPr/>
          <a:p/>
        </p:txBody>
      </p:sp>
      <p:sp>
        <p:nvSpPr>
          <p:cNvPr id="27" name="Text 25"/>
          <p:cNvSpPr txBox="1"/>
          <p:nvPr/>
        </p:nvSpPr>
        <p:spPr>
          <a:xfrm>
            <a:off x="8275320" y="1234440"/>
            <a:ext cx="32004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./nokill  (real)</a:t>
            </a:r>
            <a:endParaRPr lang="en-US" sz="1100" dirty="0"/>
          </a:p>
        </p:txBody>
      </p:sp>
      <p:sp>
        <p:nvSpPr>
          <p:cNvPr id="28" name="Text 26"/>
          <p:cNvSpPr txBox="1"/>
          <p:nvPr/>
        </p:nvSpPr>
        <p:spPr>
          <a:xfrm>
            <a:off x="7653528" y="1572768"/>
            <a:ext cx="3840480" cy="1051560"/>
          </a:xfrm>
          <a:prstGeom prst="rect">
            <a:avLst/>
          </a:prstGeom>
          <a:noFill/>
          <a:ln/>
        </p:spPr>
        <p:txBody>
          <a:bodyPr wrap="square" lIns="0" tIns="0" rIns="0" bIns="0" rtlCol="0" anchor="t"/>
          <a:lstStyle/>
          <a:p>
            <a:pPr indent="0" marL="0">
              <a:lnSpc>
                <a:spcPct val="105000"/>
              </a:lnSpc>
              <a:buNone/>
            </a:pPr>
            <a:r>
              <a:rPr lang="en-US" sz="950" dirty="0">
                <a:solidFill>
                  <a:srgbClr val="FCA5A5"/>
                </a:solidFill>
                <a:latin typeface="Consolas" pitchFamily="34" charset="0"/>
                <a:ea typeface="Consolas" pitchFamily="34" charset="-122"/>
                <a:cs typeface="Consolas" pitchFamily="34" charset="-120"/>
              </a:rPr>
              <a:t>sigaction(SIGKILL, handler) = -1  Invalid argument</a:t>
            </a:r>
            <a:endParaRPr lang="en-US" sz="950" dirty="0"/>
          </a:p>
          <a:p>
            <a:pPr indent="0" marL="0">
              <a:lnSpc>
                <a:spcPct val="105000"/>
              </a:lnSpc>
              <a:buNone/>
            </a:pPr>
            <a:r>
              <a:rPr lang="en-US" sz="950" dirty="0">
                <a:solidFill>
                  <a:srgbClr val="FCA5A5"/>
                </a:solidFill>
                <a:latin typeface="Consolas" pitchFamily="34" charset="0"/>
                <a:ea typeface="Consolas" pitchFamily="34" charset="-122"/>
                <a:cs typeface="Consolas" pitchFamily="34" charset="-120"/>
              </a:rPr>
              <a:t>sigaction(SIGSTOP, handler) = -1  Invalid argument</a:t>
            </a:r>
            <a:endParaRPr lang="en-US" sz="950" dirty="0"/>
          </a:p>
          <a:p>
            <a:pPr indent="0" marL="0">
              <a:lnSpc>
                <a:spcPct val="105000"/>
              </a:lnSpc>
              <a:buNone/>
            </a:pPr>
            <a:r>
              <a:rPr lang="en-US" sz="950" dirty="0">
                <a:solidFill>
                  <a:schemeClr val="accent6"/>
                </a:solidFill>
                <a:latin typeface="Consolas" pitchFamily="34" charset="0"/>
                <a:ea typeface="Consolas" pitchFamily="34" charset="-122"/>
                <a:cs typeface="Consolas" pitchFamily="34" charset="-120"/>
              </a:rPr>
              <a:t>sigaction(SIGTERM, handler) =  0  (allowed)</a:t>
            </a:r>
            <a:endParaRPr lang="en-US" sz="950" dirty="0"/>
          </a:p>
        </p:txBody>
      </p:sp>
      <p:sp>
        <p:nvSpPr>
          <p:cNvPr id="29" name="Text 27"/>
          <p:cNvSpPr txBox="1"/>
          <p:nvPr/>
        </p:nvSpPr>
        <p:spPr>
          <a:xfrm>
            <a:off x="7452360" y="2788920"/>
            <a:ext cx="4206240" cy="502920"/>
          </a:xfrm>
          <a:prstGeom prst="rect">
            <a:avLst/>
          </a:prstGeom>
          <a:noFill/>
          <a:ln/>
        </p:spPr>
        <p:txBody>
          <a:bodyPr wrap="square" lIns="0" tIns="0" rIns="0" bIns="0" rtlCol="0" anchor="t"/>
          <a:lstStyle/>
          <a:p>
            <a:pPr algn="l" indent="0" marL="0">
              <a:spcAft>
                <a:spcPts val="600"/>
              </a:spcAft>
              <a:buNone/>
            </a:pPr>
            <a:r>
              <a:rPr lang="en-US" sz="1050" dirty="0">
                <a:solidFill>
                  <a:schemeClr val="accent3"/>
                </a:solidFill>
              </a:rPr>
              <a:t>kernel/signal.c 4129: </a:t>
            </a:r>
            <a:pPr algn="l" indent="0" marL="0">
              <a:spcAft>
                <a:spcPts val="600"/>
              </a:spcAft>
              <a:buNone/>
            </a:pPr>
            <a:r>
              <a:rPr lang="en-US" sz="1050" dirty="0">
                <a:solidFill>
                  <a:schemeClr val="accent3"/>
                </a:solidFill>
                <a:latin typeface="Consolas" pitchFamily="34" charset="0"/>
                <a:ea typeface="Consolas" pitchFamily="34" charset="-122"/>
                <a:cs typeface="Consolas" pitchFamily="34" charset="-120"/>
              </a:rPr>
              <a:t>if (… (act &amp;&amp; sig_kernel_only(sig))) return -EINVAL;</a:t>
            </a:r>
            <a:endParaRPr lang="en-US" sz="1050" dirty="0"/>
          </a:p>
        </p:txBody>
      </p:sp>
      <p:sp>
        <p:nvSpPr>
          <p:cNvPr id="30" name="Shape 28"/>
          <p:cNvSpPr/>
          <p:nvPr/>
        </p:nvSpPr>
        <p:spPr>
          <a:xfrm>
            <a:off x="7452360" y="3383280"/>
            <a:ext cx="4206240" cy="2560320"/>
          </a:xfrm>
          <a:prstGeom prst="roundRect">
            <a:avLst>
              <a:gd name="adj" fmla="val 2857"/>
            </a:avLst>
          </a:prstGeom>
          <a:solidFill>
            <a:schemeClr val="accent5"/>
          </a:solidFill>
          <a:ln/>
        </p:spPr>
        <p:txBody>
          <a:bodyPr/>
          <a:p/>
        </p:txBody>
      </p:sp>
      <p:sp>
        <p:nvSpPr>
          <p:cNvPr id="31" name="Text 29"/>
          <p:cNvSpPr txBox="1"/>
          <p:nvPr/>
        </p:nvSpPr>
        <p:spPr>
          <a:xfrm>
            <a:off x="7589520" y="3429000"/>
            <a:ext cx="3931920" cy="2468880"/>
          </a:xfrm>
          <a:prstGeom prst="rect">
            <a:avLst/>
          </a:prstGeom>
          <a:noFill/>
          <a:ln/>
        </p:spPr>
        <p:txBody>
          <a:bodyPr wrap="square" lIns="0" tIns="0" rIns="0" bIns="0" rtlCol="0" anchor="ctr"/>
          <a:lstStyle/>
          <a:p>
            <a:pPr algn="l" indent="0" marL="0">
              <a:spcAft>
                <a:spcPts val="600"/>
              </a:spcAft>
              <a:buNone/>
            </a:pPr>
            <a:r>
              <a:rPr lang="en-US" sz="1300" b="1" dirty="0">
                <a:solidFill>
                  <a:schemeClr val="tx1"/>
                </a:solidFill>
              </a:rPr>
              <a:t>Why not printf?</a:t>
            </a:r>
            <a:pPr algn="l" indent="0" marL="0">
              <a:spcAft>
                <a:spcPts val="600"/>
              </a:spcAft>
              <a:buNone/>
            </a:pPr>
            <a:r>
              <a:rPr lang="en-US" sz="1300" dirty="0">
                <a:solidFill>
                  <a:schemeClr val="tx1"/>
                </a:solidFill>
              </a:rPr>
              <a:t> The signal may arrive while main is inside printf, halfway through updating stdout's buffer (and holding its lock). If the handler calls printf too, the buffer is corrupted, or the program waits for a lock it holds itself: a deadlock.</a:t>
            </a:r>
            <a:endParaRPr lang="en-US" sz="1300" dirty="0"/>
          </a:p>
        </p:txBody>
      </p:sp>
      <p:sp>
        <p:nvSpPr>
          <p:cNvPr id="32" name="Shape 30"/>
          <p:cNvSpPr/>
          <p:nvPr/>
        </p:nvSpPr>
        <p:spPr>
          <a:xfrm>
            <a:off x="548640" y="4773168"/>
            <a:ext cx="6675120" cy="1216152"/>
          </a:xfrm>
          <a:prstGeom prst="roundRect">
            <a:avLst>
              <a:gd name="adj" fmla="val 6015"/>
            </a:avLst>
          </a:prstGeom>
          <a:solidFill>
            <a:schemeClr val="accent5"/>
          </a:solidFill>
          <a:ln/>
        </p:spPr>
        <p:txBody>
          <a:bodyPr/>
          <a:p/>
        </p:txBody>
      </p:sp>
      <p:sp>
        <p:nvSpPr>
          <p:cNvPr id="33" name="Shape 31"/>
          <p:cNvSpPr/>
          <p:nvPr/>
        </p:nvSpPr>
        <p:spPr>
          <a:xfrm>
            <a:off x="731520" y="4937760"/>
            <a:ext cx="1783080" cy="274320"/>
          </a:xfrm>
          <a:prstGeom prst="roundRect">
            <a:avLst>
              <a:gd name="adj" fmla="val 50000"/>
            </a:avLst>
          </a:prstGeom>
          <a:solidFill>
            <a:schemeClr val="accent1"/>
          </a:solidFill>
          <a:ln/>
        </p:spPr>
        <p:txBody>
          <a:bodyPr/>
          <a:p/>
        </p:txBody>
      </p:sp>
      <p:sp>
        <p:nvSpPr>
          <p:cNvPr id="34" name="Text 32"/>
          <p:cNvSpPr txBox="1"/>
          <p:nvPr/>
        </p:nvSpPr>
        <p:spPr>
          <a:xfrm>
            <a:off x="731520" y="4937760"/>
            <a:ext cx="1783080" cy="274320"/>
          </a:xfrm>
          <a:prstGeom prst="rect">
            <a:avLst/>
          </a:prstGeom>
          <a:noFill/>
          <a:ln/>
        </p:spPr>
        <p:txBody>
          <a:bodyPr wrap="square" lIns="0" tIns="0" rIns="0" bIns="0" rtlCol="0" anchor="ctr"/>
          <a:lstStyle/>
          <a:p>
            <a:pPr algn="ctr" indent="0" marL="0">
              <a:buNone/>
            </a:pPr>
            <a:r>
              <a:rPr lang="en-US" sz="1050" b="1" dirty="0">
                <a:solidFill>
                  <a:schemeClr val="bg1"/>
                </a:solidFill>
              </a:rPr>
              <a:t>DIFFERENT FROM C</a:t>
            </a:r>
            <a:endParaRPr lang="en-US" sz="1050" dirty="0"/>
          </a:p>
        </p:txBody>
      </p:sp>
      <p:sp>
        <p:nvSpPr>
          <p:cNvPr id="35" name="Text 33"/>
          <p:cNvSpPr txBox="1"/>
          <p:nvPr/>
        </p:nvSpPr>
        <p:spPr>
          <a:xfrm>
            <a:off x="731520" y="5303520"/>
            <a:ext cx="6309360" cy="594360"/>
          </a:xfrm>
          <a:prstGeom prst="rect">
            <a:avLst/>
          </a:prstGeom>
          <a:noFill/>
          <a:ln/>
        </p:spPr>
        <p:txBody>
          <a:bodyPr wrap="square" lIns="0" tIns="0" rIns="0" bIns="0" rtlCol="0" anchor="t"/>
          <a:lstStyle/>
          <a:p>
            <a:pPr algn="l" indent="0" marL="0">
              <a:spcAft>
                <a:spcPts val="400"/>
              </a:spcAft>
              <a:buNone/>
            </a:pPr>
            <a:r>
              <a:rPr lang="en-US" sz="1200" b="1" dirty="0">
                <a:solidFill>
                  <a:schemeClr val="tx1"/>
                </a:solidFill>
              </a:rPr>
              <a:t>Like a second thread, without locks</a:t>
            </a:r>
            <a:endParaRPr lang="en-US" sz="1200" dirty="0"/>
          </a:p>
          <a:p>
            <a:pPr algn="l" indent="0" marL="0">
              <a:spcAft>
                <a:spcPts val="400"/>
              </a:spcAft>
              <a:buNone/>
            </a:pPr>
            <a:r>
              <a:rPr lang="en-US" sz="1200" dirty="0">
                <a:solidFill>
                  <a:schemeClr val="tx1"/>
                </a:solidFill>
              </a:rPr>
              <a:t>A handler can interrupt main between any two instructions, but it cannot wait for main to finish: no lock can protect you here.</a:t>
            </a:r>
            <a:endParaRPr lang="en-US" sz="1200" dirty="0"/>
          </a:p>
        </p:txBody>
      </p:sp>
      <p:sp>
        <p:nvSpPr>
          <p:cNvPr id="36" name="Text 34"/>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Kerrisk, TLPI §21.1 (safe functions); man 7 signal-safety</a:t>
            </a:r>
            <a:endParaRPr lang="en-US" sz="1100" dirty="0"/>
          </a:p>
        </p:txBody>
      </p:sp>
      <p:sp>
        <p:nvSpPr>
          <p:cNvPr id="38" name="Text 35"/>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11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400"/>
                                        <p:tgtEl>
                                          <p:spTgt spid="18"/>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400"/>
                                        <p:tgtEl>
                                          <p:spTgt spid="1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4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3</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How the kernel delivers a signal</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A bit in a set, a flag, and a fake function call on your own stack.</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12 / 28</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Sending: set a bit, wake the task</a:t>
            </a:r>
            <a:endParaRPr lang="en-US" sz="3000" dirty="0"/>
          </a:p>
        </p:txBody>
      </p:sp>
      <p:sp>
        <p:nvSpPr>
          <p:cNvPr id="3" name="Shape 1"/>
          <p:cNvSpPr/>
          <p:nvPr/>
        </p:nvSpPr>
        <p:spPr>
          <a:xfrm>
            <a:off x="548640" y="1188720"/>
            <a:ext cx="6400800" cy="3794760"/>
          </a:xfrm>
          <a:prstGeom prst="roundRect">
            <a:avLst>
              <a:gd name="adj" fmla="val 241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3949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kernel/signal.c, Linux 6.8 (real lines)</a:t>
            </a:r>
            <a:endParaRPr lang="en-US" sz="1100" dirty="0"/>
          </a:p>
        </p:txBody>
      </p:sp>
      <p:sp>
        <p:nvSpPr>
          <p:cNvPr id="8" name="Text 6"/>
          <p:cNvSpPr txBox="1"/>
          <p:nvPr/>
        </p:nvSpPr>
        <p:spPr>
          <a:xfrm>
            <a:off x="749808" y="1572768"/>
            <a:ext cx="6035040" cy="329184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3807  SYSCALL_DEFINE2(kill, pid_t, pid, int, sig)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3813      return kill_something_info(sig, &amp;info, pid);</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1068  static inline bool legacy_queue(…, int sig)</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1070      return (sig &lt; SIGRTMIN) &amp;&amp;</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sigismember(&amp;signals-&gt;signal, sig);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1094  if (legacy_queue(pending, sig))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1095      goto ret;          /* already pending: drop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1168  sigaddset(&amp;pending-&gt;signal, sig);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  complete_signal() → signal_wake_up()</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763  set_tsk_thread_flag(t, TIF_SIGPENDING);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  88  if (is_global_init(t) &amp;&amp; sig_kernel_only(sig))</a:t>
            </a:r>
            <a:endParaRPr lang="en-US" sz="1050" dirty="0"/>
          </a:p>
        </p:txBody>
      </p:sp>
      <p:sp>
        <p:nvSpPr>
          <p:cNvPr id="9" name="a1_sd"/>
          <p:cNvSpPr/>
          <p:nvPr/>
        </p:nvSpPr>
        <p:spPr>
          <a:xfrm>
            <a:off x="7178040" y="1188720"/>
            <a:ext cx="4480560" cy="1170432"/>
          </a:xfrm>
          <a:prstGeom prst="roundRect">
            <a:avLst>
              <a:gd name="adj" fmla="val 6250"/>
            </a:avLst>
          </a:prstGeom>
          <a:solidFill>
            <a:schemeClr val="bg2"/>
          </a:solidFill>
          <a:ln/>
        </p:spPr>
        <p:txBody>
          <a:bodyPr/>
          <a:p/>
        </p:txBody>
      </p:sp>
      <p:sp>
        <p:nvSpPr>
          <p:cNvPr id="10" name="a1_sd"/>
          <p:cNvSpPr txBox="1"/>
          <p:nvPr/>
        </p:nvSpPr>
        <p:spPr>
          <a:xfrm>
            <a:off x="7315200" y="1225296"/>
            <a:ext cx="4206240" cy="1097280"/>
          </a:xfrm>
          <a:prstGeom prst="rect">
            <a:avLst/>
          </a:prstGeom>
          <a:noFill/>
          <a:ln/>
        </p:spPr>
        <p:txBody>
          <a:bodyPr wrap="square" lIns="0" tIns="0" rIns="0" bIns="0" rtlCol="0" anchor="ctr"/>
          <a:lstStyle/>
          <a:p>
            <a:pPr algn="l" indent="0" marL="0">
              <a:spcAft>
                <a:spcPts val="300"/>
              </a:spcAft>
              <a:buNone/>
            </a:pPr>
            <a:r>
              <a:rPr lang="en-US" sz="1200" b="1" dirty="0">
                <a:solidFill>
                  <a:schemeClr val="tx1"/>
                </a:solidFill>
              </a:rPr>
              <a:t>A set of bits</a:t>
            </a:r>
            <a:endParaRPr lang="en-US" sz="1200" dirty="0"/>
          </a:p>
          <a:p>
            <a:pPr algn="l" indent="0" marL="0">
              <a:spcAft>
                <a:spcPts val="300"/>
              </a:spcAft>
              <a:buNone/>
            </a:pPr>
            <a:r>
              <a:rPr lang="en-US" sz="1200" dirty="0">
                <a:solidFill>
                  <a:schemeClr val="tx1"/>
                </a:solidFill>
              </a:rPr>
              <a:t>Each task has a pending set: one bit per signal (task_struct → pending, signal → shared_pending). Sending = setting a bit.</a:t>
            </a:r>
            <a:endParaRPr lang="en-US" sz="1200" dirty="0"/>
          </a:p>
        </p:txBody>
      </p:sp>
      <p:sp>
        <p:nvSpPr>
          <p:cNvPr id="11" name="a2_sd"/>
          <p:cNvSpPr/>
          <p:nvPr/>
        </p:nvSpPr>
        <p:spPr>
          <a:xfrm>
            <a:off x="7178040" y="2468880"/>
            <a:ext cx="4480560" cy="1170432"/>
          </a:xfrm>
          <a:prstGeom prst="roundRect">
            <a:avLst>
              <a:gd name="adj" fmla="val 6250"/>
            </a:avLst>
          </a:prstGeom>
          <a:solidFill>
            <a:schemeClr val="bg2"/>
          </a:solidFill>
          <a:ln/>
        </p:spPr>
        <p:txBody>
          <a:bodyPr/>
          <a:p/>
        </p:txBody>
      </p:sp>
      <p:sp>
        <p:nvSpPr>
          <p:cNvPr id="12" name="a2_sd"/>
          <p:cNvSpPr txBox="1"/>
          <p:nvPr/>
        </p:nvSpPr>
        <p:spPr>
          <a:xfrm>
            <a:off x="7315200" y="2505456"/>
            <a:ext cx="4206240" cy="1097280"/>
          </a:xfrm>
          <a:prstGeom prst="rect">
            <a:avLst/>
          </a:prstGeom>
          <a:noFill/>
          <a:ln/>
        </p:spPr>
        <p:txBody>
          <a:bodyPr wrap="square" lIns="0" tIns="0" rIns="0" bIns="0" rtlCol="0" anchor="ctr"/>
          <a:lstStyle/>
          <a:p>
            <a:pPr algn="l" indent="0" marL="0">
              <a:spcAft>
                <a:spcPts val="300"/>
              </a:spcAft>
              <a:buNone/>
            </a:pPr>
            <a:r>
              <a:rPr lang="en-US" sz="1200" b="1" dirty="0">
                <a:solidFill>
                  <a:schemeClr val="tx1"/>
                </a:solidFill>
              </a:rPr>
              <a:t>Wake it up</a:t>
            </a:r>
            <a:endParaRPr lang="en-US" sz="1200" dirty="0"/>
          </a:p>
          <a:p>
            <a:pPr algn="l" indent="0" marL="0">
              <a:spcAft>
                <a:spcPts val="300"/>
              </a:spcAft>
              <a:buNone/>
            </a:pPr>
            <a:r>
              <a:rPr lang="en-US" sz="1200" dirty="0">
                <a:solidFill>
                  <a:schemeClr val="tx1"/>
                </a:solidFill>
              </a:rPr>
              <a:t>TIF_SIGPENDING marks the task; if it sleeps interruptibly (S), it is woken up. Nothing else happens yet.</a:t>
            </a:r>
            <a:endParaRPr lang="en-US" sz="1200" dirty="0"/>
          </a:p>
        </p:txBody>
      </p:sp>
      <p:sp>
        <p:nvSpPr>
          <p:cNvPr id="13" name="a3_sd"/>
          <p:cNvSpPr/>
          <p:nvPr/>
        </p:nvSpPr>
        <p:spPr>
          <a:xfrm>
            <a:off x="7178040" y="3749040"/>
            <a:ext cx="4480560" cy="1170432"/>
          </a:xfrm>
          <a:prstGeom prst="roundRect">
            <a:avLst>
              <a:gd name="adj" fmla="val 6250"/>
            </a:avLst>
          </a:prstGeom>
          <a:solidFill>
            <a:schemeClr val="accent5"/>
          </a:solidFill>
          <a:ln/>
        </p:spPr>
        <p:txBody>
          <a:bodyPr/>
          <a:p/>
        </p:txBody>
      </p:sp>
      <p:sp>
        <p:nvSpPr>
          <p:cNvPr id="14" name="a3_sd"/>
          <p:cNvSpPr txBox="1"/>
          <p:nvPr/>
        </p:nvSpPr>
        <p:spPr>
          <a:xfrm>
            <a:off x="7315200" y="3785616"/>
            <a:ext cx="4206240" cy="1097280"/>
          </a:xfrm>
          <a:prstGeom prst="rect">
            <a:avLst/>
          </a:prstGeom>
          <a:noFill/>
          <a:ln/>
        </p:spPr>
        <p:txBody>
          <a:bodyPr wrap="square" lIns="0" tIns="0" rIns="0" bIns="0" rtlCol="0" anchor="ctr"/>
          <a:lstStyle/>
          <a:p>
            <a:pPr algn="l" indent="0" marL="0">
              <a:spcAft>
                <a:spcPts val="300"/>
              </a:spcAft>
              <a:buNone/>
            </a:pPr>
            <a:r>
              <a:rPr lang="en-US" sz="1200" b="1" dirty="0">
                <a:solidFill>
                  <a:schemeClr val="tx1"/>
                </a:solidFill>
              </a:rPr>
              <a:t>Already pending?</a:t>
            </a:r>
            <a:endParaRPr lang="en-US" sz="1200" dirty="0"/>
          </a:p>
          <a:p>
            <a:pPr algn="l" indent="0" marL="0">
              <a:spcAft>
                <a:spcPts val="300"/>
              </a:spcAft>
              <a:buNone/>
            </a:pPr>
            <a:r>
              <a:rPr lang="en-US" sz="1200" dirty="0">
                <a:solidFill>
                  <a:schemeClr val="tx1"/>
                </a:solidFill>
              </a:rPr>
              <a:t>A standard signal that is already pending is simply dropped (line 1094): signals are not counted.</a:t>
            </a:r>
            <a:endParaRPr lang="en-US" sz="1200" dirty="0"/>
          </a:p>
        </p:txBody>
      </p:sp>
      <p:sp>
        <p:nvSpPr>
          <p:cNvPr id="15" name="Shape 13"/>
          <p:cNvSpPr/>
          <p:nvPr/>
        </p:nvSpPr>
        <p:spPr>
          <a:xfrm>
            <a:off x="548640" y="5120640"/>
            <a:ext cx="11109960" cy="822960"/>
          </a:xfrm>
          <a:prstGeom prst="roundRect">
            <a:avLst>
              <a:gd name="adj" fmla="val 8889"/>
            </a:avLst>
          </a:prstGeom>
          <a:solidFill>
            <a:schemeClr val="accent6"/>
          </a:solidFill>
          <a:ln/>
        </p:spPr>
        <p:txBody>
          <a:bodyPr/>
          <a:p/>
        </p:txBody>
      </p:sp>
      <p:sp>
        <p:nvSpPr>
          <p:cNvPr id="16" name="Text 14"/>
          <p:cNvSpPr txBox="1"/>
          <p:nvPr/>
        </p:nvSpPr>
        <p:spPr>
          <a:xfrm>
            <a:off x="731520" y="5120640"/>
            <a:ext cx="10789920" cy="822960"/>
          </a:xfrm>
          <a:prstGeom prst="rect">
            <a:avLst/>
          </a:prstGeom>
          <a:noFill/>
          <a:ln/>
        </p:spPr>
        <p:txBody>
          <a:bodyPr wrap="square" lIns="0" tIns="0" rIns="0" bIns="0" rtlCol="0" anchor="ctr"/>
          <a:lstStyle/>
          <a:p>
            <a:pPr algn="l" indent="0" marL="0">
              <a:spcAft>
                <a:spcPts val="600"/>
              </a:spcAft>
              <a:buNone/>
            </a:pPr>
            <a:r>
              <a:rPr lang="en-US" sz="1300" b="1" dirty="0">
                <a:solidFill>
                  <a:schemeClr val="tx1"/>
                </a:solidFill>
              </a:rPr>
              <a:t>PID 1 is protected</a:t>
            </a:r>
            <a:pPr algn="l" indent="0" marL="0">
              <a:spcAft>
                <a:spcPts val="600"/>
              </a:spcAft>
              <a:buNone/>
            </a:pPr>
            <a:r>
              <a:rPr lang="en-US" sz="1300" dirty="0">
                <a:solidFill>
                  <a:schemeClr val="tx1"/>
                </a:solidFill>
              </a:rPr>
              <a:t> (line 88): init gets no signal it has not asked for, not even SIGKILL. In the guest, our init shell ran </a:t>
            </a:r>
            <a:pPr algn="l" indent="0" marL="0">
              <a:spcAft>
                <a:spcPts val="600"/>
              </a:spcAft>
              <a:buNone/>
            </a:pPr>
            <a:r>
              <a:rPr lang="en-US" sz="1300" dirty="0">
                <a:solidFill>
                  <a:schemeClr val="tx1"/>
                </a:solidFill>
                <a:latin typeface="Consolas" pitchFamily="34" charset="0"/>
                <a:ea typeface="Consolas" pitchFamily="34" charset="-122"/>
                <a:cs typeface="Consolas" pitchFamily="34" charset="-120"/>
              </a:rPr>
              <a:t>kill -9 1</a:t>
            </a:r>
            <a:pPr algn="l" indent="0" marL="0">
              <a:spcAft>
                <a:spcPts val="600"/>
              </a:spcAft>
              <a:buNone/>
            </a:pPr>
            <a:r>
              <a:rPr lang="en-US" sz="1300" dirty="0">
                <a:solidFill>
                  <a:schemeClr val="tx1"/>
                </a:solidFill>
              </a:rPr>
              <a:t>: "returned 0; still alive". Lecture 7.2: if init dies, the kernel panics.</a:t>
            </a:r>
            <a:endParaRPr lang="en-US" sz="1300" dirty="0"/>
          </a:p>
        </p:txBody>
      </p:sp>
      <p:sp>
        <p:nvSpPr>
          <p:cNvPr id="17" name="Text 15"/>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Bovet &amp; Cesati Ch. 11 (generating a signal)</a:t>
            </a:r>
            <a:endParaRPr lang="en-US" sz="1100" dirty="0"/>
          </a:p>
        </p:txBody>
      </p:sp>
      <p:sp>
        <p:nvSpPr>
          <p:cNvPr id="19" name="Text 1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13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0"/>
                                        </p:tgtEl>
                                        <p:attrNameLst>
                                          <p:attrName>style.visibility</p:attrName>
                                        </p:attrNameLst>
                                      </p:cBhvr>
                                      <p:to>
                                        <p:strVal val="visible"/>
                                      </p:to>
                                    </p:set>
                                    <p:animEffect transition="in" filter="fade">
                                      <p:cBhvr>
                                        <p:cTn id="8" dur="4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4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400"/>
                                        <p:tgtEl>
                                          <p:spTgt spid="12"/>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400"/>
                                        <p:tgtEl>
                                          <p:spTgt spid="1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Delivering: on the way back to user mode</a:t>
            </a:r>
            <a:endParaRPr lang="en-US" sz="3000" dirty="0"/>
          </a:p>
        </p:txBody>
      </p:sp>
      <p:sp>
        <p:nvSpPr>
          <p:cNvPr id="3" name="a1_dl"/>
          <p:cNvSpPr/>
          <p:nvPr/>
        </p:nvSpPr>
        <p:spPr>
          <a:xfrm>
            <a:off x="548640" y="1188720"/>
            <a:ext cx="5669280" cy="804672"/>
          </a:xfrm>
          <a:prstGeom prst="roundRect">
            <a:avLst>
              <a:gd name="adj" fmla="val 9091"/>
            </a:avLst>
          </a:prstGeom>
          <a:solidFill>
            <a:schemeClr val="bg2"/>
          </a:solidFill>
          <a:ln/>
        </p:spPr>
        <p:txBody>
          <a:bodyPr/>
          <a:p/>
        </p:txBody>
      </p:sp>
      <p:sp>
        <p:nvSpPr>
          <p:cNvPr id="4" name="a1_dl"/>
          <p:cNvSpPr/>
          <p:nvPr/>
        </p:nvSpPr>
        <p:spPr>
          <a:xfrm>
            <a:off x="658368" y="1408176"/>
            <a:ext cx="365760" cy="365760"/>
          </a:xfrm>
          <a:prstGeom prst="ellipse">
            <a:avLst/>
          </a:prstGeom>
          <a:solidFill>
            <a:schemeClr val="tx2"/>
          </a:solidFill>
          <a:ln/>
        </p:spPr>
        <p:txBody>
          <a:bodyPr/>
          <a:p/>
        </p:txBody>
      </p:sp>
      <p:sp>
        <p:nvSpPr>
          <p:cNvPr id="5" name="a1_dl"/>
          <p:cNvSpPr txBox="1"/>
          <p:nvPr/>
        </p:nvSpPr>
        <p:spPr>
          <a:xfrm>
            <a:off x="658368" y="1408176"/>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1</a:t>
            </a:r>
            <a:endParaRPr lang="en-US" sz="1200" dirty="0"/>
          </a:p>
        </p:txBody>
      </p:sp>
      <p:sp>
        <p:nvSpPr>
          <p:cNvPr id="6" name="a1_dl"/>
          <p:cNvSpPr txBox="1"/>
          <p:nvPr/>
        </p:nvSpPr>
        <p:spPr>
          <a:xfrm>
            <a:off x="1143000" y="1188720"/>
            <a:ext cx="4937760" cy="804672"/>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Leaving the kernel</a:t>
            </a:r>
            <a:pPr algn="l" indent="0" marL="0">
              <a:spcAft>
                <a:spcPts val="600"/>
              </a:spcAft>
              <a:buNone/>
            </a:pPr>
            <a:r>
              <a:rPr lang="en-US" sz="1200" dirty="0">
                <a:solidFill>
                  <a:schemeClr val="tx1"/>
                </a:solidFill>
              </a:rPr>
              <a:t> (after a system call, an interrupt, or a wake-up): exit_to_user_mode_loop checks TIF_SIGPENDING (entry/common.c 104).</a:t>
            </a:r>
            <a:endParaRPr lang="en-US" sz="1200" dirty="0"/>
          </a:p>
        </p:txBody>
      </p:sp>
      <p:sp>
        <p:nvSpPr>
          <p:cNvPr id="7" name="a2_dl"/>
          <p:cNvSpPr/>
          <p:nvPr/>
        </p:nvSpPr>
        <p:spPr>
          <a:xfrm>
            <a:off x="548640" y="2066544"/>
            <a:ext cx="5669280" cy="804672"/>
          </a:xfrm>
          <a:prstGeom prst="roundRect">
            <a:avLst>
              <a:gd name="adj" fmla="val 9091"/>
            </a:avLst>
          </a:prstGeom>
          <a:solidFill>
            <a:schemeClr val="bg1"/>
          </a:solidFill>
          <a:ln w="12700">
            <a:solidFill>
              <a:schemeClr val="accent4"/>
            </a:solidFill>
            <a:prstDash val="solid"/>
          </a:ln>
        </p:spPr>
        <p:txBody>
          <a:bodyPr/>
          <a:p/>
        </p:txBody>
      </p:sp>
      <p:sp>
        <p:nvSpPr>
          <p:cNvPr id="8" name="a2_dl"/>
          <p:cNvSpPr/>
          <p:nvPr/>
        </p:nvSpPr>
        <p:spPr>
          <a:xfrm>
            <a:off x="658368" y="2286000"/>
            <a:ext cx="365760" cy="365760"/>
          </a:xfrm>
          <a:prstGeom prst="ellipse">
            <a:avLst/>
          </a:prstGeom>
          <a:solidFill>
            <a:schemeClr val="tx2"/>
          </a:solidFill>
          <a:ln/>
        </p:spPr>
        <p:txBody>
          <a:bodyPr/>
          <a:p/>
        </p:txBody>
      </p:sp>
      <p:sp>
        <p:nvSpPr>
          <p:cNvPr id="9" name="a2_dl"/>
          <p:cNvSpPr txBox="1"/>
          <p:nvPr/>
        </p:nvSpPr>
        <p:spPr>
          <a:xfrm>
            <a:off x="658368" y="2286000"/>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2</a:t>
            </a:r>
            <a:endParaRPr lang="en-US" sz="1200" dirty="0"/>
          </a:p>
        </p:txBody>
      </p:sp>
      <p:sp>
        <p:nvSpPr>
          <p:cNvPr id="10" name="a2_dl"/>
          <p:cNvSpPr txBox="1"/>
          <p:nvPr/>
        </p:nvSpPr>
        <p:spPr>
          <a:xfrm>
            <a:off x="1143000" y="2066544"/>
            <a:ext cx="4937760" cy="804672"/>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get_signal</a:t>
            </a:r>
            <a:pPr algn="l" indent="0" marL="0">
              <a:spcAft>
                <a:spcPts val="600"/>
              </a:spcAft>
              <a:buNone/>
            </a:pPr>
            <a:r>
              <a:rPr lang="en-US" sz="1200" dirty="0">
                <a:solidFill>
                  <a:schemeClr val="tx1"/>
                </a:solidFill>
              </a:rPr>
              <a:t> (signal.c 2661) takes the lowest pending, unblocked signal out of the set.</a:t>
            </a:r>
            <a:endParaRPr lang="en-US" sz="1200" dirty="0"/>
          </a:p>
        </p:txBody>
      </p:sp>
      <p:sp>
        <p:nvSpPr>
          <p:cNvPr id="11" name="a3_dl"/>
          <p:cNvSpPr/>
          <p:nvPr/>
        </p:nvSpPr>
        <p:spPr>
          <a:xfrm>
            <a:off x="548640" y="2944368"/>
            <a:ext cx="5669280" cy="804672"/>
          </a:xfrm>
          <a:prstGeom prst="roundRect">
            <a:avLst>
              <a:gd name="adj" fmla="val 9091"/>
            </a:avLst>
          </a:prstGeom>
          <a:solidFill>
            <a:schemeClr val="bg2"/>
          </a:solidFill>
          <a:ln/>
        </p:spPr>
        <p:txBody>
          <a:bodyPr/>
          <a:p/>
        </p:txBody>
      </p:sp>
      <p:sp>
        <p:nvSpPr>
          <p:cNvPr id="12" name="a3_dl"/>
          <p:cNvSpPr/>
          <p:nvPr/>
        </p:nvSpPr>
        <p:spPr>
          <a:xfrm>
            <a:off x="658368" y="3163824"/>
            <a:ext cx="365760" cy="365760"/>
          </a:xfrm>
          <a:prstGeom prst="ellipse">
            <a:avLst/>
          </a:prstGeom>
          <a:solidFill>
            <a:schemeClr val="tx2"/>
          </a:solidFill>
          <a:ln/>
        </p:spPr>
        <p:txBody>
          <a:bodyPr/>
          <a:p/>
        </p:txBody>
      </p:sp>
      <p:sp>
        <p:nvSpPr>
          <p:cNvPr id="13" name="a3_dl"/>
          <p:cNvSpPr txBox="1"/>
          <p:nvPr/>
        </p:nvSpPr>
        <p:spPr>
          <a:xfrm>
            <a:off x="658368" y="316382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3</a:t>
            </a:r>
            <a:endParaRPr lang="en-US" sz="1200" dirty="0"/>
          </a:p>
        </p:txBody>
      </p:sp>
      <p:sp>
        <p:nvSpPr>
          <p:cNvPr id="14" name="a3_dl"/>
          <p:cNvSpPr txBox="1"/>
          <p:nvPr/>
        </p:nvSpPr>
        <p:spPr>
          <a:xfrm>
            <a:off x="1143000" y="2944368"/>
            <a:ext cx="4937760" cy="804672"/>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SIG_IGN</a:t>
            </a:r>
            <a:pPr algn="l" indent="0" marL="0">
              <a:spcAft>
                <a:spcPts val="600"/>
              </a:spcAft>
              <a:buNone/>
            </a:pPr>
            <a:r>
              <a:rPr lang="en-US" sz="1200" dirty="0">
                <a:solidFill>
                  <a:schemeClr val="tx1"/>
                </a:solidFill>
              </a:rPr>
              <a:t>: nothing (2791). </a:t>
            </a:r>
            <a:pPr algn="l" indent="0" marL="0">
              <a:spcAft>
                <a:spcPts val="600"/>
              </a:spcAft>
              <a:buNone/>
            </a:pPr>
            <a:r>
              <a:rPr lang="en-US" sz="1200" b="1" dirty="0">
                <a:solidFill>
                  <a:schemeClr val="tx1"/>
                </a:solidFill>
              </a:rPr>
              <a:t>Handler</a:t>
            </a:r>
            <a:pPr algn="l" indent="0" marL="0">
              <a:spcAft>
                <a:spcPts val="600"/>
              </a:spcAft>
              <a:buNone/>
            </a:pPr>
            <a:r>
              <a:rPr lang="en-US" sz="1200" dirty="0">
                <a:solidFill>
                  <a:schemeClr val="tx1"/>
                </a:solidFill>
              </a:rPr>
              <a:t>: break out, run it (2793).</a:t>
            </a:r>
            <a:endParaRPr lang="en-US" sz="1200" dirty="0"/>
          </a:p>
        </p:txBody>
      </p:sp>
      <p:sp>
        <p:nvSpPr>
          <p:cNvPr id="15" name="a4_dl"/>
          <p:cNvSpPr/>
          <p:nvPr/>
        </p:nvSpPr>
        <p:spPr>
          <a:xfrm>
            <a:off x="548640" y="3822192"/>
            <a:ext cx="5669280" cy="804672"/>
          </a:xfrm>
          <a:prstGeom prst="roundRect">
            <a:avLst>
              <a:gd name="adj" fmla="val 9091"/>
            </a:avLst>
          </a:prstGeom>
          <a:solidFill>
            <a:schemeClr val="bg1"/>
          </a:solidFill>
          <a:ln w="12700">
            <a:solidFill>
              <a:schemeClr val="accent4"/>
            </a:solidFill>
            <a:prstDash val="solid"/>
          </a:ln>
        </p:spPr>
        <p:txBody>
          <a:bodyPr/>
          <a:p/>
        </p:txBody>
      </p:sp>
      <p:sp>
        <p:nvSpPr>
          <p:cNvPr id="16" name="a4_dl"/>
          <p:cNvSpPr/>
          <p:nvPr/>
        </p:nvSpPr>
        <p:spPr>
          <a:xfrm>
            <a:off x="658368" y="4041648"/>
            <a:ext cx="365760" cy="365760"/>
          </a:xfrm>
          <a:prstGeom prst="ellipse">
            <a:avLst/>
          </a:prstGeom>
          <a:solidFill>
            <a:schemeClr val="tx2"/>
          </a:solidFill>
          <a:ln/>
        </p:spPr>
        <p:txBody>
          <a:bodyPr/>
          <a:p/>
        </p:txBody>
      </p:sp>
      <p:sp>
        <p:nvSpPr>
          <p:cNvPr id="17" name="a4_dl"/>
          <p:cNvSpPr txBox="1"/>
          <p:nvPr/>
        </p:nvSpPr>
        <p:spPr>
          <a:xfrm>
            <a:off x="658368" y="4041648"/>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4</a:t>
            </a:r>
            <a:endParaRPr lang="en-US" sz="1200" dirty="0"/>
          </a:p>
        </p:txBody>
      </p:sp>
      <p:sp>
        <p:nvSpPr>
          <p:cNvPr id="18" name="a4_dl"/>
          <p:cNvSpPr txBox="1"/>
          <p:nvPr/>
        </p:nvSpPr>
        <p:spPr>
          <a:xfrm>
            <a:off x="1143000" y="3822192"/>
            <a:ext cx="4937760" cy="804672"/>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Default</a:t>
            </a:r>
            <a:pPr algn="l" indent="0" marL="0">
              <a:spcAft>
                <a:spcPts val="600"/>
              </a:spcAft>
              <a:buNone/>
            </a:pPr>
            <a:r>
              <a:rPr lang="en-US" sz="1200" dirty="0">
                <a:solidFill>
                  <a:schemeClr val="tx1"/>
                </a:solidFill>
              </a:rPr>
              <a:t>: ignore (2806), stop (2823), core dump (2879), or </a:t>
            </a:r>
            <a:pPr algn="l" indent="0" marL="0">
              <a:spcAft>
                <a:spcPts val="600"/>
              </a:spcAft>
              <a:buNone/>
            </a:pPr>
            <a:r>
              <a:rPr lang="en-US" sz="1200" b="1" dirty="0">
                <a:solidFill>
                  <a:schemeClr val="tx1"/>
                </a:solidFill>
              </a:rPr>
              <a:t>do_group_exit</a:t>
            </a:r>
            <a:pPr algn="l" indent="0" marL="0">
              <a:spcAft>
                <a:spcPts val="600"/>
              </a:spcAft>
              <a:buNone/>
            </a:pPr>
            <a:r>
              <a:rPr lang="en-US" sz="1200" dirty="0">
                <a:solidFill>
                  <a:schemeClr val="tx1"/>
                </a:solidFill>
              </a:rPr>
              <a:t> (2893).</a:t>
            </a:r>
            <a:endParaRPr lang="en-US" sz="1200" dirty="0"/>
          </a:p>
        </p:txBody>
      </p:sp>
      <p:sp>
        <p:nvSpPr>
          <p:cNvPr id="19" name="a5_dl"/>
          <p:cNvSpPr/>
          <p:nvPr/>
        </p:nvSpPr>
        <p:spPr>
          <a:xfrm>
            <a:off x="548640" y="4700016"/>
            <a:ext cx="5669280" cy="804672"/>
          </a:xfrm>
          <a:prstGeom prst="roundRect">
            <a:avLst>
              <a:gd name="adj" fmla="val 9091"/>
            </a:avLst>
          </a:prstGeom>
          <a:solidFill>
            <a:schemeClr val="bg2"/>
          </a:solidFill>
          <a:ln/>
        </p:spPr>
        <p:txBody>
          <a:bodyPr/>
          <a:p/>
        </p:txBody>
      </p:sp>
      <p:sp>
        <p:nvSpPr>
          <p:cNvPr id="20" name="a5_dl"/>
          <p:cNvSpPr/>
          <p:nvPr/>
        </p:nvSpPr>
        <p:spPr>
          <a:xfrm>
            <a:off x="658368" y="4919472"/>
            <a:ext cx="365760" cy="365760"/>
          </a:xfrm>
          <a:prstGeom prst="ellipse">
            <a:avLst/>
          </a:prstGeom>
          <a:solidFill>
            <a:schemeClr val="tx2"/>
          </a:solidFill>
          <a:ln/>
        </p:spPr>
        <p:txBody>
          <a:bodyPr/>
          <a:p/>
        </p:txBody>
      </p:sp>
      <p:sp>
        <p:nvSpPr>
          <p:cNvPr id="21" name="a5_dl"/>
          <p:cNvSpPr txBox="1"/>
          <p:nvPr/>
        </p:nvSpPr>
        <p:spPr>
          <a:xfrm>
            <a:off x="658368" y="4919472"/>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5</a:t>
            </a:r>
            <a:endParaRPr lang="en-US" sz="1200" dirty="0"/>
          </a:p>
        </p:txBody>
      </p:sp>
      <p:sp>
        <p:nvSpPr>
          <p:cNvPr id="22" name="a5_dl"/>
          <p:cNvSpPr txBox="1"/>
          <p:nvPr/>
        </p:nvSpPr>
        <p:spPr>
          <a:xfrm>
            <a:off x="1143000" y="4700016"/>
            <a:ext cx="4937760" cy="804672"/>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handle_signal</a:t>
            </a:r>
            <a:pPr algn="l" indent="0" marL="0">
              <a:spcAft>
                <a:spcPts val="600"/>
              </a:spcAft>
              <a:buNone/>
            </a:pPr>
            <a:r>
              <a:rPr lang="en-US" sz="1200" dirty="0">
                <a:solidFill>
                  <a:schemeClr val="tx1"/>
                </a:solidFill>
              </a:rPr>
              <a:t> → </a:t>
            </a:r>
            <a:pPr algn="l" indent="0" marL="0">
              <a:spcAft>
                <a:spcPts val="600"/>
              </a:spcAft>
              <a:buNone/>
            </a:pPr>
            <a:r>
              <a:rPr lang="en-US" sz="1200" b="1" dirty="0">
                <a:solidFill>
                  <a:schemeClr val="tx1"/>
                </a:solidFill>
              </a:rPr>
              <a:t>x64_setup_rt_frame</a:t>
            </a:r>
            <a:pPr algn="l" indent="0" marL="0">
              <a:spcAft>
                <a:spcPts val="600"/>
              </a:spcAft>
              <a:buNone/>
            </a:pPr>
            <a:r>
              <a:rPr lang="en-US" sz="1200" dirty="0">
                <a:solidFill>
                  <a:schemeClr val="tx1"/>
                </a:solidFill>
              </a:rPr>
              <a:t>: build the frame for the handler (next slide).</a:t>
            </a:r>
            <a:endParaRPr lang="en-US" sz="1200" dirty="0"/>
          </a:p>
        </p:txBody>
      </p:sp>
      <p:sp>
        <p:nvSpPr>
          <p:cNvPr id="23" name="Shape 21"/>
          <p:cNvSpPr/>
          <p:nvPr/>
        </p:nvSpPr>
        <p:spPr>
          <a:xfrm>
            <a:off x="6446520" y="1188720"/>
            <a:ext cx="5212080" cy="3017520"/>
          </a:xfrm>
          <a:prstGeom prst="roundRect">
            <a:avLst>
              <a:gd name="adj" fmla="val 303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24" name="Shape 22"/>
          <p:cNvSpPr/>
          <p:nvPr/>
        </p:nvSpPr>
        <p:spPr>
          <a:xfrm>
            <a:off x="6611112" y="1316736"/>
            <a:ext cx="118872" cy="118872"/>
          </a:xfrm>
          <a:prstGeom prst="ellipse">
            <a:avLst/>
          </a:prstGeom>
          <a:solidFill>
            <a:srgbClr val="EF4444"/>
          </a:solidFill>
          <a:ln/>
        </p:spPr>
        <p:txBody>
          <a:bodyPr/>
          <a:p/>
        </p:txBody>
      </p:sp>
      <p:sp>
        <p:nvSpPr>
          <p:cNvPr id="25" name="Shape 23"/>
          <p:cNvSpPr/>
          <p:nvPr/>
        </p:nvSpPr>
        <p:spPr>
          <a:xfrm>
            <a:off x="6812280" y="1316736"/>
            <a:ext cx="118872" cy="118872"/>
          </a:xfrm>
          <a:prstGeom prst="ellipse">
            <a:avLst/>
          </a:prstGeom>
          <a:solidFill>
            <a:srgbClr val="F59E0B"/>
          </a:solidFill>
          <a:ln/>
        </p:spPr>
        <p:txBody>
          <a:bodyPr/>
          <a:p/>
        </p:txBody>
      </p:sp>
      <p:sp>
        <p:nvSpPr>
          <p:cNvPr id="26" name="Shape 24"/>
          <p:cNvSpPr/>
          <p:nvPr/>
        </p:nvSpPr>
        <p:spPr>
          <a:xfrm>
            <a:off x="7013448" y="1316736"/>
            <a:ext cx="118872" cy="118872"/>
          </a:xfrm>
          <a:prstGeom prst="ellipse">
            <a:avLst/>
          </a:prstGeom>
          <a:solidFill>
            <a:srgbClr val="22C55E"/>
          </a:solidFill>
          <a:ln/>
        </p:spPr>
        <p:txBody>
          <a:bodyPr/>
          <a:p/>
        </p:txBody>
      </p:sp>
      <p:sp>
        <p:nvSpPr>
          <p:cNvPr id="27" name="Text 25"/>
          <p:cNvSpPr txBox="1"/>
          <p:nvPr/>
        </p:nvSpPr>
        <p:spPr>
          <a:xfrm>
            <a:off x="7269480" y="1234440"/>
            <a:ext cx="420624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kernel/signal.c get_signal, Linux 6.8 (real)</a:t>
            </a:r>
            <a:endParaRPr lang="en-US" sz="1100" dirty="0"/>
          </a:p>
        </p:txBody>
      </p:sp>
      <p:sp>
        <p:nvSpPr>
          <p:cNvPr id="28" name="Text 26"/>
          <p:cNvSpPr txBox="1"/>
          <p:nvPr/>
        </p:nvSpPr>
        <p:spPr>
          <a:xfrm>
            <a:off x="6647688" y="1572768"/>
            <a:ext cx="4846320" cy="251460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2786  ka = &amp;sighand-&gt;action[signr-1];</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2791  if (ka-&gt;sa.sa_handler == SIG_IGN)</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2792      continue;</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2793  if (ka-&gt;sa.sa_handler != SIG_DFL)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2795      ksig-&gt;ka = *ka;  …  break;</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2806  if (sig_kernel_ignore(signr)) continue;</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2823  if (sig_kernel_stop(signr)) { …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2879      do_coredump(&amp;ksig-&gt;info);</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2893  do_group_exit(ksig-&gt;info.si_signo);</a:t>
            </a:r>
            <a:endParaRPr lang="en-US" sz="1050" dirty="0"/>
          </a:p>
        </p:txBody>
      </p:sp>
      <p:sp>
        <p:nvSpPr>
          <p:cNvPr id="29" name="Shape 27"/>
          <p:cNvSpPr/>
          <p:nvPr/>
        </p:nvSpPr>
        <p:spPr>
          <a:xfrm>
            <a:off x="6446520" y="4389120"/>
            <a:ext cx="5212080" cy="1554480"/>
          </a:xfrm>
          <a:prstGeom prst="roundRect">
            <a:avLst>
              <a:gd name="adj" fmla="val 4706"/>
            </a:avLst>
          </a:prstGeom>
          <a:solidFill>
            <a:schemeClr val="accent5"/>
          </a:solidFill>
          <a:ln/>
        </p:spPr>
        <p:txBody>
          <a:bodyPr/>
          <a:p/>
        </p:txBody>
      </p:sp>
      <p:sp>
        <p:nvSpPr>
          <p:cNvPr id="30" name="Text 28"/>
          <p:cNvSpPr txBox="1"/>
          <p:nvPr/>
        </p:nvSpPr>
        <p:spPr>
          <a:xfrm>
            <a:off x="6629400" y="4434840"/>
            <a:ext cx="4846320" cy="146304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Why only on the way out?</a:t>
            </a:r>
            <a:pPr algn="l" indent="0" marL="0">
              <a:spcAft>
                <a:spcPts val="600"/>
              </a:spcAft>
              <a:buNone/>
            </a:pPr>
            <a:r>
              <a:rPr lang="en-US" sz="1250" dirty="0">
                <a:solidFill>
                  <a:schemeClr val="tx1"/>
                </a:solidFill>
              </a:rPr>
              <a:t> The kernel can safely change a process's registers only when it is about to return to user mode. So a signal takes effect at the next system call return, interrupt or timer tick: microseconds, not instantly.</a:t>
            </a:r>
            <a:endParaRPr lang="en-US" sz="1250" dirty="0"/>
          </a:p>
        </p:txBody>
      </p:sp>
      <p:sp>
        <p:nvSpPr>
          <p:cNvPr id="31" name="Text 29"/>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Bovet &amp; Cesati Ch. 11 (delivering a signal)</a:t>
            </a:r>
            <a:endParaRPr lang="en-US" sz="1100" dirty="0"/>
          </a:p>
        </p:txBody>
      </p:sp>
      <p:sp>
        <p:nvSpPr>
          <p:cNvPr id="33" name="Text 30"/>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14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400"/>
                                        <p:tgtEl>
                                          <p:spTgt spid="18"/>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400"/>
                                        <p:tgtEl>
                                          <p:spTgt spid="1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4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The trick: a fake function call on your own stack</a:t>
            </a:r>
            <a:endParaRPr lang="en-US" sz="3000" dirty="0"/>
          </a:p>
        </p:txBody>
      </p:sp>
      <p:sp>
        <p:nvSpPr>
          <p:cNvPr id="3" name="Shape 1"/>
          <p:cNvSpPr/>
          <p:nvPr/>
        </p:nvSpPr>
        <p:spPr>
          <a:xfrm>
            <a:off x="548640" y="1188720"/>
            <a:ext cx="5852160" cy="3108960"/>
          </a:xfrm>
          <a:prstGeom prst="roundRect">
            <a:avLst>
              <a:gd name="adj" fmla="val 2941"/>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8463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arch/x86/kernel/signal_64.c, Linux 6.8 (real)</a:t>
            </a:r>
            <a:endParaRPr lang="en-US" sz="1100" dirty="0"/>
          </a:p>
        </p:txBody>
      </p:sp>
      <p:sp>
        <p:nvSpPr>
          <p:cNvPr id="8" name="Text 6"/>
          <p:cNvSpPr txBox="1"/>
          <p:nvPr/>
        </p:nvSpPr>
        <p:spPr>
          <a:xfrm>
            <a:off x="749808" y="1572768"/>
            <a:ext cx="5486400" cy="260604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164  int x64_setup_rt_frame(struct ksignal *ksig,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struct pt_regs *regs)</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175      frame = get_sigframe(ksig, regs,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 save registers + mask into frame-&gt;uc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188      unsafe_put_user(ksig-&gt;ka.sa.sa_restorer,</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&amp;frame-&gt;pretcode,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202      regs-&gt;di = ksig-&gt;sig;</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210      regs-&gt;ip = (unsigned long) ksig-&gt;ka.sa.sa_handler;</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212      regs-&gt;sp = (unsigned long)frame;</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246  SYSCALL_DEFINE0(rt_sigreturn)</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263      … restore_sigcontext(regs, &amp;frame-&gt;uc…)</a:t>
            </a:r>
            <a:endParaRPr lang="en-US" sz="1050" dirty="0"/>
          </a:p>
        </p:txBody>
      </p:sp>
      <p:sp>
        <p:nvSpPr>
          <p:cNvPr id="9" name="Text 7"/>
          <p:cNvSpPr txBox="1"/>
          <p:nvPr/>
        </p:nvSpPr>
        <p:spPr>
          <a:xfrm>
            <a:off x="6629400" y="1188720"/>
            <a:ext cx="5029200" cy="365760"/>
          </a:xfrm>
          <a:prstGeom prst="rect">
            <a:avLst/>
          </a:prstGeom>
          <a:noFill/>
          <a:ln/>
        </p:spPr>
        <p:txBody>
          <a:bodyPr wrap="square" lIns="0" tIns="0" rIns="0" bIns="0" rtlCol="0" anchor="t"/>
          <a:lstStyle/>
          <a:p>
            <a:pPr algn="l" indent="0" marL="0">
              <a:spcAft>
                <a:spcPts val="600"/>
              </a:spcAft>
              <a:buNone/>
            </a:pPr>
            <a:r>
              <a:rPr lang="en-US" sz="1350" b="1" dirty="0">
                <a:solidFill>
                  <a:schemeClr val="tx1"/>
                </a:solidFill>
              </a:rPr>
              <a:t>struct rt_sigframe</a:t>
            </a:r>
            <a:pPr algn="l" indent="0" marL="0">
              <a:spcAft>
                <a:spcPts val="600"/>
              </a:spcAft>
              <a:buNone/>
            </a:pPr>
            <a:r>
              <a:rPr lang="en-US" sz="1350" dirty="0">
                <a:solidFill>
                  <a:schemeClr val="tx1"/>
                </a:solidFill>
              </a:rPr>
              <a:t>, on the user stack</a:t>
            </a:r>
            <a:endParaRPr lang="en-US" sz="1350" dirty="0"/>
          </a:p>
        </p:txBody>
      </p:sp>
      <p:sp>
        <p:nvSpPr>
          <p:cNvPr id="10" name="a1_fr"/>
          <p:cNvSpPr/>
          <p:nvPr/>
        </p:nvSpPr>
        <p:spPr>
          <a:xfrm>
            <a:off x="6629400" y="1600200"/>
            <a:ext cx="2651760" cy="548640"/>
          </a:xfrm>
          <a:prstGeom prst="rect">
            <a:avLst/>
          </a:prstGeom>
          <a:solidFill>
            <a:schemeClr val="accent1"/>
          </a:solidFill>
          <a:ln w="9525">
            <a:solidFill>
              <a:srgbClr val="CBD5E1"/>
            </a:solidFill>
            <a:prstDash val="solid"/>
          </a:ln>
        </p:spPr>
        <p:txBody>
          <a:bodyPr/>
          <a:p/>
        </p:txBody>
      </p:sp>
      <p:sp>
        <p:nvSpPr>
          <p:cNvPr id="11" name="a1_fr"/>
          <p:cNvSpPr txBox="1"/>
          <p:nvPr/>
        </p:nvSpPr>
        <p:spPr>
          <a:xfrm>
            <a:off x="6720840" y="1600200"/>
            <a:ext cx="2514600" cy="548640"/>
          </a:xfrm>
          <a:prstGeom prst="rect">
            <a:avLst/>
          </a:prstGeom>
          <a:noFill/>
          <a:ln/>
        </p:spPr>
        <p:txBody>
          <a:bodyPr wrap="square" lIns="0" tIns="0" rIns="0" bIns="0" rtlCol="0" anchor="ctr"/>
          <a:lstStyle/>
          <a:p>
            <a:pPr algn="l" indent="0" marL="0">
              <a:spcAft>
                <a:spcPts val="600"/>
              </a:spcAft>
              <a:buNone/>
            </a:pPr>
            <a:r>
              <a:rPr lang="en-US" sz="1050" b="1" dirty="0">
                <a:solidFill>
                  <a:schemeClr val="bg1"/>
                </a:solidFill>
              </a:rPr>
              <a:t>pretcode = sa_restorer</a:t>
            </a:r>
            <a:endParaRPr lang="en-US" sz="1050" dirty="0"/>
          </a:p>
        </p:txBody>
      </p:sp>
      <p:sp>
        <p:nvSpPr>
          <p:cNvPr id="12" name="a1_fr"/>
          <p:cNvSpPr txBox="1"/>
          <p:nvPr/>
        </p:nvSpPr>
        <p:spPr>
          <a:xfrm>
            <a:off x="9372600" y="1600200"/>
            <a:ext cx="2286000" cy="548640"/>
          </a:xfrm>
          <a:prstGeom prst="rect">
            <a:avLst/>
          </a:prstGeom>
          <a:noFill/>
          <a:ln/>
        </p:spPr>
        <p:txBody>
          <a:bodyPr wrap="square" lIns="0" tIns="0" rIns="0" bIns="0" rtlCol="0" anchor="ctr"/>
          <a:lstStyle/>
          <a:p>
            <a:pPr algn="l" indent="0" marL="0">
              <a:spcAft>
                <a:spcPts val="600"/>
              </a:spcAft>
              <a:buNone/>
            </a:pPr>
            <a:r>
              <a:rPr lang="en-US" sz="1050" dirty="0">
                <a:solidFill>
                  <a:schemeClr val="accent3"/>
                </a:solidFill>
              </a:rPr>
              <a:t>the return address of the handler</a:t>
            </a:r>
            <a:endParaRPr lang="en-US" sz="1050" dirty="0"/>
          </a:p>
        </p:txBody>
      </p:sp>
      <p:sp>
        <p:nvSpPr>
          <p:cNvPr id="13" name="a2_fr"/>
          <p:cNvSpPr/>
          <p:nvPr/>
        </p:nvSpPr>
        <p:spPr>
          <a:xfrm>
            <a:off x="6629400" y="2221992"/>
            <a:ext cx="2651760" cy="548640"/>
          </a:xfrm>
          <a:prstGeom prst="rect">
            <a:avLst/>
          </a:prstGeom>
          <a:solidFill>
            <a:schemeClr val="accent5"/>
          </a:solidFill>
          <a:ln w="9525">
            <a:solidFill>
              <a:srgbClr val="CBD5E1"/>
            </a:solidFill>
            <a:prstDash val="solid"/>
          </a:ln>
        </p:spPr>
        <p:txBody>
          <a:bodyPr/>
          <a:p/>
        </p:txBody>
      </p:sp>
      <p:sp>
        <p:nvSpPr>
          <p:cNvPr id="14" name="a2_fr"/>
          <p:cNvSpPr txBox="1"/>
          <p:nvPr/>
        </p:nvSpPr>
        <p:spPr>
          <a:xfrm>
            <a:off x="6720840" y="2221992"/>
            <a:ext cx="2514600" cy="548640"/>
          </a:xfrm>
          <a:prstGeom prst="rect">
            <a:avLst/>
          </a:prstGeom>
          <a:noFill/>
          <a:ln/>
        </p:spPr>
        <p:txBody>
          <a:bodyPr wrap="square" lIns="0" tIns="0" rIns="0" bIns="0" rtlCol="0" anchor="ctr"/>
          <a:lstStyle/>
          <a:p>
            <a:pPr algn="l" indent="0" marL="0">
              <a:spcAft>
                <a:spcPts val="600"/>
              </a:spcAft>
              <a:buNone/>
            </a:pPr>
            <a:r>
              <a:rPr lang="en-US" sz="1050" dirty="0">
                <a:solidFill>
                  <a:schemeClr val="tx1"/>
                </a:solidFill>
              </a:rPr>
              <a:t>uc: saved rip, rsp, all registers</a:t>
            </a:r>
            <a:endParaRPr lang="en-US" sz="1050" dirty="0"/>
          </a:p>
        </p:txBody>
      </p:sp>
      <p:sp>
        <p:nvSpPr>
          <p:cNvPr id="15" name="a2_fr"/>
          <p:cNvSpPr txBox="1"/>
          <p:nvPr/>
        </p:nvSpPr>
        <p:spPr>
          <a:xfrm>
            <a:off x="9372600" y="2221992"/>
            <a:ext cx="2286000" cy="548640"/>
          </a:xfrm>
          <a:prstGeom prst="rect">
            <a:avLst/>
          </a:prstGeom>
          <a:noFill/>
          <a:ln/>
        </p:spPr>
        <p:txBody>
          <a:bodyPr wrap="square" lIns="0" tIns="0" rIns="0" bIns="0" rtlCol="0" anchor="ctr"/>
          <a:lstStyle/>
          <a:p>
            <a:pPr algn="l" indent="0" marL="0">
              <a:spcAft>
                <a:spcPts val="600"/>
              </a:spcAft>
              <a:buNone/>
            </a:pPr>
            <a:r>
              <a:rPr lang="en-US" sz="1050" dirty="0">
                <a:solidFill>
                  <a:schemeClr val="accent3"/>
                </a:solidFill>
              </a:rPr>
              <a:t>where main was: inside pause()</a:t>
            </a:r>
            <a:endParaRPr lang="en-US" sz="1050" dirty="0"/>
          </a:p>
        </p:txBody>
      </p:sp>
      <p:sp>
        <p:nvSpPr>
          <p:cNvPr id="16" name="a3_fr"/>
          <p:cNvSpPr/>
          <p:nvPr/>
        </p:nvSpPr>
        <p:spPr>
          <a:xfrm>
            <a:off x="6629400" y="2843784"/>
            <a:ext cx="2651760" cy="548640"/>
          </a:xfrm>
          <a:prstGeom prst="rect">
            <a:avLst/>
          </a:prstGeom>
          <a:solidFill>
            <a:schemeClr val="accent5"/>
          </a:solidFill>
          <a:ln w="9525">
            <a:solidFill>
              <a:srgbClr val="CBD5E1"/>
            </a:solidFill>
            <a:prstDash val="solid"/>
          </a:ln>
        </p:spPr>
        <p:txBody>
          <a:bodyPr/>
          <a:p/>
        </p:txBody>
      </p:sp>
      <p:sp>
        <p:nvSpPr>
          <p:cNvPr id="17" name="a3_fr"/>
          <p:cNvSpPr txBox="1"/>
          <p:nvPr/>
        </p:nvSpPr>
        <p:spPr>
          <a:xfrm>
            <a:off x="6720840" y="2843784"/>
            <a:ext cx="2514600" cy="548640"/>
          </a:xfrm>
          <a:prstGeom prst="rect">
            <a:avLst/>
          </a:prstGeom>
          <a:noFill/>
          <a:ln/>
        </p:spPr>
        <p:txBody>
          <a:bodyPr wrap="square" lIns="0" tIns="0" rIns="0" bIns="0" rtlCol="0" anchor="ctr"/>
          <a:lstStyle/>
          <a:p>
            <a:pPr algn="l" indent="0" marL="0">
              <a:spcAft>
                <a:spcPts val="600"/>
              </a:spcAft>
              <a:buNone/>
            </a:pPr>
            <a:r>
              <a:rPr lang="en-US" sz="1050" dirty="0">
                <a:solidFill>
                  <a:schemeClr val="tx1"/>
                </a:solidFill>
              </a:rPr>
              <a:t>uc: saved signal mask</a:t>
            </a:r>
            <a:endParaRPr lang="en-US" sz="1050" dirty="0"/>
          </a:p>
        </p:txBody>
      </p:sp>
      <p:sp>
        <p:nvSpPr>
          <p:cNvPr id="18" name="a3_fr"/>
          <p:cNvSpPr txBox="1"/>
          <p:nvPr/>
        </p:nvSpPr>
        <p:spPr>
          <a:xfrm>
            <a:off x="9372600" y="2843784"/>
            <a:ext cx="2286000" cy="548640"/>
          </a:xfrm>
          <a:prstGeom prst="rect">
            <a:avLst/>
          </a:prstGeom>
          <a:noFill/>
          <a:ln/>
        </p:spPr>
        <p:txBody>
          <a:bodyPr wrap="square" lIns="0" tIns="0" rIns="0" bIns="0" rtlCol="0" anchor="ctr"/>
          <a:lstStyle/>
          <a:p>
            <a:pPr algn="l" indent="0" marL="0">
              <a:spcAft>
                <a:spcPts val="600"/>
              </a:spcAft>
              <a:buNone/>
            </a:pPr>
            <a:r>
              <a:rPr lang="en-US" sz="1050" dirty="0">
                <a:solidFill>
                  <a:schemeClr val="accent3"/>
                </a:solidFill>
              </a:rPr>
              <a:t>restored afterwards</a:t>
            </a:r>
            <a:endParaRPr lang="en-US" sz="1050" dirty="0"/>
          </a:p>
        </p:txBody>
      </p:sp>
      <p:sp>
        <p:nvSpPr>
          <p:cNvPr id="19" name="a4_fr"/>
          <p:cNvSpPr/>
          <p:nvPr/>
        </p:nvSpPr>
        <p:spPr>
          <a:xfrm>
            <a:off x="6629400" y="3465576"/>
            <a:ext cx="2651760" cy="548640"/>
          </a:xfrm>
          <a:prstGeom prst="rect">
            <a:avLst/>
          </a:prstGeom>
          <a:solidFill>
            <a:schemeClr val="bg2"/>
          </a:solidFill>
          <a:ln w="9525">
            <a:solidFill>
              <a:srgbClr val="CBD5E1"/>
            </a:solidFill>
            <a:prstDash val="solid"/>
          </a:ln>
        </p:spPr>
        <p:txBody>
          <a:bodyPr/>
          <a:p/>
        </p:txBody>
      </p:sp>
      <p:sp>
        <p:nvSpPr>
          <p:cNvPr id="20" name="a4_fr"/>
          <p:cNvSpPr txBox="1"/>
          <p:nvPr/>
        </p:nvSpPr>
        <p:spPr>
          <a:xfrm>
            <a:off x="6720840" y="3465576"/>
            <a:ext cx="2514600" cy="548640"/>
          </a:xfrm>
          <a:prstGeom prst="rect">
            <a:avLst/>
          </a:prstGeom>
          <a:noFill/>
          <a:ln/>
        </p:spPr>
        <p:txBody>
          <a:bodyPr wrap="square" lIns="0" tIns="0" rIns="0" bIns="0" rtlCol="0" anchor="ctr"/>
          <a:lstStyle/>
          <a:p>
            <a:pPr algn="l" indent="0" marL="0">
              <a:spcAft>
                <a:spcPts val="600"/>
              </a:spcAft>
              <a:buNone/>
            </a:pPr>
            <a:r>
              <a:rPr lang="en-US" sz="1050" dirty="0">
                <a:solidFill>
                  <a:schemeClr val="tx1"/>
                </a:solidFill>
              </a:rPr>
              <a:t>info: siginfo</a:t>
            </a:r>
            <a:endParaRPr lang="en-US" sz="1050" dirty="0"/>
          </a:p>
        </p:txBody>
      </p:sp>
      <p:sp>
        <p:nvSpPr>
          <p:cNvPr id="21" name="a4_fr"/>
          <p:cNvSpPr txBox="1"/>
          <p:nvPr/>
        </p:nvSpPr>
        <p:spPr>
          <a:xfrm>
            <a:off x="9372600" y="3465576"/>
            <a:ext cx="2286000" cy="548640"/>
          </a:xfrm>
          <a:prstGeom prst="rect">
            <a:avLst/>
          </a:prstGeom>
          <a:noFill/>
          <a:ln/>
        </p:spPr>
        <p:txBody>
          <a:bodyPr wrap="square" lIns="0" tIns="0" rIns="0" bIns="0" rtlCol="0" anchor="ctr"/>
          <a:lstStyle/>
          <a:p>
            <a:pPr algn="l" indent="0" marL="0">
              <a:spcAft>
                <a:spcPts val="600"/>
              </a:spcAft>
              <a:buNone/>
            </a:pPr>
            <a:r>
              <a:rPr lang="en-US" sz="1050" dirty="0">
                <a:solidFill>
                  <a:schemeClr val="accent3"/>
                </a:solidFill>
              </a:rPr>
              <a:t>signo 2, si_pid 536, si_code SI_USER</a:t>
            </a:r>
            <a:endParaRPr lang="en-US" sz="1050" dirty="0"/>
          </a:p>
        </p:txBody>
      </p:sp>
      <p:sp>
        <p:nvSpPr>
          <p:cNvPr id="22" name="a1_fr2"/>
          <p:cNvSpPr/>
          <p:nvPr/>
        </p:nvSpPr>
        <p:spPr>
          <a:xfrm>
            <a:off x="548640" y="4480560"/>
            <a:ext cx="11109960" cy="658368"/>
          </a:xfrm>
          <a:prstGeom prst="roundRect">
            <a:avLst>
              <a:gd name="adj" fmla="val 11111"/>
            </a:avLst>
          </a:prstGeom>
          <a:solidFill>
            <a:schemeClr val="bg2"/>
          </a:solidFill>
          <a:ln/>
        </p:spPr>
        <p:txBody>
          <a:bodyPr/>
          <a:p/>
        </p:txBody>
      </p:sp>
      <p:sp>
        <p:nvSpPr>
          <p:cNvPr id="23" name="a1_fr2"/>
          <p:cNvSpPr/>
          <p:nvPr/>
        </p:nvSpPr>
        <p:spPr>
          <a:xfrm>
            <a:off x="658368" y="4626864"/>
            <a:ext cx="365760" cy="365760"/>
          </a:xfrm>
          <a:prstGeom prst="ellipse">
            <a:avLst/>
          </a:prstGeom>
          <a:solidFill>
            <a:schemeClr val="tx2"/>
          </a:solidFill>
          <a:ln/>
        </p:spPr>
        <p:txBody>
          <a:bodyPr/>
          <a:p/>
        </p:txBody>
      </p:sp>
      <p:sp>
        <p:nvSpPr>
          <p:cNvPr id="24" name="a1_fr2"/>
          <p:cNvSpPr txBox="1"/>
          <p:nvPr/>
        </p:nvSpPr>
        <p:spPr>
          <a:xfrm>
            <a:off x="658368" y="462686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1</a:t>
            </a:r>
            <a:endParaRPr lang="en-US" sz="1200" dirty="0"/>
          </a:p>
        </p:txBody>
      </p:sp>
      <p:sp>
        <p:nvSpPr>
          <p:cNvPr id="25" name="a1_fr2"/>
          <p:cNvSpPr txBox="1"/>
          <p:nvPr/>
        </p:nvSpPr>
        <p:spPr>
          <a:xfrm>
            <a:off x="1143000" y="4480560"/>
            <a:ext cx="10378440" cy="658368"/>
          </a:xfrm>
          <a:prstGeom prst="rect">
            <a:avLst/>
          </a:prstGeom>
          <a:noFill/>
          <a:ln/>
        </p:spPr>
        <p:txBody>
          <a:bodyPr wrap="square" lIns="0" tIns="0" rIns="0" bIns="0" rtlCol="0" anchor="ctr"/>
          <a:lstStyle/>
          <a:p>
            <a:pPr algn="l" indent="0" marL="0">
              <a:spcAft>
                <a:spcPts val="600"/>
              </a:spcAft>
              <a:buNone/>
            </a:pPr>
            <a:r>
              <a:rPr lang="en-US" sz="1200" dirty="0">
                <a:solidFill>
                  <a:schemeClr val="tx1"/>
                </a:solidFill>
              </a:rPr>
              <a:t>The kernel returns to user mode with </a:t>
            </a:r>
            <a:pPr algn="l" indent="0" marL="0">
              <a:spcAft>
                <a:spcPts val="600"/>
              </a:spcAft>
              <a:buNone/>
            </a:pPr>
            <a:r>
              <a:rPr lang="en-US" sz="1200" b="1" dirty="0">
                <a:solidFill>
                  <a:schemeClr val="tx1"/>
                </a:solidFill>
              </a:rPr>
              <a:t>rip = on_int, rdi = 2</a:t>
            </a:r>
            <a:pPr algn="l" indent="0" marL="0">
              <a:spcAft>
                <a:spcPts val="600"/>
              </a:spcAft>
              <a:buNone/>
            </a:pPr>
            <a:r>
              <a:rPr lang="en-US" sz="1200" dirty="0">
                <a:solidFill>
                  <a:schemeClr val="tx1"/>
                </a:solidFill>
              </a:rPr>
              <a:t>: the CPU runs the handler as if it had been called. Its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ret</a:t>
            </a:r>
            <a:pPr algn="l" indent="0" marL="0">
              <a:spcAft>
                <a:spcPts val="600"/>
              </a:spcAft>
              <a:buNone/>
            </a:pPr>
            <a:r>
              <a:rPr lang="en-US" sz="1200" dirty="0">
                <a:solidFill>
                  <a:schemeClr val="tx1"/>
                </a:solidFill>
              </a:rPr>
              <a:t> jumps to </a:t>
            </a:r>
            <a:pPr algn="l" indent="0" marL="0">
              <a:spcAft>
                <a:spcPts val="600"/>
              </a:spcAft>
              <a:buNone/>
            </a:pPr>
            <a:r>
              <a:rPr lang="en-US" sz="1200" b="1" dirty="0">
                <a:solidFill>
                  <a:schemeClr val="tx1"/>
                </a:solidFill>
              </a:rPr>
              <a:t>pretcode</a:t>
            </a:r>
            <a:pPr algn="l" indent="0" marL="0">
              <a:spcAft>
                <a:spcPts val="600"/>
              </a:spcAft>
              <a:buNone/>
            </a:pPr>
            <a:r>
              <a:rPr lang="en-US" sz="1200" dirty="0">
                <a:solidFill>
                  <a:schemeClr val="tx1"/>
                </a:solidFill>
              </a:rPr>
              <a:t>: libc's __restore_rt.</a:t>
            </a:r>
            <a:endParaRPr lang="en-US" sz="1200" dirty="0"/>
          </a:p>
        </p:txBody>
      </p:sp>
      <p:sp>
        <p:nvSpPr>
          <p:cNvPr id="26" name="a2_fr2"/>
          <p:cNvSpPr/>
          <p:nvPr/>
        </p:nvSpPr>
        <p:spPr>
          <a:xfrm>
            <a:off x="548640" y="5212080"/>
            <a:ext cx="11109960" cy="658368"/>
          </a:xfrm>
          <a:prstGeom prst="roundRect">
            <a:avLst>
              <a:gd name="adj" fmla="val 11111"/>
            </a:avLst>
          </a:prstGeom>
          <a:solidFill>
            <a:schemeClr val="bg1"/>
          </a:solidFill>
          <a:ln w="12700">
            <a:solidFill>
              <a:schemeClr val="accent4"/>
            </a:solidFill>
            <a:prstDash val="solid"/>
          </a:ln>
        </p:spPr>
        <p:txBody>
          <a:bodyPr/>
          <a:p/>
        </p:txBody>
      </p:sp>
      <p:sp>
        <p:nvSpPr>
          <p:cNvPr id="27" name="a2_fr2"/>
          <p:cNvSpPr/>
          <p:nvPr/>
        </p:nvSpPr>
        <p:spPr>
          <a:xfrm>
            <a:off x="658368" y="5358384"/>
            <a:ext cx="365760" cy="365760"/>
          </a:xfrm>
          <a:prstGeom prst="ellipse">
            <a:avLst/>
          </a:prstGeom>
          <a:solidFill>
            <a:schemeClr val="tx2"/>
          </a:solidFill>
          <a:ln/>
        </p:spPr>
        <p:txBody>
          <a:bodyPr/>
          <a:p/>
        </p:txBody>
      </p:sp>
      <p:sp>
        <p:nvSpPr>
          <p:cNvPr id="28" name="a2_fr2"/>
          <p:cNvSpPr txBox="1"/>
          <p:nvPr/>
        </p:nvSpPr>
        <p:spPr>
          <a:xfrm>
            <a:off x="658368" y="535838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2</a:t>
            </a:r>
            <a:endParaRPr lang="en-US" sz="1200" dirty="0"/>
          </a:p>
        </p:txBody>
      </p:sp>
      <p:sp>
        <p:nvSpPr>
          <p:cNvPr id="29" name="a2_fr2"/>
          <p:cNvSpPr txBox="1"/>
          <p:nvPr/>
        </p:nvSpPr>
        <p:spPr>
          <a:xfrm>
            <a:off x="1143000" y="5212080"/>
            <a:ext cx="10378440" cy="658368"/>
          </a:xfrm>
          <a:prstGeom prst="rect">
            <a:avLst/>
          </a:prstGeom>
          <a:noFill/>
          <a:ln/>
        </p:spPr>
        <p:txBody>
          <a:bodyPr wrap="square" lIns="0" tIns="0" rIns="0" bIns="0" rtlCol="0" anchor="ctr"/>
          <a:lstStyle/>
          <a:p>
            <a:pPr algn="l" indent="0" marL="0">
              <a:spcAft>
                <a:spcPts val="600"/>
              </a:spcAft>
              <a:buNone/>
            </a:pPr>
            <a:r>
              <a:rPr lang="en-US" sz="1200" dirty="0">
                <a:solidFill>
                  <a:schemeClr val="tx1"/>
                </a:solidFill>
              </a:rPr>
              <a:t>__restore_rt is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mov $15,%rax ; syscall</a:t>
            </a:r>
            <a:pPr algn="l" indent="0" marL="0">
              <a:spcAft>
                <a:spcPts val="600"/>
              </a:spcAft>
              <a:buNone/>
            </a:pPr>
            <a:r>
              <a:rPr lang="en-US" sz="1200" dirty="0">
                <a:solidFill>
                  <a:schemeClr val="tx1"/>
                </a:solidFill>
              </a:rPr>
              <a:t>: </a:t>
            </a:r>
            <a:pPr algn="l" indent="0" marL="0">
              <a:spcAft>
                <a:spcPts val="600"/>
              </a:spcAft>
              <a:buNone/>
            </a:pPr>
            <a:r>
              <a:rPr lang="en-US" sz="1200" b="1" dirty="0">
                <a:solidFill>
                  <a:schemeClr val="tx1"/>
                </a:solidFill>
              </a:rPr>
              <a:t>rt_sigreturn</a:t>
            </a:r>
            <a:pPr algn="l" indent="0" marL="0">
              <a:spcAft>
                <a:spcPts val="600"/>
              </a:spcAft>
              <a:buNone/>
            </a:pPr>
            <a:r>
              <a:rPr lang="en-US" sz="1200" dirty="0">
                <a:solidFill>
                  <a:schemeClr val="tx1"/>
                </a:solidFill>
              </a:rPr>
              <a:t> copies the saved registers back. main continues inside pause(), which returns −1, EINTR.</a:t>
            </a:r>
            <a:endParaRPr lang="en-US" sz="1200" dirty="0"/>
          </a:p>
        </p:txBody>
      </p:sp>
      <p:sp>
        <p:nvSpPr>
          <p:cNvPr id="30" name="Text 28"/>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Bovet &amp; Cesati Ch. 11 (catching the signal)</a:t>
            </a:r>
            <a:endParaRPr lang="en-US" sz="1100" dirty="0"/>
          </a:p>
        </p:txBody>
      </p:sp>
      <p:sp>
        <p:nvSpPr>
          <p:cNvPr id="32" name="Text 29"/>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15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4" fill="hold">
                      <p:stCondLst>
                        <p:cond delay="indefinite"/>
                      </p:stCondLst>
                      <p:childTnLst>
                        <p:par>
                          <p:cTn id="25"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0"/>
                                        </p:tgtEl>
                                        <p:attrNameLst>
                                          <p:attrName>style.visibility</p:attrName>
                                        </p:attrNameLst>
                                      </p:cBhvr>
                                      <p:to>
                                        <p:strVal val="visible"/>
                                      </p:to>
                                    </p:set>
                                    <p:animEffect transition="in" filter="fade">
                                      <p:cBhvr>
                                        <p:cTn id="5" dur="400"/>
                                        <p:tgtEl>
                                          <p:spTgt spid="10"/>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1"/>
                                        </p:tgtEl>
                                        <p:attrNameLst>
                                          <p:attrName>style.visibility</p:attrName>
                                        </p:attrNameLst>
                                      </p:cBhvr>
                                      <p:to>
                                        <p:strVal val="visible"/>
                                      </p:to>
                                    </p:set>
                                    <p:animEffect transition="in" filter="fade">
                                      <p:cBhvr>
                                        <p:cTn id="8" dur="400"/>
                                        <p:tgtEl>
                                          <p:spTgt spid="11"/>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400"/>
                                        <p:tgtEl>
                                          <p:spTgt spid="1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4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4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400"/>
                                        <p:tgtEl>
                                          <p:spTgt spid="2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400"/>
                                        <p:tgtEl>
                                          <p:spTgt spid="25"/>
                                        </p:tgtEl>
                                      </p:cBhvr>
                                    </p:animEffect>
                                  </p:childTnLst>
                                </p:cTn>
                              </p:par>
                            </p:childTnLst>
                          </p:cTn>
                        </p:par>
                      </p:childTnLst>
                    </p:cTn>
                  </p:par>
                  <p:par>
                    <p:cTn id="47" fill="hold">
                      <p:stCondLst>
                        <p:cond delay="indefinite"/>
                      </p:stCondLst>
                      <p:childTnLst>
                        <p:par>
                          <p:cTn id="48"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4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4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400"/>
                                        <p:tgtEl>
                                          <p:spTgt spid="1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4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4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400"/>
                                        <p:tgtEl>
                                          <p:spTgt spid="2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400"/>
                                        <p:tgtEl>
                                          <p:spTgt spid="29"/>
                                        </p:tgtEl>
                                      </p:cBhvr>
                                    </p:animEffect>
                                  </p:childTnLst>
                                </p:cTn>
                              </p:par>
                            </p:childTnLst>
                          </p:cTn>
                        </p:par>
                      </p:childTnLst>
                    </p:cTn>
                  </p:par>
                  <p:par>
                    <p:cTn id="58" fill="hold">
                      <p:stCondLst>
                        <p:cond delay="indefinite"/>
                      </p:stCondLst>
                      <p:childTnLst>
                        <p:par>
                          <p:cTn id="59"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400"/>
                                        <p:tgtEl>
                                          <p:spTgt spid="1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400"/>
                                        <p:tgtEl>
                                          <p:spTgt spid="1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400"/>
                                        <p:tgtEl>
                                          <p:spTgt spid="18"/>
                                        </p:tgtEl>
                                      </p:cBhvr>
                                    </p:animEffect>
                                  </p:childTnLst>
                                </p:cTn>
                              </p:par>
                            </p:childTnLst>
                          </p:cTn>
                        </p:par>
                      </p:childTnLst>
                    </p:cTn>
                  </p:par>
                  <p:par>
                    <p:cTn id="69" fill="hold">
                      <p:stCondLst>
                        <p:cond delay="indefinite"/>
                      </p:stCondLst>
                      <p:childTnLst>
                        <p:par>
                          <p:cTn id="70"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400"/>
                                        <p:tgtEl>
                                          <p:spTgt spid="1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400"/>
                                        <p:tgtEl>
                                          <p:spTgt spid="2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22" grpId="0" animBg="1"/>
      <p:bldP spid="23" grpId="0" animBg="1"/>
      <p:bldP spid="24" grpId="0" animBg="1"/>
      <p:bldP spid="25" grpId="0" animBg="1"/>
      <p:bldP spid="13" grpId="0" animBg="1"/>
      <p:bldP spid="14" grpId="0" animBg="1"/>
      <p:bldP spid="15" grpId="0" animBg="1"/>
      <p:bldP spid="26" grpId="0" animBg="1"/>
      <p:bldP spid="27" grpId="0" animBg="1"/>
      <p:bldP spid="28" grpId="0" animBg="1"/>
      <p:bldP spid="29" grpId="0" animBg="1"/>
      <p:bldP spid="16" grpId="0" animBg="1"/>
      <p:bldP spid="17" grpId="0" animBg="1"/>
      <p:bldP spid="18" grpId="0" animBg="1"/>
      <p:bldP spid="19"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Watch one SIGINT travel to its handler and back</a:t>
            </a:r>
            <a:endParaRPr lang="en-US" sz="3000" dirty="0"/>
          </a:p>
        </p:txBody>
      </p:sp>
      <p:sp>
        <p:nvSpPr>
          <p:cNvPr id="4" name="Text 2"/>
          <p:cNvSpPr txBox="1"/>
          <p:nvPr/>
        </p:nvSpPr>
        <p:spPr>
          <a:xfrm>
            <a:off x="548640" y="5623560"/>
            <a:ext cx="7680960" cy="320040"/>
          </a:xfrm>
          <a:prstGeom prst="rect">
            <a:avLst/>
          </a:prstGeom>
          <a:noFill/>
          <a:ln/>
        </p:spPr>
        <p:txBody>
          <a:bodyPr wrap="square" lIns="0" tIns="0" rIns="0" bIns="0" rtlCol="0" anchor="t"/>
          <a:lstStyle/>
          <a:p>
            <a:pPr algn="l" indent="0" marL="0">
              <a:spcAft>
                <a:spcPts val="600"/>
              </a:spcAft>
              <a:buNone/>
            </a:pPr>
            <a:r>
              <a:rPr lang="en-US" sz="1200" i="1" dirty="0">
                <a:solidFill>
                  <a:schemeClr val="accent3"/>
                </a:solidFill>
              </a:rPr>
              <a:t>Click the video to play or pause. About 1.3 minutes, no sound.</a:t>
            </a:r>
            <a:endParaRPr lang="en-US" sz="1200" dirty="0"/>
          </a:p>
        </p:txBody>
      </p:sp>
      <p:sp>
        <p:nvSpPr>
          <p:cNvPr id="5" name="Shape 3"/>
          <p:cNvSpPr/>
          <p:nvPr/>
        </p:nvSpPr>
        <p:spPr>
          <a:xfrm>
            <a:off x="8503920" y="1188720"/>
            <a:ext cx="3154680" cy="4754880"/>
          </a:xfrm>
          <a:prstGeom prst="roundRect">
            <a:avLst>
              <a:gd name="adj" fmla="val 2319"/>
            </a:avLst>
          </a:prstGeom>
          <a:solidFill>
            <a:schemeClr val="accent5"/>
          </a:solidFill>
          <a:ln/>
        </p:spPr>
        <p:txBody>
          <a:bodyPr/>
          <a:p/>
        </p:txBody>
      </p:sp>
      <p:sp>
        <p:nvSpPr>
          <p:cNvPr id="6" name="Text 4"/>
          <p:cNvSpPr txBox="1"/>
          <p:nvPr/>
        </p:nvSpPr>
        <p:spPr>
          <a:xfrm>
            <a:off x="8732520" y="1325880"/>
            <a:ext cx="2743200" cy="365760"/>
          </a:xfrm>
          <a:prstGeom prst="rect">
            <a:avLst/>
          </a:prstGeom>
          <a:noFill/>
          <a:ln/>
        </p:spPr>
        <p:txBody>
          <a:bodyPr wrap="square" lIns="0" tIns="0" rIns="0" bIns="0" rtlCol="0" anchor="t"/>
          <a:lstStyle/>
          <a:p>
            <a:pPr algn="l" indent="0" marL="0">
              <a:spcAft>
                <a:spcPts val="600"/>
              </a:spcAft>
              <a:buNone/>
            </a:pPr>
            <a:r>
              <a:rPr lang="en-US" sz="1800" b="1" dirty="0">
                <a:solidFill>
                  <a:schemeClr val="tx2"/>
                </a:solidFill>
              </a:rPr>
              <a:t>Watch for</a:t>
            </a:r>
            <a:endParaRPr lang="en-US" sz="1800" dirty="0"/>
          </a:p>
        </p:txBody>
      </p:sp>
      <p:sp>
        <p:nvSpPr>
          <p:cNvPr id="7" name="Text 5"/>
          <p:cNvSpPr txBox="1"/>
          <p:nvPr/>
        </p:nvSpPr>
        <p:spPr>
          <a:xfrm>
            <a:off x="8732520" y="1783080"/>
            <a:ext cx="2743200" cy="4069080"/>
          </a:xfrm>
          <a:prstGeom prst="rect">
            <a:avLst/>
          </a:prstGeom>
          <a:noFill/>
          <a:ln/>
        </p:spPr>
        <p:txBody>
          <a:bodyPr wrap="square" lIns="0" tIns="0" rIns="0" bIns="0" rtlCol="0" anchor="t"/>
          <a:lstStyle/>
          <a:p>
            <a:pPr algn="l" indent="0" marL="0">
              <a:spcAft>
                <a:spcPts val="900"/>
              </a:spcAft>
              <a:buNone/>
            </a:pPr>
            <a:r>
              <a:rPr lang="en-US" sz="1400" b="1" dirty="0">
                <a:solidFill>
                  <a:schemeClr val="accent1"/>
                </a:solidFill>
              </a:rPr>
              <a:t>1.</a:t>
            </a:r>
            <a:pPr algn="l" indent="0" marL="0">
              <a:spcAft>
                <a:spcPts val="900"/>
              </a:spcAft>
              <a:buNone/>
            </a:pPr>
            <a:r>
              <a:rPr lang="en-US" sz="1400" dirty="0">
                <a:solidFill>
                  <a:schemeClr val="tx1"/>
                </a:solidFill>
              </a:rPr>
              <a:t> Sending only </a:t>
            </a:r>
            <a:pPr algn="l" indent="0" marL="0">
              <a:spcAft>
                <a:spcPts val="900"/>
              </a:spcAft>
              <a:buNone/>
            </a:pPr>
            <a:r>
              <a:rPr lang="en-US" sz="1400" b="1" dirty="0">
                <a:solidFill>
                  <a:schemeClr val="tx1"/>
                </a:solidFill>
              </a:rPr>
              <a:t>sets a bit</a:t>
            </a:r>
            <a:pPr algn="l" indent="0" marL="0">
              <a:spcAft>
                <a:spcPts val="900"/>
              </a:spcAft>
              <a:buNone/>
            </a:pPr>
            <a:r>
              <a:rPr lang="en-US" sz="1400" dirty="0">
                <a:solidFill>
                  <a:schemeClr val="tx1"/>
                </a:solidFill>
              </a:rPr>
              <a:t>.</a:t>
            </a:r>
            <a:endParaRPr lang="en-US" sz="1400" dirty="0"/>
          </a:p>
          <a:p>
            <a:pPr algn="l" indent="0" marL="0">
              <a:spcAft>
                <a:spcPts val="900"/>
              </a:spcAft>
              <a:buNone/>
            </a:pPr>
            <a:r>
              <a:rPr lang="en-US" sz="1400" b="1" dirty="0">
                <a:solidFill>
                  <a:schemeClr val="accent1"/>
                </a:solidFill>
              </a:rPr>
              <a:t>2.</a:t>
            </a:r>
            <a:pPr algn="l" indent="0" marL="0">
              <a:spcAft>
                <a:spcPts val="900"/>
              </a:spcAft>
              <a:buNone/>
            </a:pPr>
            <a:r>
              <a:rPr lang="en-US" sz="1400" dirty="0">
                <a:solidFill>
                  <a:schemeClr val="tx1"/>
                </a:solidFill>
              </a:rPr>
              <a:t> The sleeper is </a:t>
            </a:r>
            <a:pPr algn="l" indent="0" marL="0">
              <a:spcAft>
                <a:spcPts val="900"/>
              </a:spcAft>
              <a:buNone/>
            </a:pPr>
            <a:r>
              <a:rPr lang="en-US" sz="1400" b="1" dirty="0">
                <a:solidFill>
                  <a:schemeClr val="tx1"/>
                </a:solidFill>
              </a:rPr>
              <a:t>woken</a:t>
            </a:r>
            <a:pPr algn="l" indent="0" marL="0">
              <a:spcAft>
                <a:spcPts val="900"/>
              </a:spcAft>
              <a:buNone/>
            </a:pPr>
            <a:r>
              <a:rPr lang="en-US" sz="1400" dirty="0">
                <a:solidFill>
                  <a:schemeClr val="tx1"/>
                </a:solidFill>
              </a:rPr>
              <a:t>: S → R.</a:t>
            </a:r>
            <a:endParaRPr lang="en-US" sz="1400" dirty="0"/>
          </a:p>
          <a:p>
            <a:pPr algn="l" indent="0" marL="0">
              <a:spcAft>
                <a:spcPts val="900"/>
              </a:spcAft>
              <a:buNone/>
            </a:pPr>
            <a:r>
              <a:rPr lang="en-US" sz="1400" b="1" dirty="0">
                <a:solidFill>
                  <a:schemeClr val="accent1"/>
                </a:solidFill>
              </a:rPr>
              <a:t>3.</a:t>
            </a:r>
            <a:pPr algn="l" indent="0" marL="0">
              <a:spcAft>
                <a:spcPts val="900"/>
              </a:spcAft>
              <a:buNone/>
            </a:pPr>
            <a:r>
              <a:rPr lang="en-US" sz="1400" dirty="0">
                <a:solidFill>
                  <a:schemeClr val="tx1"/>
                </a:solidFill>
              </a:rPr>
              <a:t> Delivery happens </a:t>
            </a:r>
            <a:pPr algn="l" indent="0" marL="0">
              <a:spcAft>
                <a:spcPts val="900"/>
              </a:spcAft>
              <a:buNone/>
            </a:pPr>
            <a:r>
              <a:rPr lang="en-US" sz="1400" b="1" dirty="0">
                <a:solidFill>
                  <a:schemeClr val="tx1"/>
                </a:solidFill>
              </a:rPr>
              <a:t>on the way out</a:t>
            </a:r>
            <a:pPr algn="l" indent="0" marL="0">
              <a:spcAft>
                <a:spcPts val="900"/>
              </a:spcAft>
              <a:buNone/>
            </a:pPr>
            <a:r>
              <a:rPr lang="en-US" sz="1400" dirty="0">
                <a:solidFill>
                  <a:schemeClr val="tx1"/>
                </a:solidFill>
              </a:rPr>
              <a:t> of the kernel.</a:t>
            </a:r>
            <a:endParaRPr lang="en-US" sz="1400" dirty="0"/>
          </a:p>
          <a:p>
            <a:pPr algn="l" indent="0" marL="0">
              <a:spcAft>
                <a:spcPts val="900"/>
              </a:spcAft>
              <a:buNone/>
            </a:pPr>
            <a:r>
              <a:rPr lang="en-US" sz="1400" b="1" dirty="0">
                <a:solidFill>
                  <a:schemeClr val="accent1"/>
                </a:solidFill>
              </a:rPr>
              <a:t>4.</a:t>
            </a:r>
            <a:pPr algn="l" indent="0" marL="0">
              <a:spcAft>
                <a:spcPts val="900"/>
              </a:spcAft>
              <a:buNone/>
            </a:pPr>
            <a:r>
              <a:rPr lang="en-US" sz="1400" dirty="0">
                <a:solidFill>
                  <a:schemeClr val="tx1"/>
                </a:solidFill>
              </a:rPr>
              <a:t> The </a:t>
            </a:r>
            <a:pPr algn="l" indent="0" marL="0">
              <a:spcAft>
                <a:spcPts val="900"/>
              </a:spcAft>
              <a:buNone/>
            </a:pPr>
            <a:r>
              <a:rPr lang="en-US" sz="1400" b="1" dirty="0">
                <a:solidFill>
                  <a:schemeClr val="tx1"/>
                </a:solidFill>
              </a:rPr>
              <a:t>frame</a:t>
            </a:r>
            <a:pPr algn="l" indent="0" marL="0">
              <a:spcAft>
                <a:spcPts val="900"/>
              </a:spcAft>
              <a:buNone/>
            </a:pPr>
            <a:r>
              <a:rPr lang="en-US" sz="1400" dirty="0">
                <a:solidFill>
                  <a:schemeClr val="tx1"/>
                </a:solidFill>
              </a:rPr>
              <a:t> goes on the user stack.</a:t>
            </a:r>
            <a:endParaRPr lang="en-US" sz="1400" dirty="0"/>
          </a:p>
          <a:p>
            <a:pPr algn="l" indent="0" marL="0">
              <a:spcAft>
                <a:spcPts val="900"/>
              </a:spcAft>
              <a:buNone/>
            </a:pPr>
            <a:r>
              <a:rPr lang="en-US" sz="1400" b="1" dirty="0">
                <a:solidFill>
                  <a:schemeClr val="accent1"/>
                </a:solidFill>
              </a:rPr>
              <a:t>5.</a:t>
            </a:r>
            <a:pPr algn="l" indent="0" marL="0">
              <a:spcAft>
                <a:spcPts val="900"/>
              </a:spcAft>
              <a:buNone/>
            </a:pPr>
            <a:r>
              <a:rPr lang="en-US" sz="1400" dirty="0">
                <a:solidFill>
                  <a:schemeClr val="tx1"/>
                </a:solidFill>
              </a:rPr>
              <a:t> </a:t>
            </a:r>
            <a:pPr algn="l" indent="0" marL="0">
              <a:spcAft>
                <a:spcPts val="900"/>
              </a:spcAft>
              <a:buNone/>
            </a:pPr>
            <a:r>
              <a:rPr lang="en-US" sz="1400" b="1" dirty="0">
                <a:solidFill>
                  <a:schemeClr val="tx1"/>
                </a:solidFill>
              </a:rPr>
              <a:t>rt_sigreturn</a:t>
            </a:r>
            <a:pPr algn="l" indent="0" marL="0">
              <a:spcAft>
                <a:spcPts val="900"/>
              </a:spcAft>
              <a:buNone/>
            </a:pPr>
            <a:r>
              <a:rPr lang="en-US" sz="1400" dirty="0">
                <a:solidFill>
                  <a:schemeClr val="tx1"/>
                </a:solidFill>
              </a:rPr>
              <a:t> puts everything back.</a:t>
            </a:r>
            <a:endParaRPr lang="en-US" sz="1400" dirty="0"/>
          </a:p>
        </p:txBody>
      </p:sp>
      <p:sp>
        <p:nvSpPr>
          <p:cNvPr id="9" name="Text 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16 / 28</a:t>
            </a:r>
            <a:endParaRPr lang="en-US" sz="1100" dirty="0"/>
          </a:p>
        </p:txBody>
      </p:sp>
      <p:pic>
        <p:nvPicPr>
          <p:cNvPr id="10" name="Explainer video">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5"/>
          <a:stretch>
            <a:fillRect/>
          </a:stretch>
        </p:blipFill>
        <p:spPr>
          <a:xfrm>
            <a:off x="548640" y="1188720"/>
            <a:ext cx="7680960" cy="4320540"/>
          </a:xfrm>
          <a:prstGeom prst="rect">
            <a:avLst/>
          </a:prstGeom>
        </p:spPr>
      </p:pic>
    </p:spTree>
  </p:cSld>
  <p:clrMapOvr>
    <a:masterClrMapping/>
  </p:clrMapOvr>
  <p:timing>
    <p:tnLst>
      <p:par>
        <p:cTn id="1" dur="indefinite" restart="never" nodeType="tmRoot">
          <p:childTnLst>
            <p:video>
              <p:cMediaNode vol="80000">
                <p:cTn id="2" fill="hold" display="0">
                  <p:stCondLst>
                    <p:cond delay="indefinite"/>
                  </p:stCondLst>
                </p:cTn>
                <p:tgtEl>
                  <p:spTgt spid="10"/>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4</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Blocking and queueing</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Hold a signal back for a while; and find out how many arrive.</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17 / 28</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Blocked signals wait; standard signals are not counted</a:t>
            </a:r>
            <a:endParaRPr lang="en-US" sz="3000" dirty="0"/>
          </a:p>
        </p:txBody>
      </p:sp>
      <p:sp>
        <p:nvSpPr>
          <p:cNvPr id="3" name="Shape 1"/>
          <p:cNvSpPr/>
          <p:nvPr/>
        </p:nvSpPr>
        <p:spPr>
          <a:xfrm>
            <a:off x="548640" y="1188720"/>
            <a:ext cx="5669280" cy="1920240"/>
          </a:xfrm>
          <a:prstGeom prst="roundRect">
            <a:avLst>
              <a:gd name="adj" fmla="val 4762"/>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66344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mask.c (core lines)</a:t>
            </a:r>
            <a:endParaRPr lang="en-US" sz="1100" dirty="0"/>
          </a:p>
        </p:txBody>
      </p:sp>
      <p:sp>
        <p:nvSpPr>
          <p:cNvPr id="8" name="Text 6"/>
          <p:cNvSpPr txBox="1"/>
          <p:nvPr/>
        </p:nvSpPr>
        <p:spPr>
          <a:xfrm>
            <a:off x="749808" y="1572768"/>
            <a:ext cx="5303520" cy="141732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sigemptyset(&amp;set);  sigaddset(&amp;set, sig);</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sigprocmask(SIG_BLOCK, &amp;set, &amp;old);   /* hold back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for (i = 0; i &lt; 3; i++) kill(getpid(), sig);</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 print ShdPnd and SigBlk from /proc/self/status</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sigprocmask(SIG_SETMASK, &amp;old, NULL); /* let them in */</a:t>
            </a:r>
            <a:endParaRPr lang="en-US" sz="1050" dirty="0"/>
          </a:p>
        </p:txBody>
      </p:sp>
      <p:sp>
        <p:nvSpPr>
          <p:cNvPr id="9" name="Shape 7"/>
          <p:cNvSpPr/>
          <p:nvPr/>
        </p:nvSpPr>
        <p:spPr>
          <a:xfrm>
            <a:off x="548640" y="3246120"/>
            <a:ext cx="5669280" cy="2697480"/>
          </a:xfrm>
          <a:prstGeom prst="roundRect">
            <a:avLst>
              <a:gd name="adj" fmla="val 339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713232" y="3374136"/>
            <a:ext cx="118872" cy="118872"/>
          </a:xfrm>
          <a:prstGeom prst="ellipse">
            <a:avLst/>
          </a:prstGeom>
          <a:solidFill>
            <a:srgbClr val="EF4444"/>
          </a:solidFill>
          <a:ln/>
        </p:spPr>
        <p:txBody>
          <a:bodyPr/>
          <a:p/>
        </p:txBody>
      </p:sp>
      <p:sp>
        <p:nvSpPr>
          <p:cNvPr id="11" name="Shape 9"/>
          <p:cNvSpPr/>
          <p:nvPr/>
        </p:nvSpPr>
        <p:spPr>
          <a:xfrm>
            <a:off x="914400" y="3374136"/>
            <a:ext cx="118872" cy="118872"/>
          </a:xfrm>
          <a:prstGeom prst="ellipse">
            <a:avLst/>
          </a:prstGeom>
          <a:solidFill>
            <a:srgbClr val="F59E0B"/>
          </a:solidFill>
          <a:ln/>
        </p:spPr>
        <p:txBody>
          <a:bodyPr/>
          <a:p/>
        </p:txBody>
      </p:sp>
      <p:sp>
        <p:nvSpPr>
          <p:cNvPr id="12" name="Shape 10"/>
          <p:cNvSpPr/>
          <p:nvPr/>
        </p:nvSpPr>
        <p:spPr>
          <a:xfrm>
            <a:off x="1115568" y="3374136"/>
            <a:ext cx="118872" cy="118872"/>
          </a:xfrm>
          <a:prstGeom prst="ellipse">
            <a:avLst/>
          </a:prstGeom>
          <a:solidFill>
            <a:srgbClr val="22C55E"/>
          </a:solidFill>
          <a:ln/>
        </p:spPr>
        <p:txBody>
          <a:bodyPr/>
          <a:p/>
        </p:txBody>
      </p:sp>
      <p:sp>
        <p:nvSpPr>
          <p:cNvPr id="13" name="Text 11"/>
          <p:cNvSpPr txBox="1"/>
          <p:nvPr/>
        </p:nvSpPr>
        <p:spPr>
          <a:xfrm>
            <a:off x="1371600" y="3291840"/>
            <a:ext cx="466344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./mask  (real; the guest prints the same)</a:t>
            </a:r>
            <a:endParaRPr lang="en-US" sz="1100" dirty="0"/>
          </a:p>
        </p:txBody>
      </p:sp>
      <p:sp>
        <p:nvSpPr>
          <p:cNvPr id="14" name="Text 12"/>
          <p:cNvSpPr txBox="1"/>
          <p:nvPr/>
        </p:nvSpPr>
        <p:spPr>
          <a:xfrm>
            <a:off x="749808" y="3630168"/>
            <a:ext cx="5303520" cy="2194560"/>
          </a:xfrm>
          <a:prstGeom prst="rect">
            <a:avLst/>
          </a:prstGeom>
          <a:noFill/>
          <a:ln/>
        </p:spPr>
        <p:txBody>
          <a:bodyPr wrap="square" lIns="0" tIns="0" rIns="0" bIns="0" rtlCol="0" anchor="t"/>
          <a:lstStyle/>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SIGUSR1 (10) sent 3 times while blocked: handler ran 0 times</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ShdPnd:  0000000000000200</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SigBlk:  0000000000000200</a:t>
            </a:r>
            <a:endParaRPr lang="en-US" sz="1000" dirty="0"/>
          </a:p>
          <a:p>
            <a:pPr indent="0" marL="0">
              <a:lnSpc>
                <a:spcPct val="105000"/>
              </a:lnSpc>
              <a:buNone/>
            </a:pPr>
            <a:r>
              <a:rPr lang="en-US" sz="1000" dirty="0">
                <a:solidFill>
                  <a:srgbClr val="FCA5A5"/>
                </a:solidFill>
                <a:latin typeface="Consolas" pitchFamily="34" charset="0"/>
                <a:ea typeface="Consolas" pitchFamily="34" charset="-122"/>
                <a:cs typeface="Consolas" pitchFamily="34" charset="-120"/>
              </a:rPr>
              <a:t>   after unblocking: handler ran 1 times</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SIGRTMIN (34) sent 3 times while blocked: handler ran 0 times</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ShdPnd:  0000000200000000</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SigBlk:  0000000200000000</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   after unblocking: handler ran 3 times</a:t>
            </a:r>
            <a:endParaRPr lang="en-US" sz="1000" dirty="0"/>
          </a:p>
        </p:txBody>
      </p:sp>
      <p:sp>
        <p:nvSpPr>
          <p:cNvPr id="15" name="a1_bq"/>
          <p:cNvSpPr/>
          <p:nvPr/>
        </p:nvSpPr>
        <p:spPr>
          <a:xfrm>
            <a:off x="6446520" y="1188720"/>
            <a:ext cx="5212080" cy="1097280"/>
          </a:xfrm>
          <a:prstGeom prst="roundRect">
            <a:avLst>
              <a:gd name="adj" fmla="val 6667"/>
            </a:avLst>
          </a:prstGeom>
          <a:solidFill>
            <a:schemeClr val="bg2"/>
          </a:solidFill>
          <a:ln/>
        </p:spPr>
        <p:txBody>
          <a:bodyPr/>
          <a:p/>
        </p:txBody>
      </p:sp>
      <p:sp>
        <p:nvSpPr>
          <p:cNvPr id="16" name="a1_bq"/>
          <p:cNvSpPr txBox="1"/>
          <p:nvPr/>
        </p:nvSpPr>
        <p:spPr>
          <a:xfrm>
            <a:off x="6583680" y="1188720"/>
            <a:ext cx="4937760" cy="1097280"/>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Blocked ≠ ignored:</a:t>
            </a:r>
            <a:pPr algn="l" indent="0" marL="0">
              <a:spcAft>
                <a:spcPts val="600"/>
              </a:spcAft>
              <a:buNone/>
            </a:pPr>
            <a:r>
              <a:rPr lang="en-US" sz="1200" dirty="0">
                <a:solidFill>
                  <a:schemeClr val="tx1"/>
                </a:solidFill>
              </a:rPr>
              <a:t> A blocked signal stays pending and is delivered when you unblock it. An ignored signal is thrown away.</a:t>
            </a:r>
            <a:endParaRPr lang="en-US" sz="1200" dirty="0"/>
          </a:p>
        </p:txBody>
      </p:sp>
      <p:sp>
        <p:nvSpPr>
          <p:cNvPr id="17" name="a2_bq"/>
          <p:cNvSpPr/>
          <p:nvPr/>
        </p:nvSpPr>
        <p:spPr>
          <a:xfrm>
            <a:off x="6446520" y="2395728"/>
            <a:ext cx="5212080" cy="1097280"/>
          </a:xfrm>
          <a:prstGeom prst="roundRect">
            <a:avLst>
              <a:gd name="adj" fmla="val 6667"/>
            </a:avLst>
          </a:prstGeom>
          <a:solidFill>
            <a:schemeClr val="bg2"/>
          </a:solidFill>
          <a:ln/>
        </p:spPr>
        <p:txBody>
          <a:bodyPr/>
          <a:p/>
        </p:txBody>
      </p:sp>
      <p:sp>
        <p:nvSpPr>
          <p:cNvPr id="18" name="a2_bq"/>
          <p:cNvSpPr txBox="1"/>
          <p:nvPr/>
        </p:nvSpPr>
        <p:spPr>
          <a:xfrm>
            <a:off x="6583680" y="2395728"/>
            <a:ext cx="4937760" cy="1097280"/>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0x200 = bit 9:</a:t>
            </a:r>
            <a:pPr algn="l" indent="0" marL="0">
              <a:spcAft>
                <a:spcPts val="600"/>
              </a:spcAft>
              <a:buNone/>
            </a:pPr>
            <a:r>
              <a:rPr lang="en-US" sz="1200" dirty="0">
                <a:solidFill>
                  <a:schemeClr val="tx1"/>
                </a:solidFill>
              </a:rPr>
              <a:t> Bit n − 1 stands for signal n: 0x200 is SIGUSR1 (10). The pending set is just these 64 bits.</a:t>
            </a:r>
            <a:endParaRPr lang="en-US" sz="1200" dirty="0"/>
          </a:p>
        </p:txBody>
      </p:sp>
      <p:sp>
        <p:nvSpPr>
          <p:cNvPr id="19" name="a3_bq"/>
          <p:cNvSpPr/>
          <p:nvPr/>
        </p:nvSpPr>
        <p:spPr>
          <a:xfrm>
            <a:off x="6446520" y="3602736"/>
            <a:ext cx="5212080" cy="1097280"/>
          </a:xfrm>
          <a:prstGeom prst="roundRect">
            <a:avLst>
              <a:gd name="adj" fmla="val 6667"/>
            </a:avLst>
          </a:prstGeom>
          <a:solidFill>
            <a:schemeClr val="accent5"/>
          </a:solidFill>
          <a:ln/>
        </p:spPr>
        <p:txBody>
          <a:bodyPr/>
          <a:p/>
        </p:txBody>
      </p:sp>
      <p:sp>
        <p:nvSpPr>
          <p:cNvPr id="20" name="a3_bq"/>
          <p:cNvSpPr txBox="1"/>
          <p:nvPr/>
        </p:nvSpPr>
        <p:spPr>
          <a:xfrm>
            <a:off x="6583680" y="3602736"/>
            <a:ext cx="4937760" cy="1097280"/>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1, not 3:</a:t>
            </a:r>
            <a:pPr algn="l" indent="0" marL="0">
              <a:spcAft>
                <a:spcPts val="600"/>
              </a:spcAft>
              <a:buNone/>
            </a:pPr>
            <a:r>
              <a:rPr lang="en-US" sz="1200" dirty="0">
                <a:solidFill>
                  <a:schemeClr val="tx1"/>
                </a:solidFill>
              </a:rPr>
              <a:t> Standard signals (1–31) are one bit each: three sends while pending = one delivery (legacy_queue). Real-time signals (32–64) are queued: three = three.</a:t>
            </a:r>
            <a:endParaRPr lang="en-US" sz="1200" dirty="0"/>
          </a:p>
        </p:txBody>
      </p:sp>
      <p:sp>
        <p:nvSpPr>
          <p:cNvPr id="21" name="a4_bq"/>
          <p:cNvSpPr/>
          <p:nvPr/>
        </p:nvSpPr>
        <p:spPr>
          <a:xfrm>
            <a:off x="6446520" y="4809744"/>
            <a:ext cx="5212080" cy="1097280"/>
          </a:xfrm>
          <a:prstGeom prst="roundRect">
            <a:avLst>
              <a:gd name="adj" fmla="val 6667"/>
            </a:avLst>
          </a:prstGeom>
          <a:solidFill>
            <a:schemeClr val="bg2"/>
          </a:solidFill>
          <a:ln/>
        </p:spPr>
        <p:txBody>
          <a:bodyPr/>
          <a:p/>
        </p:txBody>
      </p:sp>
      <p:sp>
        <p:nvSpPr>
          <p:cNvPr id="22" name="a4_bq"/>
          <p:cNvSpPr txBox="1"/>
          <p:nvPr/>
        </p:nvSpPr>
        <p:spPr>
          <a:xfrm>
            <a:off x="6583680" y="4809744"/>
            <a:ext cx="4937760" cy="1097280"/>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Use it for:</a:t>
            </a:r>
            <a:pPr algn="l" indent="0" marL="0">
              <a:spcAft>
                <a:spcPts val="600"/>
              </a:spcAft>
              <a:buNone/>
            </a:pPr>
            <a:r>
              <a:rPr lang="en-US" sz="1200" dirty="0">
                <a:solidFill>
                  <a:schemeClr val="tx1"/>
                </a:solidFill>
              </a:rPr>
              <a:t> critical sections: block SIGINT while you update a file, unblock afterwards.</a:t>
            </a:r>
            <a:endParaRPr lang="en-US" sz="1200" dirty="0"/>
          </a:p>
        </p:txBody>
      </p:sp>
      <p:sp>
        <p:nvSpPr>
          <p:cNvPr id="23" name="Text 21"/>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Kerrisk, TLPI §20.10–20.12; CS:APP §8.5.4</a:t>
            </a:r>
            <a:endParaRPr lang="en-US" sz="1100" dirty="0"/>
          </a:p>
        </p:txBody>
      </p:sp>
      <p:sp>
        <p:nvSpPr>
          <p:cNvPr id="25" name="Text 22"/>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18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5"/>
                                        </p:tgtEl>
                                        <p:attrNameLst>
                                          <p:attrName>style.visibility</p:attrName>
                                        </p:attrNameLst>
                                      </p:cBhvr>
                                      <p:to>
                                        <p:strVal val="visible"/>
                                      </p:to>
                                    </p:set>
                                    <p:animEffect transition="in" filter="fade">
                                      <p:cBhvr>
                                        <p:cTn id="5" dur="400"/>
                                        <p:tgtEl>
                                          <p:spTgt spid="1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6"/>
                                        </p:tgtEl>
                                        <p:attrNameLst>
                                          <p:attrName>style.visibility</p:attrName>
                                        </p:attrNameLst>
                                      </p:cBhvr>
                                      <p:to>
                                        <p:strVal val="visible"/>
                                      </p:to>
                                    </p:set>
                                    <p:animEffect transition="in" filter="fade">
                                      <p:cBhvr>
                                        <p:cTn id="8" dur="4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4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400"/>
                                        <p:tgtEl>
                                          <p:spTgt spid="18"/>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4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400"/>
                                        <p:tgtEl>
                                          <p:spTgt spid="20"/>
                                        </p:tgtEl>
                                      </p:cBhvr>
                                    </p:animEffect>
                                  </p:childTnLst>
                                </p:cTn>
                              </p:par>
                            </p:childTnLst>
                          </p:cTn>
                        </p:par>
                      </p:childTnLst>
                    </p:cTn>
                  </p:par>
                  <p:par>
                    <p:cTn id="33" fill="hold">
                      <p:stCondLst>
                        <p:cond delay="indefinite"/>
                      </p:stCondLst>
                      <p:childTnLst>
                        <p:par>
                          <p:cTn id="34"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400"/>
                                        <p:tgtEl>
                                          <p:spTgt spid="2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PART 5</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Signals in real programs</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Interrupted system calls, collecting children, and what exec keeps.</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19 / 28</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A signal during a blocking call: EINTR, or restart</a:t>
            </a:r>
            <a:endParaRPr lang="en-US" sz="3000" dirty="0"/>
          </a:p>
        </p:txBody>
      </p:sp>
      <p:sp>
        <p:nvSpPr>
          <p:cNvPr id="3" name="Shape 1"/>
          <p:cNvSpPr/>
          <p:nvPr/>
        </p:nvSpPr>
        <p:spPr>
          <a:xfrm>
            <a:off x="548640" y="1188720"/>
            <a:ext cx="5852160" cy="2103120"/>
          </a:xfrm>
          <a:prstGeom prst="roundRect">
            <a:avLst>
              <a:gd name="adj" fmla="val 4348"/>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48463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./eintr  (read() on an empty pipe, alarm(1); real)</a:t>
            </a:r>
            <a:endParaRPr lang="en-US" sz="1100" dirty="0"/>
          </a:p>
        </p:txBody>
      </p:sp>
      <p:sp>
        <p:nvSpPr>
          <p:cNvPr id="8" name="Text 6"/>
          <p:cNvSpPr txBox="1"/>
          <p:nvPr/>
        </p:nvSpPr>
        <p:spPr>
          <a:xfrm>
            <a:off x="749808" y="1572768"/>
            <a:ext cx="5486400" cy="1600200"/>
          </a:xfrm>
          <a:prstGeom prst="rect">
            <a:avLst/>
          </a:prstGeom>
          <a:noFill/>
          <a:ln/>
        </p:spPr>
        <p:txBody>
          <a:bodyPr wrap="square" lIns="0" tIns="0" rIns="0" bIns="0" rtlCol="0" anchor="t"/>
          <a:lstStyle/>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no flags  : read() from an empty pipe, alarm in 1 s</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[SIGALRM handler ran]</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   read returned -1, errno = Interrupted system call</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SA_RESTART: read() from an empty pipe, alarm in 1 s</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  [SIGALRM handler ran]</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read returned 1 (the data came at 2 s)</a:t>
            </a:r>
            <a:endParaRPr lang="en-US" sz="1050" dirty="0"/>
          </a:p>
        </p:txBody>
      </p:sp>
      <p:sp>
        <p:nvSpPr>
          <p:cNvPr id="9" name="Shape 7"/>
          <p:cNvSpPr/>
          <p:nvPr/>
        </p:nvSpPr>
        <p:spPr>
          <a:xfrm>
            <a:off x="548640" y="3429000"/>
            <a:ext cx="5852160" cy="2514600"/>
          </a:xfrm>
          <a:prstGeom prst="roundRect">
            <a:avLst>
              <a:gd name="adj" fmla="val 3636"/>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713232" y="3557016"/>
            <a:ext cx="118872" cy="118872"/>
          </a:xfrm>
          <a:prstGeom prst="ellipse">
            <a:avLst/>
          </a:prstGeom>
          <a:solidFill>
            <a:srgbClr val="EF4444"/>
          </a:solidFill>
          <a:ln/>
        </p:spPr>
        <p:txBody>
          <a:bodyPr/>
          <a:p/>
        </p:txBody>
      </p:sp>
      <p:sp>
        <p:nvSpPr>
          <p:cNvPr id="11" name="Shape 9"/>
          <p:cNvSpPr/>
          <p:nvPr/>
        </p:nvSpPr>
        <p:spPr>
          <a:xfrm>
            <a:off x="914400" y="3557016"/>
            <a:ext cx="118872" cy="118872"/>
          </a:xfrm>
          <a:prstGeom prst="ellipse">
            <a:avLst/>
          </a:prstGeom>
          <a:solidFill>
            <a:srgbClr val="F59E0B"/>
          </a:solidFill>
          <a:ln/>
        </p:spPr>
        <p:txBody>
          <a:bodyPr/>
          <a:p/>
        </p:txBody>
      </p:sp>
      <p:sp>
        <p:nvSpPr>
          <p:cNvPr id="12" name="Shape 10"/>
          <p:cNvSpPr/>
          <p:nvPr/>
        </p:nvSpPr>
        <p:spPr>
          <a:xfrm>
            <a:off x="1115568" y="3557016"/>
            <a:ext cx="118872" cy="118872"/>
          </a:xfrm>
          <a:prstGeom prst="ellipse">
            <a:avLst/>
          </a:prstGeom>
          <a:solidFill>
            <a:srgbClr val="22C55E"/>
          </a:solidFill>
          <a:ln/>
        </p:spPr>
        <p:txBody>
          <a:bodyPr/>
          <a:p/>
        </p:txBody>
      </p:sp>
      <p:sp>
        <p:nvSpPr>
          <p:cNvPr id="13" name="Text 11"/>
          <p:cNvSpPr txBox="1"/>
          <p:nvPr/>
        </p:nvSpPr>
        <p:spPr>
          <a:xfrm>
            <a:off x="1371600" y="3474720"/>
            <a:ext cx="484632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strace -f ./eintr  (real)</a:t>
            </a:r>
            <a:endParaRPr lang="en-US" sz="1100" dirty="0"/>
          </a:p>
        </p:txBody>
      </p:sp>
      <p:sp>
        <p:nvSpPr>
          <p:cNvPr id="14" name="Text 12"/>
          <p:cNvSpPr txBox="1"/>
          <p:nvPr/>
        </p:nvSpPr>
        <p:spPr>
          <a:xfrm>
            <a:off x="749808" y="3813048"/>
            <a:ext cx="5486400" cy="2011680"/>
          </a:xfrm>
          <a:prstGeom prst="rect">
            <a:avLst/>
          </a:prstGeom>
          <a:noFill/>
          <a:ln/>
        </p:spPr>
        <p:txBody>
          <a:bodyPr wrap="square" lIns="0" tIns="0" rIns="0" bIns="0" rtlCol="0" anchor="t"/>
          <a:lstStyle/>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read(3, …, 1) = ? ERESTARTSYS (To be restarted if SA_RESTART is set)</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SIGALRM {si_signo=SIGALRM, si_code=SI_KERNEL} ---</a:t>
            </a:r>
            <a:endParaRPr lang="en-US" sz="1000" dirty="0"/>
          </a:p>
          <a:p>
            <a:pPr indent="0" marL="0">
              <a:lnSpc>
                <a:spcPct val="105000"/>
              </a:lnSpc>
              <a:buNone/>
            </a:pPr>
            <a:r>
              <a:rPr lang="en-US" sz="1000" dirty="0">
                <a:solidFill>
                  <a:srgbClr val="FCA5A5"/>
                </a:solidFill>
                <a:latin typeface="Consolas" pitchFamily="34" charset="0"/>
                <a:ea typeface="Consolas" pitchFamily="34" charset="-122"/>
                <a:cs typeface="Consolas" pitchFamily="34" charset="-120"/>
              </a:rPr>
              <a:t>rt_sigreturn({mask=[]})  = -1 EINTR</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read(3, …, 1) = ? ERESTARTSYS …</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SIGALRM … ---</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rt_sigreturn({mask=[]})  = 0</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read(3,  &lt;unfinished …&gt;        # the same read, again</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&lt;… read resumed&gt;"x", 1) = 1</a:t>
            </a:r>
            <a:endParaRPr lang="en-US" sz="1000" dirty="0"/>
          </a:p>
        </p:txBody>
      </p:sp>
      <p:sp>
        <p:nvSpPr>
          <p:cNvPr id="15" name="Shape 13"/>
          <p:cNvSpPr/>
          <p:nvPr/>
        </p:nvSpPr>
        <p:spPr>
          <a:xfrm>
            <a:off x="6629400" y="1188720"/>
            <a:ext cx="5029200" cy="3154680"/>
          </a:xfrm>
          <a:prstGeom prst="roundRect">
            <a:avLst>
              <a:gd name="adj" fmla="val 2899"/>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6" name="Shape 14"/>
          <p:cNvSpPr/>
          <p:nvPr/>
        </p:nvSpPr>
        <p:spPr>
          <a:xfrm>
            <a:off x="6793992" y="1316736"/>
            <a:ext cx="118872" cy="118872"/>
          </a:xfrm>
          <a:prstGeom prst="ellipse">
            <a:avLst/>
          </a:prstGeom>
          <a:solidFill>
            <a:srgbClr val="EF4444"/>
          </a:solidFill>
          <a:ln/>
        </p:spPr>
        <p:txBody>
          <a:bodyPr/>
          <a:p/>
        </p:txBody>
      </p:sp>
      <p:sp>
        <p:nvSpPr>
          <p:cNvPr id="17" name="Shape 15"/>
          <p:cNvSpPr/>
          <p:nvPr/>
        </p:nvSpPr>
        <p:spPr>
          <a:xfrm>
            <a:off x="6995160" y="1316736"/>
            <a:ext cx="118872" cy="118872"/>
          </a:xfrm>
          <a:prstGeom prst="ellipse">
            <a:avLst/>
          </a:prstGeom>
          <a:solidFill>
            <a:srgbClr val="F59E0B"/>
          </a:solidFill>
          <a:ln/>
        </p:spPr>
        <p:txBody>
          <a:bodyPr/>
          <a:p/>
        </p:txBody>
      </p:sp>
      <p:sp>
        <p:nvSpPr>
          <p:cNvPr id="18" name="Shape 16"/>
          <p:cNvSpPr/>
          <p:nvPr/>
        </p:nvSpPr>
        <p:spPr>
          <a:xfrm>
            <a:off x="7196328" y="1316736"/>
            <a:ext cx="118872" cy="118872"/>
          </a:xfrm>
          <a:prstGeom prst="ellipse">
            <a:avLst/>
          </a:prstGeom>
          <a:solidFill>
            <a:srgbClr val="22C55E"/>
          </a:solidFill>
          <a:ln/>
        </p:spPr>
        <p:txBody>
          <a:bodyPr/>
          <a:p/>
        </p:txBody>
      </p:sp>
      <p:sp>
        <p:nvSpPr>
          <p:cNvPr id="19" name="Text 17"/>
          <p:cNvSpPr txBox="1"/>
          <p:nvPr/>
        </p:nvSpPr>
        <p:spPr>
          <a:xfrm>
            <a:off x="7452360" y="1234440"/>
            <a:ext cx="40233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arch/x86/kernel/signal.c handle_signal (real)</a:t>
            </a:r>
            <a:endParaRPr lang="en-US" sz="1100" dirty="0"/>
          </a:p>
        </p:txBody>
      </p:sp>
      <p:sp>
        <p:nvSpPr>
          <p:cNvPr id="20" name="Text 18"/>
          <p:cNvSpPr txBox="1"/>
          <p:nvPr/>
        </p:nvSpPr>
        <p:spPr>
          <a:xfrm>
            <a:off x="6830568" y="1572768"/>
            <a:ext cx="4663440" cy="265176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239  switch (syscall_get_error(current, regs))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241  case -ERESTARTNOHAND:</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242      regs-&gt;ax = -EINTR;  break;</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245  case -ERESTARTSYS:</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246      if (!(ksig-&gt;ka.sa.sa_flags &amp; SA_RESTART)) {</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247          regs-&gt;ax = -EINTR;  break; }</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250      fallthrough;</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252      regs-&gt;ax = regs-&gt;orig_ax;</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253      regs-&gt;ip -= 2;</a:t>
            </a:r>
            <a:endParaRPr lang="en-US" sz="1050" dirty="0"/>
          </a:p>
        </p:txBody>
      </p:sp>
      <p:sp>
        <p:nvSpPr>
          <p:cNvPr id="21" name="Shape 19"/>
          <p:cNvSpPr/>
          <p:nvPr/>
        </p:nvSpPr>
        <p:spPr>
          <a:xfrm>
            <a:off x="6629400" y="4480560"/>
            <a:ext cx="5029200" cy="1463040"/>
          </a:xfrm>
          <a:prstGeom prst="roundRect">
            <a:avLst>
              <a:gd name="adj" fmla="val 5000"/>
            </a:avLst>
          </a:prstGeom>
          <a:solidFill>
            <a:schemeClr val="accent5"/>
          </a:solidFill>
          <a:ln/>
        </p:spPr>
        <p:txBody>
          <a:bodyPr/>
          <a:p/>
        </p:txBody>
      </p:sp>
      <p:sp>
        <p:nvSpPr>
          <p:cNvPr id="22" name="Text 20"/>
          <p:cNvSpPr txBox="1"/>
          <p:nvPr/>
        </p:nvSpPr>
        <p:spPr>
          <a:xfrm>
            <a:off x="6766560" y="4526280"/>
            <a:ext cx="4754880" cy="1371600"/>
          </a:xfrm>
          <a:prstGeom prst="rect">
            <a:avLst/>
          </a:prstGeom>
          <a:noFill/>
          <a:ln/>
        </p:spPr>
        <p:txBody>
          <a:bodyPr wrap="square" lIns="0" tIns="0" rIns="0" bIns="0" rtlCol="0" anchor="ctr"/>
          <a:lstStyle/>
          <a:p>
            <a:pPr algn="l" indent="0" marL="0">
              <a:spcAft>
                <a:spcPts val="600"/>
              </a:spcAft>
              <a:buNone/>
            </a:pPr>
            <a:r>
              <a:rPr lang="en-US" sz="1250" b="1" dirty="0">
                <a:solidFill>
                  <a:schemeClr val="tx1"/>
                </a:solidFill>
              </a:rPr>
              <a:t>regs-&gt;ip −= 2</a:t>
            </a:r>
            <a:pPr algn="l" indent="0" marL="0">
              <a:spcAft>
                <a:spcPts val="600"/>
              </a:spcAft>
              <a:buNone/>
            </a:pPr>
            <a:r>
              <a:rPr lang="en-US" sz="1250" dirty="0">
                <a:solidFill>
                  <a:schemeClr val="tx1"/>
                </a:solidFill>
              </a:rPr>
              <a:t>: the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syscall</a:t>
            </a:r>
            <a:pPr algn="l" indent="0" marL="0">
              <a:spcAft>
                <a:spcPts val="600"/>
              </a:spcAft>
              <a:buNone/>
            </a:pPr>
            <a:r>
              <a:rPr lang="en-US" sz="1250" dirty="0">
                <a:solidFill>
                  <a:schemeClr val="tx1"/>
                </a:solidFill>
              </a:rPr>
              <a:t> instruction is 2 bytes (0f 05, Lecture 9). The kernel moves the saved rip back by 2 and puts the number back in rax: after the handler, the CPU simply runs </a:t>
            </a:r>
            <a:pPr algn="l" indent="0" marL="0">
              <a:spcAft>
                <a:spcPts val="600"/>
              </a:spcAft>
              <a:buNone/>
            </a:pPr>
            <a:r>
              <a:rPr lang="en-US" sz="1250" dirty="0">
                <a:solidFill>
                  <a:schemeClr val="tx1"/>
                </a:solidFill>
                <a:latin typeface="Consolas" pitchFamily="34" charset="0"/>
                <a:ea typeface="Consolas" pitchFamily="34" charset="-122"/>
                <a:cs typeface="Consolas" pitchFamily="34" charset="-120"/>
              </a:rPr>
              <a:t>syscall</a:t>
            </a:r>
            <a:pPr algn="l" indent="0" marL="0">
              <a:spcAft>
                <a:spcPts val="600"/>
              </a:spcAft>
              <a:buNone/>
            </a:pPr>
            <a:r>
              <a:rPr lang="en-US" sz="1250" dirty="0">
                <a:solidFill>
                  <a:schemeClr val="tx1"/>
                </a:solidFill>
              </a:rPr>
              <a:t> again.</a:t>
            </a:r>
            <a:endParaRPr lang="en-US" sz="1250" dirty="0"/>
          </a:p>
        </p:txBody>
      </p:sp>
      <p:sp>
        <p:nvSpPr>
          <p:cNvPr id="24" name="Text 21"/>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20 / 28</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SIGCHLD: collect all your children, not one per signal</a:t>
            </a:r>
            <a:endParaRPr lang="en-US" sz="3000" dirty="0"/>
          </a:p>
        </p:txBody>
      </p:sp>
      <p:sp>
        <p:nvSpPr>
          <p:cNvPr id="3" name="Shape 1"/>
          <p:cNvSpPr/>
          <p:nvPr/>
        </p:nvSpPr>
        <p:spPr>
          <a:xfrm>
            <a:off x="548640" y="1188720"/>
            <a:ext cx="6035040" cy="2743200"/>
          </a:xfrm>
          <a:prstGeom prst="roundRect">
            <a:avLst>
              <a:gd name="adj" fmla="val 3333"/>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4" name="Shape 2"/>
          <p:cNvSpPr/>
          <p:nvPr/>
        </p:nvSpPr>
        <p:spPr>
          <a:xfrm>
            <a:off x="713232" y="1316736"/>
            <a:ext cx="118872" cy="118872"/>
          </a:xfrm>
          <a:prstGeom prst="ellipse">
            <a:avLst/>
          </a:prstGeom>
          <a:solidFill>
            <a:srgbClr val="EF4444"/>
          </a:solidFill>
          <a:ln/>
        </p:spPr>
        <p:txBody>
          <a:bodyPr/>
          <a:p/>
        </p:txBody>
      </p:sp>
      <p:sp>
        <p:nvSpPr>
          <p:cNvPr id="5" name="Shape 3"/>
          <p:cNvSpPr/>
          <p:nvPr/>
        </p:nvSpPr>
        <p:spPr>
          <a:xfrm>
            <a:off x="914400" y="1316736"/>
            <a:ext cx="118872" cy="118872"/>
          </a:xfrm>
          <a:prstGeom prst="ellipse">
            <a:avLst/>
          </a:prstGeom>
          <a:solidFill>
            <a:srgbClr val="F59E0B"/>
          </a:solidFill>
          <a:ln/>
        </p:spPr>
        <p:txBody>
          <a:bodyPr/>
          <a:p/>
        </p:txBody>
      </p:sp>
      <p:sp>
        <p:nvSpPr>
          <p:cNvPr id="6" name="Shape 4"/>
          <p:cNvSpPr/>
          <p:nvPr/>
        </p:nvSpPr>
        <p:spPr>
          <a:xfrm>
            <a:off x="1115568" y="1316736"/>
            <a:ext cx="118872" cy="118872"/>
          </a:xfrm>
          <a:prstGeom prst="ellipse">
            <a:avLst/>
          </a:prstGeom>
          <a:solidFill>
            <a:srgbClr val="22C55E"/>
          </a:solidFill>
          <a:ln/>
        </p:spPr>
        <p:txBody>
          <a:bodyPr/>
          <a:p/>
        </p:txBody>
      </p:sp>
      <p:sp>
        <p:nvSpPr>
          <p:cNvPr id="7" name="Text 5"/>
          <p:cNvSpPr txBox="1"/>
          <p:nvPr/>
        </p:nvSpPr>
        <p:spPr>
          <a:xfrm>
            <a:off x="1371600" y="1234440"/>
            <a:ext cx="50292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sigchld.c (handler)</a:t>
            </a:r>
            <a:endParaRPr lang="en-US" sz="1100" dirty="0"/>
          </a:p>
        </p:txBody>
      </p:sp>
      <p:sp>
        <p:nvSpPr>
          <p:cNvPr id="8" name="Text 6"/>
          <p:cNvSpPr txBox="1"/>
          <p:nvPr/>
        </p:nvSpPr>
        <p:spPr>
          <a:xfrm>
            <a:off x="749808" y="1572768"/>
            <a:ext cx="5669280" cy="2240280"/>
          </a:xfrm>
          <a:prstGeom prst="rect">
            <a:avLst/>
          </a:prstGeom>
          <a:noFill/>
          <a:ln/>
        </p:spPr>
        <p:txBody>
          <a:bodyPr wrap="square" lIns="0" tIns="0" rIns="0" bIns="0" rtlCol="0" anchor="t"/>
          <a:lstStyle/>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static void on_chld(int sig)</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a:t>
            </a:r>
            <a:endParaRPr lang="en-US" sz="1100" dirty="0"/>
          </a:p>
          <a:p>
            <a:pPr indent="0" marL="0">
              <a:lnSpc>
                <a:spcPct val="105000"/>
              </a:lnSpc>
              <a:buNone/>
            </a:pPr>
            <a:r>
              <a:rPr lang="en-US" sz="1100" b="1" dirty="0">
                <a:solidFill>
                  <a:srgbClr val="FDBA74"/>
                </a:solidFill>
                <a:latin typeface="Consolas" pitchFamily="34" charset="0"/>
                <a:ea typeface="Consolas" pitchFamily="34" charset="-122"/>
                <a:cs typeface="Consolas" pitchFamily="34" charset="-120"/>
              </a:rPr>
              <a:t>    int saved = errno;          /* rule 3 */</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    signals++;</a:t>
            </a:r>
            <a:endParaRPr lang="en-US" sz="1100" dirty="0"/>
          </a:p>
          <a:p>
            <a:pPr indent="0" marL="0">
              <a:lnSpc>
                <a:spcPct val="105000"/>
              </a:lnSpc>
              <a:buNone/>
            </a:pPr>
            <a:r>
              <a:rPr lang="en-US" sz="1100" b="1" dirty="0">
                <a:solidFill>
                  <a:srgbClr val="FDBA74"/>
                </a:solidFill>
                <a:latin typeface="Consolas" pitchFamily="34" charset="0"/>
                <a:ea typeface="Consolas" pitchFamily="34" charset="-122"/>
                <a:cs typeface="Consolas" pitchFamily="34" charset="-120"/>
              </a:rPr>
              <a:t>    while (waitpid(-1, NULL, WNOHANG) &gt; 0)</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        reaped++;               /* every finished child */</a:t>
            </a:r>
            <a:endParaRPr lang="en-US" sz="1100" dirty="0"/>
          </a:p>
          <a:p>
            <a:pPr indent="0" marL="0">
              <a:lnSpc>
                <a:spcPct val="105000"/>
              </a:lnSpc>
              <a:buNone/>
            </a:pPr>
            <a:r>
              <a:rPr lang="en-US" sz="1100" b="1" dirty="0">
                <a:solidFill>
                  <a:srgbClr val="FDBA74"/>
                </a:solidFill>
                <a:latin typeface="Consolas" pitchFamily="34" charset="0"/>
                <a:ea typeface="Consolas" pitchFamily="34" charset="-122"/>
                <a:cs typeface="Consolas" pitchFamily="34" charset="-120"/>
              </a:rPr>
              <a:t>    errno = saved;</a:t>
            </a:r>
            <a:endParaRPr lang="en-US" sz="1100" dirty="0"/>
          </a:p>
          <a:p>
            <a:pPr indent="0" marL="0">
              <a:lnSpc>
                <a:spcPct val="105000"/>
              </a:lnSpc>
              <a:buNone/>
            </a:pPr>
            <a:r>
              <a:rPr lang="en-US" sz="1100" dirty="0">
                <a:solidFill>
                  <a:schemeClr val="bg2"/>
                </a:solidFill>
                <a:latin typeface="Consolas" pitchFamily="34" charset="0"/>
                <a:ea typeface="Consolas" pitchFamily="34" charset="-122"/>
                <a:cs typeface="Consolas" pitchFamily="34" charset="-120"/>
              </a:rPr>
              <a:t>}</a:t>
            </a:r>
            <a:endParaRPr lang="en-US" sz="1100" dirty="0"/>
          </a:p>
        </p:txBody>
      </p:sp>
      <p:sp>
        <p:nvSpPr>
          <p:cNvPr id="9" name="Shape 7"/>
          <p:cNvSpPr/>
          <p:nvPr/>
        </p:nvSpPr>
        <p:spPr>
          <a:xfrm>
            <a:off x="548640" y="4069080"/>
            <a:ext cx="6035040" cy="1874520"/>
          </a:xfrm>
          <a:prstGeom prst="roundRect">
            <a:avLst>
              <a:gd name="adj" fmla="val 4878"/>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0" name="Shape 8"/>
          <p:cNvSpPr/>
          <p:nvPr/>
        </p:nvSpPr>
        <p:spPr>
          <a:xfrm>
            <a:off x="713232" y="4197096"/>
            <a:ext cx="118872" cy="118872"/>
          </a:xfrm>
          <a:prstGeom prst="ellipse">
            <a:avLst/>
          </a:prstGeom>
          <a:solidFill>
            <a:srgbClr val="EF4444"/>
          </a:solidFill>
          <a:ln/>
        </p:spPr>
        <p:txBody>
          <a:bodyPr/>
          <a:p/>
        </p:txBody>
      </p:sp>
      <p:sp>
        <p:nvSpPr>
          <p:cNvPr id="11" name="Shape 9"/>
          <p:cNvSpPr/>
          <p:nvPr/>
        </p:nvSpPr>
        <p:spPr>
          <a:xfrm>
            <a:off x="914400" y="4197096"/>
            <a:ext cx="118872" cy="118872"/>
          </a:xfrm>
          <a:prstGeom prst="ellipse">
            <a:avLst/>
          </a:prstGeom>
          <a:solidFill>
            <a:srgbClr val="F59E0B"/>
          </a:solidFill>
          <a:ln/>
        </p:spPr>
        <p:txBody>
          <a:bodyPr/>
          <a:p/>
        </p:txBody>
      </p:sp>
      <p:sp>
        <p:nvSpPr>
          <p:cNvPr id="12" name="Shape 10"/>
          <p:cNvSpPr/>
          <p:nvPr/>
        </p:nvSpPr>
        <p:spPr>
          <a:xfrm>
            <a:off x="1115568" y="4197096"/>
            <a:ext cx="118872" cy="118872"/>
          </a:xfrm>
          <a:prstGeom prst="ellipse">
            <a:avLst/>
          </a:prstGeom>
          <a:solidFill>
            <a:srgbClr val="22C55E"/>
          </a:solidFill>
          <a:ln/>
        </p:spPr>
        <p:txBody>
          <a:bodyPr/>
          <a:p/>
        </p:txBody>
      </p:sp>
      <p:sp>
        <p:nvSpPr>
          <p:cNvPr id="13" name="Text 11"/>
          <p:cNvSpPr txBox="1"/>
          <p:nvPr/>
        </p:nvSpPr>
        <p:spPr>
          <a:xfrm>
            <a:off x="1371600" y="4114800"/>
            <a:ext cx="502920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five children end while SIGCHLD is blocked  (real)</a:t>
            </a:r>
            <a:endParaRPr lang="en-US" sz="1100" dirty="0"/>
          </a:p>
        </p:txBody>
      </p:sp>
      <p:sp>
        <p:nvSpPr>
          <p:cNvPr id="14" name="Text 12"/>
          <p:cNvSpPr txBox="1"/>
          <p:nvPr/>
        </p:nvSpPr>
        <p:spPr>
          <a:xfrm>
            <a:off x="749808" y="4453128"/>
            <a:ext cx="5669280" cy="1371600"/>
          </a:xfrm>
          <a:prstGeom prst="rect">
            <a:avLst/>
          </a:prstGeom>
          <a:noFill/>
          <a:ln/>
        </p:spPr>
        <p:txBody>
          <a:bodyPr wrap="square" lIns="0" tIns="0" rIns="0" bIns="0" rtlCol="0" anchor="t"/>
          <a:lstStyle/>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while loop: children: 5   SIGCHLD handler calls: 1   reaped: 5</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if (once): children: 5   SIGCHLD handler calls: 1   reaped: 1</a:t>
            </a:r>
            <a:endParaRPr lang="en-US" sz="1050" dirty="0"/>
          </a:p>
          <a:p>
            <a:pPr indent="0" marL="0">
              <a:lnSpc>
                <a:spcPct val="105000"/>
              </a:lnSpc>
              <a:buNone/>
            </a:pPr>
            <a:r>
              <a:rPr lang="en-US" sz="1050" dirty="0">
                <a:solidFill>
                  <a:srgbClr val="94A3B8"/>
                </a:solidFill>
                <a:latin typeface="Consolas" pitchFamily="34" charset="0"/>
                <a:ea typeface="Consolas" pitchFamily="34" charset="-122"/>
                <a:cs typeface="Consolas" pitchFamily="34" charset="-120"/>
              </a:rPr>
              <a:t>            # 4 zombies left (Homework 5)</a:t>
            </a:r>
            <a:endParaRPr lang="en-US" sz="1050" dirty="0"/>
          </a:p>
        </p:txBody>
      </p:sp>
      <p:sp>
        <p:nvSpPr>
          <p:cNvPr id="15" name="a1_ch"/>
          <p:cNvSpPr/>
          <p:nvPr/>
        </p:nvSpPr>
        <p:spPr>
          <a:xfrm>
            <a:off x="6812280" y="1188720"/>
            <a:ext cx="4846320" cy="1463040"/>
          </a:xfrm>
          <a:prstGeom prst="roundRect">
            <a:avLst>
              <a:gd name="adj" fmla="val 5000"/>
            </a:avLst>
          </a:prstGeom>
          <a:solidFill>
            <a:schemeClr val="accent5"/>
          </a:solidFill>
          <a:ln/>
        </p:spPr>
        <p:txBody>
          <a:bodyPr/>
          <a:p/>
        </p:txBody>
      </p:sp>
      <p:sp>
        <p:nvSpPr>
          <p:cNvPr id="16" name="a1_ch"/>
          <p:cNvSpPr txBox="1"/>
          <p:nvPr/>
        </p:nvSpPr>
        <p:spPr>
          <a:xfrm>
            <a:off x="6949440" y="1234440"/>
            <a:ext cx="4572000" cy="1371600"/>
          </a:xfrm>
          <a:prstGeom prst="rect">
            <a:avLst/>
          </a:prstGeom>
          <a:noFill/>
          <a:ln/>
        </p:spPr>
        <p:txBody>
          <a:bodyPr wrap="square" lIns="0" tIns="0" rIns="0" bIns="0" rtlCol="0" anchor="ctr"/>
          <a:lstStyle/>
          <a:p>
            <a:pPr algn="l" indent="0" marL="0">
              <a:spcAft>
                <a:spcPts val="300"/>
              </a:spcAft>
              <a:buNone/>
            </a:pPr>
            <a:r>
              <a:rPr lang="en-US" sz="1250" b="1" dirty="0">
                <a:solidFill>
                  <a:schemeClr val="tx1"/>
                </a:solidFill>
              </a:rPr>
              <a:t>One signal, five children</a:t>
            </a:r>
            <a:endParaRPr lang="en-US" sz="1250" dirty="0"/>
          </a:p>
          <a:p>
            <a:pPr algn="l" indent="0" marL="0">
              <a:spcAft>
                <a:spcPts val="300"/>
              </a:spcAft>
              <a:buNone/>
            </a:pPr>
            <a:r>
              <a:rPr lang="en-US" sz="1250" dirty="0">
                <a:solidFill>
                  <a:schemeClr val="tx1"/>
                </a:solidFill>
              </a:rPr>
              <a:t>SIGCHLD is a standard signal: five sends while pending = one delivery. The handler must loop until waitpid finds no more.</a:t>
            </a:r>
            <a:endParaRPr lang="en-US" sz="1250" dirty="0"/>
          </a:p>
        </p:txBody>
      </p:sp>
      <p:sp>
        <p:nvSpPr>
          <p:cNvPr id="17" name="a2_ch"/>
          <p:cNvSpPr/>
          <p:nvPr/>
        </p:nvSpPr>
        <p:spPr>
          <a:xfrm>
            <a:off x="6812280" y="2788920"/>
            <a:ext cx="4846320" cy="1463040"/>
          </a:xfrm>
          <a:prstGeom prst="roundRect">
            <a:avLst>
              <a:gd name="adj" fmla="val 5000"/>
            </a:avLst>
          </a:prstGeom>
          <a:solidFill>
            <a:schemeClr val="bg2"/>
          </a:solidFill>
          <a:ln/>
        </p:spPr>
        <p:txBody>
          <a:bodyPr/>
          <a:p/>
        </p:txBody>
      </p:sp>
      <p:sp>
        <p:nvSpPr>
          <p:cNvPr id="18" name="a2_ch"/>
          <p:cNvSpPr txBox="1"/>
          <p:nvPr/>
        </p:nvSpPr>
        <p:spPr>
          <a:xfrm>
            <a:off x="6949440" y="2834640"/>
            <a:ext cx="4572000" cy="1371600"/>
          </a:xfrm>
          <a:prstGeom prst="rect">
            <a:avLst/>
          </a:prstGeom>
          <a:noFill/>
          <a:ln/>
        </p:spPr>
        <p:txBody>
          <a:bodyPr wrap="square" lIns="0" tIns="0" rIns="0" bIns="0" rtlCol="0" anchor="ctr"/>
          <a:lstStyle/>
          <a:p>
            <a:pPr algn="l" indent="0" marL="0">
              <a:spcAft>
                <a:spcPts val="300"/>
              </a:spcAft>
              <a:buNone/>
            </a:pPr>
            <a:r>
              <a:rPr lang="en-US" sz="1250" b="1" dirty="0">
                <a:solidFill>
                  <a:schemeClr val="tx1"/>
                </a:solidFill>
              </a:rPr>
              <a:t>WNOHANG</a:t>
            </a:r>
            <a:endParaRPr lang="en-US" sz="1250" dirty="0"/>
          </a:p>
          <a:p>
            <a:pPr algn="l" indent="0" marL="0">
              <a:spcAft>
                <a:spcPts val="300"/>
              </a:spcAft>
              <a:buNone/>
            </a:pPr>
            <a:r>
              <a:rPr lang="en-US" sz="1250" dirty="0">
                <a:solidFill>
                  <a:schemeClr val="tx1"/>
                </a:solidFill>
              </a:rPr>
              <a:t>"do not wait": returns 0 when no child has ended, so the loop cannot block the program.</a:t>
            </a:r>
            <a:endParaRPr lang="en-US" sz="1250" dirty="0"/>
          </a:p>
        </p:txBody>
      </p:sp>
      <p:sp>
        <p:nvSpPr>
          <p:cNvPr id="19" name="a3_ch"/>
          <p:cNvSpPr/>
          <p:nvPr/>
        </p:nvSpPr>
        <p:spPr>
          <a:xfrm>
            <a:off x="6812280" y="4389120"/>
            <a:ext cx="4846320" cy="1463040"/>
          </a:xfrm>
          <a:prstGeom prst="roundRect">
            <a:avLst>
              <a:gd name="adj" fmla="val 5000"/>
            </a:avLst>
          </a:prstGeom>
          <a:solidFill>
            <a:schemeClr val="bg2"/>
          </a:solidFill>
          <a:ln/>
        </p:spPr>
        <p:txBody>
          <a:bodyPr/>
          <a:p/>
        </p:txBody>
      </p:sp>
      <p:sp>
        <p:nvSpPr>
          <p:cNvPr id="20" name="a3_ch"/>
          <p:cNvSpPr txBox="1"/>
          <p:nvPr/>
        </p:nvSpPr>
        <p:spPr>
          <a:xfrm>
            <a:off x="6949440" y="4434840"/>
            <a:ext cx="4572000" cy="1371600"/>
          </a:xfrm>
          <a:prstGeom prst="rect">
            <a:avLst/>
          </a:prstGeom>
          <a:noFill/>
          <a:ln/>
        </p:spPr>
        <p:txBody>
          <a:bodyPr wrap="square" lIns="0" tIns="0" rIns="0" bIns="0" rtlCol="0" anchor="ctr"/>
          <a:lstStyle/>
          <a:p>
            <a:pPr algn="l" indent="0" marL="0">
              <a:spcAft>
                <a:spcPts val="300"/>
              </a:spcAft>
              <a:buNone/>
            </a:pPr>
            <a:r>
              <a:rPr lang="en-US" sz="1250" b="1" dirty="0">
                <a:solidFill>
                  <a:schemeClr val="tx1"/>
                </a:solidFill>
              </a:rPr>
              <a:t>Your shell</a:t>
            </a:r>
            <a:endParaRPr lang="en-US" sz="1250" dirty="0"/>
          </a:p>
          <a:p>
            <a:pPr algn="l" indent="0" marL="0">
              <a:spcAft>
                <a:spcPts val="300"/>
              </a:spcAft>
              <a:buNone/>
            </a:pPr>
            <a:r>
              <a:rPr lang="en-US" sz="1250" dirty="0">
                <a:solidFill>
                  <a:schemeClr val="tx1"/>
                </a:solidFill>
              </a:rPr>
              <a:t>Lab 8.1's mysh collected background children before each prompt. With a SIGCHLD handler it could do it at once, like bash's "[1]+ Done".</a:t>
            </a:r>
            <a:endParaRPr lang="en-US" sz="1250" dirty="0"/>
          </a:p>
        </p:txBody>
      </p:sp>
      <p:sp>
        <p:nvSpPr>
          <p:cNvPr id="21" name="Text 19"/>
          <p:cNvSpPr txBox="1"/>
          <p:nvPr/>
        </p:nvSpPr>
        <p:spPr>
          <a:xfrm>
            <a:off x="5760720" y="6108192"/>
            <a:ext cx="5897880" cy="292608"/>
          </a:xfrm>
          <a:prstGeom prst="rect">
            <a:avLst/>
          </a:prstGeom>
          <a:noFill/>
          <a:ln/>
        </p:spPr>
        <p:txBody>
          <a:bodyPr wrap="square" lIns="0" tIns="0" rIns="0" bIns="0" rtlCol="0" anchor="ctr"/>
          <a:lstStyle/>
          <a:p>
            <a:pPr algn="r" indent="0" marL="0">
              <a:spcAft>
                <a:spcPts val="600"/>
              </a:spcAft>
              <a:buNone/>
            </a:pPr>
            <a:r>
              <a:rPr lang="en-US" sz="1100" i="1" dirty="0">
                <a:solidFill>
                  <a:schemeClr val="accent3"/>
                </a:solidFill>
              </a:rPr>
              <a:t>Book: CS:APP §8.5.5 (signals are not queued); TLPI §26.3</a:t>
            </a:r>
            <a:endParaRPr lang="en-US" sz="1100" dirty="0"/>
          </a:p>
        </p:txBody>
      </p:sp>
      <p:sp>
        <p:nvSpPr>
          <p:cNvPr id="23" name="Text 20"/>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21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9" fill="hold">
                      <p:stCondLst>
                        <p:cond delay="indefinite"/>
                      </p:stCondLst>
                      <p:childTnLst>
                        <p:par>
                          <p:cTn id="10"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5"/>
                                        </p:tgtEl>
                                        <p:attrNameLst>
                                          <p:attrName>style.visibility</p:attrName>
                                        </p:attrNameLst>
                                      </p:cBhvr>
                                      <p:to>
                                        <p:strVal val="visible"/>
                                      </p:to>
                                    </p:set>
                                    <p:animEffect transition="in" filter="fade">
                                      <p:cBhvr>
                                        <p:cTn id="5" dur="400"/>
                                        <p:tgtEl>
                                          <p:spTgt spid="15"/>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6"/>
                                        </p:tgtEl>
                                        <p:attrNameLst>
                                          <p:attrName>style.visibility</p:attrName>
                                        </p:attrNameLst>
                                      </p:cBhvr>
                                      <p:to>
                                        <p:strVal val="visible"/>
                                      </p:to>
                                    </p:set>
                                    <p:animEffect transition="in" filter="fade">
                                      <p:cBhvr>
                                        <p:cTn id="8" dur="4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4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400"/>
                                        <p:tgtEl>
                                          <p:spTgt spid="18"/>
                                        </p:tgtEl>
                                      </p:cBhvr>
                                    </p:animEffect>
                                  </p:childTnLst>
                                </p:cTn>
                              </p:par>
                            </p:childTnLst>
                          </p:cTn>
                        </p:par>
                      </p:childTnLst>
                    </p:cTn>
                  </p:par>
                  <p:par>
                    <p:cTn id="25" fill="hold">
                      <p:stCondLst>
                        <p:cond delay="indefinite"/>
                      </p:stCondLst>
                      <p:childTnLst>
                        <p:par>
                          <p:cTn id="26"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4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Across fork and exec: what survives?</a:t>
            </a:r>
            <a:endParaRPr lang="en-US" sz="3000"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6583680" cy="914400"/>
        </p:xfrm>
        <a:graphic>
          <a:graphicData uri="http://schemas.openxmlformats.org/drawingml/2006/table">
            <a:tbl>
              <a:tblPr/>
              <a:tblGrid>
                <a:gridCol w="2103120"/>
                <a:gridCol w="1920240"/>
                <a:gridCol w="2560320"/>
              </a:tblGrid>
              <a:tr h="457200">
                <a:tc>
                  <a:txBody>
                    <a:bodyPr/>
                    <a:lstStyle/>
                    <a:p>
                      <a:pPr indent="0" marL="0">
                        <a:buNone/>
                      </a:pP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50" b="1" dirty="0">
                          <a:solidFill>
                            <a:schemeClr val="bg1"/>
                          </a:solidFill>
                        </a:rPr>
                        <a:t>after fork (child)</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c>
                  <a:txBody>
                    <a:bodyPr/>
                    <a:lstStyle/>
                    <a:p>
                      <a:pPr indent="0" marL="0">
                        <a:buNone/>
                      </a:pPr>
                      <a:r>
                        <a:rPr lang="en-US" sz="1250" b="1" dirty="0">
                          <a:solidFill>
                            <a:schemeClr val="bg1"/>
                          </a:solidFill>
                        </a:rPr>
                        <a:t>after exec (new program)</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chemeClr val="tx2"/>
                    </a:solidFill>
                  </a:tcPr>
                </a:tc>
              </a:tr>
              <a:tr h="457200">
                <a:tc>
                  <a:txBody>
                    <a:bodyPr/>
                    <a:lstStyle/>
                    <a:p>
                      <a:pPr indent="0" marL="0">
                        <a:buNone/>
                      </a:pPr>
                      <a:r>
                        <a:rPr lang="en-US" sz="1250" b="1" dirty="0">
                          <a:solidFill>
                            <a:schemeClr val="tx1"/>
                          </a:solidFill>
                        </a:rPr>
                        <a:t>a handler you installed</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50" dirty="0">
                          <a:solidFill>
                            <a:schemeClr val="tx1"/>
                          </a:solidFill>
                        </a:rPr>
                        <a:t>kept (same code)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50" dirty="0">
                          <a:solidFill>
                            <a:schemeClr val="tx1"/>
                          </a:solidFill>
                        </a:rPr>
                        <a:t>reset to SIG_DFL: the code is gone</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r>
              <a:tr h="457200">
                <a:tc>
                  <a:txBody>
                    <a:bodyPr/>
                    <a:lstStyle/>
                    <a:p>
                      <a:pPr indent="0" marL="0">
                        <a:buNone/>
                      </a:pPr>
                      <a:r>
                        <a:rPr lang="en-US" sz="1250" b="1" dirty="0">
                          <a:solidFill>
                            <a:schemeClr val="tx1"/>
                          </a:solidFill>
                        </a:rPr>
                        <a:t>SIG_IGN (ignored)</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250" dirty="0">
                          <a:solidFill>
                            <a:schemeClr val="tx1"/>
                          </a:solidFill>
                        </a:rPr>
                        <a:t>kept</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c>
                  <a:txBody>
                    <a:bodyPr/>
                    <a:lstStyle/>
                    <a:p>
                      <a:pPr indent="0" marL="0">
                        <a:buNone/>
                      </a:pPr>
                      <a:r>
                        <a:rPr lang="en-US" sz="1250" dirty="0">
                          <a:solidFill>
                            <a:schemeClr val="tx1"/>
                          </a:solidFill>
                        </a:rPr>
                        <a:t>KEPT</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EDD5"/>
                    </a:solidFill>
                  </a:tcPr>
                </a:tc>
              </a:tr>
              <a:tr h="457200">
                <a:tc>
                  <a:txBody>
                    <a:bodyPr/>
                    <a:lstStyle/>
                    <a:p>
                      <a:pPr indent="0" marL="0">
                        <a:buNone/>
                      </a:pPr>
                      <a:r>
                        <a:rPr lang="en-US" sz="1250" b="1" dirty="0">
                          <a:solidFill>
                            <a:schemeClr val="tx1"/>
                          </a:solidFill>
                        </a:rPr>
                        <a:t>blocked mask</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50" dirty="0">
                          <a:solidFill>
                            <a:schemeClr val="tx1"/>
                          </a:solidFill>
                        </a:rPr>
                        <a:t>kept</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c>
                  <a:txBody>
                    <a:bodyPr/>
                    <a:lstStyle/>
                    <a:p>
                      <a:pPr indent="0" marL="0">
                        <a:buNone/>
                      </a:pPr>
                      <a:r>
                        <a:rPr lang="en-US" sz="1250" dirty="0">
                          <a:solidFill>
                            <a:schemeClr val="tx1"/>
                          </a:solidFill>
                        </a:rPr>
                        <a:t>kept</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1F5F9"/>
                    </a:solidFill>
                  </a:tcPr>
                </a:tc>
              </a:tr>
              <a:tr h="457200">
                <a:tc>
                  <a:txBody>
                    <a:bodyPr/>
                    <a:lstStyle/>
                    <a:p>
                      <a:pPr indent="0" marL="0">
                        <a:buNone/>
                      </a:pPr>
                      <a:r>
                        <a:rPr lang="en-US" sz="1250" b="1" dirty="0">
                          <a:solidFill>
                            <a:schemeClr val="tx1"/>
                          </a:solidFill>
                        </a:rPr>
                        <a:t>pending signals</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empty</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kept</a:t>
                      </a:r>
                      <a:endParaRPr lang="en-US" sz="1250" dirty="0"/>
                    </a:p>
                  </a:txBody>
                  <a:tcPr marL="54864" marR="54864" marT="54864" marB="54864" anchor="ctr">
                    <a:lnL w="9525" cap="flat" cmpd="sng" algn="ctr">
                      <a:solidFill>
                        <a:srgbClr val="CBD5E1"/>
                      </a:solidFill>
                      <a:prstDash val="solid"/>
                      <a:round/>
                      <a:headEnd type="none" w="med" len="med"/>
                      <a:tailEnd type="none" w="med" len="med"/>
                    </a:lnL>
                    <a:lnR w="9525" cap="flat" cmpd="sng" algn="ctr">
                      <a:solidFill>
                        <a:srgbClr val="CBD5E1"/>
                      </a:solidFill>
                      <a:prstDash val="solid"/>
                      <a:round/>
                      <a:headEnd type="none" w="med" len="med"/>
                      <a:tailEnd type="none" w="med" len="med"/>
                    </a:lnR>
                    <a:lnT w="9525" cap="flat" cmpd="sng" algn="ctr">
                      <a:solidFill>
                        <a:srgbClr val="CBD5E1"/>
                      </a:solidFill>
                      <a:prstDash val="solid"/>
                      <a:round/>
                      <a:headEnd type="none" w="med" len="med"/>
                      <a:tailEnd type="none" w="med" len="med"/>
                    </a:lnT>
                    <a:lnB w="9525" cap="flat" cmpd="sng" algn="ctr">
                      <a:solidFill>
                        <a:srgbClr val="CBD5E1"/>
                      </a:solidFill>
                      <a:prstDash val="solid"/>
                      <a:round/>
                      <a:headEnd type="none" w="med" len="med"/>
                      <a:tailEnd type="none" w="med" len="med"/>
                    </a:lnB>
                    <a:solidFill>
                      <a:srgbClr val="FFFFFF"/>
                    </a:solidFill>
                  </a:tcPr>
                </a:tc>
              </a:tr>
            </a:tbl>
          </a:graphicData>
        </a:graphic>
      </p:graphicFrame>
      <p:sp>
        <p:nvSpPr>
          <p:cNvPr id="4" name="Shape 1"/>
          <p:cNvSpPr/>
          <p:nvPr/>
        </p:nvSpPr>
        <p:spPr>
          <a:xfrm>
            <a:off x="7360920" y="1188720"/>
            <a:ext cx="4297680" cy="2286000"/>
          </a:xfrm>
          <a:prstGeom prst="roundRect">
            <a:avLst>
              <a:gd name="adj" fmla="val 400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5" name="Shape 2"/>
          <p:cNvSpPr/>
          <p:nvPr/>
        </p:nvSpPr>
        <p:spPr>
          <a:xfrm>
            <a:off x="7525512" y="1316736"/>
            <a:ext cx="118872" cy="118872"/>
          </a:xfrm>
          <a:prstGeom prst="ellipse">
            <a:avLst/>
          </a:prstGeom>
          <a:solidFill>
            <a:srgbClr val="EF4444"/>
          </a:solidFill>
          <a:ln/>
        </p:spPr>
        <p:txBody>
          <a:bodyPr/>
          <a:p/>
        </p:txBody>
      </p:sp>
      <p:sp>
        <p:nvSpPr>
          <p:cNvPr id="6" name="Shape 3"/>
          <p:cNvSpPr/>
          <p:nvPr/>
        </p:nvSpPr>
        <p:spPr>
          <a:xfrm>
            <a:off x="7726680" y="1316736"/>
            <a:ext cx="118872" cy="118872"/>
          </a:xfrm>
          <a:prstGeom prst="ellipse">
            <a:avLst/>
          </a:prstGeom>
          <a:solidFill>
            <a:srgbClr val="F59E0B"/>
          </a:solidFill>
          <a:ln/>
        </p:spPr>
        <p:txBody>
          <a:bodyPr/>
          <a:p/>
        </p:txBody>
      </p:sp>
      <p:sp>
        <p:nvSpPr>
          <p:cNvPr id="7" name="Shape 4"/>
          <p:cNvSpPr/>
          <p:nvPr/>
        </p:nvSpPr>
        <p:spPr>
          <a:xfrm>
            <a:off x="7927848" y="1316736"/>
            <a:ext cx="118872" cy="118872"/>
          </a:xfrm>
          <a:prstGeom prst="ellipse">
            <a:avLst/>
          </a:prstGeom>
          <a:solidFill>
            <a:srgbClr val="22C55E"/>
          </a:solidFill>
          <a:ln/>
        </p:spPr>
        <p:txBody>
          <a:bodyPr/>
          <a:p/>
        </p:txBody>
      </p:sp>
      <p:sp>
        <p:nvSpPr>
          <p:cNvPr id="8" name="Text 5"/>
          <p:cNvSpPr txBox="1"/>
          <p:nvPr/>
        </p:nvSpPr>
        <p:spPr>
          <a:xfrm>
            <a:off x="8183880" y="1234440"/>
            <a:ext cx="329184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kernel/signal.c 531 (real)</a:t>
            </a:r>
            <a:endParaRPr lang="en-US" sz="1100" dirty="0"/>
          </a:p>
        </p:txBody>
      </p:sp>
      <p:sp>
        <p:nvSpPr>
          <p:cNvPr id="9" name="Text 6"/>
          <p:cNvSpPr txBox="1"/>
          <p:nvPr/>
        </p:nvSpPr>
        <p:spPr>
          <a:xfrm>
            <a:off x="7562088" y="1572768"/>
            <a:ext cx="3931920" cy="1783080"/>
          </a:xfrm>
          <a:prstGeom prst="rect">
            <a:avLst/>
          </a:prstGeom>
          <a:noFill/>
          <a:ln/>
        </p:spPr>
        <p:txBody>
          <a:bodyPr wrap="square" lIns="0" tIns="0" rIns="0" bIns="0" rtlCol="0" anchor="t"/>
          <a:lstStyle/>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531  flush_signal_handlers(t, force_default)</a:t>
            </a:r>
            <a:endParaRPr lang="en-US" sz="1050" dirty="0"/>
          </a:p>
          <a:p>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535  for (i = _NSIG; i != 0; i--)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536      if (force_default ||</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             ka-&gt;sa.sa_handler != SIG_IGN)</a:t>
            </a:r>
            <a:endParaRPr lang="en-US" sz="1050" dirty="0"/>
          </a:p>
          <a:p>
            <a:pPr indent="0" marL="0">
              <a:lnSpc>
                <a:spcPct val="105000"/>
              </a:lnSpc>
              <a:buNone/>
            </a:pPr>
            <a:r>
              <a:rPr lang="en-US" sz="1050" b="1" dirty="0">
                <a:solidFill>
                  <a:srgbClr val="FDBA74"/>
                </a:solidFill>
                <a:latin typeface="Consolas" pitchFamily="34" charset="0"/>
                <a:ea typeface="Consolas" pitchFamily="34" charset="-122"/>
                <a:cs typeface="Consolas" pitchFamily="34" charset="-120"/>
              </a:rPr>
              <a:t>537          ka-&gt;sa.sa_handler = SIG_DFL;</a:t>
            </a:r>
            <a:endParaRPr lang="en-US" sz="1050" dirty="0"/>
          </a:p>
          <a:p>
            <a:pPr indent="0" marL="0">
              <a:lnSpc>
                <a:spcPct val="105000"/>
              </a:lnSpc>
              <a:buNone/>
            </a:pPr>
            <a:r>
              <a:rPr lang="en-US" sz="1050" dirty="0">
                <a:solidFill>
                  <a:srgbClr val="94A3B8"/>
                </a:solidFill>
                <a:latin typeface="Consolas" pitchFamily="34" charset="0"/>
                <a:ea typeface="Consolas" pitchFamily="34" charset="-122"/>
                <a:cs typeface="Consolas" pitchFamily="34" charset="-120"/>
              </a:rPr>
              <a:t>     /* exec.c 1385: flush_signal_handlers(me, 0) */</a:t>
            </a:r>
            <a:endParaRPr lang="en-US" sz="1050" dirty="0"/>
          </a:p>
        </p:txBody>
      </p:sp>
      <p:sp>
        <p:nvSpPr>
          <p:cNvPr id="10" name="Shape 7"/>
          <p:cNvSpPr/>
          <p:nvPr/>
        </p:nvSpPr>
        <p:spPr>
          <a:xfrm>
            <a:off x="548640" y="3611880"/>
            <a:ext cx="6583680" cy="1463040"/>
          </a:xfrm>
          <a:prstGeom prst="roundRect">
            <a:avLst>
              <a:gd name="adj" fmla="val 6250"/>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11" name="Shape 8"/>
          <p:cNvSpPr/>
          <p:nvPr/>
        </p:nvSpPr>
        <p:spPr>
          <a:xfrm>
            <a:off x="713232" y="3739896"/>
            <a:ext cx="118872" cy="118872"/>
          </a:xfrm>
          <a:prstGeom prst="ellipse">
            <a:avLst/>
          </a:prstGeom>
          <a:solidFill>
            <a:srgbClr val="EF4444"/>
          </a:solidFill>
          <a:ln/>
        </p:spPr>
        <p:txBody>
          <a:bodyPr/>
          <a:p/>
        </p:txBody>
      </p:sp>
      <p:sp>
        <p:nvSpPr>
          <p:cNvPr id="12" name="Shape 9"/>
          <p:cNvSpPr/>
          <p:nvPr/>
        </p:nvSpPr>
        <p:spPr>
          <a:xfrm>
            <a:off x="914400" y="3739896"/>
            <a:ext cx="118872" cy="118872"/>
          </a:xfrm>
          <a:prstGeom prst="ellipse">
            <a:avLst/>
          </a:prstGeom>
          <a:solidFill>
            <a:srgbClr val="F59E0B"/>
          </a:solidFill>
          <a:ln/>
        </p:spPr>
        <p:txBody>
          <a:bodyPr/>
          <a:p/>
        </p:txBody>
      </p:sp>
      <p:sp>
        <p:nvSpPr>
          <p:cNvPr id="13" name="Shape 10"/>
          <p:cNvSpPr/>
          <p:nvPr/>
        </p:nvSpPr>
        <p:spPr>
          <a:xfrm>
            <a:off x="1115568" y="3739896"/>
            <a:ext cx="118872" cy="118872"/>
          </a:xfrm>
          <a:prstGeom prst="ellipse">
            <a:avLst/>
          </a:prstGeom>
          <a:solidFill>
            <a:srgbClr val="22C55E"/>
          </a:solidFill>
          <a:ln/>
        </p:spPr>
        <p:txBody>
          <a:bodyPr/>
          <a:p/>
        </p:txBody>
      </p:sp>
      <p:sp>
        <p:nvSpPr>
          <p:cNvPr id="14" name="Text 11"/>
          <p:cNvSpPr txBox="1"/>
          <p:nvPr/>
        </p:nvSpPr>
        <p:spPr>
          <a:xfrm>
            <a:off x="1371600" y="3657600"/>
            <a:ext cx="557784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bash  (real)</a:t>
            </a:r>
            <a:endParaRPr lang="en-US" sz="1100" dirty="0"/>
          </a:p>
        </p:txBody>
      </p:sp>
      <p:sp>
        <p:nvSpPr>
          <p:cNvPr id="15" name="Text 12"/>
          <p:cNvSpPr txBox="1"/>
          <p:nvPr/>
        </p:nvSpPr>
        <p:spPr>
          <a:xfrm>
            <a:off x="749808" y="3995928"/>
            <a:ext cx="6217920" cy="960120"/>
          </a:xfrm>
          <a:prstGeom prst="rect">
            <a:avLst/>
          </a:prstGeom>
          <a:noFill/>
          <a:ln/>
        </p:spPr>
        <p:txBody>
          <a:bodyPr wrap="square" lIns="0" tIns="0" rIns="0" bIns="0" rtlCol="0" anchor="t"/>
          <a:lstStyle/>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yes | head -1 ; echo ${PIPESTATUS[*]}</a:t>
            </a:r>
            <a:endParaRPr lang="en-US" sz="1050" dirty="0"/>
          </a:p>
          <a:p>
            <a:pPr indent="0" marL="0">
              <a:lnSpc>
                <a:spcPct val="105000"/>
              </a:lnSpc>
              <a:buNone/>
            </a:pPr>
            <a:r>
              <a:rPr lang="en-US" sz="1050" dirty="0">
                <a:solidFill>
                  <a:schemeClr val="accent6"/>
                </a:solidFill>
                <a:latin typeface="Consolas" pitchFamily="34" charset="0"/>
                <a:ea typeface="Consolas" pitchFamily="34" charset="-122"/>
                <a:cs typeface="Consolas" pitchFamily="34" charset="-120"/>
              </a:rPr>
              <a:t>y   141 0</a:t>
            </a:r>
            <a:endParaRPr lang="en-US" sz="1050" dirty="0"/>
          </a:p>
          <a:p>
            <a:pPr indent="0" marL="0">
              <a:lnSpc>
                <a:spcPct val="105000"/>
              </a:lnSpc>
              <a:buNone/>
            </a:pPr>
            <a:r>
              <a:rPr lang="en-US" sz="1050" b="1" dirty="0">
                <a:solidFill>
                  <a:schemeClr val="accent1"/>
                </a:solidFill>
                <a:latin typeface="Consolas" pitchFamily="34" charset="0"/>
                <a:ea typeface="Consolas" pitchFamily="34" charset="-122"/>
                <a:cs typeface="Consolas" pitchFamily="34" charset="-120"/>
              </a:rPr>
              <a:t>$ </a:t>
            </a:r>
            <a:pPr indent="0" marL="0">
              <a:lnSpc>
                <a:spcPct val="105000"/>
              </a:lnSpc>
              <a:buNone/>
            </a:pPr>
            <a:r>
              <a:rPr lang="en-US" sz="1050" dirty="0">
                <a:solidFill>
                  <a:schemeClr val="bg2"/>
                </a:solidFill>
                <a:latin typeface="Consolas" pitchFamily="34" charset="0"/>
                <a:ea typeface="Consolas" pitchFamily="34" charset="-122"/>
                <a:cs typeface="Consolas" pitchFamily="34" charset="-120"/>
              </a:rPr>
              <a:t>trap '' PIPE ; yes | head -1 ; echo ${PIPESTATUS[*]}</a:t>
            </a:r>
            <a:endParaRPr lang="en-US" sz="1050" dirty="0"/>
          </a:p>
          <a:p>
            <a:pPr indent="0" marL="0">
              <a:lnSpc>
                <a:spcPct val="105000"/>
              </a:lnSpc>
              <a:buNone/>
            </a:pPr>
            <a:r>
              <a:rPr lang="en-US" sz="1050" dirty="0">
                <a:solidFill>
                  <a:srgbClr val="FCA5A5"/>
                </a:solidFill>
                <a:latin typeface="Consolas" pitchFamily="34" charset="0"/>
                <a:ea typeface="Consolas" pitchFamily="34" charset="-122"/>
                <a:cs typeface="Consolas" pitchFamily="34" charset="-120"/>
              </a:rPr>
              <a:t>y   yes: standard output: Broken pipe   1 0</a:t>
            </a:r>
            <a:endParaRPr lang="en-US" sz="1050" dirty="0"/>
          </a:p>
        </p:txBody>
      </p:sp>
      <p:sp>
        <p:nvSpPr>
          <p:cNvPr id="16" name="Shape 13"/>
          <p:cNvSpPr/>
          <p:nvPr/>
        </p:nvSpPr>
        <p:spPr>
          <a:xfrm>
            <a:off x="7360920" y="3611880"/>
            <a:ext cx="4297680" cy="2331720"/>
          </a:xfrm>
          <a:prstGeom prst="roundRect">
            <a:avLst>
              <a:gd name="adj" fmla="val 3137"/>
            </a:avLst>
          </a:prstGeom>
          <a:solidFill>
            <a:schemeClr val="accent5"/>
          </a:solidFill>
          <a:ln/>
        </p:spPr>
        <p:txBody>
          <a:bodyPr/>
          <a:p/>
        </p:txBody>
      </p:sp>
      <p:sp>
        <p:nvSpPr>
          <p:cNvPr id="17" name="Text 14"/>
          <p:cNvSpPr txBox="1"/>
          <p:nvPr/>
        </p:nvSpPr>
        <p:spPr>
          <a:xfrm>
            <a:off x="7498080" y="3657600"/>
            <a:ext cx="4023360" cy="2240280"/>
          </a:xfrm>
          <a:prstGeom prst="rect">
            <a:avLst/>
          </a:prstGeom>
          <a:noFill/>
          <a:ln/>
        </p:spPr>
        <p:txBody>
          <a:bodyPr wrap="square" lIns="0" tIns="0" rIns="0" bIns="0" rtlCol="0" anchor="ctr"/>
          <a:lstStyle/>
          <a:p>
            <a:pPr algn="l" indent="0" marL="0">
              <a:spcAft>
                <a:spcPts val="600"/>
              </a:spcAft>
              <a:buNone/>
            </a:pPr>
            <a:r>
              <a:rPr lang="en-US" sz="1300" b="1" dirty="0">
                <a:solidFill>
                  <a:schemeClr val="tx1"/>
                </a:solidFill>
              </a:rPr>
              <a:t>A real trap.</a:t>
            </a:r>
            <a:pPr algn="l" indent="0" marL="0">
              <a:spcAft>
                <a:spcPts val="600"/>
              </a:spcAft>
              <a:buNone/>
            </a:pPr>
            <a:r>
              <a:rPr lang="en-US" sz="1300" dirty="0">
                <a:solidFill>
                  <a:schemeClr val="tx1"/>
                </a:solidFill>
              </a:rPr>
              <a:t> An ignored signal stays ignored in every program you exec. A shell that ignores Ctrl-C must set SIGINT back to SIG_DFL in the child before exec, or the user can no longer stop that program (Homework 1).</a:t>
            </a:r>
            <a:endParaRPr lang="en-US" sz="1300" dirty="0"/>
          </a:p>
        </p:txBody>
      </p:sp>
      <p:sp>
        <p:nvSpPr>
          <p:cNvPr id="18" name="Shape 15"/>
          <p:cNvSpPr/>
          <p:nvPr/>
        </p:nvSpPr>
        <p:spPr>
          <a:xfrm>
            <a:off x="548640" y="5212080"/>
            <a:ext cx="6583680" cy="731520"/>
          </a:xfrm>
          <a:prstGeom prst="roundRect">
            <a:avLst>
              <a:gd name="adj" fmla="val 10000"/>
            </a:avLst>
          </a:prstGeom>
          <a:solidFill>
            <a:schemeClr val="accent6"/>
          </a:solidFill>
          <a:ln/>
        </p:spPr>
        <p:txBody>
          <a:bodyPr/>
          <a:p/>
        </p:txBody>
      </p:sp>
      <p:sp>
        <p:nvSpPr>
          <p:cNvPr id="19" name="Text 16"/>
          <p:cNvSpPr txBox="1"/>
          <p:nvPr/>
        </p:nvSpPr>
        <p:spPr>
          <a:xfrm>
            <a:off x="731520" y="5212080"/>
            <a:ext cx="6217920" cy="731520"/>
          </a:xfrm>
          <a:prstGeom prst="rect">
            <a:avLst/>
          </a:prstGeom>
          <a:noFill/>
          <a:ln/>
        </p:spPr>
        <p:txBody>
          <a:bodyPr wrap="square" lIns="0" tIns="0" rIns="0" bIns="0" rtlCol="0" anchor="ctr"/>
          <a:lstStyle/>
          <a:p>
            <a:pPr algn="l" indent="0" marL="0">
              <a:spcAft>
                <a:spcPts val="600"/>
              </a:spcAft>
              <a:buNone/>
            </a:pPr>
            <a:r>
              <a:rPr lang="en-US" sz="1300" dirty="0">
                <a:solidFill>
                  <a:schemeClr val="tx1"/>
                </a:solidFill>
              </a:rPr>
              <a:t>This is how </a:t>
            </a:r>
            <a:pPr algn="l" indent="0" marL="0">
              <a:spcAft>
                <a:spcPts val="600"/>
              </a:spcAft>
              <a:buNone/>
            </a:pPr>
            <a:r>
              <a:rPr lang="en-US" sz="1300" dirty="0">
                <a:solidFill>
                  <a:schemeClr val="tx1"/>
                </a:solidFill>
                <a:latin typeface="Consolas" pitchFamily="34" charset="0"/>
                <a:ea typeface="Consolas" pitchFamily="34" charset="-122"/>
                <a:cs typeface="Consolas" pitchFamily="34" charset="-120"/>
              </a:rPr>
              <a:t>nohup</a:t>
            </a:r>
            <a:pPr algn="l" indent="0" marL="0">
              <a:spcAft>
                <a:spcPts val="600"/>
              </a:spcAft>
              <a:buNone/>
            </a:pPr>
            <a:r>
              <a:rPr lang="en-US" sz="1300" dirty="0">
                <a:solidFill>
                  <a:schemeClr val="tx1"/>
                </a:solidFill>
              </a:rPr>
              <a:t> works: it ignores SIGHUP, then execs your program.</a:t>
            </a:r>
            <a:endParaRPr lang="en-US" sz="1300" dirty="0"/>
          </a:p>
        </p:txBody>
      </p:sp>
      <p:sp>
        <p:nvSpPr>
          <p:cNvPr id="21" name="Text 17"/>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22 / 28</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2"/>
          <p:cNvSpPr/>
          <p:nvPr>
            <p:ph idx="102" type="body" hasCustomPrompt="1"/>
          </p:nvPr>
        </p:nvSpPr>
        <p:spPr>
          <a:xfrm>
            <a:off x="822960" y="2057400"/>
            <a:ext cx="10058400" cy="457200"/>
          </a:xfrm>
          <a:prstGeom prst="rect">
            <a:avLst/>
          </a:prstGeom>
          <a:noFill/>
          <a:ln/>
        </p:spPr>
        <p:txBody>
          <a:bodyPr wrap="square" lIns="0" tIns="0" rIns="0" bIns="0" rtlCol="0"/>
          <a:lstStyle/>
          <a:p>
            <a:pPr algn="l" indent="0" marL="0">
              <a:buNone/>
            </a:pPr>
            <a:r>
              <a:rPr lang="en-US" sz="1800" b="1" dirty="0">
                <a:solidFill>
                  <a:schemeClr val="accent1"/>
                </a:solidFill>
              </a:rPr>
              <a:t>LAB 10.2</a:t>
            </a:r>
            <a:endParaRPr lang="en-US" sz="1800" dirty="0"/>
          </a:p>
        </p:txBody>
      </p:sp>
      <p:sp>
        <p:nvSpPr>
          <p:cNvPr id="3" name="Text 2"/>
          <p:cNvSpPr/>
          <p:nvPr>
            <p:ph idx="103" type="title" hasCustomPrompt="1"/>
          </p:nvPr>
        </p:nvSpPr>
        <p:spPr>
          <a:xfrm>
            <a:off x="822960" y="2560320"/>
            <a:ext cx="10515600" cy="1005840"/>
          </a:xfrm>
          <a:prstGeom prst="rect">
            <a:avLst/>
          </a:prstGeom>
          <a:noFill/>
          <a:ln/>
        </p:spPr>
        <p:txBody>
          <a:bodyPr wrap="square" lIns="0" tIns="0" rIns="0" bIns="0" rtlCol="0" anchor="t"/>
          <a:lstStyle/>
          <a:p>
            <a:pPr algn="l" indent="0" marL="0">
              <a:buNone/>
            </a:pPr>
            <a:r>
              <a:rPr lang="en-US" sz="4000" b="1" dirty="0">
                <a:solidFill>
                  <a:schemeClr val="bg1"/>
                </a:solidFill>
              </a:rPr>
              <a:t>mytimeout.c</a:t>
            </a:r>
            <a:endParaRPr lang="en-US" sz="4000" dirty="0"/>
          </a:p>
        </p:txBody>
      </p:sp>
      <p:sp>
        <p:nvSpPr>
          <p:cNvPr id="4" name="Text 2"/>
          <p:cNvSpPr/>
          <p:nvPr>
            <p:ph idx="104" type="body" hasCustomPrompt="1"/>
          </p:nvPr>
        </p:nvSpPr>
        <p:spPr>
          <a:xfrm>
            <a:off x="822960" y="3703320"/>
            <a:ext cx="9601200" cy="1280160"/>
          </a:xfrm>
          <a:prstGeom prst="rect">
            <a:avLst/>
          </a:prstGeom>
          <a:noFill/>
          <a:ln/>
        </p:spPr>
        <p:txBody>
          <a:bodyPr wrap="square" lIns="0" tIns="0" rIns="0" bIns="0" rtlCol="0" anchor="t"/>
          <a:lstStyle/>
          <a:p>
            <a:pPr algn="l" indent="0" marL="0">
              <a:buNone/>
            </a:pPr>
            <a:r>
              <a:rPr lang="en-US" sz="1800" dirty="0">
                <a:solidFill>
                  <a:schemeClr val="accent4"/>
                </a:solidFill>
              </a:rPr>
              <a:t>Run a program, but stop it after N seconds: alarm, EINTR, kill, and SIGKILL as a last resort.</a:t>
            </a:r>
            <a:endParaRPr lang="en-US" sz="1800" dirty="0"/>
          </a:p>
        </p:txBody>
      </p:sp>
      <p:sp>
        <p:nvSpPr>
          <p:cNvPr id="6" name="Text 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23 / 28</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Lab 10.2 tasks, step by step</a:t>
            </a:r>
            <a:endParaRPr lang="en-US" sz="3000" dirty="0"/>
          </a:p>
        </p:txBody>
      </p:sp>
      <p:sp>
        <p:nvSpPr>
          <p:cNvPr id="3" name="a1_l102"/>
          <p:cNvSpPr/>
          <p:nvPr/>
        </p:nvSpPr>
        <p:spPr>
          <a:xfrm>
            <a:off x="548640" y="1188720"/>
            <a:ext cx="5852160" cy="658368"/>
          </a:xfrm>
          <a:prstGeom prst="roundRect">
            <a:avLst>
              <a:gd name="adj" fmla="val 11111"/>
            </a:avLst>
          </a:prstGeom>
          <a:solidFill>
            <a:schemeClr val="bg2"/>
          </a:solidFill>
          <a:ln/>
        </p:spPr>
        <p:txBody>
          <a:bodyPr/>
          <a:p/>
        </p:txBody>
      </p:sp>
      <p:sp>
        <p:nvSpPr>
          <p:cNvPr id="4" name="a1_l102"/>
          <p:cNvSpPr/>
          <p:nvPr/>
        </p:nvSpPr>
        <p:spPr>
          <a:xfrm>
            <a:off x="658368" y="1335024"/>
            <a:ext cx="365760" cy="365760"/>
          </a:xfrm>
          <a:prstGeom prst="ellipse">
            <a:avLst/>
          </a:prstGeom>
          <a:solidFill>
            <a:schemeClr val="tx2"/>
          </a:solidFill>
          <a:ln/>
        </p:spPr>
        <p:txBody>
          <a:bodyPr/>
          <a:p/>
        </p:txBody>
      </p:sp>
      <p:sp>
        <p:nvSpPr>
          <p:cNvPr id="5" name="a1_l102"/>
          <p:cNvSpPr txBox="1"/>
          <p:nvPr/>
        </p:nvSpPr>
        <p:spPr>
          <a:xfrm>
            <a:off x="658368" y="133502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1</a:t>
            </a:r>
            <a:endParaRPr lang="en-US" sz="1200" dirty="0"/>
          </a:p>
        </p:txBody>
      </p:sp>
      <p:sp>
        <p:nvSpPr>
          <p:cNvPr id="6" name="a1_l102"/>
          <p:cNvSpPr txBox="1"/>
          <p:nvPr/>
        </p:nvSpPr>
        <p:spPr>
          <a:xfrm>
            <a:off x="1143000" y="1188720"/>
            <a:ext cx="5120640" cy="658368"/>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TODO 1</a:t>
            </a:r>
            <a:pPr algn="l" indent="0" marL="0">
              <a:spcAft>
                <a:spcPts val="600"/>
              </a:spcAft>
              <a:buNone/>
            </a:pPr>
            <a:r>
              <a:rPr lang="en-US" sz="1200" dirty="0">
                <a:solidFill>
                  <a:schemeClr val="tx1"/>
                </a:solidFill>
              </a:rPr>
              <a:t> in mytimeout_starter.c: install on_alarm for SIGALRM with sigaction, </a:t>
            </a:r>
            <a:pPr algn="l" indent="0" marL="0">
              <a:spcAft>
                <a:spcPts val="600"/>
              </a:spcAft>
              <a:buNone/>
            </a:pPr>
            <a:r>
              <a:rPr lang="en-US" sz="1200" b="1" dirty="0">
                <a:solidFill>
                  <a:schemeClr val="tx1"/>
                </a:solidFill>
              </a:rPr>
              <a:t>without</a:t>
            </a:r>
            <a:pPr algn="l" indent="0" marL="0">
              <a:spcAft>
                <a:spcPts val="600"/>
              </a:spcAft>
              <a:buNone/>
            </a:pPr>
            <a:r>
              <a:rPr lang="en-US" sz="1200" dirty="0">
                <a:solidFill>
                  <a:schemeClr val="tx1"/>
                </a:solidFill>
              </a:rPr>
              <a:t> SA_RESTART</a:t>
            </a:r>
            <a:endParaRPr lang="en-US" sz="1200" dirty="0"/>
          </a:p>
        </p:txBody>
      </p:sp>
      <p:sp>
        <p:nvSpPr>
          <p:cNvPr id="7" name="a2_l102"/>
          <p:cNvSpPr/>
          <p:nvPr/>
        </p:nvSpPr>
        <p:spPr>
          <a:xfrm>
            <a:off x="548640" y="1920240"/>
            <a:ext cx="5852160" cy="658368"/>
          </a:xfrm>
          <a:prstGeom prst="roundRect">
            <a:avLst>
              <a:gd name="adj" fmla="val 11111"/>
            </a:avLst>
          </a:prstGeom>
          <a:solidFill>
            <a:schemeClr val="bg1"/>
          </a:solidFill>
          <a:ln w="12700">
            <a:solidFill>
              <a:schemeClr val="accent4"/>
            </a:solidFill>
            <a:prstDash val="solid"/>
          </a:ln>
        </p:spPr>
        <p:txBody>
          <a:bodyPr/>
          <a:p/>
        </p:txBody>
      </p:sp>
      <p:sp>
        <p:nvSpPr>
          <p:cNvPr id="8" name="a2_l102"/>
          <p:cNvSpPr/>
          <p:nvPr/>
        </p:nvSpPr>
        <p:spPr>
          <a:xfrm>
            <a:off x="658368" y="2066544"/>
            <a:ext cx="365760" cy="365760"/>
          </a:xfrm>
          <a:prstGeom prst="ellipse">
            <a:avLst/>
          </a:prstGeom>
          <a:solidFill>
            <a:schemeClr val="tx2"/>
          </a:solidFill>
          <a:ln/>
        </p:spPr>
        <p:txBody>
          <a:bodyPr/>
          <a:p/>
        </p:txBody>
      </p:sp>
      <p:sp>
        <p:nvSpPr>
          <p:cNvPr id="9" name="a2_l102"/>
          <p:cNvSpPr txBox="1"/>
          <p:nvPr/>
        </p:nvSpPr>
        <p:spPr>
          <a:xfrm>
            <a:off x="658368" y="206654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2</a:t>
            </a:r>
            <a:endParaRPr lang="en-US" sz="1200" dirty="0"/>
          </a:p>
        </p:txBody>
      </p:sp>
      <p:sp>
        <p:nvSpPr>
          <p:cNvPr id="10" name="a2_l102"/>
          <p:cNvSpPr txBox="1"/>
          <p:nvPr/>
        </p:nvSpPr>
        <p:spPr>
          <a:xfrm>
            <a:off x="1143000" y="1920240"/>
            <a:ext cx="5120640" cy="658368"/>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TODO 2</a:t>
            </a:r>
            <a:pPr algn="l" indent="0" marL="0">
              <a:spcAft>
                <a:spcPts val="600"/>
              </a:spcAft>
              <a:buNone/>
            </a:pPr>
            <a:r>
              <a:rPr lang="en-US" sz="1200" dirty="0">
                <a:solidFill>
                  <a:schemeClr val="tx1"/>
                </a:solidFill>
              </a:rPr>
              <a:t>: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alarm(secs)</a:t>
            </a:r>
            <a:pPr algn="l" indent="0" marL="0">
              <a:spcAft>
                <a:spcPts val="600"/>
              </a:spcAft>
              <a:buNone/>
            </a:pPr>
            <a:r>
              <a:rPr lang="en-US" sz="1200" dirty="0">
                <a:solidFill>
                  <a:schemeClr val="tx1"/>
                </a:solidFill>
              </a:rPr>
              <a:t> after starting the program</a:t>
            </a:r>
            <a:endParaRPr lang="en-US" sz="1200" dirty="0"/>
          </a:p>
        </p:txBody>
      </p:sp>
      <p:sp>
        <p:nvSpPr>
          <p:cNvPr id="11" name="a3_l102"/>
          <p:cNvSpPr/>
          <p:nvPr/>
        </p:nvSpPr>
        <p:spPr>
          <a:xfrm>
            <a:off x="548640" y="2651760"/>
            <a:ext cx="5852160" cy="658368"/>
          </a:xfrm>
          <a:prstGeom prst="roundRect">
            <a:avLst>
              <a:gd name="adj" fmla="val 11111"/>
            </a:avLst>
          </a:prstGeom>
          <a:solidFill>
            <a:schemeClr val="bg2"/>
          </a:solidFill>
          <a:ln/>
        </p:spPr>
        <p:txBody>
          <a:bodyPr/>
          <a:p/>
        </p:txBody>
      </p:sp>
      <p:sp>
        <p:nvSpPr>
          <p:cNvPr id="12" name="a3_l102"/>
          <p:cNvSpPr/>
          <p:nvPr/>
        </p:nvSpPr>
        <p:spPr>
          <a:xfrm>
            <a:off x="658368" y="2798064"/>
            <a:ext cx="365760" cy="365760"/>
          </a:xfrm>
          <a:prstGeom prst="ellipse">
            <a:avLst/>
          </a:prstGeom>
          <a:solidFill>
            <a:schemeClr val="tx2"/>
          </a:solidFill>
          <a:ln/>
        </p:spPr>
        <p:txBody>
          <a:bodyPr/>
          <a:p/>
        </p:txBody>
      </p:sp>
      <p:sp>
        <p:nvSpPr>
          <p:cNvPr id="13" name="a3_l102"/>
          <p:cNvSpPr txBox="1"/>
          <p:nvPr/>
        </p:nvSpPr>
        <p:spPr>
          <a:xfrm>
            <a:off x="658368" y="279806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3</a:t>
            </a:r>
            <a:endParaRPr lang="en-US" sz="1200" dirty="0"/>
          </a:p>
        </p:txBody>
      </p:sp>
      <p:sp>
        <p:nvSpPr>
          <p:cNvPr id="14" name="a3_l102"/>
          <p:cNvSpPr txBox="1"/>
          <p:nvPr/>
        </p:nvSpPr>
        <p:spPr>
          <a:xfrm>
            <a:off x="1143000" y="2651760"/>
            <a:ext cx="5120640" cy="658368"/>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TODO 3</a:t>
            </a:r>
            <a:pPr algn="l" indent="0" marL="0">
              <a:spcAft>
                <a:spcPts val="600"/>
              </a:spcAft>
              <a:buNone/>
            </a:pPr>
            <a:r>
              <a:rPr lang="en-US" sz="1200" dirty="0">
                <a:solidFill>
                  <a:schemeClr val="tx1"/>
                </a:solidFill>
              </a:rPr>
              <a:t>: waitpid returned EINTR: first alarm → SIGTERM and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alarm(2)</a:t>
            </a:r>
            <a:pPr algn="l" indent="0" marL="0">
              <a:spcAft>
                <a:spcPts val="600"/>
              </a:spcAft>
              <a:buNone/>
            </a:pPr>
            <a:r>
              <a:rPr lang="en-US" sz="1200" dirty="0">
                <a:solidFill>
                  <a:schemeClr val="tx1"/>
                </a:solidFill>
              </a:rPr>
              <a:t>; second alarm → SIGKILL</a:t>
            </a:r>
            <a:endParaRPr lang="en-US" sz="1200" dirty="0"/>
          </a:p>
        </p:txBody>
      </p:sp>
      <p:sp>
        <p:nvSpPr>
          <p:cNvPr id="15" name="a4_l102"/>
          <p:cNvSpPr/>
          <p:nvPr/>
        </p:nvSpPr>
        <p:spPr>
          <a:xfrm>
            <a:off x="548640" y="3383280"/>
            <a:ext cx="5852160" cy="658368"/>
          </a:xfrm>
          <a:prstGeom prst="roundRect">
            <a:avLst>
              <a:gd name="adj" fmla="val 11111"/>
            </a:avLst>
          </a:prstGeom>
          <a:solidFill>
            <a:schemeClr val="bg1"/>
          </a:solidFill>
          <a:ln w="12700">
            <a:solidFill>
              <a:schemeClr val="accent4"/>
            </a:solidFill>
            <a:prstDash val="solid"/>
          </a:ln>
        </p:spPr>
        <p:txBody>
          <a:bodyPr/>
          <a:p/>
        </p:txBody>
      </p:sp>
      <p:sp>
        <p:nvSpPr>
          <p:cNvPr id="16" name="a4_l102"/>
          <p:cNvSpPr/>
          <p:nvPr/>
        </p:nvSpPr>
        <p:spPr>
          <a:xfrm>
            <a:off x="658368" y="3529584"/>
            <a:ext cx="365760" cy="365760"/>
          </a:xfrm>
          <a:prstGeom prst="ellipse">
            <a:avLst/>
          </a:prstGeom>
          <a:solidFill>
            <a:schemeClr val="tx2"/>
          </a:solidFill>
          <a:ln/>
        </p:spPr>
        <p:txBody>
          <a:bodyPr/>
          <a:p/>
        </p:txBody>
      </p:sp>
      <p:sp>
        <p:nvSpPr>
          <p:cNvPr id="17" name="a4_l102"/>
          <p:cNvSpPr txBox="1"/>
          <p:nvPr/>
        </p:nvSpPr>
        <p:spPr>
          <a:xfrm>
            <a:off x="658368" y="352958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4</a:t>
            </a:r>
            <a:endParaRPr lang="en-US" sz="1200" dirty="0"/>
          </a:p>
        </p:txBody>
      </p:sp>
      <p:sp>
        <p:nvSpPr>
          <p:cNvPr id="18" name="a4_l102"/>
          <p:cNvSpPr txBox="1"/>
          <p:nvPr/>
        </p:nvSpPr>
        <p:spPr>
          <a:xfrm>
            <a:off x="1143000" y="3383280"/>
            <a:ext cx="5120640" cy="658368"/>
          </a:xfrm>
          <a:prstGeom prst="rect">
            <a:avLst/>
          </a:prstGeom>
          <a:noFill/>
          <a:ln/>
        </p:spPr>
        <p:txBody>
          <a:bodyPr wrap="square" lIns="0" tIns="0" rIns="0" bIns="0" rtlCol="0" anchor="ctr"/>
          <a:lstStyle/>
          <a:p>
            <a:pPr algn="l" indent="0" marL="0">
              <a:spcAft>
                <a:spcPts val="600"/>
              </a:spcAft>
              <a:buNone/>
            </a:pPr>
            <a:r>
              <a:rPr lang="en-US" sz="1200" b="1" dirty="0">
                <a:solidFill>
                  <a:schemeClr val="tx1"/>
                </a:solidFill>
              </a:rPr>
              <a:t>TODO 4</a:t>
            </a:r>
            <a:pPr algn="l" indent="0" marL="0">
              <a:spcAft>
                <a:spcPts val="600"/>
              </a:spcAft>
              <a:buNone/>
            </a:pPr>
            <a:r>
              <a:rPr lang="en-US" sz="1200" dirty="0">
                <a:solidFill>
                  <a:schemeClr val="tx1"/>
                </a:solidFill>
              </a:rPr>
              <a:t>: exit status like coreutils: 124 if timed out, else the child's status (or 128 + signal)</a:t>
            </a:r>
            <a:endParaRPr lang="en-US" sz="1200" dirty="0"/>
          </a:p>
        </p:txBody>
      </p:sp>
      <p:sp>
        <p:nvSpPr>
          <p:cNvPr id="19" name="a5_l102"/>
          <p:cNvSpPr/>
          <p:nvPr/>
        </p:nvSpPr>
        <p:spPr>
          <a:xfrm>
            <a:off x="548640" y="4114800"/>
            <a:ext cx="5852160" cy="658368"/>
          </a:xfrm>
          <a:prstGeom prst="roundRect">
            <a:avLst>
              <a:gd name="adj" fmla="val 11111"/>
            </a:avLst>
          </a:prstGeom>
          <a:solidFill>
            <a:schemeClr val="bg2"/>
          </a:solidFill>
          <a:ln/>
        </p:spPr>
        <p:txBody>
          <a:bodyPr/>
          <a:p/>
        </p:txBody>
      </p:sp>
      <p:sp>
        <p:nvSpPr>
          <p:cNvPr id="20" name="a5_l102"/>
          <p:cNvSpPr/>
          <p:nvPr/>
        </p:nvSpPr>
        <p:spPr>
          <a:xfrm>
            <a:off x="658368" y="4261104"/>
            <a:ext cx="365760" cy="365760"/>
          </a:xfrm>
          <a:prstGeom prst="ellipse">
            <a:avLst/>
          </a:prstGeom>
          <a:solidFill>
            <a:schemeClr val="tx2"/>
          </a:solidFill>
          <a:ln/>
        </p:spPr>
        <p:txBody>
          <a:bodyPr/>
          <a:p/>
        </p:txBody>
      </p:sp>
      <p:sp>
        <p:nvSpPr>
          <p:cNvPr id="21" name="a5_l102"/>
          <p:cNvSpPr txBox="1"/>
          <p:nvPr/>
        </p:nvSpPr>
        <p:spPr>
          <a:xfrm>
            <a:off x="658368" y="4261104"/>
            <a:ext cx="365760" cy="365760"/>
          </a:xfrm>
          <a:prstGeom prst="rect">
            <a:avLst/>
          </a:prstGeom>
          <a:noFill/>
          <a:ln/>
        </p:spPr>
        <p:txBody>
          <a:bodyPr wrap="square" lIns="0" tIns="0" rIns="0" bIns="0" rtlCol="0" anchor="ctr"/>
          <a:lstStyle/>
          <a:p>
            <a:pPr algn="ctr" indent="0" marL="0">
              <a:spcAft>
                <a:spcPts val="600"/>
              </a:spcAft>
              <a:buNone/>
            </a:pPr>
            <a:r>
              <a:rPr lang="en-US" sz="1200" b="1" dirty="0">
                <a:solidFill>
                  <a:schemeClr val="bg1"/>
                </a:solidFill>
              </a:rPr>
              <a:t>5</a:t>
            </a:r>
            <a:endParaRPr lang="en-US" sz="1200" dirty="0"/>
          </a:p>
        </p:txBody>
      </p:sp>
      <p:sp>
        <p:nvSpPr>
          <p:cNvPr id="22" name="a5_l102"/>
          <p:cNvSpPr txBox="1"/>
          <p:nvPr/>
        </p:nvSpPr>
        <p:spPr>
          <a:xfrm>
            <a:off x="1143000" y="4114800"/>
            <a:ext cx="5120640" cy="658368"/>
          </a:xfrm>
          <a:prstGeom prst="rect">
            <a:avLst/>
          </a:prstGeom>
          <a:noFill/>
          <a:ln/>
        </p:spPr>
        <p:txBody>
          <a:bodyPr wrap="square" lIns="0" tIns="0" rIns="0" bIns="0" rtlCol="0" anchor="ctr"/>
          <a:lstStyle/>
          <a:p>
            <a:pPr algn="l" indent="0" marL="0">
              <a:spcAft>
                <a:spcPts val="600"/>
              </a:spcAft>
              <a:buNone/>
            </a:pPr>
            <a:r>
              <a:rPr lang="en-US" sz="1200" dirty="0">
                <a:solidFill>
                  <a:schemeClr val="tx1"/>
                </a:solidFill>
              </a:rPr>
              <a:t>Test: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./mytimeout 2 sleep 10</a:t>
            </a:r>
            <a:pPr algn="l" indent="0" marL="0">
              <a:spcAft>
                <a:spcPts val="600"/>
              </a:spcAft>
              <a:buNone/>
            </a:pPr>
            <a:r>
              <a:rPr lang="en-US" sz="1200" dirty="0">
                <a:solidFill>
                  <a:schemeClr val="tx1"/>
                </a:solidFill>
              </a:rPr>
              <a:t>,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./mytimeout 5 sleep 1</a:t>
            </a:r>
            <a:pPr algn="l" indent="0" marL="0">
              <a:spcAft>
                <a:spcPts val="600"/>
              </a:spcAft>
              <a:buNone/>
            </a:pPr>
            <a:r>
              <a:rPr lang="en-US" sz="1200" dirty="0">
                <a:solidFill>
                  <a:schemeClr val="tx1"/>
                </a:solidFill>
              </a:rPr>
              <a:t>,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./mytimeout 1 ./stubborn</a:t>
            </a:r>
            <a:pPr algn="l" indent="0" marL="0">
              <a:spcAft>
                <a:spcPts val="600"/>
              </a:spcAft>
              <a:buNone/>
            </a:pPr>
            <a:r>
              <a:rPr lang="en-US" sz="1200" dirty="0">
                <a:solidFill>
                  <a:schemeClr val="tx1"/>
                </a:solidFill>
              </a:rPr>
              <a:t>; compare with </a:t>
            </a:r>
            <a:pPr algn="l" indent="0" marL="0">
              <a:spcAft>
                <a:spcPts val="600"/>
              </a:spcAft>
              <a:buNone/>
            </a:pPr>
            <a:r>
              <a:rPr lang="en-US" sz="1200" dirty="0">
                <a:solidFill>
                  <a:schemeClr val="tx1"/>
                </a:solidFill>
                <a:latin typeface="Consolas" pitchFamily="34" charset="0"/>
                <a:ea typeface="Consolas" pitchFamily="34" charset="-122"/>
                <a:cs typeface="Consolas" pitchFamily="34" charset="-120"/>
              </a:rPr>
              <a:t>timeout</a:t>
            </a:r>
            <a:endParaRPr lang="en-US" sz="1200" dirty="0"/>
          </a:p>
        </p:txBody>
      </p:sp>
      <p:sp>
        <p:nvSpPr>
          <p:cNvPr id="23" name="Shape 21"/>
          <p:cNvSpPr/>
          <p:nvPr/>
        </p:nvSpPr>
        <p:spPr>
          <a:xfrm>
            <a:off x="548640" y="4937760"/>
            <a:ext cx="5852160" cy="1005840"/>
          </a:xfrm>
          <a:prstGeom prst="roundRect">
            <a:avLst>
              <a:gd name="adj" fmla="val 7273"/>
            </a:avLst>
          </a:prstGeom>
          <a:solidFill>
            <a:schemeClr val="accent5"/>
          </a:solidFill>
          <a:ln/>
        </p:spPr>
        <p:txBody>
          <a:bodyPr/>
          <a:p/>
        </p:txBody>
      </p:sp>
      <p:sp>
        <p:nvSpPr>
          <p:cNvPr id="24" name="Text 22"/>
          <p:cNvSpPr txBox="1"/>
          <p:nvPr/>
        </p:nvSpPr>
        <p:spPr>
          <a:xfrm>
            <a:off x="731520" y="4937760"/>
            <a:ext cx="5486400" cy="1005840"/>
          </a:xfrm>
          <a:prstGeom prst="rect">
            <a:avLst/>
          </a:prstGeom>
          <a:noFill/>
          <a:ln/>
        </p:spPr>
        <p:txBody>
          <a:bodyPr wrap="square" lIns="0" tIns="0" rIns="0" bIns="0" rtlCol="0" anchor="ctr"/>
          <a:lstStyle/>
          <a:p>
            <a:pPr algn="l" indent="0" marL="0">
              <a:spcAft>
                <a:spcPts val="600"/>
              </a:spcAft>
              <a:buNone/>
            </a:pPr>
            <a:r>
              <a:rPr lang="en-US" sz="1250" b="1" dirty="0">
                <a:solidFill>
                  <a:schemeClr val="accent1"/>
                </a:solidFill>
              </a:rPr>
              <a:t>Think:</a:t>
            </a:r>
            <a:pPr algn="l" indent="0" marL="0">
              <a:spcAft>
                <a:spcPts val="600"/>
              </a:spcAft>
              <a:buNone/>
            </a:pPr>
            <a:r>
              <a:rPr lang="en-US" sz="1250" dirty="0">
                <a:solidFill>
                  <a:schemeClr val="tx1"/>
                </a:solidFill>
              </a:rPr>
              <a:t> why must SA_RESTART be off here? (What would waitpid do after the alarm if it were on?)</a:t>
            </a:r>
            <a:endParaRPr lang="en-US" sz="1250" dirty="0"/>
          </a:p>
        </p:txBody>
      </p:sp>
      <p:sp>
        <p:nvSpPr>
          <p:cNvPr id="25" name="Shape 23"/>
          <p:cNvSpPr/>
          <p:nvPr/>
        </p:nvSpPr>
        <p:spPr>
          <a:xfrm>
            <a:off x="6629400" y="1188720"/>
            <a:ext cx="5029200" cy="4754880"/>
          </a:xfrm>
          <a:prstGeom prst="roundRect">
            <a:avLst>
              <a:gd name="adj" fmla="val 1923"/>
            </a:avLst>
          </a:prstGeom>
          <a:solidFill>
            <a:schemeClr val="tx1"/>
          </a:solidFill>
          <a:ln/>
          <a:effectLst>
            <a:outerShdw sx="100000" sy="100000" kx="0" ky="0" algn="bl" rotWithShape="0" blurRad="76200" dist="25400" dir="5400000">
              <a:srgbClr val="94A3B8">
                <a:alpha val="35000"/>
              </a:srgbClr>
            </a:outerShdw>
          </a:effectLst>
        </p:spPr>
        <p:txBody>
          <a:bodyPr/>
          <a:p/>
        </p:txBody>
      </p:sp>
      <p:sp>
        <p:nvSpPr>
          <p:cNvPr id="26" name="Shape 24"/>
          <p:cNvSpPr/>
          <p:nvPr/>
        </p:nvSpPr>
        <p:spPr>
          <a:xfrm>
            <a:off x="6793992" y="1316736"/>
            <a:ext cx="118872" cy="118872"/>
          </a:xfrm>
          <a:prstGeom prst="ellipse">
            <a:avLst/>
          </a:prstGeom>
          <a:solidFill>
            <a:srgbClr val="EF4444"/>
          </a:solidFill>
          <a:ln/>
        </p:spPr>
        <p:txBody>
          <a:bodyPr/>
          <a:p/>
        </p:txBody>
      </p:sp>
      <p:sp>
        <p:nvSpPr>
          <p:cNvPr id="27" name="Shape 25"/>
          <p:cNvSpPr/>
          <p:nvPr/>
        </p:nvSpPr>
        <p:spPr>
          <a:xfrm>
            <a:off x="6995160" y="1316736"/>
            <a:ext cx="118872" cy="118872"/>
          </a:xfrm>
          <a:prstGeom prst="ellipse">
            <a:avLst/>
          </a:prstGeom>
          <a:solidFill>
            <a:srgbClr val="F59E0B"/>
          </a:solidFill>
          <a:ln/>
        </p:spPr>
        <p:txBody>
          <a:bodyPr/>
          <a:p/>
        </p:txBody>
      </p:sp>
      <p:sp>
        <p:nvSpPr>
          <p:cNvPr id="28" name="Shape 26"/>
          <p:cNvSpPr/>
          <p:nvPr/>
        </p:nvSpPr>
        <p:spPr>
          <a:xfrm>
            <a:off x="7196328" y="1316736"/>
            <a:ext cx="118872" cy="118872"/>
          </a:xfrm>
          <a:prstGeom prst="ellipse">
            <a:avLst/>
          </a:prstGeom>
          <a:solidFill>
            <a:srgbClr val="22C55E"/>
          </a:solidFill>
          <a:ln/>
        </p:spPr>
        <p:txBody>
          <a:bodyPr/>
          <a:p/>
        </p:txBody>
      </p:sp>
      <p:sp>
        <p:nvSpPr>
          <p:cNvPr id="29" name="Text 27"/>
          <p:cNvSpPr txBox="1"/>
          <p:nvPr/>
        </p:nvSpPr>
        <p:spPr>
          <a:xfrm>
            <a:off x="7452360" y="1234440"/>
            <a:ext cx="4023360" cy="274320"/>
          </a:xfrm>
          <a:prstGeom prst="rect">
            <a:avLst/>
          </a:prstGeom>
          <a:noFill/>
          <a:ln/>
        </p:spPr>
        <p:txBody>
          <a:bodyPr wrap="square" lIns="0" tIns="0" rIns="0" bIns="0" rtlCol="0" anchor="ctr"/>
          <a:lstStyle/>
          <a:p>
            <a:pPr indent="0" marL="0">
              <a:buNone/>
            </a:pPr>
            <a:r>
              <a:rPr lang="en-US" sz="1100" dirty="0">
                <a:solidFill>
                  <a:schemeClr val="accent4"/>
                </a:solidFill>
                <a:latin typeface="Consolas" pitchFamily="34" charset="0"/>
                <a:ea typeface="Consolas" pitchFamily="34" charset="-122"/>
                <a:cs typeface="Consolas" pitchFamily="34" charset="-120"/>
              </a:rPr>
              <a:t>strace ./mytimeout 1 ./stubborn  (real)</a:t>
            </a:r>
            <a:endParaRPr lang="en-US" sz="1100" dirty="0"/>
          </a:p>
        </p:txBody>
      </p:sp>
      <p:sp>
        <p:nvSpPr>
          <p:cNvPr id="30" name="Text 28"/>
          <p:cNvSpPr txBox="1"/>
          <p:nvPr/>
        </p:nvSpPr>
        <p:spPr>
          <a:xfrm>
            <a:off x="6830568" y="1572768"/>
            <a:ext cx="4663440" cy="4251960"/>
          </a:xfrm>
          <a:prstGeom prst="rect">
            <a:avLst/>
          </a:prstGeom>
          <a:noFill/>
          <a:ln/>
        </p:spPr>
        <p:txBody>
          <a:bodyPr wrap="square" lIns="0" tIns="0" rIns="0" bIns="0" rtlCol="0" anchor="t"/>
          <a:lstStyle/>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rt_sigaction(SIGALRM, {…, sa_flags=SA_RESTORER, …}) = 0</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alarm(1)                       = 0</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wait4(1857, …) = ? ERESTARTSYS</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SIGALRM {si_code=SI_KERNEL} ---</a:t>
            </a:r>
            <a:endParaRPr lang="en-US" sz="1000" dirty="0"/>
          </a:p>
          <a:p>
            <a:pPr indent="0" marL="0">
              <a:lnSpc>
                <a:spcPct val="105000"/>
              </a:lnSpc>
              <a:buNone/>
            </a:pPr>
            <a:r>
              <a:rPr lang="en-US" sz="1000" dirty="0">
                <a:solidFill>
                  <a:srgbClr val="FCA5A5"/>
                </a:solidFill>
                <a:latin typeface="Consolas" pitchFamily="34" charset="0"/>
                <a:ea typeface="Consolas" pitchFamily="34" charset="-122"/>
                <a:cs typeface="Consolas" pitchFamily="34" charset="-120"/>
              </a:rPr>
              <a:t>rt_sigreturn({mask=[]})  = -1 EINTR</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kill(1857, SIGTERM)            = 0</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alarm(2)</a:t>
            </a:r>
            <a:endParaRPr lang="en-US" sz="1000" dirty="0"/>
          </a:p>
          <a:p>
            <a:pPr indent="0" marL="0">
              <a:lnSpc>
                <a:spcPct val="105000"/>
              </a:lnSpc>
              <a:buNone/>
            </a:pPr>
            <a:r>
              <a:rPr lang="en-US" sz="1000" dirty="0">
                <a:solidFill>
                  <a:srgbClr val="94A3B8"/>
                </a:solidFill>
                <a:latin typeface="Consolas" pitchFamily="34" charset="0"/>
                <a:ea typeface="Consolas" pitchFamily="34" charset="-122"/>
                <a:cs typeface="Consolas" pitchFamily="34" charset="-120"/>
              </a:rPr>
              <a:t>   # stubborn ignores SIGTERM</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wait4(1857, …) = ? ERESTARTSYS</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SIGALRM … ---</a:t>
            </a:r>
            <a:endParaRPr lang="en-US" sz="1000" dirty="0"/>
          </a:p>
          <a:p>
            <a:pPr indent="0" marL="0">
              <a:lnSpc>
                <a:spcPct val="105000"/>
              </a:lnSpc>
              <a:buNone/>
            </a:pPr>
            <a:r>
              <a:rPr lang="en-US" sz="1000" dirty="0">
                <a:solidFill>
                  <a:srgbClr val="FCA5A5"/>
                </a:solidFill>
                <a:latin typeface="Consolas" pitchFamily="34" charset="0"/>
                <a:ea typeface="Consolas" pitchFamily="34" charset="-122"/>
                <a:cs typeface="Consolas" pitchFamily="34" charset="-120"/>
              </a:rPr>
              <a:t>rt_sigreturn({mask=[]})  = -1 EINTR</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kill(1857, SIGKILL)            = 0</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 killed by SIGKILL +++     # 1857</a:t>
            </a:r>
            <a:endParaRPr lang="en-US" sz="1000" dirty="0"/>
          </a:p>
          <a:p>
            <a:pPr indent="0" marL="0">
              <a:lnSpc>
                <a:spcPct val="105000"/>
              </a:lnSpc>
              <a:buNone/>
            </a:pPr>
            <a:r>
              <a:rPr lang="en-US" sz="1000" dirty="0">
                <a:solidFill>
                  <a:schemeClr val="accent6"/>
                </a:solidFill>
                <a:latin typeface="Consolas" pitchFamily="34" charset="0"/>
                <a:ea typeface="Consolas" pitchFamily="34" charset="-122"/>
                <a:cs typeface="Consolas" pitchFamily="34" charset="-120"/>
              </a:rPr>
              <a:t>wait4 … WTERMSIG(s) == SIGKILL … = 1857</a:t>
            </a:r>
            <a:endParaRPr lang="en-US" sz="1000" dirty="0"/>
          </a:p>
          <a:p>
            <a:pPr indent="0" marL="0">
              <a:lnSpc>
                <a:spcPct val="105000"/>
              </a:lnSpc>
              <a:buNone/>
            </a:pPr>
            <a:r>
              <a:rPr lang="en-US" sz="1000" b="1" dirty="0">
                <a:solidFill>
                  <a:srgbClr val="FDBA74"/>
                </a:solidFill>
                <a:latin typeface="Consolas" pitchFamily="34" charset="0"/>
                <a:ea typeface="Consolas" pitchFamily="34" charset="-122"/>
                <a:cs typeface="Consolas" pitchFamily="34" charset="-120"/>
              </a:rPr>
              <a:t>+++ exited with 124 +++</a:t>
            </a:r>
            <a:endParaRPr lang="en-US" sz="1000" dirty="0"/>
          </a:p>
        </p:txBody>
      </p:sp>
      <p:sp>
        <p:nvSpPr>
          <p:cNvPr id="32" name="Text 29"/>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24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4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4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400"/>
                                        <p:tgtEl>
                                          <p:spTgt spid="6"/>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4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4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4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400"/>
                                        <p:tgtEl>
                                          <p:spTgt spid="10"/>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4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4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400"/>
                                        <p:tgtEl>
                                          <p:spTgt spid="14"/>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4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4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4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400"/>
                                        <p:tgtEl>
                                          <p:spTgt spid="18"/>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400"/>
                                        <p:tgtEl>
                                          <p:spTgt spid="1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4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4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Checkpoint: test yourself</a:t>
            </a:r>
            <a:endParaRPr lang="en-US" sz="3000" dirty="0"/>
          </a:p>
        </p:txBody>
      </p:sp>
      <p:sp>
        <p:nvSpPr>
          <p:cNvPr id="3" name="Shape 1"/>
          <p:cNvSpPr/>
          <p:nvPr/>
        </p:nvSpPr>
        <p:spPr>
          <a:xfrm>
            <a:off x="548640" y="1188720"/>
            <a:ext cx="11109960" cy="868680"/>
          </a:xfrm>
          <a:prstGeom prst="roundRect">
            <a:avLst>
              <a:gd name="adj" fmla="val 8421"/>
            </a:avLst>
          </a:prstGeom>
          <a:solidFill>
            <a:schemeClr val="bg2"/>
          </a:solidFill>
          <a:ln/>
        </p:spPr>
        <p:txBody>
          <a:bodyPr/>
          <a:p/>
        </p:txBody>
      </p:sp>
      <p:sp>
        <p:nvSpPr>
          <p:cNvPr id="4" name="Shape 2"/>
          <p:cNvSpPr/>
          <p:nvPr/>
        </p:nvSpPr>
        <p:spPr>
          <a:xfrm>
            <a:off x="713232" y="1371600"/>
            <a:ext cx="502920" cy="502920"/>
          </a:xfrm>
          <a:prstGeom prst="ellipse">
            <a:avLst/>
          </a:prstGeom>
          <a:solidFill>
            <a:schemeClr val="tx2"/>
          </a:solidFill>
          <a:ln/>
        </p:spPr>
        <p:txBody>
          <a:bodyPr/>
          <a:p/>
        </p:txBody>
      </p:sp>
      <p:sp>
        <p:nvSpPr>
          <p:cNvPr id="5" name="Text 3"/>
          <p:cNvSpPr txBox="1"/>
          <p:nvPr/>
        </p:nvSpPr>
        <p:spPr>
          <a:xfrm>
            <a:off x="713232" y="1371600"/>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Q1</a:t>
            </a:r>
            <a:endParaRPr lang="en-US" sz="1300" dirty="0"/>
          </a:p>
        </p:txBody>
      </p:sp>
      <p:sp>
        <p:nvSpPr>
          <p:cNvPr id="6" name="Text 4"/>
          <p:cNvSpPr txBox="1"/>
          <p:nvPr/>
        </p:nvSpPr>
        <p:spPr>
          <a:xfrm>
            <a:off x="1417320" y="1234440"/>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You press Ctrl-C. Who sends SIGINT, and to whom?</a:t>
            </a:r>
            <a:endParaRPr lang="en-US" sz="1500" dirty="0"/>
          </a:p>
        </p:txBody>
      </p:sp>
      <p:sp>
        <p:nvSpPr>
          <p:cNvPr id="7" name="a1_ans"/>
          <p:cNvSpPr txBox="1"/>
          <p:nvPr/>
        </p:nvSpPr>
        <p:spPr>
          <a:xfrm>
            <a:off x="7589520" y="1234440"/>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the terminal driver, to every process in the foreground process group</a:t>
            </a:r>
            <a:endParaRPr lang="en-US" sz="1400" dirty="0"/>
          </a:p>
        </p:txBody>
      </p:sp>
      <p:sp>
        <p:nvSpPr>
          <p:cNvPr id="8" name="Shape 6"/>
          <p:cNvSpPr/>
          <p:nvPr/>
        </p:nvSpPr>
        <p:spPr>
          <a:xfrm>
            <a:off x="548640" y="2167128"/>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9" name="Shape 7"/>
          <p:cNvSpPr/>
          <p:nvPr/>
        </p:nvSpPr>
        <p:spPr>
          <a:xfrm>
            <a:off x="713232" y="2350008"/>
            <a:ext cx="502920" cy="502920"/>
          </a:xfrm>
          <a:prstGeom prst="ellipse">
            <a:avLst/>
          </a:prstGeom>
          <a:solidFill>
            <a:schemeClr val="tx2"/>
          </a:solidFill>
          <a:ln/>
        </p:spPr>
        <p:txBody>
          <a:bodyPr/>
          <a:p/>
        </p:txBody>
      </p:sp>
      <p:sp>
        <p:nvSpPr>
          <p:cNvPr id="10" name="Text 8"/>
          <p:cNvSpPr txBox="1"/>
          <p:nvPr/>
        </p:nvSpPr>
        <p:spPr>
          <a:xfrm>
            <a:off x="713232" y="2350008"/>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Q2</a:t>
            </a:r>
            <a:endParaRPr lang="en-US" sz="1300" dirty="0"/>
          </a:p>
        </p:txBody>
      </p:sp>
      <p:sp>
        <p:nvSpPr>
          <p:cNvPr id="11" name="Text 9"/>
          <p:cNvSpPr txBox="1"/>
          <p:nvPr/>
        </p:nvSpPr>
        <p:spPr>
          <a:xfrm>
            <a:off x="1417320" y="2212848"/>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Which two signals can never be caught, blocked or ignored?</a:t>
            </a:r>
            <a:endParaRPr lang="en-US" sz="1500" dirty="0"/>
          </a:p>
        </p:txBody>
      </p:sp>
      <p:sp>
        <p:nvSpPr>
          <p:cNvPr id="12" name="a2_ans"/>
          <p:cNvSpPr txBox="1"/>
          <p:nvPr/>
        </p:nvSpPr>
        <p:spPr>
          <a:xfrm>
            <a:off x="7589520" y="2212848"/>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SIGKILL and SIGSTOP</a:t>
            </a:r>
            <a:endParaRPr lang="en-US" sz="1400" dirty="0"/>
          </a:p>
        </p:txBody>
      </p:sp>
      <p:sp>
        <p:nvSpPr>
          <p:cNvPr id="13" name="Shape 11"/>
          <p:cNvSpPr/>
          <p:nvPr/>
        </p:nvSpPr>
        <p:spPr>
          <a:xfrm>
            <a:off x="548640" y="3145536"/>
            <a:ext cx="11109960" cy="868680"/>
          </a:xfrm>
          <a:prstGeom prst="roundRect">
            <a:avLst>
              <a:gd name="adj" fmla="val 8421"/>
            </a:avLst>
          </a:prstGeom>
          <a:solidFill>
            <a:schemeClr val="bg2"/>
          </a:solidFill>
          <a:ln/>
        </p:spPr>
        <p:txBody>
          <a:bodyPr/>
          <a:p/>
        </p:txBody>
      </p:sp>
      <p:sp>
        <p:nvSpPr>
          <p:cNvPr id="14" name="Shape 12"/>
          <p:cNvSpPr/>
          <p:nvPr/>
        </p:nvSpPr>
        <p:spPr>
          <a:xfrm>
            <a:off x="713232" y="3328416"/>
            <a:ext cx="502920" cy="502920"/>
          </a:xfrm>
          <a:prstGeom prst="ellipse">
            <a:avLst/>
          </a:prstGeom>
          <a:solidFill>
            <a:schemeClr val="tx2"/>
          </a:solidFill>
          <a:ln/>
        </p:spPr>
        <p:txBody>
          <a:bodyPr/>
          <a:p/>
        </p:txBody>
      </p:sp>
      <p:sp>
        <p:nvSpPr>
          <p:cNvPr id="15" name="Text 13"/>
          <p:cNvSpPr txBox="1"/>
          <p:nvPr/>
        </p:nvSpPr>
        <p:spPr>
          <a:xfrm>
            <a:off x="713232" y="3328416"/>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Q3</a:t>
            </a:r>
            <a:endParaRPr lang="en-US" sz="1300" dirty="0"/>
          </a:p>
        </p:txBody>
      </p:sp>
      <p:sp>
        <p:nvSpPr>
          <p:cNvPr id="16" name="Text 14"/>
          <p:cNvSpPr txBox="1"/>
          <p:nvPr/>
        </p:nvSpPr>
        <p:spPr>
          <a:xfrm>
            <a:off x="1417320" y="3191256"/>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Why must a handler not call printf?</a:t>
            </a:r>
            <a:endParaRPr lang="en-US" sz="1500" dirty="0"/>
          </a:p>
        </p:txBody>
      </p:sp>
      <p:sp>
        <p:nvSpPr>
          <p:cNvPr id="17" name="a3_ans"/>
          <p:cNvSpPr txBox="1"/>
          <p:nvPr/>
        </p:nvSpPr>
        <p:spPr>
          <a:xfrm>
            <a:off x="7589520" y="3191256"/>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it may interrupt main inside printf: corrupted buffer or deadlock</a:t>
            </a:r>
            <a:endParaRPr lang="en-US" sz="1400" dirty="0"/>
          </a:p>
        </p:txBody>
      </p:sp>
      <p:sp>
        <p:nvSpPr>
          <p:cNvPr id="18" name="Shape 16"/>
          <p:cNvSpPr/>
          <p:nvPr/>
        </p:nvSpPr>
        <p:spPr>
          <a:xfrm>
            <a:off x="548640" y="4123944"/>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19" name="Shape 17"/>
          <p:cNvSpPr/>
          <p:nvPr/>
        </p:nvSpPr>
        <p:spPr>
          <a:xfrm>
            <a:off x="713232" y="4306824"/>
            <a:ext cx="502920" cy="502920"/>
          </a:xfrm>
          <a:prstGeom prst="ellipse">
            <a:avLst/>
          </a:prstGeom>
          <a:solidFill>
            <a:schemeClr val="tx2"/>
          </a:solidFill>
          <a:ln/>
        </p:spPr>
        <p:txBody>
          <a:bodyPr/>
          <a:p/>
        </p:txBody>
      </p:sp>
      <p:sp>
        <p:nvSpPr>
          <p:cNvPr id="20" name="Text 18"/>
          <p:cNvSpPr txBox="1"/>
          <p:nvPr/>
        </p:nvSpPr>
        <p:spPr>
          <a:xfrm>
            <a:off x="713232" y="4306824"/>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Q4</a:t>
            </a:r>
            <a:endParaRPr lang="en-US" sz="1300" dirty="0"/>
          </a:p>
        </p:txBody>
      </p:sp>
      <p:sp>
        <p:nvSpPr>
          <p:cNvPr id="21" name="Text 19"/>
          <p:cNvSpPr txBox="1"/>
          <p:nvPr/>
        </p:nvSpPr>
        <p:spPr>
          <a:xfrm>
            <a:off x="1417320" y="4169664"/>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Where does the kernel put the frame for the handler?</a:t>
            </a:r>
            <a:endParaRPr lang="en-US" sz="1500" dirty="0"/>
          </a:p>
        </p:txBody>
      </p:sp>
      <p:sp>
        <p:nvSpPr>
          <p:cNvPr id="22" name="a4_ans"/>
          <p:cNvSpPr txBox="1"/>
          <p:nvPr/>
        </p:nvSpPr>
        <p:spPr>
          <a:xfrm>
            <a:off x="7589520" y="4169664"/>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on the user stack; rip = handler, return address = __restore_rt</a:t>
            </a:r>
            <a:endParaRPr lang="en-US" sz="1400" dirty="0"/>
          </a:p>
        </p:txBody>
      </p:sp>
      <p:sp>
        <p:nvSpPr>
          <p:cNvPr id="23" name="Shape 21"/>
          <p:cNvSpPr/>
          <p:nvPr/>
        </p:nvSpPr>
        <p:spPr>
          <a:xfrm>
            <a:off x="548640" y="5102352"/>
            <a:ext cx="11109960" cy="868680"/>
          </a:xfrm>
          <a:prstGeom prst="roundRect">
            <a:avLst>
              <a:gd name="adj" fmla="val 8421"/>
            </a:avLst>
          </a:prstGeom>
          <a:solidFill>
            <a:schemeClr val="bg2"/>
          </a:solidFill>
          <a:ln/>
        </p:spPr>
        <p:txBody>
          <a:bodyPr/>
          <a:p/>
        </p:txBody>
      </p:sp>
      <p:sp>
        <p:nvSpPr>
          <p:cNvPr id="24" name="Shape 22"/>
          <p:cNvSpPr/>
          <p:nvPr/>
        </p:nvSpPr>
        <p:spPr>
          <a:xfrm>
            <a:off x="713232" y="5285232"/>
            <a:ext cx="502920" cy="502920"/>
          </a:xfrm>
          <a:prstGeom prst="ellipse">
            <a:avLst/>
          </a:prstGeom>
          <a:solidFill>
            <a:schemeClr val="tx2"/>
          </a:solidFill>
          <a:ln/>
        </p:spPr>
        <p:txBody>
          <a:bodyPr/>
          <a:p/>
        </p:txBody>
      </p:sp>
      <p:sp>
        <p:nvSpPr>
          <p:cNvPr id="25" name="Text 23"/>
          <p:cNvSpPr txBox="1"/>
          <p:nvPr/>
        </p:nvSpPr>
        <p:spPr>
          <a:xfrm>
            <a:off x="713232" y="5285232"/>
            <a:ext cx="502920" cy="502920"/>
          </a:xfrm>
          <a:prstGeom prst="rect">
            <a:avLst/>
          </a:prstGeom>
          <a:noFill/>
          <a:ln/>
        </p:spPr>
        <p:txBody>
          <a:bodyPr wrap="square" lIns="0" tIns="0" rIns="0" bIns="0" rtlCol="0" anchor="ctr"/>
          <a:lstStyle/>
          <a:p>
            <a:pPr algn="ctr" indent="0" marL="0">
              <a:spcAft>
                <a:spcPts val="600"/>
              </a:spcAft>
              <a:buNone/>
            </a:pPr>
            <a:r>
              <a:rPr lang="en-US" sz="1300" b="1" dirty="0">
                <a:solidFill>
                  <a:schemeClr val="bg1"/>
                </a:solidFill>
              </a:rPr>
              <a:t>Q5</a:t>
            </a:r>
            <a:endParaRPr lang="en-US" sz="1300" dirty="0"/>
          </a:p>
        </p:txBody>
      </p:sp>
      <p:sp>
        <p:nvSpPr>
          <p:cNvPr id="26" name="Text 24"/>
          <p:cNvSpPr txBox="1"/>
          <p:nvPr/>
        </p:nvSpPr>
        <p:spPr>
          <a:xfrm>
            <a:off x="1417320" y="5148072"/>
            <a:ext cx="6035040" cy="77724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SIGUSR1 sent 3 times while blocked. How many deliveries?</a:t>
            </a:r>
            <a:endParaRPr lang="en-US" sz="1500" dirty="0"/>
          </a:p>
        </p:txBody>
      </p:sp>
      <p:sp>
        <p:nvSpPr>
          <p:cNvPr id="27" name="a5_ans"/>
          <p:cNvSpPr txBox="1"/>
          <p:nvPr/>
        </p:nvSpPr>
        <p:spPr>
          <a:xfrm>
            <a:off x="7589520" y="5148072"/>
            <a:ext cx="3931920" cy="777240"/>
          </a:xfrm>
          <a:prstGeom prst="rect">
            <a:avLst/>
          </a:prstGeom>
          <a:noFill/>
          <a:ln/>
        </p:spPr>
        <p:txBody>
          <a:bodyPr wrap="square" lIns="0" tIns="0" rIns="0" bIns="0" rtlCol="0" anchor="ctr"/>
          <a:lstStyle/>
          <a:p>
            <a:pPr algn="l" indent="0" marL="0">
              <a:spcAft>
                <a:spcPts val="600"/>
              </a:spcAft>
              <a:buNone/>
            </a:pPr>
            <a:r>
              <a:rPr lang="en-US" sz="1400" b="1" dirty="0">
                <a:solidFill>
                  <a:schemeClr val="accent1"/>
                </a:solidFill>
              </a:rPr>
              <a:t>→</a:t>
            </a:r>
            <a:pPr algn="l" indent="0" marL="0">
              <a:spcAft>
                <a:spcPts val="600"/>
              </a:spcAft>
              <a:buNone/>
            </a:pPr>
            <a:r>
              <a:rPr lang="en-US" sz="1400" b="1" dirty="0">
                <a:solidFill>
                  <a:schemeClr val="accent2"/>
                </a:solidFill>
              </a:rPr>
              <a:t> 1: standard signals are not queued (real-time ones are)</a:t>
            </a:r>
            <a:endParaRPr lang="en-US" sz="1400" dirty="0"/>
          </a:p>
        </p:txBody>
      </p:sp>
      <p:sp>
        <p:nvSpPr>
          <p:cNvPr id="29" name="Text 26"/>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25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6" fill="hold">
                      <p:stCondLst>
                        <p:cond delay="indefinite"/>
                      </p:stCondLst>
                      <p:childTnLst>
                        <p:par>
                          <p:cTn id="7"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7"/>
                                        </p:tgtEl>
                                        <p:attrNameLst>
                                          <p:attrName>style.visibility</p:attrName>
                                        </p:attrNameLst>
                                      </p:cBhvr>
                                      <p:to>
                                        <p:strVal val="visible"/>
                                      </p:to>
                                    </p:set>
                                    <p:animEffect transition="in" filter="fade">
                                      <p:cBhvr>
                                        <p:cTn id="5" dur="400"/>
                                        <p:tgtEl>
                                          <p:spTgt spid="7"/>
                                        </p:tgtEl>
                                      </p:cBhvr>
                                    </p:animEffect>
                                  </p:childTnLst>
                                </p:cTn>
                              </p:par>
                            </p:childTnLst>
                          </p:cTn>
                        </p:par>
                      </p:childTnLst>
                    </p:cTn>
                  </p:par>
                  <p:par>
                    <p:cTn id="11" fill="hold">
                      <p:stCondLst>
                        <p:cond delay="indefinite"/>
                      </p:stCondLst>
                      <p:childTnLst>
                        <p:par>
                          <p:cTn id="12" fill="hold">
                            <p:stCondLst>
                              <p:cond delay="0"/>
                            </p:stCondLst>
                            <p:childTnLst>
                              <p:par>
                                <p:cTn id="8" presetID="10" presetClass="entr" presetSubtype="0" fill="hold" grpId="0" nodeType="click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4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400"/>
                                        <p:tgtEl>
                                          <p:spTgt spid="17"/>
                                        </p:tgtEl>
                                      </p:cBhvr>
                                    </p:animEffect>
                                  </p:childTnLst>
                                </p:cTn>
                              </p:par>
                            </p:childTnLst>
                          </p:cTn>
                        </p:par>
                      </p:childTnLst>
                    </p:cTn>
                  </p:par>
                  <p:par>
                    <p:cTn id="21" fill="hold">
                      <p:stCondLst>
                        <p:cond delay="indefinite"/>
                      </p:stCondLst>
                      <p:childTnLst>
                        <p:par>
                          <p:cTn id="22"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400"/>
                                        <p:tgtEl>
                                          <p:spTgt spid="22"/>
                                        </p:tgtEl>
                                      </p:cBhvr>
                                    </p:animEffect>
                                  </p:childTnLst>
                                </p:cTn>
                              </p:par>
                            </p:childTnLst>
                          </p:cTn>
                        </p:par>
                      </p:childTnLst>
                    </p:cTn>
                  </p:par>
                  <p:par>
                    <p:cTn id="26" fill="hold">
                      <p:stCondLst>
                        <p:cond delay="indefinite"/>
                      </p:stCondLst>
                      <p:childTnLst>
                        <p:par>
                          <p:cTn id="27"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7" grpId="0" animBg="1"/>
      <p:bldP spid="22" grpId="0" animBg="1"/>
      <p:bldP spid="2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Key ideas from today</a:t>
            </a:r>
            <a:endParaRPr lang="en-US" sz="3000" dirty="0"/>
          </a:p>
        </p:txBody>
      </p:sp>
      <p:sp>
        <p:nvSpPr>
          <p:cNvPr id="3" name="Shape 1"/>
          <p:cNvSpPr/>
          <p:nvPr/>
        </p:nvSpPr>
        <p:spPr>
          <a:xfrm>
            <a:off x="548640" y="1188720"/>
            <a:ext cx="5440680" cy="1417320"/>
          </a:xfrm>
          <a:prstGeom prst="roundRect">
            <a:avLst>
              <a:gd name="adj" fmla="val 5161"/>
            </a:avLst>
          </a:prstGeom>
          <a:solidFill>
            <a:schemeClr val="bg2"/>
          </a:solidFill>
          <a:ln/>
        </p:spPr>
        <p:txBody>
          <a:bodyPr/>
          <a:p/>
        </p:txBody>
      </p:sp>
      <p:sp>
        <p:nvSpPr>
          <p:cNvPr id="4" name="Shape 2"/>
          <p:cNvSpPr/>
          <p:nvPr/>
        </p:nvSpPr>
        <p:spPr>
          <a:xfrm>
            <a:off x="749808" y="1536192"/>
            <a:ext cx="685800" cy="685800"/>
          </a:xfrm>
          <a:prstGeom prst="ellipse">
            <a:avLst/>
          </a:prstGeom>
          <a:solidFill>
            <a:schemeClr val="bg1"/>
          </a:solidFill>
          <a:ln/>
        </p:spPr>
        <p:txBody>
          <a:bodyPr/>
          <a:p/>
        </p:txBody>
      </p:sp>
      <p:pic>
        <p:nvPicPr>
          <p:cNvPr id="5" name="Image 0" descr="preencoded.png">    </p:cNvPr>
          <p:cNvPicPr>
            <a:picLocks noChangeAspect="1"/>
          </p:cNvPicPr>
          <p:nvPr/>
        </p:nvPicPr>
        <p:blipFill>
          <a:blip r:embed="rId1"/>
          <a:stretch>
            <a:fillRect/>
          </a:stretch>
        </p:blipFill>
        <p:spPr>
          <a:xfrm>
            <a:off x="921258" y="1707642"/>
            <a:ext cx="342900" cy="342900"/>
          </a:xfrm>
          <a:prstGeom prst="rect">
            <a:avLst/>
          </a:prstGeom>
        </p:spPr>
      </p:pic>
      <p:sp>
        <p:nvSpPr>
          <p:cNvPr id="6" name="Text 3"/>
          <p:cNvSpPr txBox="1"/>
          <p:nvPr/>
        </p:nvSpPr>
        <p:spPr>
          <a:xfrm>
            <a:off x="1645920" y="12984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A signal is a number: from the kernel, the terminal, or kill(). Defaults: terminate, core, ignore, stop.</a:t>
            </a:r>
            <a:endParaRPr lang="en-US" sz="1500" dirty="0"/>
          </a:p>
        </p:txBody>
      </p:sp>
      <p:sp>
        <p:nvSpPr>
          <p:cNvPr id="7" name="Shape 4"/>
          <p:cNvSpPr/>
          <p:nvPr/>
        </p:nvSpPr>
        <p:spPr>
          <a:xfrm>
            <a:off x="6172200" y="1188720"/>
            <a:ext cx="5440680" cy="1417320"/>
          </a:xfrm>
          <a:prstGeom prst="roundRect">
            <a:avLst>
              <a:gd name="adj" fmla="val 5161"/>
            </a:avLst>
          </a:prstGeom>
          <a:solidFill>
            <a:schemeClr val="bg2"/>
          </a:solidFill>
          <a:ln/>
        </p:spPr>
        <p:txBody>
          <a:bodyPr/>
          <a:p/>
        </p:txBody>
      </p:sp>
      <p:sp>
        <p:nvSpPr>
          <p:cNvPr id="8" name="Shape 5"/>
          <p:cNvSpPr/>
          <p:nvPr/>
        </p:nvSpPr>
        <p:spPr>
          <a:xfrm>
            <a:off x="6373368" y="1536192"/>
            <a:ext cx="685800" cy="685800"/>
          </a:xfrm>
          <a:prstGeom prst="ellipse">
            <a:avLst/>
          </a:prstGeom>
          <a:solidFill>
            <a:schemeClr val="bg1"/>
          </a:solidFill>
          <a:ln/>
        </p:spPr>
        <p:txBody>
          <a:bodyPr/>
          <a:p/>
        </p:txBody>
      </p:sp>
      <p:pic>
        <p:nvPicPr>
          <p:cNvPr id="9" name="Image 1" descr="preencoded.png">    </p:cNvPr>
          <p:cNvPicPr>
            <a:picLocks noChangeAspect="1"/>
          </p:cNvPicPr>
          <p:nvPr/>
        </p:nvPicPr>
        <p:blipFill>
          <a:blip r:embed="rId2"/>
          <a:stretch>
            <a:fillRect/>
          </a:stretch>
        </p:blipFill>
        <p:spPr>
          <a:xfrm>
            <a:off x="6544818" y="1707642"/>
            <a:ext cx="342900" cy="342900"/>
          </a:xfrm>
          <a:prstGeom prst="rect">
            <a:avLst/>
          </a:prstGeom>
        </p:spPr>
      </p:pic>
      <p:sp>
        <p:nvSpPr>
          <p:cNvPr id="10" name="Text 6"/>
          <p:cNvSpPr txBox="1"/>
          <p:nvPr/>
        </p:nvSpPr>
        <p:spPr>
          <a:xfrm>
            <a:off x="7269480" y="12984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sigaction installs a handler. Keep it tiny: async-signal-safe calls, a sig_atomic_t flag, save errno.</a:t>
            </a:r>
            <a:endParaRPr lang="en-US" sz="1500" dirty="0"/>
          </a:p>
        </p:txBody>
      </p:sp>
      <p:sp>
        <p:nvSpPr>
          <p:cNvPr id="11" name="Shape 7"/>
          <p:cNvSpPr/>
          <p:nvPr/>
        </p:nvSpPr>
        <p:spPr>
          <a:xfrm>
            <a:off x="548640" y="2788920"/>
            <a:ext cx="5440680" cy="1417320"/>
          </a:xfrm>
          <a:prstGeom prst="roundRect">
            <a:avLst>
              <a:gd name="adj" fmla="val 5161"/>
            </a:avLst>
          </a:prstGeom>
          <a:solidFill>
            <a:schemeClr val="bg2"/>
          </a:solidFill>
          <a:ln/>
        </p:spPr>
        <p:txBody>
          <a:bodyPr/>
          <a:p/>
        </p:txBody>
      </p:sp>
      <p:sp>
        <p:nvSpPr>
          <p:cNvPr id="12" name="Shape 8"/>
          <p:cNvSpPr/>
          <p:nvPr/>
        </p:nvSpPr>
        <p:spPr>
          <a:xfrm>
            <a:off x="749808" y="3136392"/>
            <a:ext cx="685800" cy="685800"/>
          </a:xfrm>
          <a:prstGeom prst="ellipse">
            <a:avLst/>
          </a:prstGeom>
          <a:solidFill>
            <a:schemeClr val="bg1"/>
          </a:solidFill>
          <a:ln/>
        </p:spPr>
        <p:txBody>
          <a:bodyPr/>
          <a:p/>
        </p:txBody>
      </p:sp>
      <p:pic>
        <p:nvPicPr>
          <p:cNvPr id="13" name="Image 2" descr="preencoded.png">    </p:cNvPr>
          <p:cNvPicPr>
            <a:picLocks noChangeAspect="1"/>
          </p:cNvPicPr>
          <p:nvPr/>
        </p:nvPicPr>
        <p:blipFill>
          <a:blip r:embed="rId3"/>
          <a:stretch>
            <a:fillRect/>
          </a:stretch>
        </p:blipFill>
        <p:spPr>
          <a:xfrm>
            <a:off x="921258" y="3307842"/>
            <a:ext cx="342900" cy="342900"/>
          </a:xfrm>
          <a:prstGeom prst="rect">
            <a:avLst/>
          </a:prstGeom>
        </p:spPr>
      </p:pic>
      <p:sp>
        <p:nvSpPr>
          <p:cNvPr id="14" name="Text 9"/>
          <p:cNvSpPr txBox="1"/>
          <p:nvPr/>
        </p:nvSpPr>
        <p:spPr>
          <a:xfrm>
            <a:off x="1645920" y="28986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Sending sets a pending bit and wakes the task; delivery happens on the way back to user mode.</a:t>
            </a:r>
            <a:endParaRPr lang="en-US" sz="1500" dirty="0"/>
          </a:p>
        </p:txBody>
      </p:sp>
      <p:sp>
        <p:nvSpPr>
          <p:cNvPr id="15" name="Shape 10"/>
          <p:cNvSpPr/>
          <p:nvPr/>
        </p:nvSpPr>
        <p:spPr>
          <a:xfrm>
            <a:off x="6172200" y="2788920"/>
            <a:ext cx="5440680" cy="1417320"/>
          </a:xfrm>
          <a:prstGeom prst="roundRect">
            <a:avLst>
              <a:gd name="adj" fmla="val 5161"/>
            </a:avLst>
          </a:prstGeom>
          <a:solidFill>
            <a:schemeClr val="bg2"/>
          </a:solidFill>
          <a:ln/>
        </p:spPr>
        <p:txBody>
          <a:bodyPr/>
          <a:p/>
        </p:txBody>
      </p:sp>
      <p:sp>
        <p:nvSpPr>
          <p:cNvPr id="16" name="Shape 11"/>
          <p:cNvSpPr/>
          <p:nvPr/>
        </p:nvSpPr>
        <p:spPr>
          <a:xfrm>
            <a:off x="6373368" y="3136392"/>
            <a:ext cx="685800" cy="685800"/>
          </a:xfrm>
          <a:prstGeom prst="ellipse">
            <a:avLst/>
          </a:prstGeom>
          <a:solidFill>
            <a:schemeClr val="bg1"/>
          </a:solidFill>
          <a:ln/>
        </p:spPr>
        <p:txBody>
          <a:bodyPr/>
          <a:p/>
        </p:txBody>
      </p:sp>
      <p:pic>
        <p:nvPicPr>
          <p:cNvPr id="17" name="Image 3" descr="preencoded.png">    </p:cNvPr>
          <p:cNvPicPr>
            <a:picLocks noChangeAspect="1"/>
          </p:cNvPicPr>
          <p:nvPr/>
        </p:nvPicPr>
        <p:blipFill>
          <a:blip r:embed="rId4"/>
          <a:stretch>
            <a:fillRect/>
          </a:stretch>
        </p:blipFill>
        <p:spPr>
          <a:xfrm>
            <a:off x="6544818" y="3307842"/>
            <a:ext cx="342900" cy="342900"/>
          </a:xfrm>
          <a:prstGeom prst="rect">
            <a:avLst/>
          </a:prstGeom>
        </p:spPr>
      </p:pic>
      <p:sp>
        <p:nvSpPr>
          <p:cNvPr id="18" name="Text 12"/>
          <p:cNvSpPr txBox="1"/>
          <p:nvPr/>
        </p:nvSpPr>
        <p:spPr>
          <a:xfrm>
            <a:off x="7269480" y="28986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The kernel fakes a call: a frame on the user stack, rip = handler; rt_sigreturn restores everything.</a:t>
            </a:r>
            <a:endParaRPr lang="en-US" sz="1500" dirty="0"/>
          </a:p>
        </p:txBody>
      </p:sp>
      <p:sp>
        <p:nvSpPr>
          <p:cNvPr id="19" name="Shape 13"/>
          <p:cNvSpPr/>
          <p:nvPr/>
        </p:nvSpPr>
        <p:spPr>
          <a:xfrm>
            <a:off x="548640" y="4389120"/>
            <a:ext cx="5440680" cy="1417320"/>
          </a:xfrm>
          <a:prstGeom prst="roundRect">
            <a:avLst>
              <a:gd name="adj" fmla="val 5161"/>
            </a:avLst>
          </a:prstGeom>
          <a:solidFill>
            <a:schemeClr val="bg2"/>
          </a:solidFill>
          <a:ln/>
        </p:spPr>
        <p:txBody>
          <a:bodyPr/>
          <a:p/>
        </p:txBody>
      </p:sp>
      <p:sp>
        <p:nvSpPr>
          <p:cNvPr id="20" name="Shape 14"/>
          <p:cNvSpPr/>
          <p:nvPr/>
        </p:nvSpPr>
        <p:spPr>
          <a:xfrm>
            <a:off x="749808" y="4736592"/>
            <a:ext cx="685800" cy="685800"/>
          </a:xfrm>
          <a:prstGeom prst="ellipse">
            <a:avLst/>
          </a:prstGeom>
          <a:solidFill>
            <a:schemeClr val="bg1"/>
          </a:solidFill>
          <a:ln/>
        </p:spPr>
        <p:txBody>
          <a:bodyPr/>
          <a:p/>
        </p:txBody>
      </p:sp>
      <p:pic>
        <p:nvPicPr>
          <p:cNvPr id="21" name="Image 4" descr="preencoded.png">    </p:cNvPr>
          <p:cNvPicPr>
            <a:picLocks noChangeAspect="1"/>
          </p:cNvPicPr>
          <p:nvPr/>
        </p:nvPicPr>
        <p:blipFill>
          <a:blip r:embed="rId5"/>
          <a:stretch>
            <a:fillRect/>
          </a:stretch>
        </p:blipFill>
        <p:spPr>
          <a:xfrm>
            <a:off x="921258" y="4908042"/>
            <a:ext cx="342900" cy="342900"/>
          </a:xfrm>
          <a:prstGeom prst="rect">
            <a:avLst/>
          </a:prstGeom>
        </p:spPr>
      </p:pic>
      <p:sp>
        <p:nvSpPr>
          <p:cNvPr id="22" name="Text 15"/>
          <p:cNvSpPr txBox="1"/>
          <p:nvPr/>
        </p:nvSpPr>
        <p:spPr>
          <a:xfrm>
            <a:off x="1645920" y="44988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Blocked signals wait; standard signals are not counted, so a SIGCHLD handler must loop.</a:t>
            </a:r>
            <a:endParaRPr lang="en-US" sz="1500" dirty="0"/>
          </a:p>
        </p:txBody>
      </p:sp>
      <p:sp>
        <p:nvSpPr>
          <p:cNvPr id="23" name="Shape 16"/>
          <p:cNvSpPr/>
          <p:nvPr/>
        </p:nvSpPr>
        <p:spPr>
          <a:xfrm>
            <a:off x="6172200" y="4389120"/>
            <a:ext cx="5440680" cy="1417320"/>
          </a:xfrm>
          <a:prstGeom prst="roundRect">
            <a:avLst>
              <a:gd name="adj" fmla="val 5161"/>
            </a:avLst>
          </a:prstGeom>
          <a:solidFill>
            <a:schemeClr val="bg2"/>
          </a:solidFill>
          <a:ln/>
        </p:spPr>
        <p:txBody>
          <a:bodyPr/>
          <a:p/>
        </p:txBody>
      </p:sp>
      <p:sp>
        <p:nvSpPr>
          <p:cNvPr id="24" name="Shape 17"/>
          <p:cNvSpPr/>
          <p:nvPr/>
        </p:nvSpPr>
        <p:spPr>
          <a:xfrm>
            <a:off x="6373368" y="4736592"/>
            <a:ext cx="685800" cy="685800"/>
          </a:xfrm>
          <a:prstGeom prst="ellipse">
            <a:avLst/>
          </a:prstGeom>
          <a:solidFill>
            <a:schemeClr val="bg1"/>
          </a:solidFill>
          <a:ln/>
        </p:spPr>
        <p:txBody>
          <a:bodyPr/>
          <a:p/>
        </p:txBody>
      </p:sp>
      <p:pic>
        <p:nvPicPr>
          <p:cNvPr id="25" name="Image 5" descr="preencoded.png">    </p:cNvPr>
          <p:cNvPicPr>
            <a:picLocks noChangeAspect="1"/>
          </p:cNvPicPr>
          <p:nvPr/>
        </p:nvPicPr>
        <p:blipFill>
          <a:blip r:embed="rId6"/>
          <a:stretch>
            <a:fillRect/>
          </a:stretch>
        </p:blipFill>
        <p:spPr>
          <a:xfrm>
            <a:off x="6544818" y="4908042"/>
            <a:ext cx="342900" cy="342900"/>
          </a:xfrm>
          <a:prstGeom prst="rect">
            <a:avLst/>
          </a:prstGeom>
        </p:spPr>
      </p:pic>
      <p:sp>
        <p:nvSpPr>
          <p:cNvPr id="26" name="Text 18"/>
          <p:cNvSpPr txBox="1"/>
          <p:nvPr/>
        </p:nvSpPr>
        <p:spPr>
          <a:xfrm>
            <a:off x="7269480" y="4498848"/>
            <a:ext cx="4160520" cy="1188720"/>
          </a:xfrm>
          <a:prstGeom prst="rect">
            <a:avLst/>
          </a:prstGeom>
          <a:noFill/>
          <a:ln/>
        </p:spPr>
        <p:txBody>
          <a:bodyPr wrap="square" lIns="0" tIns="0" rIns="0" bIns="0" rtlCol="0" anchor="ctr"/>
          <a:lstStyle/>
          <a:p>
            <a:pPr algn="l" indent="0" marL="0">
              <a:spcAft>
                <a:spcPts val="600"/>
              </a:spcAft>
              <a:buNone/>
            </a:pPr>
            <a:r>
              <a:rPr lang="en-US" sz="1500" dirty="0">
                <a:solidFill>
                  <a:schemeClr val="tx1"/>
                </a:solidFill>
              </a:rPr>
              <a:t>Blocking calls return EINTR, or restart with SA_RESTART. Ignored signals survive exec.</a:t>
            </a:r>
            <a:endParaRPr lang="en-US" sz="1500" dirty="0"/>
          </a:p>
        </p:txBody>
      </p:sp>
      <p:sp>
        <p:nvSpPr>
          <p:cNvPr id="28" name="Text 19"/>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26 / 28</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Homework 10.2 (due before Lecture 11.1)</a:t>
            </a:r>
            <a:endParaRPr lang="en-US" sz="3000" dirty="0"/>
          </a:p>
        </p:txBody>
      </p:sp>
      <p:sp>
        <p:nvSpPr>
          <p:cNvPr id="3" name="Shape 1"/>
          <p:cNvSpPr/>
          <p:nvPr/>
        </p:nvSpPr>
        <p:spPr>
          <a:xfrm>
            <a:off x="548640" y="1143000"/>
            <a:ext cx="11109960" cy="868680"/>
          </a:xfrm>
          <a:prstGeom prst="roundRect">
            <a:avLst>
              <a:gd name="adj" fmla="val 8421"/>
            </a:avLst>
          </a:prstGeom>
          <a:solidFill>
            <a:schemeClr val="bg2"/>
          </a:solidFill>
          <a:ln/>
        </p:spPr>
        <p:txBody>
          <a:bodyPr/>
          <a:p/>
        </p:txBody>
      </p:sp>
      <p:sp>
        <p:nvSpPr>
          <p:cNvPr id="4" name="Shape 2"/>
          <p:cNvSpPr/>
          <p:nvPr/>
        </p:nvSpPr>
        <p:spPr>
          <a:xfrm>
            <a:off x="713232" y="1412748"/>
            <a:ext cx="1508760" cy="329184"/>
          </a:xfrm>
          <a:prstGeom prst="roundRect">
            <a:avLst>
              <a:gd name="adj" fmla="val 50000"/>
            </a:avLst>
          </a:prstGeom>
          <a:solidFill>
            <a:schemeClr val="tx2"/>
          </a:solidFill>
          <a:ln/>
        </p:spPr>
        <p:txBody>
          <a:bodyPr/>
          <a:p/>
        </p:txBody>
      </p:sp>
      <p:sp>
        <p:nvSpPr>
          <p:cNvPr id="5" name="Text 3"/>
          <p:cNvSpPr txBox="1"/>
          <p:nvPr/>
        </p:nvSpPr>
        <p:spPr>
          <a:xfrm>
            <a:off x="713232" y="1412748"/>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1. Shell Ctrl-C</a:t>
            </a:r>
            <a:endParaRPr lang="en-US" sz="1200" dirty="0"/>
          </a:p>
        </p:txBody>
      </p:sp>
      <p:sp>
        <p:nvSpPr>
          <p:cNvPr id="6" name="Text 4"/>
          <p:cNvSpPr txBox="1"/>
          <p:nvPr/>
        </p:nvSpPr>
        <p:spPr>
          <a:xfrm>
            <a:off x="2423160" y="1179576"/>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Make your mysh survive Ctrl-C: the shell ignores SIGINT, its children must not. Test with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sleep 5</a:t>
            </a:r>
            <a:pPr algn="l" indent="0" marL="0">
              <a:spcAft>
                <a:spcPts val="600"/>
              </a:spcAft>
              <a:buNone/>
            </a:pPr>
            <a:r>
              <a:rPr lang="en-US" sz="1350" dirty="0">
                <a:solidFill>
                  <a:schemeClr val="tx1"/>
                </a:solidFill>
              </a:rPr>
              <a:t> and Ctrl-C. What happens if the child does not reset SIGINT?</a:t>
            </a:r>
            <a:endParaRPr lang="en-US" sz="1350" dirty="0"/>
          </a:p>
        </p:txBody>
      </p:sp>
      <p:sp>
        <p:nvSpPr>
          <p:cNvPr id="7" name="Shape 5"/>
          <p:cNvSpPr/>
          <p:nvPr/>
        </p:nvSpPr>
        <p:spPr>
          <a:xfrm>
            <a:off x="548640" y="2130552"/>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8" name="Shape 6"/>
          <p:cNvSpPr/>
          <p:nvPr/>
        </p:nvSpPr>
        <p:spPr>
          <a:xfrm>
            <a:off x="713232" y="2400300"/>
            <a:ext cx="1508760" cy="329184"/>
          </a:xfrm>
          <a:prstGeom prst="roundRect">
            <a:avLst>
              <a:gd name="adj" fmla="val 50000"/>
            </a:avLst>
          </a:prstGeom>
          <a:solidFill>
            <a:schemeClr val="tx2"/>
          </a:solidFill>
          <a:ln/>
        </p:spPr>
        <p:txBody>
          <a:bodyPr/>
          <a:p/>
        </p:txBody>
      </p:sp>
      <p:sp>
        <p:nvSpPr>
          <p:cNvPr id="9" name="Text 7"/>
          <p:cNvSpPr txBox="1"/>
          <p:nvPr/>
        </p:nvSpPr>
        <p:spPr>
          <a:xfrm>
            <a:off x="713232" y="2400300"/>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2. 34 or 32?</a:t>
            </a:r>
            <a:endParaRPr lang="en-US" sz="1200" dirty="0"/>
          </a:p>
        </p:txBody>
      </p:sp>
      <p:sp>
        <p:nvSpPr>
          <p:cNvPr id="10" name="Text 8"/>
          <p:cNvSpPr txBox="1"/>
          <p:nvPr/>
        </p:nvSpPr>
        <p:spPr>
          <a:xfrm>
            <a:off x="2423160" y="2167128"/>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kill -l</a:t>
            </a:r>
            <a:pPr algn="l" indent="0" marL="0">
              <a:spcAft>
                <a:spcPts val="600"/>
              </a:spcAft>
              <a:buNone/>
            </a:pPr>
            <a:r>
              <a:rPr lang="en-US" sz="1350" dirty="0">
                <a:solidFill>
                  <a:schemeClr val="tx1"/>
                </a:solidFill>
              </a:rPr>
              <a:t> says SIGRTMIN is 34; the kernel header arch/x86/include/uapi/asm/signal.h says 32. Who is right, and why do they differ?</a:t>
            </a:r>
            <a:endParaRPr lang="en-US" sz="1350" dirty="0"/>
          </a:p>
        </p:txBody>
      </p:sp>
      <p:sp>
        <p:nvSpPr>
          <p:cNvPr id="11" name="Shape 9"/>
          <p:cNvSpPr/>
          <p:nvPr/>
        </p:nvSpPr>
        <p:spPr>
          <a:xfrm>
            <a:off x="548640" y="3118104"/>
            <a:ext cx="11109960" cy="868680"/>
          </a:xfrm>
          <a:prstGeom prst="roundRect">
            <a:avLst>
              <a:gd name="adj" fmla="val 8421"/>
            </a:avLst>
          </a:prstGeom>
          <a:solidFill>
            <a:schemeClr val="bg2"/>
          </a:solidFill>
          <a:ln/>
        </p:spPr>
        <p:txBody>
          <a:bodyPr/>
          <a:p/>
        </p:txBody>
      </p:sp>
      <p:sp>
        <p:nvSpPr>
          <p:cNvPr id="12" name="Shape 10"/>
          <p:cNvSpPr/>
          <p:nvPr/>
        </p:nvSpPr>
        <p:spPr>
          <a:xfrm>
            <a:off x="713232" y="3387852"/>
            <a:ext cx="1508760" cy="329184"/>
          </a:xfrm>
          <a:prstGeom prst="roundRect">
            <a:avLst>
              <a:gd name="adj" fmla="val 50000"/>
            </a:avLst>
          </a:prstGeom>
          <a:solidFill>
            <a:schemeClr val="tx2"/>
          </a:solidFill>
          <a:ln/>
        </p:spPr>
        <p:txBody>
          <a:bodyPr/>
          <a:p/>
        </p:txBody>
      </p:sp>
      <p:sp>
        <p:nvSpPr>
          <p:cNvPr id="13" name="Text 11"/>
          <p:cNvSpPr txBox="1"/>
          <p:nvPr/>
        </p:nvSpPr>
        <p:spPr>
          <a:xfrm>
            <a:off x="713232" y="3387852"/>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3. Back again</a:t>
            </a:r>
            <a:endParaRPr lang="en-US" sz="1200" dirty="0"/>
          </a:p>
        </p:txBody>
      </p:sp>
      <p:sp>
        <p:nvSpPr>
          <p:cNvPr id="14" name="Text 12"/>
          <p:cNvSpPr txBox="1"/>
          <p:nvPr/>
        </p:nvSpPr>
        <p:spPr>
          <a:xfrm>
            <a:off x="2423160" y="3154680"/>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segv_loop.c: a SIGSEGV handler that just returns. Predict what happens; run it. Which instruction runs after the handler, and why?</a:t>
            </a:r>
            <a:endParaRPr lang="en-US" sz="1350" dirty="0"/>
          </a:p>
        </p:txBody>
      </p:sp>
      <p:sp>
        <p:nvSpPr>
          <p:cNvPr id="15" name="Shape 13"/>
          <p:cNvSpPr/>
          <p:nvPr/>
        </p:nvSpPr>
        <p:spPr>
          <a:xfrm>
            <a:off x="548640" y="4105656"/>
            <a:ext cx="11109960" cy="868680"/>
          </a:xfrm>
          <a:prstGeom prst="roundRect">
            <a:avLst>
              <a:gd name="adj" fmla="val 8421"/>
            </a:avLst>
          </a:prstGeom>
          <a:solidFill>
            <a:schemeClr val="bg1"/>
          </a:solidFill>
          <a:ln w="12700">
            <a:solidFill>
              <a:schemeClr val="accent4"/>
            </a:solidFill>
            <a:prstDash val="solid"/>
          </a:ln>
        </p:spPr>
        <p:txBody>
          <a:bodyPr/>
          <a:p/>
        </p:txBody>
      </p:sp>
      <p:sp>
        <p:nvSpPr>
          <p:cNvPr id="16" name="Shape 14"/>
          <p:cNvSpPr/>
          <p:nvPr/>
        </p:nvSpPr>
        <p:spPr>
          <a:xfrm>
            <a:off x="713232" y="4375404"/>
            <a:ext cx="1508760" cy="329184"/>
          </a:xfrm>
          <a:prstGeom prst="roundRect">
            <a:avLst>
              <a:gd name="adj" fmla="val 50000"/>
            </a:avLst>
          </a:prstGeom>
          <a:solidFill>
            <a:schemeClr val="tx2"/>
          </a:solidFill>
          <a:ln/>
        </p:spPr>
        <p:txBody>
          <a:bodyPr/>
          <a:p/>
        </p:txBody>
      </p:sp>
      <p:sp>
        <p:nvSpPr>
          <p:cNvPr id="17" name="Text 15"/>
          <p:cNvSpPr txBox="1"/>
          <p:nvPr/>
        </p:nvSpPr>
        <p:spPr>
          <a:xfrm>
            <a:off x="713232" y="4375404"/>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4. Stubborn</a:t>
            </a:r>
            <a:endParaRPr lang="en-US" sz="1200" dirty="0"/>
          </a:p>
        </p:txBody>
      </p:sp>
      <p:sp>
        <p:nvSpPr>
          <p:cNvPr id="18" name="Text 16"/>
          <p:cNvSpPr txBox="1"/>
          <p:nvPr/>
        </p:nvSpPr>
        <p:spPr>
          <a:xfrm>
            <a:off x="2423160" y="4142232"/>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Run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timeout 1 ./stubborn</a:t>
            </a:r>
            <a:pPr algn="l" indent="0" marL="0">
              <a:spcAft>
                <a:spcPts val="600"/>
              </a:spcAft>
              <a:buNone/>
            </a:pPr>
            <a:r>
              <a:rPr lang="en-US" sz="1350" dirty="0">
                <a:solidFill>
                  <a:schemeClr val="tx1"/>
                </a:solidFill>
              </a:rPr>
              <a:t> and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timeout -k 2 1 ./stubborn</a:t>
            </a:r>
            <a:pPr algn="l" indent="0" marL="0">
              <a:spcAft>
                <a:spcPts val="600"/>
              </a:spcAft>
              <a:buNone/>
            </a:pPr>
            <a:r>
              <a:rPr lang="en-US" sz="1350" dirty="0">
                <a:solidFill>
                  <a:schemeClr val="tx1"/>
                </a:solidFill>
              </a:rPr>
              <a:t> (coreutils). Explain both results, and compare with your mytimeout.</a:t>
            </a:r>
            <a:endParaRPr lang="en-US" sz="1350" dirty="0"/>
          </a:p>
        </p:txBody>
      </p:sp>
      <p:sp>
        <p:nvSpPr>
          <p:cNvPr id="19" name="Shape 17"/>
          <p:cNvSpPr/>
          <p:nvPr/>
        </p:nvSpPr>
        <p:spPr>
          <a:xfrm>
            <a:off x="548640" y="5093208"/>
            <a:ext cx="11109960" cy="868680"/>
          </a:xfrm>
          <a:prstGeom prst="roundRect">
            <a:avLst>
              <a:gd name="adj" fmla="val 8421"/>
            </a:avLst>
          </a:prstGeom>
          <a:solidFill>
            <a:schemeClr val="bg2"/>
          </a:solidFill>
          <a:ln/>
        </p:spPr>
        <p:txBody>
          <a:bodyPr/>
          <a:p/>
        </p:txBody>
      </p:sp>
      <p:sp>
        <p:nvSpPr>
          <p:cNvPr id="20" name="Shape 18"/>
          <p:cNvSpPr/>
          <p:nvPr/>
        </p:nvSpPr>
        <p:spPr>
          <a:xfrm>
            <a:off x="713232" y="5362956"/>
            <a:ext cx="1508760" cy="329184"/>
          </a:xfrm>
          <a:prstGeom prst="roundRect">
            <a:avLst>
              <a:gd name="adj" fmla="val 50000"/>
            </a:avLst>
          </a:prstGeom>
          <a:solidFill>
            <a:schemeClr val="tx2"/>
          </a:solidFill>
          <a:ln/>
        </p:spPr>
        <p:txBody>
          <a:bodyPr/>
          <a:p/>
        </p:txBody>
      </p:sp>
      <p:sp>
        <p:nvSpPr>
          <p:cNvPr id="21" name="Text 19"/>
          <p:cNvSpPr txBox="1"/>
          <p:nvPr/>
        </p:nvSpPr>
        <p:spPr>
          <a:xfrm>
            <a:off x="713232" y="5362956"/>
            <a:ext cx="1508760" cy="329184"/>
          </a:xfrm>
          <a:prstGeom prst="rect">
            <a:avLst/>
          </a:prstGeom>
          <a:noFill/>
          <a:ln/>
        </p:spPr>
        <p:txBody>
          <a:bodyPr wrap="square" lIns="0" tIns="0" rIns="0" bIns="0" rtlCol="0" anchor="ctr"/>
          <a:lstStyle/>
          <a:p>
            <a:pPr algn="ctr" indent="0" marL="0">
              <a:buNone/>
            </a:pPr>
            <a:r>
              <a:rPr lang="en-US" sz="1200" b="1" dirty="0">
                <a:solidFill>
                  <a:schemeClr val="bg1"/>
                </a:solidFill>
              </a:rPr>
              <a:t>5. Only once</a:t>
            </a:r>
            <a:endParaRPr lang="en-US" sz="1200" dirty="0"/>
          </a:p>
        </p:txBody>
      </p:sp>
      <p:sp>
        <p:nvSpPr>
          <p:cNvPr id="22" name="Text 20"/>
          <p:cNvSpPr txBox="1"/>
          <p:nvPr/>
        </p:nvSpPr>
        <p:spPr>
          <a:xfrm>
            <a:off x="2423160" y="5129784"/>
            <a:ext cx="9098280" cy="795528"/>
          </a:xfrm>
          <a:prstGeom prst="rect">
            <a:avLst/>
          </a:prstGeom>
          <a:noFill/>
          <a:ln/>
        </p:spPr>
        <p:txBody>
          <a:bodyPr wrap="square" lIns="0" tIns="0" rIns="0" bIns="0" rtlCol="0" anchor="ctr"/>
          <a:lstStyle/>
          <a:p>
            <a:pPr algn="l" indent="0" marL="0">
              <a:spcAft>
                <a:spcPts val="600"/>
              </a:spcAft>
              <a:buNone/>
            </a:pPr>
            <a:r>
              <a:rPr lang="en-US" sz="1350" dirty="0">
                <a:solidFill>
                  <a:schemeClr val="tx1"/>
                </a:solidFill>
              </a:rPr>
              <a:t>Change sigchld.c's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while</a:t>
            </a:r>
            <a:pPr algn="l" indent="0" marL="0">
              <a:spcAft>
                <a:spcPts val="600"/>
              </a:spcAft>
              <a:buNone/>
            </a:pPr>
            <a:r>
              <a:rPr lang="en-US" sz="1350" dirty="0">
                <a:solidFill>
                  <a:schemeClr val="tx1"/>
                </a:solidFill>
              </a:rPr>
              <a:t> into </a:t>
            </a:r>
            <a:pPr algn="l" indent="0" marL="0">
              <a:spcAft>
                <a:spcPts val="600"/>
              </a:spcAft>
              <a:buNone/>
            </a:pPr>
            <a:r>
              <a:rPr lang="en-US" sz="1350" dirty="0">
                <a:solidFill>
                  <a:schemeClr val="tx1"/>
                </a:solidFill>
                <a:latin typeface="Consolas" pitchFamily="34" charset="0"/>
                <a:ea typeface="Consolas" pitchFamily="34" charset="-122"/>
                <a:cs typeface="Consolas" pitchFamily="34" charset="-120"/>
              </a:rPr>
              <a:t>if</a:t>
            </a:r>
            <a:pPr algn="l" indent="0" marL="0">
              <a:spcAft>
                <a:spcPts val="600"/>
              </a:spcAft>
              <a:buNone/>
            </a:pPr>
            <a:r>
              <a:rPr lang="en-US" sz="1350" dirty="0">
                <a:solidFill>
                  <a:schemeClr val="tx1"/>
                </a:solidFill>
              </a:rPr>
              <a:t>. How many children are reaped? Where are the others? (ps)</a:t>
            </a:r>
            <a:endParaRPr lang="en-US" sz="1350" dirty="0"/>
          </a:p>
        </p:txBody>
      </p:sp>
      <p:sp>
        <p:nvSpPr>
          <p:cNvPr id="24" name="Text 21"/>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27 / 28</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2"/>
          <p:cNvSpPr/>
          <p:nvPr>
            <p:ph idx="102" type="title" hasCustomPrompt="1"/>
          </p:nvPr>
        </p:nvSpPr>
        <p:spPr>
          <a:xfrm>
            <a:off x="548640" y="256032"/>
            <a:ext cx="11064240" cy="731520"/>
          </a:xfrm>
          <a:prstGeom prst="rect">
            <a:avLst/>
          </a:prstGeom>
          <a:noFill/>
          <a:ln/>
        </p:spPr>
        <p:txBody>
          <a:bodyPr wrap="square" lIns="0" tIns="0" rIns="0" bIns="0" rtlCol="0" anchor="ctr"/>
          <a:lstStyle/>
          <a:p>
            <a:pPr indent="0" marL="0">
              <a:buNone/>
            </a:pPr>
            <a:r>
              <a:rPr lang="en-US" sz="3000" b="1" dirty="0">
                <a:solidFill>
                  <a:schemeClr val="tx2"/>
                </a:solidFill>
              </a:rPr>
              <a:t>Next lecture and reading</a:t>
            </a:r>
            <a:endParaRPr lang="en-US" sz="3000" dirty="0"/>
          </a:p>
        </p:txBody>
      </p:sp>
      <p:sp>
        <p:nvSpPr>
          <p:cNvPr id="3" name="Shape 1"/>
          <p:cNvSpPr/>
          <p:nvPr/>
        </p:nvSpPr>
        <p:spPr>
          <a:xfrm>
            <a:off x="548640" y="1188720"/>
            <a:ext cx="4206240" cy="4754880"/>
          </a:xfrm>
          <a:prstGeom prst="roundRect">
            <a:avLst>
              <a:gd name="adj" fmla="val 1739"/>
            </a:avLst>
          </a:prstGeom>
          <a:solidFill>
            <a:schemeClr val="tx2"/>
          </a:solidFill>
          <a:ln/>
        </p:spPr>
        <p:txBody>
          <a:bodyPr/>
          <a:p/>
        </p:txBody>
      </p:sp>
      <p:sp>
        <p:nvSpPr>
          <p:cNvPr id="4" name="Text 2"/>
          <p:cNvSpPr txBox="1"/>
          <p:nvPr/>
        </p:nvSpPr>
        <p:spPr>
          <a:xfrm>
            <a:off x="822960" y="1371600"/>
            <a:ext cx="3657600" cy="365760"/>
          </a:xfrm>
          <a:prstGeom prst="rect">
            <a:avLst/>
          </a:prstGeom>
          <a:noFill/>
          <a:ln/>
        </p:spPr>
        <p:txBody>
          <a:bodyPr wrap="square" lIns="0" tIns="0" rIns="0" bIns="0" rtlCol="0" anchor="t"/>
          <a:lstStyle/>
          <a:p>
            <a:pPr algn="l" indent="0" marL="0">
              <a:spcAft>
                <a:spcPts val="600"/>
              </a:spcAft>
              <a:buNone/>
            </a:pPr>
            <a:r>
              <a:rPr lang="en-US" sz="1400" b="1" dirty="0">
                <a:solidFill>
                  <a:schemeClr val="accent1"/>
                </a:solidFill>
              </a:rPr>
              <a:t>NEXT: LECTURE 11.1</a:t>
            </a:r>
            <a:endParaRPr lang="en-US" sz="1400" dirty="0"/>
          </a:p>
        </p:txBody>
      </p:sp>
      <p:sp>
        <p:nvSpPr>
          <p:cNvPr id="5" name="Text 3"/>
          <p:cNvSpPr txBox="1"/>
          <p:nvPr/>
        </p:nvSpPr>
        <p:spPr>
          <a:xfrm>
            <a:off x="822960" y="1783080"/>
            <a:ext cx="3657600" cy="822960"/>
          </a:xfrm>
          <a:prstGeom prst="rect">
            <a:avLst/>
          </a:prstGeom>
          <a:noFill/>
          <a:ln/>
        </p:spPr>
        <p:txBody>
          <a:bodyPr wrap="square" lIns="0" tIns="0" rIns="0" bIns="0" rtlCol="0" anchor="t"/>
          <a:lstStyle/>
          <a:p>
            <a:pPr algn="l" indent="0" marL="0">
              <a:spcAft>
                <a:spcPts val="600"/>
              </a:spcAft>
              <a:buNone/>
            </a:pPr>
            <a:r>
              <a:rPr lang="en-US" sz="2200" b="1" dirty="0">
                <a:solidFill>
                  <a:schemeClr val="bg1"/>
                </a:solidFill>
              </a:rPr>
              <a:t>Virtual memory</a:t>
            </a:r>
            <a:endParaRPr lang="en-US" sz="2200" dirty="0"/>
          </a:p>
        </p:txBody>
      </p:sp>
      <p:sp>
        <p:nvSpPr>
          <p:cNvPr id="6" name="Text 4"/>
          <p:cNvSpPr txBox="1"/>
          <p:nvPr/>
        </p:nvSpPr>
        <p:spPr>
          <a:xfrm>
            <a:off x="822960" y="2743200"/>
            <a:ext cx="3657600" cy="3017520"/>
          </a:xfrm>
          <a:prstGeom prst="rect">
            <a:avLst/>
          </a:prstGeom>
          <a:noFill/>
          <a:ln/>
        </p:spPr>
        <p:txBody>
          <a:bodyPr wrap="square" lIns="0" tIns="0" rIns="0" bIns="0" rtlCol="0" anchor="t"/>
          <a:lstStyle/>
          <a:p>
            <a:pPr algn="l" indent="0" marL="0">
              <a:spcAft>
                <a:spcPts val="600"/>
              </a:spcAft>
              <a:buNone/>
            </a:pPr>
            <a:r>
              <a:rPr lang="en-US" sz="1500" dirty="0">
                <a:solidFill>
                  <a:schemeClr val="accent4"/>
                </a:solidFill>
              </a:rPr>
              <a:t>Why do parent and child see the same address with different values? Address spaces, pages and page tables, mmap, and what really happens at a page fault.</a:t>
            </a:r>
            <a:endParaRPr lang="en-US" sz="1500" dirty="0"/>
          </a:p>
        </p:txBody>
      </p:sp>
      <p:sp>
        <p:nvSpPr>
          <p:cNvPr id="7" name="Text 5"/>
          <p:cNvSpPr txBox="1"/>
          <p:nvPr/>
        </p:nvSpPr>
        <p:spPr>
          <a:xfrm>
            <a:off x="5074920" y="1188720"/>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Main text</a:t>
            </a:r>
            <a:endParaRPr lang="en-US" sz="1300" dirty="0"/>
          </a:p>
        </p:txBody>
      </p:sp>
      <p:sp>
        <p:nvSpPr>
          <p:cNvPr id="8" name="Text 6"/>
          <p:cNvSpPr txBox="1"/>
          <p:nvPr/>
        </p:nvSpPr>
        <p:spPr>
          <a:xfrm>
            <a:off x="5074920" y="1481328"/>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rPr>
              <a:t>M. Kerrisk, </a:t>
            </a:r>
            <a:pPr algn="l" indent="0" marL="0">
              <a:spcAft>
                <a:spcPts val="600"/>
              </a:spcAft>
              <a:buNone/>
            </a:pPr>
            <a:r>
              <a:rPr lang="en-US" sz="1400" b="1" dirty="0">
                <a:solidFill>
                  <a:schemeClr val="tx1"/>
                </a:solidFill>
              </a:rPr>
              <a:t>TLPI</a:t>
            </a:r>
            <a:pPr algn="l" indent="0" marL="0">
              <a:spcAft>
                <a:spcPts val="600"/>
              </a:spcAft>
              <a:buNone/>
            </a:pPr>
            <a:r>
              <a:rPr lang="en-US" sz="1400" dirty="0">
                <a:solidFill>
                  <a:schemeClr val="tx1"/>
                </a:solidFill>
              </a:rPr>
              <a:t>, Ch. 20–22 (signals) today. R. Love, </a:t>
            </a:r>
            <a:pPr algn="l" indent="0" marL="0">
              <a:spcAft>
                <a:spcPts val="600"/>
              </a:spcAft>
              <a:buNone/>
            </a:pPr>
            <a:r>
              <a:rPr lang="en-US" sz="1400" b="1" dirty="0">
                <a:solidFill>
                  <a:schemeClr val="tx1"/>
                </a:solidFill>
              </a:rPr>
              <a:t>LKD</a:t>
            </a:r>
            <a:pPr algn="l" indent="0" marL="0">
              <a:spcAft>
                <a:spcPts val="600"/>
              </a:spcAft>
              <a:buNone/>
            </a:pPr>
            <a:r>
              <a:rPr lang="en-US" sz="1400" dirty="0">
                <a:solidFill>
                  <a:schemeClr val="tx1"/>
                </a:solidFill>
              </a:rPr>
              <a:t>, Ch. 15 (the process address space) for 11.1.</a:t>
            </a:r>
            <a:endParaRPr lang="en-US" sz="1400" dirty="0"/>
          </a:p>
        </p:txBody>
      </p:sp>
      <p:sp>
        <p:nvSpPr>
          <p:cNvPr id="9" name="Text 7"/>
          <p:cNvSpPr txBox="1"/>
          <p:nvPr/>
        </p:nvSpPr>
        <p:spPr>
          <a:xfrm>
            <a:off x="5074920" y="2395728"/>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Kernel side</a:t>
            </a:r>
            <a:endParaRPr lang="en-US" sz="1300" dirty="0"/>
          </a:p>
        </p:txBody>
      </p:sp>
      <p:sp>
        <p:nvSpPr>
          <p:cNvPr id="10" name="Text 8"/>
          <p:cNvSpPr txBox="1"/>
          <p:nvPr/>
        </p:nvSpPr>
        <p:spPr>
          <a:xfrm>
            <a:off x="5074920" y="2688336"/>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rPr>
              <a:t>D. P. Bovet &amp; M. Cesati, </a:t>
            </a:r>
            <a:pPr algn="l" indent="0" marL="0">
              <a:spcAft>
                <a:spcPts val="600"/>
              </a:spcAft>
              <a:buNone/>
            </a:pPr>
            <a:r>
              <a:rPr lang="en-US" sz="1400" b="1" dirty="0">
                <a:solidFill>
                  <a:schemeClr val="tx1"/>
                </a:solidFill>
              </a:rPr>
              <a:t>Understanding the Linux Kernel</a:t>
            </a:r>
            <a:pPr algn="l" indent="0" marL="0">
              <a:spcAft>
                <a:spcPts val="600"/>
              </a:spcAft>
              <a:buNone/>
            </a:pPr>
            <a:r>
              <a:rPr lang="en-US" sz="1400" dirty="0">
                <a:solidFill>
                  <a:schemeClr val="tx1"/>
                </a:solidFill>
              </a:rPr>
              <a:t>, 3rd ed., Ch. 11 (signals) today; Ch. 2 and 9 for 11.1.</a:t>
            </a:r>
            <a:endParaRPr lang="en-US" sz="1400" dirty="0"/>
          </a:p>
        </p:txBody>
      </p:sp>
      <p:sp>
        <p:nvSpPr>
          <p:cNvPr id="11" name="Text 9"/>
          <p:cNvSpPr txBox="1"/>
          <p:nvPr/>
        </p:nvSpPr>
        <p:spPr>
          <a:xfrm>
            <a:off x="5074920" y="3602736"/>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C side</a:t>
            </a:r>
            <a:endParaRPr lang="en-US" sz="1300" dirty="0"/>
          </a:p>
        </p:txBody>
      </p:sp>
      <p:sp>
        <p:nvSpPr>
          <p:cNvPr id="12" name="Text 10"/>
          <p:cNvSpPr txBox="1"/>
          <p:nvPr/>
        </p:nvSpPr>
        <p:spPr>
          <a:xfrm>
            <a:off x="5074920" y="3895344"/>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rPr>
              <a:t>R. E. Bryant &amp; D. R. O'Hallaron, </a:t>
            </a:r>
            <a:pPr algn="l" indent="0" marL="0">
              <a:spcAft>
                <a:spcPts val="600"/>
              </a:spcAft>
              <a:buNone/>
            </a:pPr>
            <a:r>
              <a:rPr lang="en-US" sz="1400" b="1" dirty="0">
                <a:solidFill>
                  <a:schemeClr val="tx1"/>
                </a:solidFill>
              </a:rPr>
              <a:t>CS:APP</a:t>
            </a:r>
            <a:pPr algn="l" indent="0" marL="0">
              <a:spcAft>
                <a:spcPts val="600"/>
              </a:spcAft>
              <a:buNone/>
            </a:pPr>
            <a:r>
              <a:rPr lang="en-US" sz="1400" dirty="0">
                <a:solidFill>
                  <a:schemeClr val="tx1"/>
                </a:solidFill>
              </a:rPr>
              <a:t>, 3rd ed., §8.5 (signals) today; Ch. 9 (virtual memory) for 11.1.</a:t>
            </a:r>
            <a:endParaRPr lang="en-US" sz="1400" dirty="0"/>
          </a:p>
        </p:txBody>
      </p:sp>
      <p:sp>
        <p:nvSpPr>
          <p:cNvPr id="13" name="Text 11"/>
          <p:cNvSpPr txBox="1"/>
          <p:nvPr/>
        </p:nvSpPr>
        <p:spPr>
          <a:xfrm>
            <a:off x="5074920" y="4809744"/>
            <a:ext cx="6583680" cy="274320"/>
          </a:xfrm>
          <a:prstGeom prst="rect">
            <a:avLst/>
          </a:prstGeom>
          <a:noFill/>
          <a:ln/>
        </p:spPr>
        <p:txBody>
          <a:bodyPr wrap="square" lIns="0" tIns="0" rIns="0" bIns="0" rtlCol="0" anchor="t"/>
          <a:lstStyle/>
          <a:p>
            <a:pPr algn="l" indent="0" marL="0">
              <a:spcAft>
                <a:spcPts val="600"/>
              </a:spcAft>
              <a:buNone/>
            </a:pPr>
            <a:r>
              <a:rPr lang="en-US" sz="1300" b="1" dirty="0">
                <a:solidFill>
                  <a:schemeClr val="accent1"/>
                </a:solidFill>
              </a:rPr>
              <a:t>Lab files</a:t>
            </a:r>
            <a:endParaRPr lang="en-US" sz="1300" dirty="0"/>
          </a:p>
        </p:txBody>
      </p:sp>
      <p:sp>
        <p:nvSpPr>
          <p:cNvPr id="14" name="Text 12"/>
          <p:cNvSpPr txBox="1"/>
          <p:nvPr/>
        </p:nvSpPr>
        <p:spPr>
          <a:xfrm>
            <a:off x="5074920" y="5102352"/>
            <a:ext cx="6583680" cy="868680"/>
          </a:xfrm>
          <a:prstGeom prst="rect">
            <a:avLst/>
          </a:prstGeom>
          <a:noFill/>
          <a:ln/>
        </p:spPr>
        <p:txBody>
          <a:bodyPr wrap="square" lIns="0" tIns="0" rIns="0" bIns="0" rtlCol="0" anchor="t"/>
          <a:lstStyle/>
          <a:p>
            <a:pPr algn="l" indent="0" marL="0">
              <a:spcAft>
                <a:spcPts val="600"/>
              </a:spcAft>
              <a:buNone/>
            </a:pPr>
            <a:r>
              <a:rPr lang="en-US" sz="1400" dirty="0">
                <a:solidFill>
                  <a:schemeClr val="tx1"/>
                </a:solidFill>
                <a:latin typeface="Consolas" pitchFamily="34" charset="0"/>
                <a:ea typeface="Consolas" pitchFamily="34" charset="-122"/>
                <a:cs typeface="Consolas" pitchFamily="34" charset="-120"/>
              </a:rPr>
              <a:t>lab10_files.zip</a:t>
            </a:r>
            <a:pPr algn="l" indent="0" marL="0">
              <a:spcAft>
                <a:spcPts val="600"/>
              </a:spcAft>
              <a:buNone/>
            </a:pPr>
            <a:r>
              <a:rPr lang="en-US" sz="1400" dirty="0">
                <a:solidFill>
                  <a:schemeClr val="tx1"/>
                </a:solidFill>
              </a:rPr>
              <a:t>: mytimeout_starter.c, stubborn.c and the signal demos.</a:t>
            </a:r>
            <a:endParaRPr lang="en-US" sz="1400" dirty="0"/>
          </a:p>
        </p:txBody>
      </p:sp>
      <p:sp>
        <p:nvSpPr>
          <p:cNvPr id="16" name="Text 13"/>
          <p:cNvSpPr txBox="1"/>
          <p:nvPr/>
        </p:nvSpPr>
        <p:spPr>
          <a:xfrm>
            <a:off x="10332720" y="6492240"/>
            <a:ext cx="1463040" cy="365760"/>
          </a:xfrm>
          <a:prstGeom prst="rect">
            <a:avLst/>
          </a:prstGeom>
          <a:noFill/>
          <a:ln/>
        </p:spPr>
        <p:txBody>
          <a:bodyPr wrap="square" lIns="0" tIns="0" rIns="0" bIns="0" rtlCol="0" anchor="ctr"/>
          <a:lstStyle/>
          <a:p>
            <a:pPr algn="r" indent="0" marL="0">
              <a:buNone/>
            </a:pPr>
            <a:r>
              <a:rPr lang="en-US" sz="1100" dirty="0">
                <a:solidFill>
                  <a:schemeClr val="bg1"/>
                </a:solidFill>
              </a:rPr>
              <a:t>28 / 28</a:t>
            </a:r>
            <a:endParaRPr lang="en-US" sz="1100" dirty="0"/>
          </a:p>
        </p:txBody>
      </p:sp>
    </p:spTree>
  </p:cSld>
  <p:clrMapOvr>
    <a:masterClrMapping/>
  </p:clrMapOvr>
</p:sld>
</file>

<file path=ppt/theme/theme1.xml><?xml version="1.0" encoding="utf-8"?>
<a:theme xmlns:a="http://schemas.openxmlformats.org/drawingml/2006/main" name="SysProg">
  <a:themeElements>
    <a:clrScheme name="SysProg">
      <a:dk1>
        <a:srgbClr val="0F172A"/>
      </a:dk1>
      <a:lt1>
        <a:srgbClr val="FFFFFF"/>
      </a:lt1>
      <a:dk2>
        <a:srgbClr val="1B2A41"/>
      </a:dk2>
      <a:lt2>
        <a:srgbClr val="F1F5F9"/>
      </a:lt2>
      <a:accent1>
        <a:srgbClr val="EA580C"/>
      </a:accent1>
      <a:accent2>
        <a:srgbClr val="0F766E"/>
      </a:accent2>
      <a:accent3>
        <a:srgbClr val="475569"/>
      </a:accent3>
      <a:accent4>
        <a:srgbClr val="CBD5E1"/>
      </a:accent4>
      <a:accent5>
        <a:srgbClr val="FFEDD5"/>
      </a:accent5>
      <a:accent6>
        <a:srgbClr val="CCFBF1"/>
      </a:accent6>
      <a:hlink>
        <a:srgbClr val="0F766E"/>
      </a:hlink>
      <a:folHlink>
        <a:srgbClr val="7C3AED"/>
      </a:folHlink>
    </a:clrScheme>
    <a:fontScheme name="SysProg">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4105 Lecture 10.2: Signals</dc:title>
  <dc:subject>PptxGenJS Presentation</dc:subject>
  <dc:creator>Md Mahbub E Noor</dc:creator>
  <cp:lastModifiedBy>Md Mahbub E Noor</cp:lastModifiedBy>
  <cp:revision>1</cp:revision>
  <dcterms:created xsi:type="dcterms:W3CDTF">2026-10-14T10:05:21Z</dcterms:created>
  <dcterms:modified xsi:type="dcterms:W3CDTF">2026-10-14T10:05:21Z</dcterms:modified>
</cp:coreProperties>
</file>