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074ee54-55e2-77ac-403d-b0b6ae6c7a6d}">
          <p14:sldIdLst>
            <p14:sldId id="256"/>
            <p14:sldId id="257"/>
            <p14:sldId id="258"/>
          </p14:sldIdLst>
        </p14:section>
        <p14:section name="Why IPC" id="{860d1304-e80a-5155-fe37-d15e1bd3bf23}">
          <p14:sldIdLst>
            <p14:sldId id="259"/>
            <p14:sldId id="260"/>
          </p14:sldIdLst>
        </p14:section>
        <p14:section name="Pipes" id="{22fb0588-91eb-64f2-0314-0021c92a5950}">
          <p14:sldIdLst>
            <p14:sldId id="261"/>
            <p14:sldId id="262"/>
            <p14:sldId id="263"/>
            <p14:sldId id="264"/>
            <p14:sldId id="265"/>
          </p14:sldIdLst>
        </p14:section>
        <p14:section name="Inside the kernel" id="{d6ec521f-8f3f-d87e-267d-dd0f15cefea1}">
          <p14:sldIdLst>
            <p14:sldId id="266"/>
            <p14:sldId id="267"/>
            <p14:sldId id="268"/>
            <p14:sldId id="269"/>
          </p14:sldIdLst>
        </p14:section>
        <p14:section name="FIFOs" id="{cccac1b3-0d17-9573-0b51-0e9c21aa9cfb}">
          <p14:sldIdLst>
            <p14:sldId id="270"/>
            <p14:sldId id="271"/>
          </p14:sldIdLst>
        </p14:section>
        <p14:section name="Shared memory" id="{8a0c8ae2-51dd-c2be-7fbf-74a76183843f}">
          <p14:sldIdLst>
            <p14:sldId id="272"/>
            <p14:sldId id="273"/>
            <p14:sldId id="274"/>
            <p14:sldId id="275"/>
          </p14:sldIdLst>
        </p14:section>
        <p14:section name="Lab 10.1" id="{3a8eef03-c123-88b7-610d-0ee35a522e96}">
          <p14:sldIdLst>
            <p14:sldId id="276"/>
            <p14:sldId id="277"/>
          </p14:sldIdLst>
        </p14:section>
        <p14:section name="Wrap-up" id="{01ef44c5-d856-b3b9-3b9a-9f441165dbef}">
          <p14:sldIdLst>
            <p14:sldId id="278"/>
            <p14:sldId id="279"/>
            <p14:sldId id="280"/>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tx2"/>
        </a:solidFill>
      </p:bgPr>
    </p:bg>
    <p:spTree>
      <p:nvGrpSpPr>
        <p:cNvPr id="1" name=""/>
        <p:cNvGrpSpPr/>
        <p:nvPr/>
      </p:nvGrpSpPr>
      <p:grpSpPr>
        <a:xfrm>
          <a:off x="0" y="0"/>
          <a:ext cx="0" cy="0"/>
          <a:chOff x="0" y="0"/>
          <a:chExt cx="0" cy="0"/>
        </a:xfrm>
      </p:grpSpPr>
      <p:sp>
        <p:nvSpPr>
          <p:cNvPr id="2" name="Shape 0"/>
          <p:cNvSpPr/>
          <p:nvPr/>
        </p:nvSpPr>
        <p:spPr>
          <a:xfrm>
            <a:off x="0" y="6492240"/>
            <a:ext cx="12191695" cy="365760"/>
          </a:xfrm>
          <a:prstGeom prst="rect">
            <a:avLst/>
          </a:prstGeom>
          <a:solidFill>
            <a:schemeClr val="tx2"/>
          </a:solidFill>
          <a:ln/>
        </p:spPr>
      </p:sp>
      <p:sp>
        <p:nvSpPr>
          <p:cNvPr id="3" name="Text 1"/>
          <p:cNvSpPr/>
          <p:nvPr/>
        </p:nvSpPr>
        <p:spPr>
          <a:xfrm>
            <a:off x="411480" y="6492240"/>
            <a:ext cx="9601200" cy="365760"/>
          </a:xfrm>
          <a:prstGeom prst="rect">
            <a:avLst/>
          </a:prstGeom>
          <a:noFill/>
          <a:ln/>
        </p:spPr>
        <p:txBody>
          <a:bodyPr wrap="square" lIns="0" tIns="0" rIns="0" bIns="0" rtlCol="0" anchor="ctr"/>
          <a:lstStyle/>
          <a:p>
            <a:pPr indent="0" marL="0">
              <a:buNone/>
            </a:pPr>
            <a:r>
              <a:rPr lang="en-US" sz="1100" dirty="0">
                <a:solidFill>
                  <a:schemeClr val="bg1"/>
                </a:solidFill>
              </a:rPr>
              <a:t>Md Mahbub E Noor   |   Lecture 10.1: Inter-process Communication   |   University of Barishal</a:t>
            </a:r>
            <a:endParaRPr lang="en-US" sz="1100" dirty="0"/>
          </a:p>
        </p:txBody>
      </p:sp>
      <p:sp>
        <p:nvSpPr>
          <p:cNvPr id="4" name="Text 2"/>
          <p:cNvSpPr/>
          <p:nvPr>
            <p:ph idx="102" type="body" hasCustomPrompt="1"/>
          </p:nvPr>
        </p:nvSpPr>
        <p:spPr>
          <a:xfrm>
            <a:off x="822960" y="2057400"/>
            <a:ext cx="10058400" cy="457200"/>
          </a:xfrm>
          <a:prstGeom prst="rect">
            <a:avLst/>
          </a:prstGeom>
          <a:noFill/>
          <a:ln/>
        </p:spPr>
        <p:txBody>
          <a:bodyPr wrap="square" rtlCol="0"/>
          <a:lstStyle>
            <a:lvl1pPr algn="l" indent="0" marL="0">
              <a:buNone/>
              <a:defRPr lang="en-US" sz="1800" b="1" dirty="0">
                <a:solidFill>
                  <a:schemeClr val="accent1"/>
                </a:solidFill>
              </a:defRPr>
            </a:lvl1pPr>
          </a:lstStyle>
          <a:p>
            <a:pPr algn="l" indent="0" marL="0">
              <a:buNone/>
            </a:pPr>
            <a:endParaRPr lang="en-US" sz="1800" dirty="0"/>
          </a:p>
        </p:txBody>
      </p:sp>
      <p:sp>
        <p:nvSpPr>
          <p:cNvPr id="5" name="Text 2"/>
          <p:cNvSpPr/>
          <p:nvPr>
            <p:ph idx="103" type="title" hasCustomPrompt="1"/>
          </p:nvPr>
        </p:nvSpPr>
        <p:spPr>
          <a:xfrm>
            <a:off x="822960" y="2560320"/>
            <a:ext cx="10515600" cy="100584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
        <p:nvSpPr>
          <p:cNvPr id="6" name="Text 2"/>
          <p:cNvSpPr/>
          <p:nvPr>
            <p:ph idx="104" type="body" hasCustomPrompt="1"/>
          </p:nvPr>
        </p:nvSpPr>
        <p:spPr>
          <a:xfrm>
            <a:off x="822960" y="3703320"/>
            <a:ext cx="9601200" cy="1280160"/>
          </a:xfrm>
          <a:prstGeom prst="rect">
            <a:avLst/>
          </a:prstGeom>
          <a:noFill/>
          <a:ln/>
        </p:spPr>
        <p:txBody>
          <a:bodyPr wrap="square" rtlCol="0"/>
          <a:lstStyle>
            <a:lvl1pPr algn="l" indent="0" marL="0">
              <a:buNone/>
              <a:defRPr lang="en-US" sz="1800" dirty="0">
                <a:solidFill>
                  <a:schemeClr val="accent4"/>
                </a:solidFill>
              </a:defRPr>
            </a:lvl1pPr>
          </a:lstStyle>
          <a:p>
            <a:pPr algn="l" indent="0" marL="0">
              <a:buNone/>
            </a:pP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6492240"/>
            <a:ext cx="12191695" cy="365760"/>
          </a:xfrm>
          <a:prstGeom prst="rect">
            <a:avLst/>
          </a:prstGeom>
          <a:solidFill>
            <a:schemeClr val="tx2"/>
          </a:solidFill>
          <a:ln/>
        </p:spPr>
      </p:sp>
      <p:sp>
        <p:nvSpPr>
          <p:cNvPr id="3" name="Text 1"/>
          <p:cNvSpPr/>
          <p:nvPr/>
        </p:nvSpPr>
        <p:spPr>
          <a:xfrm>
            <a:off x="411480" y="6492240"/>
            <a:ext cx="9601200" cy="365760"/>
          </a:xfrm>
          <a:prstGeom prst="rect">
            <a:avLst/>
          </a:prstGeom>
          <a:noFill/>
          <a:ln/>
        </p:spPr>
        <p:txBody>
          <a:bodyPr wrap="square" lIns="0" tIns="0" rIns="0" bIns="0" rtlCol="0" anchor="ctr"/>
          <a:lstStyle/>
          <a:p>
            <a:pPr indent="0" marL="0">
              <a:buNone/>
            </a:pPr>
            <a:r>
              <a:rPr lang="en-US" sz="1100" dirty="0">
                <a:solidFill>
                  <a:schemeClr val="bg1"/>
                </a:solidFill>
              </a:rPr>
              <a:t>Md Mahbub E Noor   |   Lecture 10.1: Inter-process Communication   |   University of Barishal</a:t>
            </a:r>
            <a:endParaRPr lang="en-US" sz="1100" dirty="0"/>
          </a:p>
        </p:txBody>
      </p:sp>
      <p:sp>
        <p:nvSpPr>
          <p:cNvPr id="4" name="Text 2"/>
          <p:cNvSpPr/>
          <p:nvPr>
            <p:ph idx="102" type="title" hasCustomPrompt="1"/>
          </p:nvPr>
        </p:nvSpPr>
        <p:spPr>
          <a:xfrm>
            <a:off x="548640" y="256032"/>
            <a:ext cx="11064240" cy="731520"/>
          </a:xfrm>
          <a:prstGeom prst="rect">
            <a:avLst/>
          </a:prstGeom>
          <a:noFill/>
          <a:ln/>
        </p:spPr>
        <p:txBody>
          <a:bodyPr wrap="square" rtlCol="0"/>
          <a:lstStyle>
            <a:lvl1pPr indent="0" marL="0">
              <a:buNone/>
              <a:defRPr lang="en-US" sz="3000" b="1" dirty="0">
                <a:solidFill>
                  <a:schemeClr val="tx2"/>
                </a:solidFill>
              </a:defRPr>
            </a:lvl1pPr>
          </a:lstStyle>
          <a:p>
            <a:pPr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4.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microsoft.com/office/2007/relationships/media" Target="../media/media1.mp4"/><Relationship Id="rId4" Type="http://schemas.openxmlformats.org/officeDocument/2006/relationships/video" Target="../media/media1.mp4"/><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slideLayout" Target="../slideLayouts/slideLayout4.xml"/><Relationship Id="rId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731520" y="1051560"/>
            <a:ext cx="6400800" cy="365760"/>
          </a:xfrm>
          <a:prstGeom prst="rect">
            <a:avLst/>
          </a:prstGeom>
          <a:noFill/>
          <a:ln/>
        </p:spPr>
        <p:txBody>
          <a:bodyPr wrap="square" lIns="0" tIns="0" rIns="0" bIns="0" rtlCol="0" anchor="t"/>
          <a:lstStyle/>
          <a:p>
            <a:pPr algn="l" indent="0" marL="0">
              <a:spcAft>
                <a:spcPts val="600"/>
              </a:spcAft>
              <a:buNone/>
            </a:pPr>
            <a:r>
              <a:rPr lang="en-US" sz="1600" b="1" dirty="0">
                <a:solidFill>
                  <a:schemeClr val="accent1"/>
                </a:solidFill>
              </a:rPr>
              <a:t>CSE 4105  ·  SYSTEM PROGRAMMING</a:t>
            </a:r>
            <a:endParaRPr lang="en-US" sz="1600" dirty="0"/>
          </a:p>
        </p:txBody>
      </p:sp>
      <p:sp>
        <p:nvSpPr>
          <p:cNvPr id="3" name="Text 1"/>
          <p:cNvSpPr txBox="1"/>
          <p:nvPr/>
        </p:nvSpPr>
        <p:spPr>
          <a:xfrm>
            <a:off x="731520" y="1554480"/>
            <a:ext cx="6400800" cy="731520"/>
          </a:xfrm>
          <a:prstGeom prst="rect">
            <a:avLst/>
          </a:prstGeom>
          <a:noFill/>
          <a:ln/>
        </p:spPr>
        <p:txBody>
          <a:bodyPr wrap="square" lIns="0" tIns="0" rIns="0" bIns="0" rtlCol="0" anchor="t"/>
          <a:lstStyle/>
          <a:p>
            <a:pPr algn="l" indent="0" marL="0">
              <a:spcAft>
                <a:spcPts val="600"/>
              </a:spcAft>
              <a:buNone/>
            </a:pPr>
            <a:r>
              <a:rPr lang="en-US" sz="4400" b="1" dirty="0">
                <a:solidFill>
                  <a:schemeClr val="bg1"/>
                </a:solidFill>
              </a:rPr>
              <a:t>Lecture 10.1</a:t>
            </a:r>
            <a:endParaRPr lang="en-US" sz="4400" dirty="0"/>
          </a:p>
        </p:txBody>
      </p:sp>
      <p:sp>
        <p:nvSpPr>
          <p:cNvPr id="4" name="Text 2"/>
          <p:cNvSpPr txBox="1"/>
          <p:nvPr/>
        </p:nvSpPr>
        <p:spPr>
          <a:xfrm>
            <a:off x="731520" y="2331720"/>
            <a:ext cx="6035040" cy="1280160"/>
          </a:xfrm>
          <a:prstGeom prst="rect">
            <a:avLst/>
          </a:prstGeom>
          <a:noFill/>
          <a:ln/>
        </p:spPr>
        <p:txBody>
          <a:bodyPr wrap="square" lIns="0" tIns="0" rIns="0" bIns="0" rtlCol="0" anchor="t"/>
          <a:lstStyle/>
          <a:p>
            <a:pPr algn="l" indent="0" marL="0">
              <a:buNone/>
            </a:pPr>
            <a:r>
              <a:rPr lang="en-US" sz="2600" dirty="0">
                <a:solidFill>
                  <a:schemeClr val="bg1"/>
                </a:solidFill>
              </a:rPr>
              <a:t>Inter-process Communication</a:t>
            </a:r>
            <a:endParaRPr lang="en-US" sz="2600" dirty="0"/>
          </a:p>
          <a:p>
            <a:pPr algn="l" indent="0" marL="0">
              <a:buNone/>
            </a:pPr>
            <a:r>
              <a:rPr lang="en-US" sz="2600" dirty="0">
                <a:solidFill>
                  <a:schemeClr val="bg1"/>
                </a:solidFill>
              </a:rPr>
              <a:t>pipes, FIFOs and shared memory</a:t>
            </a:r>
            <a:endParaRPr lang="en-US" sz="2600" dirty="0"/>
          </a:p>
        </p:txBody>
      </p:sp>
      <p:sp>
        <p:nvSpPr>
          <p:cNvPr id="5" name="Text 3"/>
          <p:cNvSpPr txBox="1"/>
          <p:nvPr/>
        </p:nvSpPr>
        <p:spPr>
          <a:xfrm>
            <a:off x="731520" y="4343400"/>
            <a:ext cx="5943600" cy="1188720"/>
          </a:xfrm>
          <a:prstGeom prst="rect">
            <a:avLst/>
          </a:prstGeom>
          <a:noFill/>
          <a:ln/>
        </p:spPr>
        <p:txBody>
          <a:bodyPr wrap="square" lIns="0" tIns="0" rIns="0" bIns="0" rtlCol="0" anchor="t"/>
          <a:lstStyle/>
          <a:p>
            <a:pPr algn="l" indent="0" marL="0">
              <a:spcAft>
                <a:spcPts val="200"/>
              </a:spcAft>
              <a:buNone/>
            </a:pPr>
            <a:r>
              <a:rPr lang="en-US" sz="1600" b="1" dirty="0">
                <a:solidFill>
                  <a:schemeClr val="accent4"/>
                </a:solidFill>
              </a:rPr>
              <a:t>Md Mahbub E Noor</a:t>
            </a:r>
            <a:endParaRPr lang="en-US" sz="1600" dirty="0"/>
          </a:p>
          <a:p>
            <a:pPr algn="l" indent="0" marL="0">
              <a:spcAft>
                <a:spcPts val="200"/>
              </a:spcAft>
              <a:buNone/>
            </a:pPr>
            <a:r>
              <a:rPr lang="en-US" sz="1600" dirty="0">
                <a:solidFill>
                  <a:schemeClr val="accent4"/>
                </a:solidFill>
              </a:rPr>
              <a:t>Assistant Professor, Department of CSE</a:t>
            </a:r>
            <a:endParaRPr lang="en-US" sz="1600" dirty="0"/>
          </a:p>
          <a:p>
            <a:pPr algn="l" indent="0" marL="0">
              <a:spcAft>
                <a:spcPts val="200"/>
              </a:spcAft>
              <a:buNone/>
            </a:pPr>
            <a:r>
              <a:rPr lang="en-US" sz="1600" dirty="0">
                <a:solidFill>
                  <a:schemeClr val="accent4"/>
                </a:solidFill>
              </a:rPr>
              <a:t>University of Barishal</a:t>
            </a:r>
            <a:endParaRPr lang="en-US" sz="1600" dirty="0"/>
          </a:p>
        </p:txBody>
      </p:sp>
      <p:sp>
        <p:nvSpPr>
          <p:cNvPr id="6" name="Shape 4"/>
          <p:cNvSpPr/>
          <p:nvPr/>
        </p:nvSpPr>
        <p:spPr>
          <a:xfrm>
            <a:off x="7086600" y="1600200"/>
            <a:ext cx="4434840" cy="2651760"/>
          </a:xfrm>
          <a:prstGeom prst="roundRect">
            <a:avLst>
              <a:gd name="adj" fmla="val 3448"/>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7" name="Shape 5"/>
          <p:cNvSpPr/>
          <p:nvPr/>
        </p:nvSpPr>
        <p:spPr>
          <a:xfrm>
            <a:off x="7251192" y="1728216"/>
            <a:ext cx="118872" cy="118872"/>
          </a:xfrm>
          <a:prstGeom prst="ellipse">
            <a:avLst/>
          </a:prstGeom>
          <a:solidFill>
            <a:srgbClr val="EF4444"/>
          </a:solidFill>
          <a:ln/>
        </p:spPr>
        <p:txBody>
          <a:bodyPr/>
          <a:p/>
        </p:txBody>
      </p:sp>
      <p:sp>
        <p:nvSpPr>
          <p:cNvPr id="8" name="Shape 6"/>
          <p:cNvSpPr/>
          <p:nvPr/>
        </p:nvSpPr>
        <p:spPr>
          <a:xfrm>
            <a:off x="7452360" y="1728216"/>
            <a:ext cx="118872" cy="118872"/>
          </a:xfrm>
          <a:prstGeom prst="ellipse">
            <a:avLst/>
          </a:prstGeom>
          <a:solidFill>
            <a:srgbClr val="F59E0B"/>
          </a:solidFill>
          <a:ln/>
        </p:spPr>
        <p:txBody>
          <a:bodyPr/>
          <a:p/>
        </p:txBody>
      </p:sp>
      <p:sp>
        <p:nvSpPr>
          <p:cNvPr id="9" name="Shape 7"/>
          <p:cNvSpPr/>
          <p:nvPr/>
        </p:nvSpPr>
        <p:spPr>
          <a:xfrm>
            <a:off x="7653528" y="1728216"/>
            <a:ext cx="118872" cy="118872"/>
          </a:xfrm>
          <a:prstGeom prst="ellipse">
            <a:avLst/>
          </a:prstGeom>
          <a:solidFill>
            <a:srgbClr val="22C55E"/>
          </a:solidFill>
          <a:ln/>
        </p:spPr>
        <p:txBody>
          <a:bodyPr/>
          <a:p/>
        </p:txBody>
      </p:sp>
      <p:sp>
        <p:nvSpPr>
          <p:cNvPr id="10" name="Text 8"/>
          <p:cNvSpPr txBox="1"/>
          <p:nvPr/>
        </p:nvSpPr>
        <p:spPr>
          <a:xfrm>
            <a:off x="7909560" y="1645920"/>
            <a:ext cx="34290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./pipe1  (real)</a:t>
            </a:r>
            <a:endParaRPr lang="en-US" sz="1100" dirty="0"/>
          </a:p>
        </p:txBody>
      </p:sp>
      <p:sp>
        <p:nvSpPr>
          <p:cNvPr id="11" name="Text 9"/>
          <p:cNvSpPr txBox="1"/>
          <p:nvPr/>
        </p:nvSpPr>
        <p:spPr>
          <a:xfrm>
            <a:off x="7287768" y="1984248"/>
            <a:ext cx="4069080" cy="2148840"/>
          </a:xfrm>
          <a:prstGeom prst="rect">
            <a:avLst/>
          </a:prstGeom>
          <a:noFill/>
          <a:ln/>
        </p:spPr>
        <p:txBody>
          <a:bodyPr wrap="square" lIns="0" tIns="0" rIns="0" bIns="0" rtlCol="0" anchor="t"/>
          <a:lstStyle/>
          <a:p>
            <a:pPr indent="0" marL="0">
              <a:lnSpc>
                <a:spcPct val="105000"/>
              </a:lnSpc>
              <a:buNone/>
            </a:pPr>
            <a:r>
              <a:rPr lang="en-US" sz="1350" dirty="0">
                <a:solidFill>
                  <a:schemeClr val="accent6"/>
                </a:solidFill>
                <a:latin typeface="Consolas" pitchFamily="34" charset="0"/>
                <a:ea typeface="Consolas" pitchFamily="34" charset="-122"/>
                <a:cs typeface="Consolas" pitchFamily="34" charset="-120"/>
              </a:rPr>
              <a:t>pipe() gave fd[0] = 3 (read end),</a:t>
            </a:r>
            <a:endParaRPr lang="en-US" sz="1350" dirty="0"/>
          </a:p>
          <a:p>
            <a:pPr indent="0" marL="0">
              <a:lnSpc>
                <a:spcPct val="105000"/>
              </a:lnSpc>
              <a:buNone/>
            </a:pPr>
            <a:r>
              <a:rPr lang="en-US" sz="1350" dirty="0">
                <a:solidFill>
                  <a:schemeClr val="accent6"/>
                </a:solidFill>
                <a:latin typeface="Consolas" pitchFamily="34" charset="0"/>
                <a:ea typeface="Consolas" pitchFamily="34" charset="-122"/>
                <a:cs typeface="Consolas" pitchFamily="34" charset="-120"/>
              </a:rPr>
              <a:t>            fd[1] = 4 (write end)</a:t>
            </a:r>
            <a:endParaRPr lang="en-US" sz="1350" dirty="0"/>
          </a:p>
          <a:p>
            <a:pPr indent="0" marL="0">
              <a:lnSpc>
                <a:spcPct val="105000"/>
              </a:lnSpc>
              <a:buNone/>
            </a:pPr>
            <a:r>
              <a:rPr lang="en-US" sz="1350" b="1" dirty="0">
                <a:solidFill>
                  <a:srgbClr val="FDBA74"/>
                </a:solidFill>
                <a:latin typeface="Consolas" pitchFamily="34" charset="0"/>
                <a:ea typeface="Consolas" pitchFamily="34" charset="-122"/>
                <a:cs typeface="Consolas" pitchFamily="34" charset="-120"/>
              </a:rPr>
              <a:t>parent 246 wrote 20 bytes</a:t>
            </a:r>
            <a:endParaRPr lang="en-US" sz="1350" dirty="0"/>
          </a:p>
          <a:p>
            <a:pPr indent="0" marL="0">
              <a:lnSpc>
                <a:spcPct val="105000"/>
              </a:lnSpc>
              <a:buNone/>
            </a:pPr>
            <a:r>
              <a:rPr lang="en-US" sz="1350" b="1" dirty="0">
                <a:solidFill>
                  <a:srgbClr val="FDBA74"/>
                </a:solidFill>
                <a:latin typeface="Consolas" pitchFamily="34" charset="0"/>
                <a:ea typeface="Consolas" pitchFamily="34" charset="-122"/>
                <a:cs typeface="Consolas" pitchFamily="34" charset="-120"/>
              </a:rPr>
              <a:t>child  247 read 20 bytes:</a:t>
            </a:r>
            <a:endParaRPr lang="en-US" sz="1350" dirty="0"/>
          </a:p>
          <a:p>
            <a:pPr indent="0" marL="0">
              <a:lnSpc>
                <a:spcPct val="105000"/>
              </a:lnSpc>
              <a:buNone/>
            </a:pPr>
            <a:r>
              <a:rPr lang="en-US" sz="1350" b="1" dirty="0">
                <a:solidFill>
                  <a:srgbClr val="FDBA74"/>
                </a:solidFill>
                <a:latin typeface="Consolas" pitchFamily="34" charset="0"/>
                <a:ea typeface="Consolas" pitchFamily="34" charset="-122"/>
                <a:cs typeface="Consolas" pitchFamily="34" charset="-120"/>
              </a:rPr>
              <a:t>       "hello through a pipe"</a:t>
            </a:r>
            <a:endParaRPr lang="en-US" sz="1350" dirty="0"/>
          </a:p>
          <a:p>
            <a:pPr indent="0" marL="0">
              <a:lnSpc>
                <a:spcPct val="105000"/>
              </a:lnSpc>
              <a:buNone/>
            </a:pPr>
            <a:r>
              <a:rPr lang="en-US" sz="1350" dirty="0">
                <a:solidFill>
                  <a:schemeClr val="accent6"/>
                </a:solidFill>
                <a:latin typeface="Consolas" pitchFamily="34" charset="0"/>
                <a:ea typeface="Consolas" pitchFamily="34" charset="-122"/>
                <a:cs typeface="Consolas" pitchFamily="34" charset="-120"/>
              </a:rPr>
              <a:t>child  247 read again: 0</a:t>
            </a:r>
            <a:endParaRPr lang="en-US" sz="1350" dirty="0"/>
          </a:p>
          <a:p>
            <a:pPr indent="0" marL="0">
              <a:lnSpc>
                <a:spcPct val="105000"/>
              </a:lnSpc>
              <a:buNone/>
            </a:pPr>
            <a:r>
              <a:rPr lang="en-US" sz="1350" dirty="0">
                <a:solidFill>
                  <a:srgbClr val="94A3B8"/>
                </a:solidFill>
                <a:latin typeface="Consolas" pitchFamily="34" charset="0"/>
                <a:ea typeface="Consolas" pitchFamily="34" charset="-122"/>
                <a:cs typeface="Consolas" pitchFamily="34" charset="-120"/>
              </a:rPr>
              <a:t># 0 = end of file</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What you will learn today</a:t>
            </a:r>
            <a:endParaRPr lang="en-US" sz="3000" dirty="0"/>
          </a:p>
        </p:txBody>
      </p:sp>
      <p:sp>
        <p:nvSpPr>
          <p:cNvPr id="3" name="Shape 1"/>
          <p:cNvSpPr/>
          <p:nvPr/>
        </p:nvSpPr>
        <p:spPr>
          <a:xfrm>
            <a:off x="548640" y="1234440"/>
            <a:ext cx="6675120" cy="1024128"/>
          </a:xfrm>
          <a:prstGeom prst="roundRect">
            <a:avLst>
              <a:gd name="adj" fmla="val 7143"/>
            </a:avLst>
          </a:prstGeom>
          <a:solidFill>
            <a:schemeClr val="bg2"/>
          </a:solidFill>
          <a:ln/>
        </p:spPr>
        <p:txBody>
          <a:bodyPr/>
          <a:p/>
        </p:txBody>
      </p:sp>
      <p:sp>
        <p:nvSpPr>
          <p:cNvPr id="4" name="Shape 2"/>
          <p:cNvSpPr/>
          <p:nvPr/>
        </p:nvSpPr>
        <p:spPr>
          <a:xfrm>
            <a:off x="749808" y="1426464"/>
            <a:ext cx="640080" cy="640080"/>
          </a:xfrm>
          <a:prstGeom prst="ellipse">
            <a:avLst/>
          </a:prstGeom>
          <a:solidFill>
            <a:schemeClr val="accent5"/>
          </a:solidFill>
          <a:ln/>
        </p:spPr>
        <p:txBody>
          <a:bodyPr/>
          <a:p/>
        </p:txBody>
      </p:sp>
      <p:pic>
        <p:nvPicPr>
          <p:cNvPr id="5" name="Image 0" descr="preencoded.png">    </p:cNvPr>
          <p:cNvPicPr>
            <a:picLocks noChangeAspect="1"/>
          </p:cNvPicPr>
          <p:nvPr/>
        </p:nvPicPr>
        <p:blipFill>
          <a:blip r:embed="rId1"/>
          <a:stretch>
            <a:fillRect/>
          </a:stretch>
        </p:blipFill>
        <p:spPr>
          <a:xfrm>
            <a:off x="909828" y="1586484"/>
            <a:ext cx="320040" cy="320040"/>
          </a:xfrm>
          <a:prstGeom prst="rect">
            <a:avLst/>
          </a:prstGeom>
        </p:spPr>
      </p:pic>
      <p:sp>
        <p:nvSpPr>
          <p:cNvPr id="6" name="Text 3"/>
          <p:cNvSpPr txBox="1"/>
          <p:nvPr/>
        </p:nvSpPr>
        <p:spPr>
          <a:xfrm>
            <a:off x="1600200" y="1344168"/>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Say why processes need the kernel to talk, and name the main ways.</a:t>
            </a:r>
            <a:endParaRPr lang="en-US" sz="1700" dirty="0"/>
          </a:p>
        </p:txBody>
      </p:sp>
      <p:sp>
        <p:nvSpPr>
          <p:cNvPr id="7" name="Shape 4"/>
          <p:cNvSpPr/>
          <p:nvPr/>
        </p:nvSpPr>
        <p:spPr>
          <a:xfrm>
            <a:off x="548640" y="2441448"/>
            <a:ext cx="6675120" cy="1024128"/>
          </a:xfrm>
          <a:prstGeom prst="roundRect">
            <a:avLst>
              <a:gd name="adj" fmla="val 7143"/>
            </a:avLst>
          </a:prstGeom>
          <a:solidFill>
            <a:schemeClr val="bg2"/>
          </a:solidFill>
          <a:ln/>
        </p:spPr>
        <p:txBody>
          <a:bodyPr/>
          <a:p/>
        </p:txBody>
      </p:sp>
      <p:sp>
        <p:nvSpPr>
          <p:cNvPr id="8" name="Shape 5"/>
          <p:cNvSpPr/>
          <p:nvPr/>
        </p:nvSpPr>
        <p:spPr>
          <a:xfrm>
            <a:off x="749808" y="2633472"/>
            <a:ext cx="640080" cy="640080"/>
          </a:xfrm>
          <a:prstGeom prst="ellipse">
            <a:avLst/>
          </a:prstGeom>
          <a:solidFill>
            <a:schemeClr val="accent5"/>
          </a:solidFill>
          <a:ln/>
        </p:spPr>
        <p:txBody>
          <a:bodyPr/>
          <a:p/>
        </p:txBody>
      </p:sp>
      <p:pic>
        <p:nvPicPr>
          <p:cNvPr id="9" name="Image 1" descr="preencoded.png">    </p:cNvPr>
          <p:cNvPicPr>
            <a:picLocks noChangeAspect="1"/>
          </p:cNvPicPr>
          <p:nvPr/>
        </p:nvPicPr>
        <p:blipFill>
          <a:blip r:embed="rId2"/>
          <a:stretch>
            <a:fillRect/>
          </a:stretch>
        </p:blipFill>
        <p:spPr>
          <a:xfrm>
            <a:off x="909828" y="2793492"/>
            <a:ext cx="320040" cy="320040"/>
          </a:xfrm>
          <a:prstGeom prst="rect">
            <a:avLst/>
          </a:prstGeom>
        </p:spPr>
      </p:pic>
      <p:sp>
        <p:nvSpPr>
          <p:cNvPr id="10" name="Text 6"/>
          <p:cNvSpPr txBox="1"/>
          <p:nvPr/>
        </p:nvSpPr>
        <p:spPr>
          <a:xfrm>
            <a:off x="1600200" y="2551176"/>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Build a pipeline with pipe, fork and dup2; explain blocking, end of file and SIGPIPE.</a:t>
            </a:r>
            <a:endParaRPr lang="en-US" sz="1700" dirty="0"/>
          </a:p>
        </p:txBody>
      </p:sp>
      <p:sp>
        <p:nvSpPr>
          <p:cNvPr id="11" name="Shape 7"/>
          <p:cNvSpPr/>
          <p:nvPr/>
        </p:nvSpPr>
        <p:spPr>
          <a:xfrm>
            <a:off x="548640" y="3648456"/>
            <a:ext cx="6675120" cy="1024128"/>
          </a:xfrm>
          <a:prstGeom prst="roundRect">
            <a:avLst>
              <a:gd name="adj" fmla="val 7143"/>
            </a:avLst>
          </a:prstGeom>
          <a:solidFill>
            <a:schemeClr val="bg2"/>
          </a:solidFill>
          <a:ln/>
        </p:spPr>
        <p:txBody>
          <a:bodyPr/>
          <a:p/>
        </p:txBody>
      </p:sp>
      <p:sp>
        <p:nvSpPr>
          <p:cNvPr id="12" name="Shape 8"/>
          <p:cNvSpPr/>
          <p:nvPr/>
        </p:nvSpPr>
        <p:spPr>
          <a:xfrm>
            <a:off x="749808" y="3840480"/>
            <a:ext cx="640080" cy="640080"/>
          </a:xfrm>
          <a:prstGeom prst="ellipse">
            <a:avLst/>
          </a:prstGeom>
          <a:solidFill>
            <a:schemeClr val="accent5"/>
          </a:solidFill>
          <a:ln/>
        </p:spPr>
        <p:txBody>
          <a:bodyPr/>
          <a:p/>
        </p:txBody>
      </p:sp>
      <p:pic>
        <p:nvPicPr>
          <p:cNvPr id="13" name="Image 2" descr="preencoded.png">    </p:cNvPr>
          <p:cNvPicPr>
            <a:picLocks noChangeAspect="1"/>
          </p:cNvPicPr>
          <p:nvPr/>
        </p:nvPicPr>
        <p:blipFill>
          <a:blip r:embed="rId3"/>
          <a:stretch>
            <a:fillRect/>
          </a:stretch>
        </p:blipFill>
        <p:spPr>
          <a:xfrm>
            <a:off x="909828" y="4000500"/>
            <a:ext cx="320040" cy="320040"/>
          </a:xfrm>
          <a:prstGeom prst="rect">
            <a:avLst/>
          </a:prstGeom>
        </p:spPr>
      </p:pic>
      <p:sp>
        <p:nvSpPr>
          <p:cNvPr id="14" name="Text 9"/>
          <p:cNvSpPr txBox="1"/>
          <p:nvPr/>
        </p:nvSpPr>
        <p:spPr>
          <a:xfrm>
            <a:off x="1600200" y="3758184"/>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Describe a pipe inside the kernel: a ring of 16 pages.</a:t>
            </a:r>
            <a:endParaRPr lang="en-US" sz="1700" dirty="0"/>
          </a:p>
        </p:txBody>
      </p:sp>
      <p:sp>
        <p:nvSpPr>
          <p:cNvPr id="15" name="Shape 10"/>
          <p:cNvSpPr/>
          <p:nvPr/>
        </p:nvSpPr>
        <p:spPr>
          <a:xfrm>
            <a:off x="548640" y="4855464"/>
            <a:ext cx="6675120" cy="1024128"/>
          </a:xfrm>
          <a:prstGeom prst="roundRect">
            <a:avLst>
              <a:gd name="adj" fmla="val 7143"/>
            </a:avLst>
          </a:prstGeom>
          <a:solidFill>
            <a:schemeClr val="bg2"/>
          </a:solidFill>
          <a:ln/>
        </p:spPr>
        <p:txBody>
          <a:bodyPr/>
          <a:p/>
        </p:txBody>
      </p:sp>
      <p:sp>
        <p:nvSpPr>
          <p:cNvPr id="16" name="Shape 11"/>
          <p:cNvSpPr/>
          <p:nvPr/>
        </p:nvSpPr>
        <p:spPr>
          <a:xfrm>
            <a:off x="749808" y="5047488"/>
            <a:ext cx="640080" cy="640080"/>
          </a:xfrm>
          <a:prstGeom prst="ellipse">
            <a:avLst/>
          </a:prstGeom>
          <a:solidFill>
            <a:schemeClr val="accent5"/>
          </a:solidFill>
          <a:ln/>
        </p:spPr>
        <p:txBody>
          <a:bodyPr/>
          <a:p/>
        </p:txBody>
      </p:sp>
      <p:pic>
        <p:nvPicPr>
          <p:cNvPr id="17" name="Image 3" descr="preencoded.png">    </p:cNvPr>
          <p:cNvPicPr>
            <a:picLocks noChangeAspect="1"/>
          </p:cNvPicPr>
          <p:nvPr/>
        </p:nvPicPr>
        <p:blipFill>
          <a:blip r:embed="rId4"/>
          <a:stretch>
            <a:fillRect/>
          </a:stretch>
        </p:blipFill>
        <p:spPr>
          <a:xfrm>
            <a:off x="909828" y="5207508"/>
            <a:ext cx="320040" cy="320040"/>
          </a:xfrm>
          <a:prstGeom prst="rect">
            <a:avLst/>
          </a:prstGeom>
        </p:spPr>
      </p:pic>
      <p:sp>
        <p:nvSpPr>
          <p:cNvPr id="18" name="Text 12"/>
          <p:cNvSpPr txBox="1"/>
          <p:nvPr/>
        </p:nvSpPr>
        <p:spPr>
          <a:xfrm>
            <a:off x="1600200" y="4965192"/>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Share memory between processes, show a race, and fix it.</a:t>
            </a:r>
            <a:endParaRPr lang="en-US" sz="1700" dirty="0"/>
          </a:p>
        </p:txBody>
      </p:sp>
      <p:sp>
        <p:nvSpPr>
          <p:cNvPr id="19" name="Shape 13"/>
          <p:cNvSpPr/>
          <p:nvPr/>
        </p:nvSpPr>
        <p:spPr>
          <a:xfrm>
            <a:off x="7635240" y="1234440"/>
            <a:ext cx="4023360" cy="4645152"/>
          </a:xfrm>
          <a:prstGeom prst="roundRect">
            <a:avLst>
              <a:gd name="adj" fmla="val 1818"/>
            </a:avLst>
          </a:prstGeom>
          <a:solidFill>
            <a:schemeClr val="bg1"/>
          </a:solidFill>
          <a:ln w="12700">
            <a:solidFill>
              <a:schemeClr val="accent4"/>
            </a:solidFill>
            <a:prstDash val="solid"/>
          </a:ln>
        </p:spPr>
        <p:txBody>
          <a:bodyPr/>
          <a:p/>
        </p:txBody>
      </p:sp>
      <p:sp>
        <p:nvSpPr>
          <p:cNvPr id="20" name="Text 14"/>
          <p:cNvSpPr txBox="1"/>
          <p:nvPr/>
        </p:nvSpPr>
        <p:spPr>
          <a:xfrm>
            <a:off x="7909560" y="1371600"/>
            <a:ext cx="3566160" cy="365760"/>
          </a:xfrm>
          <a:prstGeom prst="rect">
            <a:avLst/>
          </a:prstGeom>
          <a:noFill/>
          <a:ln/>
        </p:spPr>
        <p:txBody>
          <a:bodyPr wrap="square" lIns="0" tIns="0" rIns="0" bIns="0" rtlCol="0" anchor="t"/>
          <a:lstStyle/>
          <a:p>
            <a:pPr algn="l" indent="0" marL="0">
              <a:spcAft>
                <a:spcPts val="600"/>
              </a:spcAft>
              <a:buNone/>
            </a:pPr>
            <a:r>
              <a:rPr lang="en-US" sz="1700" b="1" dirty="0">
                <a:solidFill>
                  <a:schemeClr val="tx2"/>
                </a:solidFill>
              </a:rPr>
              <a:t>Today's plan (60 min)</a:t>
            </a:r>
            <a:endParaRPr lang="en-US" sz="1700" dirty="0"/>
          </a:p>
        </p:txBody>
      </p:sp>
      <p:sp>
        <p:nvSpPr>
          <p:cNvPr id="21" name="Shape 15"/>
          <p:cNvSpPr/>
          <p:nvPr/>
        </p:nvSpPr>
        <p:spPr>
          <a:xfrm>
            <a:off x="7909560" y="1929384"/>
            <a:ext cx="868680" cy="310896"/>
          </a:xfrm>
          <a:prstGeom prst="roundRect">
            <a:avLst>
              <a:gd name="adj" fmla="val 50000"/>
            </a:avLst>
          </a:prstGeom>
          <a:solidFill>
            <a:schemeClr val="accent5"/>
          </a:solidFill>
          <a:ln/>
        </p:spPr>
        <p:txBody>
          <a:bodyPr/>
          <a:p/>
        </p:txBody>
      </p:sp>
      <p:sp>
        <p:nvSpPr>
          <p:cNvPr id="22" name="Text 16"/>
          <p:cNvSpPr txBox="1"/>
          <p:nvPr/>
        </p:nvSpPr>
        <p:spPr>
          <a:xfrm>
            <a:off x="7909560" y="1929384"/>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0–5</a:t>
            </a:r>
            <a:endParaRPr lang="en-US" sz="1100" dirty="0"/>
          </a:p>
        </p:txBody>
      </p:sp>
      <p:sp>
        <p:nvSpPr>
          <p:cNvPr id="23" name="Text 17"/>
          <p:cNvSpPr txBox="1"/>
          <p:nvPr/>
        </p:nvSpPr>
        <p:spPr>
          <a:xfrm>
            <a:off x="8915400" y="1874520"/>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Recap of 9</a:t>
            </a:r>
            <a:endParaRPr lang="en-US" sz="1500" dirty="0"/>
          </a:p>
        </p:txBody>
      </p:sp>
      <p:sp>
        <p:nvSpPr>
          <p:cNvPr id="24" name="Shape 18"/>
          <p:cNvSpPr/>
          <p:nvPr/>
        </p:nvSpPr>
        <p:spPr>
          <a:xfrm>
            <a:off x="7909560" y="2412710"/>
            <a:ext cx="868680" cy="310896"/>
          </a:xfrm>
          <a:prstGeom prst="roundRect">
            <a:avLst>
              <a:gd name="adj" fmla="val 50000"/>
            </a:avLst>
          </a:prstGeom>
          <a:solidFill>
            <a:schemeClr val="accent5"/>
          </a:solidFill>
          <a:ln/>
        </p:spPr>
        <p:txBody>
          <a:bodyPr/>
          <a:p/>
        </p:txBody>
      </p:sp>
      <p:sp>
        <p:nvSpPr>
          <p:cNvPr id="25" name="Text 19"/>
          <p:cNvSpPr txBox="1"/>
          <p:nvPr/>
        </p:nvSpPr>
        <p:spPr>
          <a:xfrm>
            <a:off x="7909560" y="2412710"/>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5–10</a:t>
            </a:r>
            <a:endParaRPr lang="en-US" sz="1100" dirty="0"/>
          </a:p>
        </p:txBody>
      </p:sp>
      <p:sp>
        <p:nvSpPr>
          <p:cNvPr id="26" name="Text 20"/>
          <p:cNvSpPr txBox="1"/>
          <p:nvPr/>
        </p:nvSpPr>
        <p:spPr>
          <a:xfrm>
            <a:off x="8915400" y="2357846"/>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Why IPC</a:t>
            </a:r>
            <a:endParaRPr lang="en-US" sz="1500" dirty="0"/>
          </a:p>
        </p:txBody>
      </p:sp>
      <p:sp>
        <p:nvSpPr>
          <p:cNvPr id="27" name="Shape 21"/>
          <p:cNvSpPr/>
          <p:nvPr/>
        </p:nvSpPr>
        <p:spPr>
          <a:xfrm>
            <a:off x="7909560" y="2896035"/>
            <a:ext cx="868680" cy="310896"/>
          </a:xfrm>
          <a:prstGeom prst="roundRect">
            <a:avLst>
              <a:gd name="adj" fmla="val 50000"/>
            </a:avLst>
          </a:prstGeom>
          <a:solidFill>
            <a:schemeClr val="accent5"/>
          </a:solidFill>
          <a:ln/>
        </p:spPr>
        <p:txBody>
          <a:bodyPr/>
          <a:p/>
        </p:txBody>
      </p:sp>
      <p:sp>
        <p:nvSpPr>
          <p:cNvPr id="28" name="Text 22"/>
          <p:cNvSpPr txBox="1"/>
          <p:nvPr/>
        </p:nvSpPr>
        <p:spPr>
          <a:xfrm>
            <a:off x="7909560" y="2896035"/>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10–28</a:t>
            </a:r>
            <a:endParaRPr lang="en-US" sz="1100" dirty="0"/>
          </a:p>
        </p:txBody>
      </p:sp>
      <p:sp>
        <p:nvSpPr>
          <p:cNvPr id="29" name="Text 23"/>
          <p:cNvSpPr txBox="1"/>
          <p:nvPr/>
        </p:nvSpPr>
        <p:spPr>
          <a:xfrm>
            <a:off x="8915400" y="2841171"/>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Pipes</a:t>
            </a:r>
            <a:endParaRPr lang="en-US" sz="1500" dirty="0"/>
          </a:p>
        </p:txBody>
      </p:sp>
      <p:sp>
        <p:nvSpPr>
          <p:cNvPr id="30" name="Shape 24"/>
          <p:cNvSpPr/>
          <p:nvPr/>
        </p:nvSpPr>
        <p:spPr>
          <a:xfrm>
            <a:off x="7909560" y="3379361"/>
            <a:ext cx="868680" cy="310896"/>
          </a:xfrm>
          <a:prstGeom prst="roundRect">
            <a:avLst>
              <a:gd name="adj" fmla="val 50000"/>
            </a:avLst>
          </a:prstGeom>
          <a:solidFill>
            <a:schemeClr val="accent5"/>
          </a:solidFill>
          <a:ln/>
        </p:spPr>
        <p:txBody>
          <a:bodyPr/>
          <a:p/>
        </p:txBody>
      </p:sp>
      <p:sp>
        <p:nvSpPr>
          <p:cNvPr id="31" name="Text 25"/>
          <p:cNvSpPr txBox="1"/>
          <p:nvPr/>
        </p:nvSpPr>
        <p:spPr>
          <a:xfrm>
            <a:off x="7909560" y="3379361"/>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28–38</a:t>
            </a:r>
            <a:endParaRPr lang="en-US" sz="1100" dirty="0"/>
          </a:p>
        </p:txBody>
      </p:sp>
      <p:sp>
        <p:nvSpPr>
          <p:cNvPr id="32" name="Text 26"/>
          <p:cNvSpPr txBox="1"/>
          <p:nvPr/>
        </p:nvSpPr>
        <p:spPr>
          <a:xfrm>
            <a:off x="8915400" y="3324497"/>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Inside the kernel</a:t>
            </a:r>
            <a:endParaRPr lang="en-US" sz="1500" dirty="0"/>
          </a:p>
        </p:txBody>
      </p:sp>
      <p:sp>
        <p:nvSpPr>
          <p:cNvPr id="33" name="Shape 27"/>
          <p:cNvSpPr/>
          <p:nvPr/>
        </p:nvSpPr>
        <p:spPr>
          <a:xfrm>
            <a:off x="7909560" y="3862687"/>
            <a:ext cx="868680" cy="310896"/>
          </a:xfrm>
          <a:prstGeom prst="roundRect">
            <a:avLst>
              <a:gd name="adj" fmla="val 50000"/>
            </a:avLst>
          </a:prstGeom>
          <a:solidFill>
            <a:schemeClr val="accent5"/>
          </a:solidFill>
          <a:ln/>
        </p:spPr>
        <p:txBody>
          <a:bodyPr/>
          <a:p/>
        </p:txBody>
      </p:sp>
      <p:sp>
        <p:nvSpPr>
          <p:cNvPr id="34" name="Text 28"/>
          <p:cNvSpPr txBox="1"/>
          <p:nvPr/>
        </p:nvSpPr>
        <p:spPr>
          <a:xfrm>
            <a:off x="7909560" y="3862687"/>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38–43</a:t>
            </a:r>
            <a:endParaRPr lang="en-US" sz="1100" dirty="0"/>
          </a:p>
        </p:txBody>
      </p:sp>
      <p:sp>
        <p:nvSpPr>
          <p:cNvPr id="35" name="Text 29"/>
          <p:cNvSpPr txBox="1"/>
          <p:nvPr/>
        </p:nvSpPr>
        <p:spPr>
          <a:xfrm>
            <a:off x="8915400" y="3807823"/>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FIFOs</a:t>
            </a:r>
            <a:endParaRPr lang="en-US" sz="1500" dirty="0"/>
          </a:p>
        </p:txBody>
      </p:sp>
      <p:sp>
        <p:nvSpPr>
          <p:cNvPr id="36" name="Shape 30"/>
          <p:cNvSpPr/>
          <p:nvPr/>
        </p:nvSpPr>
        <p:spPr>
          <a:xfrm>
            <a:off x="7909560" y="4346013"/>
            <a:ext cx="868680" cy="310896"/>
          </a:xfrm>
          <a:prstGeom prst="roundRect">
            <a:avLst>
              <a:gd name="adj" fmla="val 50000"/>
            </a:avLst>
          </a:prstGeom>
          <a:solidFill>
            <a:schemeClr val="accent5"/>
          </a:solidFill>
          <a:ln/>
        </p:spPr>
        <p:txBody>
          <a:bodyPr/>
          <a:p/>
        </p:txBody>
      </p:sp>
      <p:sp>
        <p:nvSpPr>
          <p:cNvPr id="37" name="Text 31"/>
          <p:cNvSpPr txBox="1"/>
          <p:nvPr/>
        </p:nvSpPr>
        <p:spPr>
          <a:xfrm>
            <a:off x="7909560" y="4346013"/>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43–55</a:t>
            </a:r>
            <a:endParaRPr lang="en-US" sz="1100" dirty="0"/>
          </a:p>
        </p:txBody>
      </p:sp>
      <p:sp>
        <p:nvSpPr>
          <p:cNvPr id="38" name="Text 32"/>
          <p:cNvSpPr txBox="1"/>
          <p:nvPr/>
        </p:nvSpPr>
        <p:spPr>
          <a:xfrm>
            <a:off x="8915400" y="4291149"/>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Shared memory</a:t>
            </a:r>
            <a:endParaRPr lang="en-US" sz="1500" dirty="0"/>
          </a:p>
        </p:txBody>
      </p:sp>
      <p:sp>
        <p:nvSpPr>
          <p:cNvPr id="39" name="Shape 33"/>
          <p:cNvSpPr/>
          <p:nvPr/>
        </p:nvSpPr>
        <p:spPr>
          <a:xfrm>
            <a:off x="7909560" y="4829338"/>
            <a:ext cx="868680" cy="310896"/>
          </a:xfrm>
          <a:prstGeom prst="roundRect">
            <a:avLst>
              <a:gd name="adj" fmla="val 50000"/>
            </a:avLst>
          </a:prstGeom>
          <a:solidFill>
            <a:schemeClr val="accent5"/>
          </a:solidFill>
          <a:ln/>
        </p:spPr>
        <p:txBody>
          <a:bodyPr/>
          <a:p/>
        </p:txBody>
      </p:sp>
      <p:sp>
        <p:nvSpPr>
          <p:cNvPr id="40" name="Text 34"/>
          <p:cNvSpPr txBox="1"/>
          <p:nvPr/>
        </p:nvSpPr>
        <p:spPr>
          <a:xfrm>
            <a:off x="7909560" y="4829338"/>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55–60</a:t>
            </a:r>
            <a:endParaRPr lang="en-US" sz="1100" dirty="0"/>
          </a:p>
        </p:txBody>
      </p:sp>
      <p:sp>
        <p:nvSpPr>
          <p:cNvPr id="41" name="Text 35"/>
          <p:cNvSpPr txBox="1"/>
          <p:nvPr/>
        </p:nvSpPr>
        <p:spPr>
          <a:xfrm>
            <a:off x="8915400" y="4774474"/>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Checkpoint</a:t>
            </a:r>
            <a:endParaRPr lang="en-US" sz="1500" dirty="0"/>
          </a:p>
        </p:txBody>
      </p:sp>
      <p:sp>
        <p:nvSpPr>
          <p:cNvPr id="42" name="Text 36"/>
          <p:cNvSpPr txBox="1"/>
          <p:nvPr/>
        </p:nvSpPr>
        <p:spPr>
          <a:xfrm>
            <a:off x="7909560" y="5440680"/>
            <a:ext cx="3611880" cy="365760"/>
          </a:xfrm>
          <a:prstGeom prst="rect">
            <a:avLst/>
          </a:prstGeom>
          <a:noFill/>
          <a:ln/>
        </p:spPr>
        <p:txBody>
          <a:bodyPr wrap="square" lIns="0" tIns="0" rIns="0" bIns="0" rtlCol="0" anchor="t"/>
          <a:lstStyle/>
          <a:p>
            <a:pPr algn="l" indent="0" marL="0">
              <a:spcAft>
                <a:spcPts val="600"/>
              </a:spcAft>
              <a:buNone/>
            </a:pPr>
            <a:r>
              <a:rPr lang="en-US" sz="1200" i="1" dirty="0">
                <a:solidFill>
                  <a:schemeClr val="accent3"/>
                </a:solidFill>
              </a:rPr>
              <a:t>Lab 10.1: pipes in mysh.</a:t>
            </a:r>
            <a:endParaRPr lang="en-US" sz="1200" dirty="0"/>
          </a:p>
        </p:txBody>
      </p:sp>
      <p:sp>
        <p:nvSpPr>
          <p:cNvPr id="44" name="Text 37"/>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 / 26</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Quick recap of Lecture 9</a:t>
            </a:r>
            <a:endParaRPr lang="en-US" sz="3000" dirty="0"/>
          </a:p>
        </p:txBody>
      </p:sp>
      <p:sp>
        <p:nvSpPr>
          <p:cNvPr id="3" name="Shape 1"/>
          <p:cNvSpPr/>
          <p:nvPr/>
        </p:nvSpPr>
        <p:spPr>
          <a:xfrm>
            <a:off x="548640" y="1234440"/>
            <a:ext cx="11109960" cy="1417320"/>
          </a:xfrm>
          <a:prstGeom prst="roundRect">
            <a:avLst>
              <a:gd name="adj" fmla="val 5161"/>
            </a:avLst>
          </a:prstGeom>
          <a:solidFill>
            <a:schemeClr val="bg2"/>
          </a:solidFill>
          <a:ln/>
        </p:spPr>
        <p:txBody>
          <a:bodyPr/>
          <a:p/>
        </p:txBody>
      </p:sp>
      <p:sp>
        <p:nvSpPr>
          <p:cNvPr id="4" name="Shape 2"/>
          <p:cNvSpPr/>
          <p:nvPr/>
        </p:nvSpPr>
        <p:spPr>
          <a:xfrm>
            <a:off x="731520" y="1645920"/>
            <a:ext cx="566928" cy="566928"/>
          </a:xfrm>
          <a:prstGeom prst="ellipse">
            <a:avLst/>
          </a:prstGeom>
          <a:solidFill>
            <a:schemeClr val="tx2"/>
          </a:solidFill>
          <a:ln/>
        </p:spPr>
        <p:txBody>
          <a:bodyPr/>
          <a:p/>
        </p:txBody>
      </p:sp>
      <p:sp>
        <p:nvSpPr>
          <p:cNvPr id="5" name="Text 3"/>
          <p:cNvSpPr txBox="1"/>
          <p:nvPr/>
        </p:nvSpPr>
        <p:spPr>
          <a:xfrm>
            <a:off x="731520" y="1645920"/>
            <a:ext cx="566928" cy="566928"/>
          </a:xfrm>
          <a:prstGeom prst="rect">
            <a:avLst/>
          </a:prstGeom>
          <a:noFill/>
          <a:ln/>
        </p:spPr>
        <p:txBody>
          <a:bodyPr wrap="square" lIns="0" tIns="0" rIns="0" bIns="0" rtlCol="0" anchor="ctr"/>
          <a:lstStyle/>
          <a:p>
            <a:pPr algn="ctr" indent="0" marL="0">
              <a:spcAft>
                <a:spcPts val="600"/>
              </a:spcAft>
              <a:buNone/>
            </a:pPr>
            <a:r>
              <a:rPr lang="en-US" sz="1400" b="1" dirty="0">
                <a:solidFill>
                  <a:schemeClr val="bg1"/>
                </a:solidFill>
              </a:rPr>
              <a:t>Q1</a:t>
            </a:r>
            <a:endParaRPr lang="en-US" sz="1400" dirty="0"/>
          </a:p>
        </p:txBody>
      </p:sp>
      <p:sp>
        <p:nvSpPr>
          <p:cNvPr id="6" name="Text 4"/>
          <p:cNvSpPr txBox="1"/>
          <p:nvPr/>
        </p:nvSpPr>
        <p:spPr>
          <a:xfrm>
            <a:off x="1508760" y="1344168"/>
            <a:ext cx="4480560" cy="1188720"/>
          </a:xfrm>
          <a:prstGeom prst="rect">
            <a:avLst/>
          </a:prstGeom>
          <a:noFill/>
          <a:ln/>
        </p:spPr>
        <p:txBody>
          <a:bodyPr wrap="square" lIns="0" tIns="0" rIns="0" bIns="0" rtlCol="0" anchor="ctr"/>
          <a:lstStyle/>
          <a:p>
            <a:pPr algn="l" indent="0" marL="0">
              <a:spcAft>
                <a:spcPts val="600"/>
              </a:spcAft>
              <a:buNone/>
            </a:pPr>
            <a:r>
              <a:rPr lang="en-US" sz="1600" b="1" dirty="0">
                <a:solidFill>
                  <a:schemeClr val="tx2"/>
                </a:solidFill>
              </a:rPr>
              <a:t>Which register holds the system call number? Which holds the result?</a:t>
            </a:r>
            <a:endParaRPr lang="en-US" sz="1600" dirty="0"/>
          </a:p>
        </p:txBody>
      </p:sp>
      <p:sp>
        <p:nvSpPr>
          <p:cNvPr id="7" name="a1_r"/>
          <p:cNvSpPr txBox="1"/>
          <p:nvPr/>
        </p:nvSpPr>
        <p:spPr>
          <a:xfrm>
            <a:off x="6172200" y="1344168"/>
            <a:ext cx="5303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rax both times: the number going in, the result coming out.</a:t>
            </a:r>
            <a:endParaRPr lang="en-US" sz="1500" dirty="0"/>
          </a:p>
        </p:txBody>
      </p:sp>
      <p:sp>
        <p:nvSpPr>
          <p:cNvPr id="8" name="Shape 6"/>
          <p:cNvSpPr/>
          <p:nvPr/>
        </p:nvSpPr>
        <p:spPr>
          <a:xfrm>
            <a:off x="548640" y="2834640"/>
            <a:ext cx="11109960" cy="1417320"/>
          </a:xfrm>
          <a:prstGeom prst="roundRect">
            <a:avLst>
              <a:gd name="adj" fmla="val 5161"/>
            </a:avLst>
          </a:prstGeom>
          <a:solidFill>
            <a:schemeClr val="bg1"/>
          </a:solidFill>
          <a:ln w="12700">
            <a:solidFill>
              <a:schemeClr val="accent4"/>
            </a:solidFill>
            <a:prstDash val="solid"/>
          </a:ln>
        </p:spPr>
        <p:txBody>
          <a:bodyPr/>
          <a:p/>
        </p:txBody>
      </p:sp>
      <p:sp>
        <p:nvSpPr>
          <p:cNvPr id="9" name="Shape 7"/>
          <p:cNvSpPr/>
          <p:nvPr/>
        </p:nvSpPr>
        <p:spPr>
          <a:xfrm>
            <a:off x="731520" y="3246120"/>
            <a:ext cx="566928" cy="566928"/>
          </a:xfrm>
          <a:prstGeom prst="ellipse">
            <a:avLst/>
          </a:prstGeom>
          <a:solidFill>
            <a:schemeClr val="tx2"/>
          </a:solidFill>
          <a:ln/>
        </p:spPr>
        <p:txBody>
          <a:bodyPr/>
          <a:p/>
        </p:txBody>
      </p:sp>
      <p:sp>
        <p:nvSpPr>
          <p:cNvPr id="10" name="Text 8"/>
          <p:cNvSpPr txBox="1"/>
          <p:nvPr/>
        </p:nvSpPr>
        <p:spPr>
          <a:xfrm>
            <a:off x="731520" y="3246120"/>
            <a:ext cx="566928" cy="566928"/>
          </a:xfrm>
          <a:prstGeom prst="rect">
            <a:avLst/>
          </a:prstGeom>
          <a:noFill/>
          <a:ln/>
        </p:spPr>
        <p:txBody>
          <a:bodyPr wrap="square" lIns="0" tIns="0" rIns="0" bIns="0" rtlCol="0" anchor="ctr"/>
          <a:lstStyle/>
          <a:p>
            <a:pPr algn="ctr" indent="0" marL="0">
              <a:spcAft>
                <a:spcPts val="600"/>
              </a:spcAft>
              <a:buNone/>
            </a:pPr>
            <a:r>
              <a:rPr lang="en-US" sz="1400" b="1" dirty="0">
                <a:solidFill>
                  <a:schemeClr val="bg1"/>
                </a:solidFill>
              </a:rPr>
              <a:t>Q2</a:t>
            </a:r>
            <a:endParaRPr lang="en-US" sz="1400" dirty="0"/>
          </a:p>
        </p:txBody>
      </p:sp>
      <p:sp>
        <p:nvSpPr>
          <p:cNvPr id="11" name="Text 9"/>
          <p:cNvSpPr txBox="1"/>
          <p:nvPr/>
        </p:nvSpPr>
        <p:spPr>
          <a:xfrm>
            <a:off x="1508760" y="2944368"/>
            <a:ext cx="4480560" cy="1188720"/>
          </a:xfrm>
          <a:prstGeom prst="rect">
            <a:avLst/>
          </a:prstGeom>
          <a:noFill/>
          <a:ln/>
        </p:spPr>
        <p:txBody>
          <a:bodyPr wrap="square" lIns="0" tIns="0" rIns="0" bIns="0" rtlCol="0" anchor="ctr"/>
          <a:lstStyle/>
          <a:p>
            <a:pPr algn="l" indent="0" marL="0">
              <a:spcAft>
                <a:spcPts val="600"/>
              </a:spcAft>
              <a:buNone/>
            </a:pPr>
            <a:r>
              <a:rPr lang="en-US" sz="1600" b="1" dirty="0">
                <a:solidFill>
                  <a:schemeClr val="tx2"/>
                </a:solidFill>
              </a:rPr>
              <a:t>write(42, "x", 1) and fd 42 is not open. What does the kernel return? What does your C code see?</a:t>
            </a:r>
            <a:endParaRPr lang="en-US" sz="1600" dirty="0"/>
          </a:p>
        </p:txBody>
      </p:sp>
      <p:sp>
        <p:nvSpPr>
          <p:cNvPr id="12" name="a2_r"/>
          <p:cNvSpPr txBox="1"/>
          <p:nvPr/>
        </p:nvSpPr>
        <p:spPr>
          <a:xfrm>
            <a:off x="6172200" y="2944368"/>
            <a:ext cx="5303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The kernel: −9. Your code: −1 with errno = 9 (EBADF).</a:t>
            </a:r>
            <a:endParaRPr lang="en-US" sz="1500" dirty="0"/>
          </a:p>
        </p:txBody>
      </p:sp>
      <p:sp>
        <p:nvSpPr>
          <p:cNvPr id="13" name="Shape 11"/>
          <p:cNvSpPr/>
          <p:nvPr/>
        </p:nvSpPr>
        <p:spPr>
          <a:xfrm>
            <a:off x="548640" y="4434840"/>
            <a:ext cx="11109960" cy="1417320"/>
          </a:xfrm>
          <a:prstGeom prst="roundRect">
            <a:avLst>
              <a:gd name="adj" fmla="val 5161"/>
            </a:avLst>
          </a:prstGeom>
          <a:solidFill>
            <a:schemeClr val="bg2"/>
          </a:solidFill>
          <a:ln/>
        </p:spPr>
        <p:txBody>
          <a:bodyPr/>
          <a:p/>
        </p:txBody>
      </p:sp>
      <p:sp>
        <p:nvSpPr>
          <p:cNvPr id="14" name="Shape 12"/>
          <p:cNvSpPr/>
          <p:nvPr/>
        </p:nvSpPr>
        <p:spPr>
          <a:xfrm>
            <a:off x="731520" y="4846320"/>
            <a:ext cx="566928" cy="566928"/>
          </a:xfrm>
          <a:prstGeom prst="ellipse">
            <a:avLst/>
          </a:prstGeom>
          <a:solidFill>
            <a:schemeClr val="tx2"/>
          </a:solidFill>
          <a:ln/>
        </p:spPr>
        <p:txBody>
          <a:bodyPr/>
          <a:p/>
        </p:txBody>
      </p:sp>
      <p:sp>
        <p:nvSpPr>
          <p:cNvPr id="15" name="Text 13"/>
          <p:cNvSpPr txBox="1"/>
          <p:nvPr/>
        </p:nvSpPr>
        <p:spPr>
          <a:xfrm>
            <a:off x="731520" y="4846320"/>
            <a:ext cx="566928" cy="566928"/>
          </a:xfrm>
          <a:prstGeom prst="rect">
            <a:avLst/>
          </a:prstGeom>
          <a:noFill/>
          <a:ln/>
        </p:spPr>
        <p:txBody>
          <a:bodyPr wrap="square" lIns="0" tIns="0" rIns="0" bIns="0" rtlCol="0" anchor="ctr"/>
          <a:lstStyle/>
          <a:p>
            <a:pPr algn="ctr" indent="0" marL="0">
              <a:spcAft>
                <a:spcPts val="600"/>
              </a:spcAft>
              <a:buNone/>
            </a:pPr>
            <a:r>
              <a:rPr lang="en-US" sz="1400" b="1" dirty="0">
                <a:solidFill>
                  <a:schemeClr val="bg1"/>
                </a:solidFill>
              </a:rPr>
              <a:t>Q3</a:t>
            </a:r>
            <a:endParaRPr lang="en-US" sz="1400" dirty="0"/>
          </a:p>
        </p:txBody>
      </p:sp>
      <p:sp>
        <p:nvSpPr>
          <p:cNvPr id="16" name="Text 14"/>
          <p:cNvSpPr txBox="1"/>
          <p:nvPr/>
        </p:nvSpPr>
        <p:spPr>
          <a:xfrm>
            <a:off x="1508760" y="4544568"/>
            <a:ext cx="4480560" cy="1188720"/>
          </a:xfrm>
          <a:prstGeom prst="rect">
            <a:avLst/>
          </a:prstGeom>
          <a:noFill/>
          <a:ln/>
        </p:spPr>
        <p:txBody>
          <a:bodyPr wrap="square" lIns="0" tIns="0" rIns="0" bIns="0" rtlCol="0" anchor="ctr"/>
          <a:lstStyle/>
          <a:p>
            <a:pPr algn="l" indent="0" marL="0">
              <a:spcAft>
                <a:spcPts val="600"/>
              </a:spcAft>
              <a:buNone/>
            </a:pPr>
            <a:r>
              <a:rPr lang="en-US" sz="1600" b="1" dirty="0">
                <a:solidFill>
                  <a:schemeClr val="tx2"/>
                </a:solidFill>
              </a:rPr>
              <a:t>Why is one write of 4096 bytes better than 4096 writes of 1 byte?</a:t>
            </a:r>
            <a:endParaRPr lang="en-US" sz="1600" dirty="0"/>
          </a:p>
        </p:txBody>
      </p:sp>
      <p:sp>
        <p:nvSpPr>
          <p:cNvPr id="17" name="a3_r"/>
          <p:cNvSpPr txBox="1"/>
          <p:nvPr/>
        </p:nvSpPr>
        <p:spPr>
          <a:xfrm>
            <a:off x="6172200" y="4544568"/>
            <a:ext cx="5303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Each system call costs ≈ 100 ns (≈ 40 function calls). Today: the same rule makes small pipe writes slow.</a:t>
            </a:r>
            <a:endParaRPr lang="en-US" sz="1500" dirty="0"/>
          </a:p>
        </p:txBody>
      </p:sp>
      <p:sp>
        <p:nvSpPr>
          <p:cNvPr id="19" name="Text 1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3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gtEl>
                                        <p:attrNameLst>
                                          <p:attrName>style.visibility</p:attrName>
                                        </p:attrNameLst>
                                      </p:cBhvr>
                                      <p:to>
                                        <p:strVal val="visible"/>
                                      </p:to>
                                    </p:set>
                                    <p:animEffect transition="in" filter="fade">
                                      <p:cBhvr>
                                        <p:cTn id="5" dur="400"/>
                                        <p:tgtEl>
                                          <p:spTgt spid="7"/>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4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1</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Why processes need help to talk</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Each process has its own memory. Every channel between them goes through the kernel.</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4 / 26</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Separate memories, so the kernel must carry the message</a:t>
            </a:r>
            <a:endParaRPr lang="en-US" sz="3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7040880" cy="914400"/>
        </p:xfrm>
        <a:graphic>
          <a:graphicData uri="http://schemas.openxmlformats.org/drawingml/2006/table">
            <a:tbl>
              <a:tblPr/>
              <a:tblGrid>
                <a:gridCol w="1920240"/>
                <a:gridCol w="2240280"/>
                <a:gridCol w="2057400"/>
                <a:gridCol w="822960"/>
              </a:tblGrid>
              <a:tr h="457200">
                <a:tc>
                  <a:txBody>
                    <a:bodyPr/>
                    <a:lstStyle/>
                    <a:p>
                      <a:pPr indent="0" marL="0">
                        <a:buNone/>
                      </a:pPr>
                      <a:r>
                        <a:rPr lang="en-US" sz="1150" b="1" dirty="0">
                          <a:solidFill>
                            <a:schemeClr val="bg1"/>
                          </a:solidFill>
                        </a:rPr>
                        <a:t>Way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What moves</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Who can use it</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Lecture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457200">
                <a:tc>
                  <a:txBody>
                    <a:bodyPr/>
                    <a:lstStyle/>
                    <a:p>
                      <a:pPr indent="0" marL="0">
                        <a:buNone/>
                      </a:pPr>
                      <a:r>
                        <a:rPr lang="en-US" sz="1150" b="1" dirty="0">
                          <a:solidFill>
                            <a:schemeClr val="tx1"/>
                          </a:solidFill>
                        </a:rPr>
                        <a:t>pipe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150" dirty="0">
                          <a:solidFill>
                            <a:schemeClr val="tx1"/>
                          </a:solidFill>
                        </a:rPr>
                        <a:t>a stream of bytes, one way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150" dirty="0">
                          <a:solidFill>
                            <a:schemeClr val="tx1"/>
                          </a:solidFill>
                        </a:rPr>
                        <a:t>parent and child (related)</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150" dirty="0">
                          <a:solidFill>
                            <a:schemeClr val="tx1"/>
                          </a:solidFill>
                        </a:rPr>
                        <a:t>today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r>
              <a:tr h="457200">
                <a:tc>
                  <a:txBody>
                    <a:bodyPr/>
                    <a:lstStyle/>
                    <a:p>
                      <a:pPr indent="0" marL="0">
                        <a:buNone/>
                      </a:pPr>
                      <a:r>
                        <a:rPr lang="en-US" sz="1150" b="1" dirty="0">
                          <a:solidFill>
                            <a:schemeClr val="tx1"/>
                          </a:solidFill>
                        </a:rPr>
                        <a:t>FIFO (named pipe)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a stream of bytes, one way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any process that can open the name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today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chemeClr val="tx1"/>
                          </a:solidFill>
                        </a:rPr>
                        <a:t>shared memory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150" dirty="0">
                          <a:solidFill>
                            <a:schemeClr val="tx1"/>
                          </a:solidFill>
                        </a:rPr>
                        <a:t>nothing moves: both see the same page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150" dirty="0">
                          <a:solidFill>
                            <a:schemeClr val="tx1"/>
                          </a:solidFill>
                        </a:rPr>
                        <a:t>related (mmap) or by name (shm_open)</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150" dirty="0">
                          <a:solidFill>
                            <a:schemeClr val="tx1"/>
                          </a:solidFill>
                        </a:rPr>
                        <a:t>today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r>
              <a:tr h="457200">
                <a:tc>
                  <a:txBody>
                    <a:bodyPr/>
                    <a:lstStyle/>
                    <a:p>
                      <a:pPr indent="0" marL="0">
                        <a:buNone/>
                      </a:pPr>
                      <a:r>
                        <a:rPr lang="en-US" sz="1150" b="1" dirty="0">
                          <a:solidFill>
                            <a:schemeClr val="tx1"/>
                          </a:solidFill>
                        </a:rPr>
                        <a:t>Unix domain socket</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bytes or messages, both ways</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any process, by a file name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CN course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chemeClr val="tx1"/>
                          </a:solidFill>
                        </a:rPr>
                        <a:t>message queue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150" dirty="0">
                          <a:solidFill>
                            <a:schemeClr val="tx1"/>
                          </a:solidFill>
                        </a:rPr>
                        <a:t>whole messages, with priorities</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150" dirty="0">
                          <a:solidFill>
                            <a:schemeClr val="tx1"/>
                          </a:solidFill>
                        </a:rPr>
                        <a:t>any process, by a name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150" dirty="0">
                          <a:solidFill>
                            <a:schemeClr val="tx1"/>
                          </a:solidFill>
                        </a:rPr>
                        <a:t>TLPI Ch. 52</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r>
              <a:tr h="457200">
                <a:tc>
                  <a:txBody>
                    <a:bodyPr/>
                    <a:lstStyle/>
                    <a:p>
                      <a:pPr indent="0" marL="0">
                        <a:buNone/>
                      </a:pPr>
                      <a:r>
                        <a:rPr lang="en-US" sz="1150" b="1" dirty="0">
                          <a:solidFill>
                            <a:schemeClr val="tx1"/>
                          </a:solidFill>
                        </a:rPr>
                        <a:t>signal</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only a number: "something happened"</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any process you may signal</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10.2</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r>
            </a:tbl>
          </a:graphicData>
        </a:graphic>
      </p:graphicFrame>
      <p:sp>
        <p:nvSpPr>
          <p:cNvPr id="4" name="a1_an"/>
          <p:cNvSpPr/>
          <p:nvPr/>
        </p:nvSpPr>
        <p:spPr>
          <a:xfrm>
            <a:off x="7818120" y="1188720"/>
            <a:ext cx="3840480" cy="914400"/>
          </a:xfrm>
          <a:prstGeom prst="roundRect">
            <a:avLst>
              <a:gd name="adj" fmla="val 8000"/>
            </a:avLst>
          </a:prstGeom>
          <a:solidFill>
            <a:schemeClr val="bg2"/>
          </a:solidFill>
          <a:ln/>
        </p:spPr>
        <p:txBody>
          <a:bodyPr/>
          <a:p/>
        </p:txBody>
      </p:sp>
      <p:sp>
        <p:nvSpPr>
          <p:cNvPr id="5" name="a1_an"/>
          <p:cNvSpPr txBox="1"/>
          <p:nvPr/>
        </p:nvSpPr>
        <p:spPr>
          <a:xfrm>
            <a:off x="7955280" y="1188720"/>
            <a:ext cx="3566160" cy="91440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Pipe:</a:t>
            </a:r>
            <a:pPr algn="l" indent="0" marL="0">
              <a:spcAft>
                <a:spcPts val="600"/>
              </a:spcAft>
              <a:buNone/>
            </a:pPr>
            <a:r>
              <a:rPr lang="en-US" sz="1250" dirty="0">
                <a:solidFill>
                  <a:schemeClr val="tx1"/>
                </a:solidFill>
              </a:rPr>
              <a:t> a tube between two houses: what goes in one end comes out the other, in order</a:t>
            </a:r>
            <a:endParaRPr lang="en-US" sz="1250" dirty="0"/>
          </a:p>
        </p:txBody>
      </p:sp>
      <p:sp>
        <p:nvSpPr>
          <p:cNvPr id="21" name="a2_an"/>
          <p:cNvSpPr/>
          <p:nvPr/>
        </p:nvSpPr>
        <p:spPr>
          <a:xfrm>
            <a:off x="7818120" y="2212848"/>
            <a:ext cx="3840480" cy="914400"/>
          </a:xfrm>
          <a:prstGeom prst="roundRect">
            <a:avLst>
              <a:gd name="adj" fmla="val 8000"/>
            </a:avLst>
          </a:prstGeom>
          <a:solidFill>
            <a:schemeClr val="accent5"/>
          </a:solidFill>
          <a:ln/>
        </p:spPr>
        <p:txBody>
          <a:bodyPr/>
          <a:p/>
        </p:txBody>
      </p:sp>
      <p:sp>
        <p:nvSpPr>
          <p:cNvPr id="7" name="a2_an"/>
          <p:cNvSpPr txBox="1"/>
          <p:nvPr/>
        </p:nvSpPr>
        <p:spPr>
          <a:xfrm>
            <a:off x="7955280" y="2212848"/>
            <a:ext cx="3566160" cy="91440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Shared memory:</a:t>
            </a:r>
            <a:pPr algn="l" indent="0" marL="0">
              <a:spcAft>
                <a:spcPts val="600"/>
              </a:spcAft>
              <a:buNone/>
            </a:pPr>
            <a:r>
              <a:rPr lang="en-US" sz="1250" dirty="0">
                <a:solidFill>
                  <a:schemeClr val="tx1"/>
                </a:solidFill>
              </a:rPr>
              <a:t> a whiteboard both houses can see: fastest, but two people writing at once make a mess</a:t>
            </a:r>
            <a:endParaRPr lang="en-US" sz="1250" dirty="0"/>
          </a:p>
        </p:txBody>
      </p:sp>
      <p:sp>
        <p:nvSpPr>
          <p:cNvPr id="8" name="a3_an"/>
          <p:cNvSpPr/>
          <p:nvPr/>
        </p:nvSpPr>
        <p:spPr>
          <a:xfrm>
            <a:off x="7818120" y="3236976"/>
            <a:ext cx="3840480" cy="914400"/>
          </a:xfrm>
          <a:prstGeom prst="roundRect">
            <a:avLst>
              <a:gd name="adj" fmla="val 8000"/>
            </a:avLst>
          </a:prstGeom>
          <a:solidFill>
            <a:schemeClr val="bg2"/>
          </a:solidFill>
          <a:ln/>
        </p:spPr>
        <p:txBody>
          <a:bodyPr/>
          <a:p/>
        </p:txBody>
      </p:sp>
      <p:sp>
        <p:nvSpPr>
          <p:cNvPr id="9" name="a3_an"/>
          <p:cNvSpPr txBox="1"/>
          <p:nvPr/>
        </p:nvSpPr>
        <p:spPr>
          <a:xfrm>
            <a:off x="7955280" y="3236976"/>
            <a:ext cx="3566160" cy="91440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Signal:</a:t>
            </a:r>
            <a:pPr algn="l" indent="0" marL="0">
              <a:spcAft>
                <a:spcPts val="600"/>
              </a:spcAft>
              <a:buNone/>
            </a:pPr>
            <a:r>
              <a:rPr lang="en-US" sz="1250" dirty="0">
                <a:solidFill>
                  <a:schemeClr val="tx1"/>
                </a:solidFill>
              </a:rPr>
              <a:t> a doorbell: it says only that someone rang</a:t>
            </a:r>
            <a:endParaRPr lang="en-US" sz="1250" dirty="0"/>
          </a:p>
        </p:txBody>
      </p:sp>
      <p:sp>
        <p:nvSpPr>
          <p:cNvPr id="10" name="Shape 7"/>
          <p:cNvSpPr/>
          <p:nvPr/>
        </p:nvSpPr>
        <p:spPr>
          <a:xfrm>
            <a:off x="548640" y="4480560"/>
            <a:ext cx="5440680" cy="1463040"/>
          </a:xfrm>
          <a:prstGeom prst="roundRect">
            <a:avLst>
              <a:gd name="adj" fmla="val 5000"/>
            </a:avLst>
          </a:prstGeom>
          <a:solidFill>
            <a:schemeClr val="accent6"/>
          </a:solidFill>
          <a:ln/>
        </p:spPr>
        <p:txBody>
          <a:bodyPr/>
          <a:p/>
        </p:txBody>
      </p:sp>
      <p:sp>
        <p:nvSpPr>
          <p:cNvPr id="11" name="Shape 8"/>
          <p:cNvSpPr/>
          <p:nvPr/>
        </p:nvSpPr>
        <p:spPr>
          <a:xfrm>
            <a:off x="731520" y="4645152"/>
            <a:ext cx="1234440" cy="274320"/>
          </a:xfrm>
          <a:prstGeom prst="roundRect">
            <a:avLst>
              <a:gd name="adj" fmla="val 50000"/>
            </a:avLst>
          </a:prstGeom>
          <a:solidFill>
            <a:schemeClr val="accent2"/>
          </a:solidFill>
          <a:ln/>
        </p:spPr>
        <p:txBody>
          <a:bodyPr/>
          <a:p/>
        </p:txBody>
      </p:sp>
      <p:sp>
        <p:nvSpPr>
          <p:cNvPr id="12" name="Text 9"/>
          <p:cNvSpPr txBox="1"/>
          <p:nvPr/>
        </p:nvSpPr>
        <p:spPr>
          <a:xfrm>
            <a:off x="731520" y="4645152"/>
            <a:ext cx="1234440" cy="274320"/>
          </a:xfrm>
          <a:prstGeom prst="rect">
            <a:avLst/>
          </a:prstGeom>
          <a:noFill/>
          <a:ln/>
        </p:spPr>
        <p:txBody>
          <a:bodyPr wrap="square" lIns="0" tIns="0" rIns="0" bIns="0" rtlCol="0" anchor="ctr"/>
          <a:lstStyle/>
          <a:p>
            <a:pPr algn="ctr" indent="0" marL="0">
              <a:buNone/>
            </a:pPr>
            <a:r>
              <a:rPr lang="en-US" sz="1050" b="1" dirty="0">
                <a:solidFill>
                  <a:schemeClr val="bg1"/>
                </a:solidFill>
              </a:rPr>
              <a:t>SAME AS C</a:t>
            </a:r>
            <a:endParaRPr lang="en-US" sz="1050" dirty="0"/>
          </a:p>
        </p:txBody>
      </p:sp>
      <p:sp>
        <p:nvSpPr>
          <p:cNvPr id="13" name="Text 10"/>
          <p:cNvSpPr txBox="1"/>
          <p:nvPr/>
        </p:nvSpPr>
        <p:spPr>
          <a:xfrm>
            <a:off x="731520" y="5010912"/>
            <a:ext cx="5074920" cy="841248"/>
          </a:xfrm>
          <a:prstGeom prst="rect">
            <a:avLst/>
          </a:prstGeom>
          <a:noFill/>
          <a:ln/>
        </p:spPr>
        <p:txBody>
          <a:bodyPr wrap="square" lIns="0" tIns="0" rIns="0" bIns="0" rtlCol="0" anchor="t"/>
          <a:lstStyle/>
          <a:p>
            <a:pPr algn="l" indent="0" marL="0">
              <a:spcAft>
                <a:spcPts val="400"/>
              </a:spcAft>
              <a:buNone/>
            </a:pPr>
            <a:r>
              <a:rPr lang="en-US" sz="1250" b="1" dirty="0">
                <a:solidFill>
                  <a:schemeClr val="tx1"/>
                </a:solidFill>
              </a:rPr>
              <a:t>Like two functions</a:t>
            </a:r>
            <a:endParaRPr lang="en-US" sz="1250" dirty="0"/>
          </a:p>
          <a:p>
            <a:pPr algn="l" indent="0" marL="0">
              <a:spcAft>
                <a:spcPts val="400"/>
              </a:spcAft>
              <a:buNone/>
            </a:pPr>
            <a:r>
              <a:rPr lang="en-US" sz="1250" dirty="0">
                <a:solidFill>
                  <a:schemeClr val="tx1"/>
                </a:solidFill>
              </a:rPr>
              <a:t>Two C functions talk through arguments and return values: the caller hands data to the callee. A pipe hands bytes from one process to another.</a:t>
            </a:r>
            <a:endParaRPr lang="en-US" sz="1250" dirty="0"/>
          </a:p>
        </p:txBody>
      </p:sp>
      <p:sp>
        <p:nvSpPr>
          <p:cNvPr id="14" name="Shape 11"/>
          <p:cNvSpPr/>
          <p:nvPr/>
        </p:nvSpPr>
        <p:spPr>
          <a:xfrm>
            <a:off x="6217920" y="4480560"/>
            <a:ext cx="5440680" cy="1463040"/>
          </a:xfrm>
          <a:prstGeom prst="roundRect">
            <a:avLst>
              <a:gd name="adj" fmla="val 5000"/>
            </a:avLst>
          </a:prstGeom>
          <a:solidFill>
            <a:schemeClr val="accent5"/>
          </a:solidFill>
          <a:ln/>
        </p:spPr>
        <p:txBody>
          <a:bodyPr/>
          <a:p/>
        </p:txBody>
      </p:sp>
      <p:sp>
        <p:nvSpPr>
          <p:cNvPr id="15" name="Shape 12"/>
          <p:cNvSpPr/>
          <p:nvPr/>
        </p:nvSpPr>
        <p:spPr>
          <a:xfrm>
            <a:off x="6400800" y="4645152"/>
            <a:ext cx="1783080" cy="274320"/>
          </a:xfrm>
          <a:prstGeom prst="roundRect">
            <a:avLst>
              <a:gd name="adj" fmla="val 50000"/>
            </a:avLst>
          </a:prstGeom>
          <a:solidFill>
            <a:schemeClr val="accent1"/>
          </a:solidFill>
          <a:ln/>
        </p:spPr>
        <p:txBody>
          <a:bodyPr/>
          <a:p/>
        </p:txBody>
      </p:sp>
      <p:sp>
        <p:nvSpPr>
          <p:cNvPr id="16" name="Text 13"/>
          <p:cNvSpPr txBox="1"/>
          <p:nvPr/>
        </p:nvSpPr>
        <p:spPr>
          <a:xfrm>
            <a:off x="6400800" y="4645152"/>
            <a:ext cx="1783080" cy="274320"/>
          </a:xfrm>
          <a:prstGeom prst="rect">
            <a:avLst/>
          </a:prstGeom>
          <a:noFill/>
          <a:ln/>
        </p:spPr>
        <p:txBody>
          <a:bodyPr wrap="square" lIns="0" tIns="0" rIns="0" bIns="0" rtlCol="0" anchor="ctr"/>
          <a:lstStyle/>
          <a:p>
            <a:pPr algn="ctr" indent="0" marL="0">
              <a:buNone/>
            </a:pPr>
            <a:r>
              <a:rPr lang="en-US" sz="1050" b="1" dirty="0">
                <a:solidFill>
                  <a:schemeClr val="bg1"/>
                </a:solidFill>
              </a:rPr>
              <a:t>DIFFERENT FROM C</a:t>
            </a:r>
            <a:endParaRPr lang="en-US" sz="1050" dirty="0"/>
          </a:p>
        </p:txBody>
      </p:sp>
      <p:sp>
        <p:nvSpPr>
          <p:cNvPr id="17" name="Text 14"/>
          <p:cNvSpPr txBox="1"/>
          <p:nvPr/>
        </p:nvSpPr>
        <p:spPr>
          <a:xfrm>
            <a:off x="6400800" y="5010912"/>
            <a:ext cx="5074920" cy="841248"/>
          </a:xfrm>
          <a:prstGeom prst="rect">
            <a:avLst/>
          </a:prstGeom>
          <a:noFill/>
          <a:ln/>
        </p:spPr>
        <p:txBody>
          <a:bodyPr wrap="square" lIns="0" tIns="0" rIns="0" bIns="0" rtlCol="0" anchor="t"/>
          <a:lstStyle/>
          <a:p>
            <a:pPr algn="l" indent="0" marL="0">
              <a:spcAft>
                <a:spcPts val="400"/>
              </a:spcAft>
              <a:buNone/>
            </a:pPr>
            <a:r>
              <a:rPr lang="en-US" sz="1250" b="1" dirty="0">
                <a:solidFill>
                  <a:schemeClr val="tx1"/>
                </a:solidFill>
              </a:rPr>
              <a:t>But no shared variables</a:t>
            </a:r>
            <a:endParaRPr lang="en-US" sz="1250" dirty="0"/>
          </a:p>
          <a:p>
            <a:pPr algn="l" indent="0" marL="0">
              <a:spcAft>
                <a:spcPts val="400"/>
              </a:spcAft>
              <a:buNone/>
            </a:pPr>
            <a:r>
              <a:rPr lang="en-US" sz="1250" dirty="0">
                <a:solidFill>
                  <a:schemeClr val="tx1"/>
                </a:solidFill>
              </a:rPr>
              <a:t>After fork, </a:t>
            </a:r>
            <a:pPr algn="l" indent="0" marL="0">
              <a:spcAft>
                <a:spcPts val="400"/>
              </a:spcAft>
              <a:buNone/>
            </a:pPr>
            <a:r>
              <a:rPr lang="en-US" sz="1250" dirty="0">
                <a:solidFill>
                  <a:schemeClr val="tx1"/>
                </a:solidFill>
                <a:latin typeface="Consolas" pitchFamily="34" charset="0"/>
                <a:ea typeface="Consolas" pitchFamily="34" charset="-122"/>
                <a:cs typeface="Consolas" pitchFamily="34" charset="-120"/>
              </a:rPr>
              <a:t>x</a:t>
            </a:r>
            <a:pPr algn="l" indent="0" marL="0">
              <a:spcAft>
                <a:spcPts val="400"/>
              </a:spcAft>
              <a:buNone/>
            </a:pPr>
            <a:r>
              <a:rPr lang="en-US" sz="1250" dirty="0">
                <a:solidFill>
                  <a:schemeClr val="tx1"/>
                </a:solidFill>
              </a:rPr>
              <a:t> in the child is a copy (Homework 8.1: same &amp;x, different values). A global variable cannot carry a message between processes.</a:t>
            </a:r>
            <a:endParaRPr lang="en-US" sz="1250" dirty="0"/>
          </a:p>
        </p:txBody>
      </p:sp>
      <p:sp>
        <p:nvSpPr>
          <p:cNvPr id="18" name="Text 15"/>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Kerrisk, TLPI Ch. 43 (IPC overview); Bovet &amp; Cesati Ch. 19</a:t>
            </a:r>
            <a:endParaRPr lang="en-US" sz="1100" dirty="0"/>
          </a:p>
        </p:txBody>
      </p:sp>
      <p:sp>
        <p:nvSpPr>
          <p:cNvPr id="20" name="Text 1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5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4"/>
                                        </p:tgtEl>
                                        <p:attrNameLst>
                                          <p:attrName>style.visibility</p:attrName>
                                        </p:attrNameLst>
                                      </p:cBhvr>
                                      <p:to>
                                        <p:strVal val="visible"/>
                                      </p:to>
                                    </p:set>
                                    <p:animEffect transition="in" filter="fade">
                                      <p:cBhvr>
                                        <p:cTn id="5" dur="400"/>
                                        <p:tgtEl>
                                          <p:spTgt spid="4"/>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gtEl>
                                        <p:attrNameLst>
                                          <p:attrName>style.visibility</p:attrName>
                                        </p:attrNameLst>
                                      </p:cBhvr>
                                      <p:to>
                                        <p:strVal val="visible"/>
                                      </p:to>
                                    </p:set>
                                    <p:animEffect transition="in" filter="fade">
                                      <p:cBhvr>
                                        <p:cTn id="8" dur="400"/>
                                        <p:tgtEl>
                                          <p:spTgt spid="5"/>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4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00"/>
                                        <p:tgtEl>
                                          <p:spTgt spid="7"/>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1"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2</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Pipes</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pipe(), fork(), dup2(): the three calls behind every | in the shell.</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6 / 26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pipe(): two file descriptors and a buffer in the kernel</a:t>
            </a:r>
            <a:endParaRPr lang="en-US" sz="3000" dirty="0"/>
          </a:p>
        </p:txBody>
      </p:sp>
      <p:sp>
        <p:nvSpPr>
          <p:cNvPr id="3" name="Shape 1"/>
          <p:cNvSpPr/>
          <p:nvPr/>
        </p:nvSpPr>
        <p:spPr>
          <a:xfrm>
            <a:off x="548640" y="1188720"/>
            <a:ext cx="5852160" cy="3611880"/>
          </a:xfrm>
          <a:prstGeom prst="roundRect">
            <a:avLst>
              <a:gd name="adj" fmla="val 2532"/>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8463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pipe1.c (shortened)</a:t>
            </a:r>
            <a:endParaRPr lang="en-US" sz="1100" dirty="0"/>
          </a:p>
        </p:txBody>
      </p:sp>
      <p:sp>
        <p:nvSpPr>
          <p:cNvPr id="8" name="Text 6"/>
          <p:cNvSpPr txBox="1"/>
          <p:nvPr/>
        </p:nvSpPr>
        <p:spPr>
          <a:xfrm>
            <a:off x="749808" y="1572768"/>
            <a:ext cx="5486400" cy="3108960"/>
          </a:xfrm>
          <a:prstGeom prst="rect">
            <a:avLst/>
          </a:prstGeom>
          <a:noFill/>
          <a:ln/>
        </p:spPr>
        <p:txBody>
          <a:bodyPr wrap="square" lIns="0" tIns="0" rIns="0" bIns="0" rtlCol="0" anchor="t"/>
          <a:lstStyle/>
          <a:p>
            <a:pPr indent="0" marL="0">
              <a:lnSpc>
                <a:spcPct val="105000"/>
              </a:lnSpc>
              <a:buNone/>
            </a:pPr>
            <a:r>
              <a:rPr lang="en-US" sz="1100" b="1" dirty="0">
                <a:solidFill>
                  <a:srgbClr val="FDBA74"/>
                </a:solidFill>
                <a:latin typeface="Consolas" pitchFamily="34" charset="0"/>
                <a:ea typeface="Consolas" pitchFamily="34" charset="-122"/>
                <a:cs typeface="Consolas" pitchFamily="34" charset="-120"/>
              </a:rPr>
              <a:t>int fd[2];  pipe(fd);       /* fd[0] read, fd[1] write */</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if (fork() == 0) {          /* child: the reader */</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    close(fd[1]);</a:t>
            </a:r>
            <a:endParaRPr lang="en-US" sz="1100" dirty="0"/>
          </a:p>
          <a:p>
            <a:pPr indent="0" marL="0">
              <a:lnSpc>
                <a:spcPct val="105000"/>
              </a:lnSpc>
              <a:buNone/>
            </a:pPr>
            <a:r>
              <a:rPr lang="en-US" sz="1100" b="1" dirty="0">
                <a:solidFill>
                  <a:srgbClr val="FDBA74"/>
                </a:solidFill>
                <a:latin typeface="Consolas" pitchFamily="34" charset="0"/>
                <a:ea typeface="Consolas" pitchFamily="34" charset="-122"/>
                <a:cs typeface="Consolas" pitchFamily="34" charset="-120"/>
              </a:rPr>
              <a:t>    n = read(fd[0], buf, sizeof buf - 1);</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    …</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    n = read(fd[0], buf, sizeof buf);  /* again */</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    return 0;</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close(fd[0]);               /* parent: the writer */</a:t>
            </a:r>
            <a:endParaRPr lang="en-US" sz="1100" dirty="0"/>
          </a:p>
          <a:p>
            <a:pPr indent="0" marL="0">
              <a:lnSpc>
                <a:spcPct val="105000"/>
              </a:lnSpc>
              <a:buNone/>
            </a:pPr>
            <a:r>
              <a:rPr lang="en-US" sz="1100" b="1" dirty="0">
                <a:solidFill>
                  <a:srgbClr val="FDBA74"/>
                </a:solidFill>
                <a:latin typeface="Consolas" pitchFamily="34" charset="0"/>
                <a:ea typeface="Consolas" pitchFamily="34" charset="-122"/>
                <a:cs typeface="Consolas" pitchFamily="34" charset="-120"/>
              </a:rPr>
              <a:t>write(fd[1], msg, strlen(msg));</a:t>
            </a:r>
            <a:endParaRPr lang="en-US" sz="1100" dirty="0"/>
          </a:p>
          <a:p>
            <a:pPr indent="0" marL="0">
              <a:lnSpc>
                <a:spcPct val="105000"/>
              </a:lnSpc>
              <a:buNone/>
            </a:pPr>
            <a:r>
              <a:rPr lang="en-US" sz="1100" b="1" dirty="0">
                <a:solidFill>
                  <a:srgbClr val="FDBA74"/>
                </a:solidFill>
                <a:latin typeface="Consolas" pitchFamily="34" charset="0"/>
                <a:ea typeface="Consolas" pitchFamily="34" charset="-122"/>
                <a:cs typeface="Consolas" pitchFamily="34" charset="-120"/>
              </a:rPr>
              <a:t>close(fd[1]);               /* gives the child EOF */</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wait(NULL);</a:t>
            </a:r>
            <a:endParaRPr lang="en-US" sz="1100" dirty="0"/>
          </a:p>
        </p:txBody>
      </p:sp>
      <p:sp>
        <p:nvSpPr>
          <p:cNvPr id="9" name="Shape 7"/>
          <p:cNvSpPr/>
          <p:nvPr/>
        </p:nvSpPr>
        <p:spPr>
          <a:xfrm>
            <a:off x="6629400" y="1188720"/>
            <a:ext cx="5029200" cy="1965960"/>
          </a:xfrm>
          <a:prstGeom prst="roundRect">
            <a:avLst>
              <a:gd name="adj" fmla="val 4651"/>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6793992" y="1316736"/>
            <a:ext cx="118872" cy="118872"/>
          </a:xfrm>
          <a:prstGeom prst="ellipse">
            <a:avLst/>
          </a:prstGeom>
          <a:solidFill>
            <a:srgbClr val="EF4444"/>
          </a:solidFill>
          <a:ln/>
        </p:spPr>
        <p:txBody>
          <a:bodyPr/>
          <a:p/>
        </p:txBody>
      </p:sp>
      <p:sp>
        <p:nvSpPr>
          <p:cNvPr id="11" name="Shape 9"/>
          <p:cNvSpPr/>
          <p:nvPr/>
        </p:nvSpPr>
        <p:spPr>
          <a:xfrm>
            <a:off x="6995160" y="1316736"/>
            <a:ext cx="118872" cy="118872"/>
          </a:xfrm>
          <a:prstGeom prst="ellipse">
            <a:avLst/>
          </a:prstGeom>
          <a:solidFill>
            <a:srgbClr val="F59E0B"/>
          </a:solidFill>
          <a:ln/>
        </p:spPr>
        <p:txBody>
          <a:bodyPr/>
          <a:p/>
        </p:txBody>
      </p:sp>
      <p:sp>
        <p:nvSpPr>
          <p:cNvPr id="12" name="Shape 10"/>
          <p:cNvSpPr/>
          <p:nvPr/>
        </p:nvSpPr>
        <p:spPr>
          <a:xfrm>
            <a:off x="7196328" y="1316736"/>
            <a:ext cx="118872" cy="118872"/>
          </a:xfrm>
          <a:prstGeom prst="ellipse">
            <a:avLst/>
          </a:prstGeom>
          <a:solidFill>
            <a:srgbClr val="22C55E"/>
          </a:solidFill>
          <a:ln/>
        </p:spPr>
        <p:txBody>
          <a:bodyPr/>
          <a:p/>
        </p:txBody>
      </p:sp>
      <p:sp>
        <p:nvSpPr>
          <p:cNvPr id="13" name="Text 11"/>
          <p:cNvSpPr txBox="1"/>
          <p:nvPr/>
        </p:nvSpPr>
        <p:spPr>
          <a:xfrm>
            <a:off x="7452360" y="1234440"/>
            <a:ext cx="40233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./pipe1  (real)</a:t>
            </a:r>
            <a:endParaRPr lang="en-US" sz="1100" dirty="0"/>
          </a:p>
        </p:txBody>
      </p:sp>
      <p:sp>
        <p:nvSpPr>
          <p:cNvPr id="14" name="Text 12"/>
          <p:cNvSpPr txBox="1"/>
          <p:nvPr/>
        </p:nvSpPr>
        <p:spPr>
          <a:xfrm>
            <a:off x="6830568" y="1572768"/>
            <a:ext cx="4663440" cy="1463040"/>
          </a:xfrm>
          <a:prstGeom prst="rect">
            <a:avLst/>
          </a:prstGeom>
          <a:noFill/>
          <a:ln/>
        </p:spPr>
        <p:txBody>
          <a:bodyPr wrap="square" lIns="0" tIns="0" rIns="0" bIns="0" rtlCol="0" anchor="t"/>
          <a:lstStyle/>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pipe() gave fd[0] = 3 (read end), fd[1] = 4</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parent 246 wrote 20 bytes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child  247 read 20 bytes: "hello through a pipe"</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child  247 read again: 0 (0 = end of file)</a:t>
            </a:r>
            <a:endParaRPr lang="en-US" sz="1050" dirty="0"/>
          </a:p>
        </p:txBody>
      </p:sp>
      <p:sp>
        <p:nvSpPr>
          <p:cNvPr id="15" name="Shape 13"/>
          <p:cNvSpPr/>
          <p:nvPr/>
        </p:nvSpPr>
        <p:spPr>
          <a:xfrm>
            <a:off x="6629400" y="3291840"/>
            <a:ext cx="1828800" cy="822960"/>
          </a:xfrm>
          <a:prstGeom prst="roundRect">
            <a:avLst>
              <a:gd name="adj" fmla="val 8889"/>
            </a:avLst>
          </a:prstGeom>
          <a:solidFill>
            <a:schemeClr val="accent5"/>
          </a:solidFill>
          <a:ln/>
        </p:spPr>
        <p:txBody>
          <a:bodyPr/>
          <a:p/>
        </p:txBody>
      </p:sp>
      <p:sp>
        <p:nvSpPr>
          <p:cNvPr id="16" name="Text 14"/>
          <p:cNvSpPr txBox="1"/>
          <p:nvPr/>
        </p:nvSpPr>
        <p:spPr>
          <a:xfrm>
            <a:off x="6720840" y="3291840"/>
            <a:ext cx="1645920" cy="822960"/>
          </a:xfrm>
          <a:prstGeom prst="rect">
            <a:avLst/>
          </a:prstGeom>
          <a:noFill/>
          <a:ln/>
        </p:spPr>
        <p:txBody>
          <a:bodyPr wrap="square" lIns="0" tIns="0" rIns="0" bIns="0" rtlCol="0" anchor="ctr"/>
          <a:lstStyle/>
          <a:p>
            <a:pPr algn="ctr" indent="0" marL="0">
              <a:buNone/>
            </a:pPr>
            <a:r>
              <a:rPr lang="en-US" sz="1250" b="1" dirty="0">
                <a:solidFill>
                  <a:schemeClr val="tx1"/>
                </a:solidFill>
              </a:rPr>
              <a:t>parent</a:t>
            </a:r>
            <a:endParaRPr lang="en-US" sz="1250" dirty="0"/>
          </a:p>
          <a:p>
            <a:pPr algn="ctr" indent="0" marL="0">
              <a:buNone/>
            </a:pPr>
            <a:r>
              <a:rPr lang="en-US" sz="1250" dirty="0">
                <a:solidFill>
                  <a:schemeClr val="tx1"/>
                </a:solidFill>
              </a:rPr>
              <a:t>fd 4</a:t>
            </a:r>
            <a:endParaRPr lang="en-US" sz="1250" dirty="0"/>
          </a:p>
        </p:txBody>
      </p:sp>
      <p:sp>
        <p:nvSpPr>
          <p:cNvPr id="17" name="Shape 15"/>
          <p:cNvSpPr/>
          <p:nvPr/>
        </p:nvSpPr>
        <p:spPr>
          <a:xfrm>
            <a:off x="8503920" y="3703320"/>
            <a:ext cx="411480" cy="914"/>
          </a:xfrm>
          <a:prstGeom prst="line">
            <a:avLst/>
          </a:prstGeom>
          <a:noFill/>
          <a:ln w="31750">
            <a:solidFill>
              <a:schemeClr val="accent1"/>
            </a:solidFill>
            <a:prstDash val="solid"/>
            <a:tailEnd type="triangle"/>
          </a:ln>
        </p:spPr>
        <p:txBody>
          <a:bodyPr/>
          <a:p/>
        </p:txBody>
      </p:sp>
      <p:sp>
        <p:nvSpPr>
          <p:cNvPr id="18" name="Shape 16"/>
          <p:cNvSpPr/>
          <p:nvPr/>
        </p:nvSpPr>
        <p:spPr>
          <a:xfrm>
            <a:off x="8961120" y="3291840"/>
            <a:ext cx="914400" cy="822960"/>
          </a:xfrm>
          <a:prstGeom prst="roundRect">
            <a:avLst>
              <a:gd name="adj" fmla="val 8889"/>
            </a:avLst>
          </a:prstGeom>
          <a:solidFill>
            <a:schemeClr val="accent6"/>
          </a:solidFill>
          <a:ln w="12700">
            <a:solidFill>
              <a:schemeClr val="accent2"/>
            </a:solidFill>
            <a:prstDash val="solid"/>
          </a:ln>
        </p:spPr>
        <p:txBody>
          <a:bodyPr/>
          <a:p/>
        </p:txBody>
      </p:sp>
      <p:sp>
        <p:nvSpPr>
          <p:cNvPr id="19" name="Text 17"/>
          <p:cNvSpPr txBox="1"/>
          <p:nvPr/>
        </p:nvSpPr>
        <p:spPr>
          <a:xfrm>
            <a:off x="8961120" y="3291840"/>
            <a:ext cx="914400" cy="822960"/>
          </a:xfrm>
          <a:prstGeom prst="rect">
            <a:avLst/>
          </a:prstGeom>
          <a:noFill/>
          <a:ln/>
        </p:spPr>
        <p:txBody>
          <a:bodyPr wrap="square" lIns="0" tIns="0" rIns="0" bIns="0" rtlCol="0" anchor="ctr"/>
          <a:lstStyle/>
          <a:p>
            <a:pPr algn="ctr" indent="0" marL="0">
              <a:spcAft>
                <a:spcPts val="600"/>
              </a:spcAft>
              <a:buNone/>
            </a:pPr>
            <a:r>
              <a:rPr lang="en-US" sz="1000" dirty="0">
                <a:solidFill>
                  <a:schemeClr val="tx1"/>
                </a:solidFill>
              </a:rPr>
              <a:t>kernel buffer</a:t>
            </a:r>
            <a:endParaRPr lang="en-US" sz="1000" dirty="0"/>
          </a:p>
        </p:txBody>
      </p:sp>
      <p:sp>
        <p:nvSpPr>
          <p:cNvPr id="20" name="Shape 18"/>
          <p:cNvSpPr/>
          <p:nvPr/>
        </p:nvSpPr>
        <p:spPr>
          <a:xfrm>
            <a:off x="9921240" y="3703320"/>
            <a:ext cx="411480" cy="914"/>
          </a:xfrm>
          <a:prstGeom prst="line">
            <a:avLst/>
          </a:prstGeom>
          <a:noFill/>
          <a:ln w="31750">
            <a:solidFill>
              <a:schemeClr val="accent1"/>
            </a:solidFill>
            <a:prstDash val="solid"/>
            <a:tailEnd type="triangle"/>
          </a:ln>
        </p:spPr>
        <p:txBody>
          <a:bodyPr/>
          <a:p/>
        </p:txBody>
      </p:sp>
      <p:sp>
        <p:nvSpPr>
          <p:cNvPr id="21" name="Shape 19"/>
          <p:cNvSpPr/>
          <p:nvPr/>
        </p:nvSpPr>
        <p:spPr>
          <a:xfrm>
            <a:off x="10378440" y="3291840"/>
            <a:ext cx="1280160" cy="822960"/>
          </a:xfrm>
          <a:prstGeom prst="roundRect">
            <a:avLst>
              <a:gd name="adj" fmla="val 8889"/>
            </a:avLst>
          </a:prstGeom>
          <a:solidFill>
            <a:schemeClr val="bg2"/>
          </a:solidFill>
          <a:ln/>
        </p:spPr>
        <p:txBody>
          <a:bodyPr/>
          <a:p/>
        </p:txBody>
      </p:sp>
      <p:sp>
        <p:nvSpPr>
          <p:cNvPr id="22" name="Text 20"/>
          <p:cNvSpPr txBox="1"/>
          <p:nvPr/>
        </p:nvSpPr>
        <p:spPr>
          <a:xfrm>
            <a:off x="10424160" y="3291840"/>
            <a:ext cx="1188720" cy="822960"/>
          </a:xfrm>
          <a:prstGeom prst="rect">
            <a:avLst/>
          </a:prstGeom>
          <a:noFill/>
          <a:ln/>
        </p:spPr>
        <p:txBody>
          <a:bodyPr wrap="square" lIns="0" tIns="0" rIns="0" bIns="0" rtlCol="0" anchor="ctr"/>
          <a:lstStyle/>
          <a:p>
            <a:pPr algn="ctr" indent="0" marL="0">
              <a:buNone/>
            </a:pPr>
            <a:r>
              <a:rPr lang="en-US" sz="1250" b="1" dirty="0">
                <a:solidFill>
                  <a:schemeClr val="tx1"/>
                </a:solidFill>
              </a:rPr>
              <a:t>child</a:t>
            </a:r>
            <a:endParaRPr lang="en-US" sz="1250" dirty="0"/>
          </a:p>
          <a:p>
            <a:pPr algn="ctr" indent="0" marL="0">
              <a:buNone/>
            </a:pPr>
            <a:r>
              <a:rPr lang="en-US" sz="1250" dirty="0">
                <a:solidFill>
                  <a:schemeClr val="tx1"/>
                </a:solidFill>
              </a:rPr>
              <a:t>fd 3</a:t>
            </a:r>
            <a:endParaRPr lang="en-US" sz="1250" dirty="0"/>
          </a:p>
        </p:txBody>
      </p:sp>
      <p:sp>
        <p:nvSpPr>
          <p:cNvPr id="23" name="Shape 21"/>
          <p:cNvSpPr/>
          <p:nvPr/>
        </p:nvSpPr>
        <p:spPr>
          <a:xfrm>
            <a:off x="548640" y="4937760"/>
            <a:ext cx="5852160" cy="1051560"/>
          </a:xfrm>
          <a:prstGeom prst="roundRect">
            <a:avLst>
              <a:gd name="adj" fmla="val 6957"/>
            </a:avLst>
          </a:prstGeom>
          <a:solidFill>
            <a:schemeClr val="accent6"/>
          </a:solidFill>
          <a:ln/>
        </p:spPr>
        <p:txBody>
          <a:bodyPr/>
          <a:p/>
        </p:txBody>
      </p:sp>
      <p:sp>
        <p:nvSpPr>
          <p:cNvPr id="24" name="Shape 22"/>
          <p:cNvSpPr/>
          <p:nvPr/>
        </p:nvSpPr>
        <p:spPr>
          <a:xfrm>
            <a:off x="731520" y="5102352"/>
            <a:ext cx="1234440" cy="274320"/>
          </a:xfrm>
          <a:prstGeom prst="roundRect">
            <a:avLst>
              <a:gd name="adj" fmla="val 50000"/>
            </a:avLst>
          </a:prstGeom>
          <a:solidFill>
            <a:schemeClr val="accent2"/>
          </a:solidFill>
          <a:ln/>
        </p:spPr>
        <p:txBody>
          <a:bodyPr/>
          <a:p/>
        </p:txBody>
      </p:sp>
      <p:sp>
        <p:nvSpPr>
          <p:cNvPr id="25" name="Text 23"/>
          <p:cNvSpPr txBox="1"/>
          <p:nvPr/>
        </p:nvSpPr>
        <p:spPr>
          <a:xfrm>
            <a:off x="731520" y="5102352"/>
            <a:ext cx="1234440" cy="274320"/>
          </a:xfrm>
          <a:prstGeom prst="rect">
            <a:avLst/>
          </a:prstGeom>
          <a:noFill/>
          <a:ln/>
        </p:spPr>
        <p:txBody>
          <a:bodyPr wrap="square" lIns="0" tIns="0" rIns="0" bIns="0" rtlCol="0" anchor="ctr"/>
          <a:lstStyle/>
          <a:p>
            <a:pPr algn="ctr" indent="0" marL="0">
              <a:buNone/>
            </a:pPr>
            <a:r>
              <a:rPr lang="en-US" sz="1050" b="1" dirty="0">
                <a:solidFill>
                  <a:schemeClr val="bg1"/>
                </a:solidFill>
              </a:rPr>
              <a:t>SAME AS C</a:t>
            </a:r>
            <a:endParaRPr lang="en-US" sz="1050" dirty="0"/>
          </a:p>
        </p:txBody>
      </p:sp>
      <p:sp>
        <p:nvSpPr>
          <p:cNvPr id="26" name="Text 24"/>
          <p:cNvSpPr txBox="1"/>
          <p:nvPr/>
        </p:nvSpPr>
        <p:spPr>
          <a:xfrm>
            <a:off x="731520" y="5468112"/>
            <a:ext cx="5486400" cy="429768"/>
          </a:xfrm>
          <a:prstGeom prst="rect">
            <a:avLst/>
          </a:prstGeom>
          <a:noFill/>
          <a:ln/>
        </p:spPr>
        <p:txBody>
          <a:bodyPr wrap="square" lIns="0" tIns="0" rIns="0" bIns="0" rtlCol="0" anchor="t"/>
          <a:lstStyle/>
          <a:p>
            <a:pPr algn="l" indent="0" marL="0">
              <a:spcAft>
                <a:spcPts val="400"/>
              </a:spcAft>
              <a:buNone/>
            </a:pPr>
            <a:r>
              <a:rPr lang="en-US" sz="1150" b="1" dirty="0">
                <a:solidFill>
                  <a:schemeClr val="tx1"/>
                </a:solidFill>
              </a:rPr>
              <a:t>Like a file</a:t>
            </a:r>
            <a:endParaRPr lang="en-US" sz="1150" dirty="0"/>
          </a:p>
          <a:p>
            <a:pPr algn="l" indent="0" marL="0">
              <a:spcAft>
                <a:spcPts val="400"/>
              </a:spcAft>
              <a:buNone/>
            </a:pPr>
            <a:r>
              <a:rPr lang="en-US" sz="1150" dirty="0">
                <a:solidFill>
                  <a:schemeClr val="tx1"/>
                </a:solidFill>
              </a:rPr>
              <a:t>read and write work as on any open file (Lecture 12). fds 0, 1, 2 are taken: the pipe gets 3 and 4.</a:t>
            </a:r>
            <a:endParaRPr lang="en-US" sz="1150" dirty="0"/>
          </a:p>
        </p:txBody>
      </p:sp>
      <p:sp>
        <p:nvSpPr>
          <p:cNvPr id="27" name="Shape 25"/>
          <p:cNvSpPr/>
          <p:nvPr/>
        </p:nvSpPr>
        <p:spPr>
          <a:xfrm>
            <a:off x="6629400" y="4297680"/>
            <a:ext cx="5029200" cy="1691640"/>
          </a:xfrm>
          <a:prstGeom prst="roundRect">
            <a:avLst>
              <a:gd name="adj" fmla="val 4324"/>
            </a:avLst>
          </a:prstGeom>
          <a:solidFill>
            <a:schemeClr val="accent5"/>
          </a:solidFill>
          <a:ln/>
        </p:spPr>
        <p:txBody>
          <a:bodyPr/>
          <a:p/>
        </p:txBody>
      </p:sp>
      <p:sp>
        <p:nvSpPr>
          <p:cNvPr id="28" name="Shape 26"/>
          <p:cNvSpPr/>
          <p:nvPr/>
        </p:nvSpPr>
        <p:spPr>
          <a:xfrm>
            <a:off x="6812280" y="4462272"/>
            <a:ext cx="1783080" cy="274320"/>
          </a:xfrm>
          <a:prstGeom prst="roundRect">
            <a:avLst>
              <a:gd name="adj" fmla="val 50000"/>
            </a:avLst>
          </a:prstGeom>
          <a:solidFill>
            <a:schemeClr val="accent1"/>
          </a:solidFill>
          <a:ln/>
        </p:spPr>
        <p:txBody>
          <a:bodyPr/>
          <a:p/>
        </p:txBody>
      </p:sp>
      <p:sp>
        <p:nvSpPr>
          <p:cNvPr id="29" name="Text 27"/>
          <p:cNvSpPr txBox="1"/>
          <p:nvPr/>
        </p:nvSpPr>
        <p:spPr>
          <a:xfrm>
            <a:off x="6812280" y="4462272"/>
            <a:ext cx="1783080" cy="274320"/>
          </a:xfrm>
          <a:prstGeom prst="rect">
            <a:avLst/>
          </a:prstGeom>
          <a:noFill/>
          <a:ln/>
        </p:spPr>
        <p:txBody>
          <a:bodyPr wrap="square" lIns="0" tIns="0" rIns="0" bIns="0" rtlCol="0" anchor="ctr"/>
          <a:lstStyle/>
          <a:p>
            <a:pPr algn="ctr" indent="0" marL="0">
              <a:buNone/>
            </a:pPr>
            <a:r>
              <a:rPr lang="en-US" sz="1050" b="1" dirty="0">
                <a:solidFill>
                  <a:schemeClr val="bg1"/>
                </a:solidFill>
              </a:rPr>
              <a:t>DIFFERENT FROM C</a:t>
            </a:r>
            <a:endParaRPr lang="en-US" sz="1050" dirty="0"/>
          </a:p>
        </p:txBody>
      </p:sp>
      <p:sp>
        <p:nvSpPr>
          <p:cNvPr id="30" name="Text 28"/>
          <p:cNvSpPr txBox="1"/>
          <p:nvPr/>
        </p:nvSpPr>
        <p:spPr>
          <a:xfrm>
            <a:off x="6812280" y="4828032"/>
            <a:ext cx="4663440" cy="1069848"/>
          </a:xfrm>
          <a:prstGeom prst="rect">
            <a:avLst/>
          </a:prstGeom>
          <a:noFill/>
          <a:ln/>
        </p:spPr>
        <p:txBody>
          <a:bodyPr wrap="square" lIns="0" tIns="0" rIns="0" bIns="0" rtlCol="0" anchor="t"/>
          <a:lstStyle/>
          <a:p>
            <a:pPr algn="l" indent="0" marL="0">
              <a:spcAft>
                <a:spcPts val="400"/>
              </a:spcAft>
              <a:buNone/>
            </a:pPr>
            <a:r>
              <a:rPr lang="en-US" sz="1200" b="1" dirty="0">
                <a:solidFill>
                  <a:schemeClr val="tx1"/>
                </a:solidFill>
              </a:rPr>
              <a:t>But no name, no seeking</a:t>
            </a:r>
            <a:endParaRPr lang="en-US" sz="1200" dirty="0"/>
          </a:p>
          <a:p>
            <a:pPr algn="l" indent="0" marL="0">
              <a:spcAft>
                <a:spcPts val="400"/>
              </a:spcAft>
              <a:buNone/>
            </a:pPr>
            <a:r>
              <a:rPr lang="en-US" sz="1200" dirty="0">
                <a:solidFill>
                  <a:schemeClr val="tx1"/>
                </a:solidFill>
              </a:rPr>
              <a:t>A pipe has no file name and no position: bytes come out in the order they went in, and each byte can be read only once. fork makes the child inherit both ends.</a:t>
            </a:r>
            <a:endParaRPr lang="en-US" sz="1200" dirty="0"/>
          </a:p>
        </p:txBody>
      </p:sp>
      <p:sp>
        <p:nvSpPr>
          <p:cNvPr id="31" name="Text 29"/>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Kerrisk, TLPI §44.2 (creating and using pipes)</a:t>
            </a:r>
            <a:endParaRPr lang="en-US" sz="1100" dirty="0"/>
          </a:p>
        </p:txBody>
      </p:sp>
      <p:sp>
        <p:nvSpPr>
          <p:cNvPr id="33" name="Text 30"/>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7 / 26</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Three rules every pipe user must know</a:t>
            </a:r>
            <a:endParaRPr lang="en-US" sz="3000" dirty="0"/>
          </a:p>
        </p:txBody>
      </p:sp>
      <p:sp>
        <p:nvSpPr>
          <p:cNvPr id="3" name="Shape 1"/>
          <p:cNvSpPr/>
          <p:nvPr/>
        </p:nvSpPr>
        <p:spPr>
          <a:xfrm>
            <a:off x="548640" y="1188720"/>
            <a:ext cx="3657600" cy="2194560"/>
          </a:xfrm>
          <a:prstGeom prst="roundRect">
            <a:avLst>
              <a:gd name="adj" fmla="val 4167"/>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26517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block.c  (QEMU guest, real)</a:t>
            </a:r>
            <a:endParaRPr lang="en-US" sz="1100" dirty="0"/>
          </a:p>
        </p:txBody>
      </p:sp>
      <p:sp>
        <p:nvSpPr>
          <p:cNvPr id="8" name="Text 6"/>
          <p:cNvSpPr txBox="1"/>
          <p:nvPr/>
        </p:nvSpPr>
        <p:spPr>
          <a:xfrm>
            <a:off x="749808" y="1572768"/>
            <a:ext cx="3291840" cy="1691640"/>
          </a:xfrm>
          <a:prstGeom prst="rect">
            <a:avLst/>
          </a:prstGeom>
          <a:noFill/>
          <a:ln/>
        </p:spPr>
        <p:txBody>
          <a:bodyPr wrap="square" lIns="0" tIns="0" rIns="0" bIns="0" rtlCol="0" anchor="t"/>
          <a:lstStyle/>
          <a:p>
            <a:pPr indent="0" marL="0">
              <a:lnSpc>
                <a:spcPct val="105000"/>
              </a:lnSpc>
              <a:buNone/>
            </a:pPr>
            <a:r>
              <a:rPr lang="en-US" sz="1050" dirty="0">
                <a:solidFill>
                  <a:srgbClr val="94A3B8"/>
                </a:solidFill>
                <a:latin typeface="Consolas" pitchFamily="34" charset="0"/>
                <a:ea typeface="Consolas" pitchFamily="34" charset="-122"/>
                <a:cs typeface="Consolas" pitchFamily="34" charset="-120"/>
              </a:rPr>
              <a:t># write(100000) into a 64 KiB pipe,</a:t>
            </a:r>
            <a:endParaRPr lang="en-US" sz="1050" dirty="0"/>
          </a:p>
          <a:p>
            <a:pPr indent="0" marL="0">
              <a:lnSpc>
                <a:spcPct val="105000"/>
              </a:lnSpc>
              <a:buNone/>
            </a:pPr>
            <a:r>
              <a:rPr lang="en-US" sz="1050" dirty="0">
                <a:solidFill>
                  <a:srgbClr val="94A3B8"/>
                </a:solidFill>
                <a:latin typeface="Consolas" pitchFamily="34" charset="0"/>
                <a:ea typeface="Consolas" pitchFamily="34" charset="-122"/>
                <a:cs typeface="Consolas" pitchFamily="34" charset="-120"/>
              </a:rPr>
              <a:t># nobody reads for 1 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writer 87: state 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waiting in pipe_write</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writer: write returned 100000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reader got 100000 bytes</a:t>
            </a:r>
            <a:endParaRPr lang="en-US" sz="1050" dirty="0"/>
          </a:p>
        </p:txBody>
      </p:sp>
      <p:sp>
        <p:nvSpPr>
          <p:cNvPr id="9" name="Shape 7"/>
          <p:cNvSpPr/>
          <p:nvPr/>
        </p:nvSpPr>
        <p:spPr>
          <a:xfrm>
            <a:off x="4343400" y="1188720"/>
            <a:ext cx="3611880" cy="2194560"/>
          </a:xfrm>
          <a:prstGeom prst="roundRect">
            <a:avLst>
              <a:gd name="adj" fmla="val 4167"/>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4507992" y="1316736"/>
            <a:ext cx="118872" cy="118872"/>
          </a:xfrm>
          <a:prstGeom prst="ellipse">
            <a:avLst/>
          </a:prstGeom>
          <a:solidFill>
            <a:srgbClr val="EF4444"/>
          </a:solidFill>
          <a:ln/>
        </p:spPr>
        <p:txBody>
          <a:bodyPr/>
          <a:p/>
        </p:txBody>
      </p:sp>
      <p:sp>
        <p:nvSpPr>
          <p:cNvPr id="11" name="Shape 9"/>
          <p:cNvSpPr/>
          <p:nvPr/>
        </p:nvSpPr>
        <p:spPr>
          <a:xfrm>
            <a:off x="4709160" y="1316736"/>
            <a:ext cx="118872" cy="118872"/>
          </a:xfrm>
          <a:prstGeom prst="ellipse">
            <a:avLst/>
          </a:prstGeom>
          <a:solidFill>
            <a:srgbClr val="F59E0B"/>
          </a:solidFill>
          <a:ln/>
        </p:spPr>
        <p:txBody>
          <a:bodyPr/>
          <a:p/>
        </p:txBody>
      </p:sp>
      <p:sp>
        <p:nvSpPr>
          <p:cNvPr id="12" name="Shape 10"/>
          <p:cNvSpPr/>
          <p:nvPr/>
        </p:nvSpPr>
        <p:spPr>
          <a:xfrm>
            <a:off x="4910328" y="1316736"/>
            <a:ext cx="118872" cy="118872"/>
          </a:xfrm>
          <a:prstGeom prst="ellipse">
            <a:avLst/>
          </a:prstGeom>
          <a:solidFill>
            <a:srgbClr val="22C55E"/>
          </a:solidFill>
          <a:ln/>
        </p:spPr>
        <p:txBody>
          <a:bodyPr/>
          <a:p/>
        </p:txBody>
      </p:sp>
      <p:sp>
        <p:nvSpPr>
          <p:cNvPr id="13" name="Text 11"/>
          <p:cNvSpPr txBox="1"/>
          <p:nvPr/>
        </p:nvSpPr>
        <p:spPr>
          <a:xfrm>
            <a:off x="5166360" y="1234440"/>
            <a:ext cx="260604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eof.c  (real)</a:t>
            </a:r>
            <a:endParaRPr lang="en-US" sz="1100" dirty="0"/>
          </a:p>
        </p:txBody>
      </p:sp>
      <p:sp>
        <p:nvSpPr>
          <p:cNvPr id="14" name="Text 12"/>
          <p:cNvSpPr txBox="1"/>
          <p:nvPr/>
        </p:nvSpPr>
        <p:spPr>
          <a:xfrm>
            <a:off x="4544568" y="1572768"/>
            <a:ext cx="3246120" cy="1691640"/>
          </a:xfrm>
          <a:prstGeom prst="rect">
            <a:avLst/>
          </a:prstGeom>
          <a:noFill/>
          <a:ln/>
        </p:spPr>
        <p:txBody>
          <a:bodyPr wrap="square" lIns="0" tIns="0" rIns="0" bIns="0" rtlCol="0" anchor="t"/>
          <a:lstStyle/>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./eof</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parent read 14 bytes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parent: read returned 0: end of file</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timeout 3 ./eof forget</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parent read 14 bytes</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exit 124: killed after 3 s, still waiting</a:t>
            </a:r>
            <a:endParaRPr lang="en-US" sz="1050" dirty="0"/>
          </a:p>
        </p:txBody>
      </p:sp>
      <p:sp>
        <p:nvSpPr>
          <p:cNvPr id="15" name="Shape 13"/>
          <p:cNvSpPr/>
          <p:nvPr/>
        </p:nvSpPr>
        <p:spPr>
          <a:xfrm>
            <a:off x="8092440" y="1188720"/>
            <a:ext cx="3566160" cy="2194560"/>
          </a:xfrm>
          <a:prstGeom prst="roundRect">
            <a:avLst>
              <a:gd name="adj" fmla="val 4167"/>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6" name="Shape 14"/>
          <p:cNvSpPr/>
          <p:nvPr/>
        </p:nvSpPr>
        <p:spPr>
          <a:xfrm>
            <a:off x="8257032" y="1316736"/>
            <a:ext cx="118872" cy="118872"/>
          </a:xfrm>
          <a:prstGeom prst="ellipse">
            <a:avLst/>
          </a:prstGeom>
          <a:solidFill>
            <a:srgbClr val="EF4444"/>
          </a:solidFill>
          <a:ln/>
        </p:spPr>
        <p:txBody>
          <a:bodyPr/>
          <a:p/>
        </p:txBody>
      </p:sp>
      <p:sp>
        <p:nvSpPr>
          <p:cNvPr id="17" name="Shape 15"/>
          <p:cNvSpPr/>
          <p:nvPr/>
        </p:nvSpPr>
        <p:spPr>
          <a:xfrm>
            <a:off x="8458200" y="1316736"/>
            <a:ext cx="118872" cy="118872"/>
          </a:xfrm>
          <a:prstGeom prst="ellipse">
            <a:avLst/>
          </a:prstGeom>
          <a:solidFill>
            <a:srgbClr val="F59E0B"/>
          </a:solidFill>
          <a:ln/>
        </p:spPr>
        <p:txBody>
          <a:bodyPr/>
          <a:p/>
        </p:txBody>
      </p:sp>
      <p:sp>
        <p:nvSpPr>
          <p:cNvPr id="18" name="Shape 16"/>
          <p:cNvSpPr/>
          <p:nvPr/>
        </p:nvSpPr>
        <p:spPr>
          <a:xfrm>
            <a:off x="8659368" y="1316736"/>
            <a:ext cx="118872" cy="118872"/>
          </a:xfrm>
          <a:prstGeom prst="ellipse">
            <a:avLst/>
          </a:prstGeom>
          <a:solidFill>
            <a:srgbClr val="22C55E"/>
          </a:solidFill>
          <a:ln/>
        </p:spPr>
        <p:txBody>
          <a:bodyPr/>
          <a:p/>
        </p:txBody>
      </p:sp>
      <p:sp>
        <p:nvSpPr>
          <p:cNvPr id="19" name="Text 17"/>
          <p:cNvSpPr txBox="1"/>
          <p:nvPr/>
        </p:nvSpPr>
        <p:spPr>
          <a:xfrm>
            <a:off x="8915400" y="1234440"/>
            <a:ext cx="25603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sigpipe.c ; bash  (real)</a:t>
            </a:r>
            <a:endParaRPr lang="en-US" sz="1100" dirty="0"/>
          </a:p>
        </p:txBody>
      </p:sp>
      <p:sp>
        <p:nvSpPr>
          <p:cNvPr id="20" name="Text 18"/>
          <p:cNvSpPr txBox="1"/>
          <p:nvPr/>
        </p:nvSpPr>
        <p:spPr>
          <a:xfrm>
            <a:off x="8293608" y="1572768"/>
            <a:ext cx="3200400" cy="1691640"/>
          </a:xfrm>
          <a:prstGeom prst="rect">
            <a:avLst/>
          </a:prstGeom>
          <a:noFill/>
          <a:ln/>
        </p:spPr>
        <p:txBody>
          <a:bodyPr wrap="square" lIns="0" tIns="0" rIns="0" bIns="0" rtlCol="0" anchor="t"/>
          <a:lstStyle/>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default: child killed by signal 13</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SIGPIPE ignored: write returned -1,</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errno 32 (Broken pipe)</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yes | head -2; echo ${PIPESTATUS[*]}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141 0     # 141 = 128 + 13</a:t>
            </a:r>
            <a:endParaRPr lang="en-US" sz="1050" dirty="0"/>
          </a:p>
        </p:txBody>
      </p:sp>
      <p:sp>
        <p:nvSpPr>
          <p:cNvPr id="21" name="a1_rl"/>
          <p:cNvSpPr/>
          <p:nvPr/>
        </p:nvSpPr>
        <p:spPr>
          <a:xfrm>
            <a:off x="548640" y="3566160"/>
            <a:ext cx="3611880" cy="2377440"/>
          </a:xfrm>
          <a:prstGeom prst="roundRect">
            <a:avLst>
              <a:gd name="adj" fmla="val 3077"/>
            </a:avLst>
          </a:prstGeom>
          <a:solidFill>
            <a:schemeClr val="bg2"/>
          </a:solidFill>
          <a:ln/>
        </p:spPr>
        <p:txBody>
          <a:bodyPr/>
          <a:p/>
        </p:txBody>
      </p:sp>
      <p:sp>
        <p:nvSpPr>
          <p:cNvPr id="22" name="a1_rl"/>
          <p:cNvSpPr txBox="1"/>
          <p:nvPr/>
        </p:nvSpPr>
        <p:spPr>
          <a:xfrm>
            <a:off x="685800" y="3611880"/>
            <a:ext cx="3337560" cy="2286000"/>
          </a:xfrm>
          <a:prstGeom prst="rect">
            <a:avLst/>
          </a:prstGeom>
          <a:noFill/>
          <a:ln/>
        </p:spPr>
        <p:txBody>
          <a:bodyPr wrap="square" lIns="0" tIns="0" rIns="0" bIns="0" rtlCol="0" anchor="ctr"/>
          <a:lstStyle/>
          <a:p>
            <a:pPr algn="l" indent="0" marL="0">
              <a:spcAft>
                <a:spcPts val="400"/>
              </a:spcAft>
              <a:buNone/>
            </a:pPr>
            <a:r>
              <a:rPr lang="en-US" sz="1250" b="1" dirty="0">
                <a:solidFill>
                  <a:schemeClr val="tx1"/>
                </a:solidFill>
              </a:rPr>
              <a:t>1. Full pipe: the writer waits</a:t>
            </a:r>
            <a:endParaRPr lang="en-US" sz="1250" dirty="0"/>
          </a:p>
          <a:p>
            <a:pPr algn="l" indent="0" marL="0">
              <a:spcAft>
                <a:spcPts val="400"/>
              </a:spcAft>
              <a:buNone/>
            </a:pPr>
            <a:r>
              <a:rPr lang="en-US" sz="1250" dirty="0">
                <a:solidFill>
                  <a:schemeClr val="tx1"/>
                </a:solidFill>
              </a:rPr>
              <a:t>A pipe holds 64 KiB. A faster writer sleeps (state S) until the reader makes room. Nobody loses data; the writer is just slowed down.</a:t>
            </a:r>
            <a:endParaRPr lang="en-US" sz="1250" dirty="0"/>
          </a:p>
        </p:txBody>
      </p:sp>
      <p:sp>
        <p:nvSpPr>
          <p:cNvPr id="23" name="a2_rl"/>
          <p:cNvSpPr/>
          <p:nvPr/>
        </p:nvSpPr>
        <p:spPr>
          <a:xfrm>
            <a:off x="4297680" y="3566160"/>
            <a:ext cx="3611880" cy="2377440"/>
          </a:xfrm>
          <a:prstGeom prst="roundRect">
            <a:avLst>
              <a:gd name="adj" fmla="val 3077"/>
            </a:avLst>
          </a:prstGeom>
          <a:solidFill>
            <a:schemeClr val="accent5"/>
          </a:solidFill>
          <a:ln/>
        </p:spPr>
        <p:txBody>
          <a:bodyPr/>
          <a:p/>
        </p:txBody>
      </p:sp>
      <p:sp>
        <p:nvSpPr>
          <p:cNvPr id="24" name="a2_rl"/>
          <p:cNvSpPr txBox="1"/>
          <p:nvPr/>
        </p:nvSpPr>
        <p:spPr>
          <a:xfrm>
            <a:off x="4434840" y="3611880"/>
            <a:ext cx="3337560" cy="2286000"/>
          </a:xfrm>
          <a:prstGeom prst="rect">
            <a:avLst/>
          </a:prstGeom>
          <a:noFill/>
          <a:ln/>
        </p:spPr>
        <p:txBody>
          <a:bodyPr wrap="square" lIns="0" tIns="0" rIns="0" bIns="0" rtlCol="0" anchor="ctr"/>
          <a:lstStyle/>
          <a:p>
            <a:pPr algn="l" indent="0" marL="0">
              <a:spcAft>
                <a:spcPts val="400"/>
              </a:spcAft>
              <a:buNone/>
            </a:pPr>
            <a:r>
              <a:rPr lang="en-US" sz="1250" b="1" dirty="0">
                <a:solidFill>
                  <a:schemeClr val="tx1"/>
                </a:solidFill>
              </a:rPr>
              <a:t>2. End of file needs ALL write ends closed</a:t>
            </a:r>
            <a:endParaRPr lang="en-US" sz="1250" dirty="0"/>
          </a:p>
          <a:p>
            <a:pPr algn="l" indent="0" marL="0">
              <a:spcAft>
                <a:spcPts val="400"/>
              </a:spcAft>
              <a:buNone/>
            </a:pPr>
            <a:r>
              <a:rPr lang="en-US" sz="1250" dirty="0">
                <a:solidFill>
                  <a:schemeClr val="tx1"/>
                </a:solidFill>
              </a:rPr>
              <a:t>read() returns 0 only when no process holds a write end any more, including the reader itself and the shell. Forget one close, and the reader waits for ever.</a:t>
            </a:r>
            <a:endParaRPr lang="en-US" sz="1250" dirty="0"/>
          </a:p>
        </p:txBody>
      </p:sp>
      <p:sp>
        <p:nvSpPr>
          <p:cNvPr id="25" name="a3_rl"/>
          <p:cNvSpPr/>
          <p:nvPr/>
        </p:nvSpPr>
        <p:spPr>
          <a:xfrm>
            <a:off x="8046720" y="3566160"/>
            <a:ext cx="3611880" cy="2377440"/>
          </a:xfrm>
          <a:prstGeom prst="roundRect">
            <a:avLst>
              <a:gd name="adj" fmla="val 3077"/>
            </a:avLst>
          </a:prstGeom>
          <a:solidFill>
            <a:schemeClr val="bg2"/>
          </a:solidFill>
          <a:ln/>
        </p:spPr>
        <p:txBody>
          <a:bodyPr/>
          <a:p/>
        </p:txBody>
      </p:sp>
      <p:sp>
        <p:nvSpPr>
          <p:cNvPr id="26" name="a3_rl"/>
          <p:cNvSpPr txBox="1"/>
          <p:nvPr/>
        </p:nvSpPr>
        <p:spPr>
          <a:xfrm>
            <a:off x="8183880" y="3611880"/>
            <a:ext cx="3337560" cy="2286000"/>
          </a:xfrm>
          <a:prstGeom prst="rect">
            <a:avLst/>
          </a:prstGeom>
          <a:noFill/>
          <a:ln/>
        </p:spPr>
        <p:txBody>
          <a:bodyPr wrap="square" lIns="0" tIns="0" rIns="0" bIns="0" rtlCol="0" anchor="ctr"/>
          <a:lstStyle/>
          <a:p>
            <a:pPr algn="l" indent="0" marL="0">
              <a:spcAft>
                <a:spcPts val="400"/>
              </a:spcAft>
              <a:buNone/>
            </a:pPr>
            <a:r>
              <a:rPr lang="en-US" sz="1250" b="1" dirty="0">
                <a:solidFill>
                  <a:schemeClr val="tx1"/>
                </a:solidFill>
              </a:rPr>
              <a:t>3. Nobody reads: SIGPIPE</a:t>
            </a:r>
            <a:endParaRPr lang="en-US" sz="1250" dirty="0"/>
          </a:p>
          <a:p>
            <a:pPr algn="l" indent="0" marL="0">
              <a:spcAft>
                <a:spcPts val="400"/>
              </a:spcAft>
              <a:buNone/>
            </a:pPr>
            <a:r>
              <a:rPr lang="en-US" sz="1250" dirty="0">
                <a:solidFill>
                  <a:schemeClr val="tx1"/>
                </a:solidFill>
              </a:rPr>
              <a:t>Writing into a pipe with no reader kills the writer with SIGPIPE (13), or returns EPIPE if the signal is ignored. That is how </a:t>
            </a:r>
            <a:pPr algn="l" indent="0" marL="0">
              <a:spcAft>
                <a:spcPts val="400"/>
              </a:spcAft>
              <a:buNone/>
            </a:pPr>
            <a:r>
              <a:rPr lang="en-US" sz="1250" dirty="0">
                <a:solidFill>
                  <a:schemeClr val="tx1"/>
                </a:solidFill>
                <a:latin typeface="Consolas" pitchFamily="34" charset="0"/>
                <a:ea typeface="Consolas" pitchFamily="34" charset="-122"/>
                <a:cs typeface="Consolas" pitchFamily="34" charset="-120"/>
              </a:rPr>
              <a:t>yes | head</a:t>
            </a:r>
            <a:pPr algn="l" indent="0" marL="0">
              <a:spcAft>
                <a:spcPts val="400"/>
              </a:spcAft>
              <a:buNone/>
            </a:pPr>
            <a:r>
              <a:rPr lang="en-US" sz="1250" dirty="0">
                <a:solidFill>
                  <a:schemeClr val="tx1"/>
                </a:solidFill>
              </a:rPr>
              <a:t> stops </a:t>
            </a:r>
            <a:pPr algn="l" indent="0" marL="0">
              <a:spcAft>
                <a:spcPts val="400"/>
              </a:spcAft>
              <a:buNone/>
            </a:pPr>
            <a:r>
              <a:rPr lang="en-US" sz="1250" dirty="0">
                <a:solidFill>
                  <a:schemeClr val="tx1"/>
                </a:solidFill>
                <a:latin typeface="Consolas" pitchFamily="34" charset="0"/>
                <a:ea typeface="Consolas" pitchFamily="34" charset="-122"/>
                <a:cs typeface="Consolas" pitchFamily="34" charset="-120"/>
              </a:rPr>
              <a:t>yes</a:t>
            </a:r>
            <a:pPr algn="l" indent="0" marL="0">
              <a:spcAft>
                <a:spcPts val="400"/>
              </a:spcAft>
              <a:buNone/>
            </a:pPr>
            <a:r>
              <a:rPr lang="en-US" sz="1250" dirty="0">
                <a:solidFill>
                  <a:schemeClr val="tx1"/>
                </a:solidFill>
              </a:rPr>
              <a:t>.</a:t>
            </a:r>
            <a:endParaRPr lang="en-US" sz="1250" dirty="0"/>
          </a:p>
        </p:txBody>
      </p:sp>
      <p:sp>
        <p:nvSpPr>
          <p:cNvPr id="28" name="Text 25"/>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8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21"/>
                                        </p:tgtEl>
                                        <p:attrNameLst>
                                          <p:attrName>style.visibility</p:attrName>
                                        </p:attrNameLst>
                                      </p:cBhvr>
                                      <p:to>
                                        <p:strVal val="visible"/>
                                      </p:to>
                                    </p:set>
                                    <p:animEffect transition="in" filter="fade">
                                      <p:cBhvr>
                                        <p:cTn id="5" dur="400"/>
                                        <p:tgtEl>
                                          <p:spTgt spid="2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22"/>
                                        </p:tgtEl>
                                        <p:attrNameLst>
                                          <p:attrName>style.visibility</p:attrName>
                                        </p:attrNameLst>
                                      </p:cBhvr>
                                      <p:to>
                                        <p:strVal val="visible"/>
                                      </p:to>
                                    </p:set>
                                    <p:animEffect transition="in" filter="fade">
                                      <p:cBhvr>
                                        <p:cTn id="8" dur="4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4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400"/>
                                        <p:tgtEl>
                                          <p:spTgt spid="24"/>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4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How the shell runs  ls / | wc -l</a:t>
            </a:r>
            <a:endParaRPr lang="en-US" sz="3000" dirty="0"/>
          </a:p>
        </p:txBody>
      </p:sp>
      <p:sp>
        <p:nvSpPr>
          <p:cNvPr id="3" name="Shape 1"/>
          <p:cNvSpPr/>
          <p:nvPr/>
        </p:nvSpPr>
        <p:spPr>
          <a:xfrm>
            <a:off x="548640" y="1188720"/>
            <a:ext cx="6309360" cy="3657600"/>
          </a:xfrm>
          <a:prstGeom prst="roundRect">
            <a:avLst>
              <a:gd name="adj" fmla="val 250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3035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strace -f bash -c 'ls / | wc -l'  (real, the important lines)</a:t>
            </a:r>
            <a:endParaRPr lang="en-US" sz="1100" dirty="0"/>
          </a:p>
        </p:txBody>
      </p:sp>
      <p:sp>
        <p:nvSpPr>
          <p:cNvPr id="8" name="Text 6"/>
          <p:cNvSpPr txBox="1"/>
          <p:nvPr/>
        </p:nvSpPr>
        <p:spPr>
          <a:xfrm>
            <a:off x="749808" y="1572768"/>
            <a:ext cx="5943600" cy="3154680"/>
          </a:xfrm>
          <a:prstGeom prst="rect">
            <a:avLst/>
          </a:prstGeom>
          <a:noFill/>
          <a:ln/>
        </p:spPr>
        <p:txBody>
          <a:bodyPr wrap="square" lIns="0" tIns="0" rIns="0" bIns="0" rtlCol="0" anchor="t"/>
          <a:lstStyle/>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367  pipe2([3, 4], 0)            = 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367  clone(…SIGCHLD…)            = 368      # child: ls</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367  close(4)                    = 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367  clone(…SIGCHLD…)            = 369      # child: wc</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367  close(3)                    = 0</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368  close(3)                    = 0</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368  dup2(4, 1)                  = 1        # stdout -&gt; pipe</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368  close(4)                    = 0</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369  dup2(3, 0)                  = 0        # stdin &lt;- pipe</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369  close(3)                    = 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368  execve("/usr/bin/ls", ["ls", "/"], …) = 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369  execve("/usr/bin/wc", ["wc", "-l"], …) = 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367  wait4(-1, …) = 368 ;  wait4(-1, …) = 369</a:t>
            </a:r>
            <a:endParaRPr lang="en-US" sz="105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086600" y="1188720"/>
          <a:ext cx="4572000" cy="914400"/>
        </p:xfrm>
        <a:graphic>
          <a:graphicData uri="http://schemas.openxmlformats.org/drawingml/2006/table">
            <a:tbl>
              <a:tblPr/>
              <a:tblGrid>
                <a:gridCol w="1188720"/>
                <a:gridCol w="914400"/>
                <a:gridCol w="1005840"/>
                <a:gridCol w="731520"/>
                <a:gridCol w="731520"/>
              </a:tblGrid>
              <a:tr h="411480">
                <a:tc>
                  <a:txBody>
                    <a:bodyPr/>
                    <a:lstStyle/>
                    <a:p>
                      <a:pPr indent="0" marL="0">
                        <a:buNone/>
                      </a:pP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00" b="1" dirty="0">
                          <a:solidFill>
                            <a:schemeClr val="bg1"/>
                          </a:solidFill>
                        </a:rPr>
                        <a:t>fd 0</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00" b="1" dirty="0">
                          <a:solidFill>
                            <a:schemeClr val="bg1"/>
                          </a:solidFill>
                        </a:rPr>
                        <a:t>fd 1</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00" b="1" dirty="0">
                          <a:solidFill>
                            <a:schemeClr val="bg1"/>
                          </a:solidFill>
                        </a:rPr>
                        <a:t>fd 3</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00" b="1" dirty="0">
                          <a:solidFill>
                            <a:schemeClr val="bg1"/>
                          </a:solidFill>
                        </a:rPr>
                        <a:t>fd 4</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411480">
                <a:tc>
                  <a:txBody>
                    <a:bodyPr/>
                    <a:lstStyle/>
                    <a:p>
                      <a:pPr indent="0" marL="0">
                        <a:buNone/>
                      </a:pPr>
                      <a:r>
                        <a:rPr lang="en-US" sz="1100" b="1" dirty="0">
                          <a:solidFill>
                            <a:schemeClr val="tx1"/>
                          </a:solidFill>
                        </a:rPr>
                        <a:t>ls (368)</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terminal</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pipe (write)</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411480">
                <a:tc>
                  <a:txBody>
                    <a:bodyPr/>
                    <a:lstStyle/>
                    <a:p>
                      <a:pPr indent="0" marL="0">
                        <a:buNone/>
                      </a:pPr>
                      <a:r>
                        <a:rPr lang="en-US" sz="1100" b="1" dirty="0">
                          <a:solidFill>
                            <a:schemeClr val="tx1"/>
                          </a:solidFill>
                        </a:rPr>
                        <a:t>wc (369)</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00" dirty="0">
                          <a:solidFill>
                            <a:schemeClr val="tx1"/>
                          </a:solidFill>
                        </a:rPr>
                        <a:t>pipe (read)</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00" dirty="0">
                          <a:solidFill>
                            <a:schemeClr val="tx1"/>
                          </a:solidFill>
                        </a:rPr>
                        <a:t>terminal</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00" dirty="0">
                          <a:solidFill>
                            <a:schemeClr val="tx1"/>
                          </a:solidFill>
                        </a:rPr>
                        <a:t>—</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00" dirty="0">
                          <a:solidFill>
                            <a:schemeClr val="tx1"/>
                          </a:solidFill>
                        </a:rPr>
                        <a:t>—</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411480">
                <a:tc>
                  <a:txBody>
                    <a:bodyPr/>
                    <a:lstStyle/>
                    <a:p>
                      <a:pPr indent="0" marL="0">
                        <a:buNone/>
                      </a:pPr>
                      <a:r>
                        <a:rPr lang="en-US" sz="1100" b="1" dirty="0">
                          <a:solidFill>
                            <a:schemeClr val="tx1"/>
                          </a:solidFill>
                        </a:rPr>
                        <a:t>bash (367)</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terminal</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terminal</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t>
                      </a:r>
                      <a:endParaRPr lang="en-US" sz="11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bl>
          </a:graphicData>
        </a:graphic>
      </p:graphicFrame>
      <p:sp>
        <p:nvSpPr>
          <p:cNvPr id="20" name="Shape 7"/>
          <p:cNvSpPr/>
          <p:nvPr/>
        </p:nvSpPr>
        <p:spPr>
          <a:xfrm>
            <a:off x="7086600" y="3063240"/>
            <a:ext cx="4572000" cy="1783080"/>
          </a:xfrm>
          <a:prstGeom prst="roundRect">
            <a:avLst>
              <a:gd name="adj" fmla="val 5128"/>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1" name="Shape 8"/>
          <p:cNvSpPr/>
          <p:nvPr/>
        </p:nvSpPr>
        <p:spPr>
          <a:xfrm>
            <a:off x="7251192" y="3191256"/>
            <a:ext cx="118872" cy="118872"/>
          </a:xfrm>
          <a:prstGeom prst="ellipse">
            <a:avLst/>
          </a:prstGeom>
          <a:solidFill>
            <a:srgbClr val="EF4444"/>
          </a:solidFill>
          <a:ln/>
        </p:spPr>
        <p:txBody>
          <a:bodyPr/>
          <a:p/>
        </p:txBody>
      </p:sp>
      <p:sp>
        <p:nvSpPr>
          <p:cNvPr id="12" name="Shape 9"/>
          <p:cNvSpPr/>
          <p:nvPr/>
        </p:nvSpPr>
        <p:spPr>
          <a:xfrm>
            <a:off x="7452360" y="3191256"/>
            <a:ext cx="118872" cy="118872"/>
          </a:xfrm>
          <a:prstGeom prst="ellipse">
            <a:avLst/>
          </a:prstGeom>
          <a:solidFill>
            <a:srgbClr val="F59E0B"/>
          </a:solidFill>
          <a:ln/>
        </p:spPr>
        <p:txBody>
          <a:bodyPr/>
          <a:p/>
        </p:txBody>
      </p:sp>
      <p:sp>
        <p:nvSpPr>
          <p:cNvPr id="13" name="Shape 10"/>
          <p:cNvSpPr/>
          <p:nvPr/>
        </p:nvSpPr>
        <p:spPr>
          <a:xfrm>
            <a:off x="7653528" y="3191256"/>
            <a:ext cx="118872" cy="118872"/>
          </a:xfrm>
          <a:prstGeom prst="ellipse">
            <a:avLst/>
          </a:prstGeom>
          <a:solidFill>
            <a:srgbClr val="22C55E"/>
          </a:solidFill>
          <a:ln/>
        </p:spPr>
        <p:txBody>
          <a:bodyPr/>
          <a:p/>
        </p:txBody>
      </p:sp>
      <p:sp>
        <p:nvSpPr>
          <p:cNvPr id="14" name="Text 11"/>
          <p:cNvSpPr txBox="1"/>
          <p:nvPr/>
        </p:nvSpPr>
        <p:spPr>
          <a:xfrm>
            <a:off x="7909560" y="3108960"/>
            <a:ext cx="35661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sleep 30 | sleep 30 ; ls -l /proc/PID/fd</a:t>
            </a:r>
            <a:endParaRPr lang="en-US" sz="1100" dirty="0"/>
          </a:p>
        </p:txBody>
      </p:sp>
      <p:sp>
        <p:nvSpPr>
          <p:cNvPr id="15" name="Text 12"/>
          <p:cNvSpPr txBox="1"/>
          <p:nvPr/>
        </p:nvSpPr>
        <p:spPr>
          <a:xfrm>
            <a:off x="7287768" y="3447288"/>
            <a:ext cx="4206240" cy="1280160"/>
          </a:xfrm>
          <a:prstGeom prst="rect">
            <a:avLst/>
          </a:prstGeom>
          <a:noFill/>
          <a:ln/>
        </p:spPr>
        <p:txBody>
          <a:bodyPr wrap="square" lIns="0" tIns="0" rIns="0" bIns="0" rtlCol="0" anchor="t"/>
          <a:lstStyle/>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pid 349:</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l-wx------ … 1 -&gt; pipe:[2170]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pid 350:</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lr-x------ … 0 -&gt; pipe:[2170]</a:t>
            </a:r>
            <a:endParaRPr lang="en-US" sz="1050" dirty="0"/>
          </a:p>
        </p:txBody>
      </p:sp>
      <p:sp>
        <p:nvSpPr>
          <p:cNvPr id="16" name="Shape 13"/>
          <p:cNvSpPr/>
          <p:nvPr/>
        </p:nvSpPr>
        <p:spPr>
          <a:xfrm>
            <a:off x="548640" y="5029200"/>
            <a:ext cx="11109960" cy="914400"/>
          </a:xfrm>
          <a:prstGeom prst="roundRect">
            <a:avLst>
              <a:gd name="adj" fmla="val 8000"/>
            </a:avLst>
          </a:prstGeom>
          <a:solidFill>
            <a:schemeClr val="accent6"/>
          </a:solidFill>
          <a:ln/>
        </p:spPr>
        <p:txBody>
          <a:bodyPr/>
          <a:p/>
        </p:txBody>
      </p:sp>
      <p:sp>
        <p:nvSpPr>
          <p:cNvPr id="17" name="Text 14"/>
          <p:cNvSpPr txBox="1"/>
          <p:nvPr/>
        </p:nvSpPr>
        <p:spPr>
          <a:xfrm>
            <a:off x="731520" y="5029200"/>
            <a:ext cx="10789920" cy="914400"/>
          </a:xfrm>
          <a:prstGeom prst="rect">
            <a:avLst/>
          </a:prstGeom>
          <a:noFill/>
          <a:ln/>
        </p:spPr>
        <p:txBody>
          <a:bodyPr wrap="square" lIns="0" tIns="0" rIns="0" bIns="0" rtlCol="0" anchor="ctr"/>
          <a:lstStyle/>
          <a:p>
            <a:pPr algn="l" indent="0" marL="0">
              <a:spcAft>
                <a:spcPts val="600"/>
              </a:spcAft>
              <a:buNone/>
            </a:pPr>
            <a:r>
              <a:rPr lang="en-US" sz="1350" b="1" dirty="0">
                <a:solidFill>
                  <a:schemeClr val="accent1"/>
                </a:solidFill>
              </a:rPr>
              <a:t>dup2(old, new)</a:t>
            </a:r>
            <a:pPr algn="l" indent="0" marL="0">
              <a:spcAft>
                <a:spcPts val="600"/>
              </a:spcAft>
              <a:buNone/>
            </a:pPr>
            <a:r>
              <a:rPr lang="en-US" sz="1350" dirty="0">
                <a:solidFill>
                  <a:schemeClr val="tx1"/>
                </a:solidFill>
              </a:rPr>
              <a:t> makes descriptor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new</a:t>
            </a:r>
            <a:pPr algn="l" indent="0" marL="0">
              <a:spcAft>
                <a:spcPts val="600"/>
              </a:spcAft>
              <a:buNone/>
            </a:pPr>
            <a:r>
              <a:rPr lang="en-US" sz="1350" dirty="0">
                <a:solidFill>
                  <a:schemeClr val="tx1"/>
                </a:solidFill>
              </a:rPr>
              <a:t> point to the same open file as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old</a:t>
            </a:r>
            <a:pPr algn="l" indent="0" marL="0">
              <a:spcAft>
                <a:spcPts val="600"/>
              </a:spcAft>
              <a:buNone/>
            </a:pPr>
            <a:r>
              <a:rPr lang="en-US" sz="1350" dirty="0">
                <a:solidFill>
                  <a:schemeClr val="tx1"/>
                </a:solidFill>
              </a:rPr>
              <a:t>. After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dup2(4, 1)</a:t>
            </a:r>
            <a:pPr algn="l" indent="0" marL="0">
              <a:spcAft>
                <a:spcPts val="600"/>
              </a:spcAft>
              <a:buNone/>
            </a:pPr>
            <a:r>
              <a:rPr lang="en-US" sz="1350" dirty="0">
                <a:solidFill>
                  <a:schemeClr val="tx1"/>
                </a:solidFill>
              </a:rPr>
              <a:t>, every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printf</a:t>
            </a:r>
            <a:pPr algn="l" indent="0" marL="0">
              <a:spcAft>
                <a:spcPts val="600"/>
              </a:spcAft>
              <a:buNone/>
            </a:pPr>
            <a:r>
              <a:rPr lang="en-US" sz="1350" dirty="0">
                <a:solidFill>
                  <a:schemeClr val="tx1"/>
                </a:solidFill>
              </a:rPr>
              <a:t> of ls goes into the pipe, and ls never knows. Programs need no special code to be used in a pipeline.</a:t>
            </a:r>
            <a:endParaRPr lang="en-US" sz="1350" dirty="0"/>
          </a:p>
        </p:txBody>
      </p:sp>
      <p:sp>
        <p:nvSpPr>
          <p:cNvPr id="19" name="Text 15"/>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9 / 26</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How big, and how fast? (pipecap.c, pipebw.c)</a:t>
            </a:r>
            <a:endParaRPr lang="en-US" sz="3000" dirty="0"/>
          </a:p>
        </p:txBody>
      </p:sp>
      <p:sp>
        <p:nvSpPr>
          <p:cNvPr id="3" name="Shape 1"/>
          <p:cNvSpPr/>
          <p:nvPr/>
        </p:nvSpPr>
        <p:spPr>
          <a:xfrm>
            <a:off x="548640" y="1188720"/>
            <a:ext cx="5486400" cy="2011680"/>
          </a:xfrm>
          <a:prstGeom prst="roundRect">
            <a:avLst>
              <a:gd name="adj" fmla="val 4545"/>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4805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./pipecap  (real, same in the guest)</a:t>
            </a:r>
            <a:endParaRPr lang="en-US" sz="1100" dirty="0"/>
          </a:p>
        </p:txBody>
      </p:sp>
      <p:sp>
        <p:nvSpPr>
          <p:cNvPr id="8" name="Text 6"/>
          <p:cNvSpPr txBox="1"/>
          <p:nvPr/>
        </p:nvSpPr>
        <p:spPr>
          <a:xfrm>
            <a:off x="749808" y="1572768"/>
            <a:ext cx="5120640" cy="1508760"/>
          </a:xfrm>
          <a:prstGeom prst="rect">
            <a:avLst/>
          </a:prstGeom>
          <a:noFill/>
          <a:ln/>
        </p:spPr>
        <p:txBody>
          <a:bodyPr wrap="square" lIns="0" tIns="0" rIns="0" bIns="0" rtlCol="0" anchor="t"/>
          <a:lstStyle/>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F_GETPIPE_SZ      = 65536 bytes</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filled with       65536 bytes, then write() said EAGAIN</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F_SETPIPE_SZ 1 MiB -&gt; 1048576 bytes</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filled with       1048576 bytes</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cat /proc/sys/fs/pipe-max-size</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1048576</a:t>
            </a:r>
            <a:endParaRPr lang="en-US" sz="105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263640" y="1188720"/>
          <a:ext cx="5394960" cy="914400"/>
        </p:xfrm>
        <a:graphic>
          <a:graphicData uri="http://schemas.openxmlformats.org/drawingml/2006/table">
            <a:tbl>
              <a:tblPr/>
              <a:tblGrid>
                <a:gridCol w="2468880"/>
                <a:gridCol w="1371600"/>
                <a:gridCol w="1554480"/>
              </a:tblGrid>
              <a:tr h="411480">
                <a:tc>
                  <a:txBody>
                    <a:bodyPr/>
                    <a:lstStyle/>
                    <a:p>
                      <a:pPr indent="0" marL="0">
                        <a:buNone/>
                      </a:pPr>
                      <a:r>
                        <a:rPr lang="en-US" sz="1200" b="1" dirty="0">
                          <a:solidFill>
                            <a:schemeClr val="bg1"/>
                          </a:solidFill>
                        </a:rPr>
                        <a:t>1 GiB through a pipe, chunk size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Speed</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write calls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411480">
                <a:tc>
                  <a:txBody>
                    <a:bodyPr/>
                    <a:lstStyle/>
                    <a:p>
                      <a:pPr indent="0" marL="0">
                        <a:buNone/>
                      </a:pPr>
                      <a:r>
                        <a:rPr lang="en-US" sz="1200" dirty="0">
                          <a:solidFill>
                            <a:schemeClr val="tx1"/>
                          </a:solidFill>
                        </a:rPr>
                        <a:t>64 bytes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 85 MB/s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16 777 216</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411480">
                <a:tc>
                  <a:txBody>
                    <a:bodyPr/>
                    <a:lstStyle/>
                    <a:p>
                      <a:pPr indent="0" marL="0">
                        <a:buNone/>
                      </a:pPr>
                      <a:r>
                        <a:rPr lang="en-US" sz="1200" dirty="0">
                          <a:solidFill>
                            <a:schemeClr val="tx1"/>
                          </a:solidFill>
                        </a:rPr>
                        <a:t>4096 bytes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 2100 MB/s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262 144</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411480">
                <a:tc>
                  <a:txBody>
                    <a:bodyPr/>
                    <a:lstStyle/>
                    <a:p>
                      <a:pPr indent="0" marL="0">
                        <a:buNone/>
                      </a:pPr>
                      <a:r>
                        <a:rPr lang="en-US" sz="1200" dirty="0">
                          <a:solidFill>
                            <a:schemeClr val="tx1"/>
                          </a:solidFill>
                        </a:rPr>
                        <a:t>65536 bytes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 1600 MB/s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16 384</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bl>
          </a:graphicData>
        </a:graphic>
      </p:graphicFrame>
      <p:sp>
        <p:nvSpPr>
          <p:cNvPr id="10" name="Text 7"/>
          <p:cNvSpPr txBox="1"/>
          <p:nvPr/>
        </p:nvSpPr>
        <p:spPr>
          <a:xfrm>
            <a:off x="6263640" y="2880360"/>
            <a:ext cx="5394960" cy="320040"/>
          </a:xfrm>
          <a:prstGeom prst="rect">
            <a:avLst/>
          </a:prstGeom>
          <a:noFill/>
          <a:ln/>
        </p:spPr>
        <p:txBody>
          <a:bodyPr wrap="square" lIns="0" tIns="0" rIns="0" bIns="0" rtlCol="0" anchor="t"/>
          <a:lstStyle/>
          <a:p>
            <a:pPr algn="l" indent="0" marL="0">
              <a:spcAft>
                <a:spcPts val="600"/>
              </a:spcAft>
              <a:buNone/>
            </a:pPr>
            <a:r>
              <a:rPr lang="en-US" sz="1100" i="1" dirty="0">
                <a:solidFill>
                  <a:schemeClr val="accent3"/>
                </a:solidFill>
              </a:rPr>
              <a:t>pipebw.c, two runs on our test machine; varies ±15 %</a:t>
            </a:r>
            <a:endParaRPr lang="en-US" sz="1100" dirty="0"/>
          </a:p>
        </p:txBody>
      </p:sp>
      <p:sp>
        <p:nvSpPr>
          <p:cNvPr id="21" name="a1_cp"/>
          <p:cNvSpPr/>
          <p:nvPr/>
        </p:nvSpPr>
        <p:spPr>
          <a:xfrm>
            <a:off x="548640" y="3429000"/>
            <a:ext cx="3611880" cy="1417320"/>
          </a:xfrm>
          <a:prstGeom prst="roundRect">
            <a:avLst>
              <a:gd name="adj" fmla="val 5161"/>
            </a:avLst>
          </a:prstGeom>
          <a:solidFill>
            <a:schemeClr val="bg2"/>
          </a:solidFill>
          <a:ln/>
        </p:spPr>
        <p:txBody>
          <a:bodyPr/>
          <a:p/>
        </p:txBody>
      </p:sp>
      <p:sp>
        <p:nvSpPr>
          <p:cNvPr id="12" name="a1_cp"/>
          <p:cNvSpPr txBox="1"/>
          <p:nvPr/>
        </p:nvSpPr>
        <p:spPr>
          <a:xfrm>
            <a:off x="685800" y="3474720"/>
            <a:ext cx="3337560" cy="1325880"/>
          </a:xfrm>
          <a:prstGeom prst="rect">
            <a:avLst/>
          </a:prstGeom>
          <a:noFill/>
          <a:ln/>
        </p:spPr>
        <p:txBody>
          <a:bodyPr wrap="square" lIns="0" tIns="0" rIns="0" bIns="0" rtlCol="0" anchor="ctr"/>
          <a:lstStyle/>
          <a:p>
            <a:pPr algn="l" indent="0" marL="0">
              <a:spcAft>
                <a:spcPts val="300"/>
              </a:spcAft>
              <a:buNone/>
            </a:pPr>
            <a:r>
              <a:rPr lang="en-US" sz="1250" b="1" dirty="0">
                <a:solidFill>
                  <a:schemeClr val="tx1"/>
                </a:solidFill>
              </a:rPr>
              <a:t>64 KiB by default</a:t>
            </a:r>
            <a:endParaRPr lang="en-US" sz="1250" dirty="0"/>
          </a:p>
          <a:p>
            <a:pPr algn="l" indent="0" marL="0">
              <a:spcAft>
                <a:spcPts val="300"/>
              </a:spcAft>
              <a:buNone/>
            </a:pPr>
            <a:r>
              <a:rPr lang="en-US" sz="1250" dirty="0">
                <a:solidFill>
                  <a:schemeClr val="tx1"/>
                </a:solidFill>
              </a:rPr>
              <a:t>16 pages of 4 KiB. A program can ask for up to 1 MiB with fcntl(F_SETPIPE_SZ).</a:t>
            </a:r>
            <a:endParaRPr lang="en-US" sz="1250" dirty="0"/>
          </a:p>
        </p:txBody>
      </p:sp>
      <p:sp>
        <p:nvSpPr>
          <p:cNvPr id="13" name="a2_cp"/>
          <p:cNvSpPr/>
          <p:nvPr/>
        </p:nvSpPr>
        <p:spPr>
          <a:xfrm>
            <a:off x="4297680" y="3429000"/>
            <a:ext cx="3611880" cy="1417320"/>
          </a:xfrm>
          <a:prstGeom prst="roundRect">
            <a:avLst>
              <a:gd name="adj" fmla="val 5161"/>
            </a:avLst>
          </a:prstGeom>
          <a:solidFill>
            <a:schemeClr val="bg2"/>
          </a:solidFill>
          <a:ln/>
        </p:spPr>
        <p:txBody>
          <a:bodyPr/>
          <a:p/>
        </p:txBody>
      </p:sp>
      <p:sp>
        <p:nvSpPr>
          <p:cNvPr id="14" name="a2_cp"/>
          <p:cNvSpPr txBox="1"/>
          <p:nvPr/>
        </p:nvSpPr>
        <p:spPr>
          <a:xfrm>
            <a:off x="4434840" y="3474720"/>
            <a:ext cx="3337560" cy="1325880"/>
          </a:xfrm>
          <a:prstGeom prst="rect">
            <a:avLst/>
          </a:prstGeom>
          <a:noFill/>
          <a:ln/>
        </p:spPr>
        <p:txBody>
          <a:bodyPr wrap="square" lIns="0" tIns="0" rIns="0" bIns="0" rtlCol="0" anchor="ctr"/>
          <a:lstStyle/>
          <a:p>
            <a:pPr algn="l" indent="0" marL="0">
              <a:spcAft>
                <a:spcPts val="300"/>
              </a:spcAft>
              <a:buNone/>
            </a:pPr>
            <a:r>
              <a:rPr lang="en-US" sz="1250" b="1" dirty="0">
                <a:solidFill>
                  <a:schemeClr val="tx1"/>
                </a:solidFill>
              </a:rPr>
              <a:t>PIPE_BUF = 4096</a:t>
            </a:r>
            <a:endParaRPr lang="en-US" sz="1250" dirty="0"/>
          </a:p>
          <a:p>
            <a:pPr algn="l" indent="0" marL="0">
              <a:spcAft>
                <a:spcPts val="300"/>
              </a:spcAft>
              <a:buNone/>
            </a:pPr>
            <a:r>
              <a:rPr lang="en-US" sz="1250" dirty="0">
                <a:solidFill>
                  <a:schemeClr val="tx1"/>
                </a:solidFill>
              </a:rPr>
              <a:t>A write of at most 4096 bytes is never mixed with another writer's bytes. Bigger writes may be (Homework 2).</a:t>
            </a:r>
            <a:endParaRPr lang="en-US" sz="1250" dirty="0"/>
          </a:p>
        </p:txBody>
      </p:sp>
      <p:sp>
        <p:nvSpPr>
          <p:cNvPr id="15" name="a3_cp"/>
          <p:cNvSpPr/>
          <p:nvPr/>
        </p:nvSpPr>
        <p:spPr>
          <a:xfrm>
            <a:off x="8046720" y="3429000"/>
            <a:ext cx="3611880" cy="1417320"/>
          </a:xfrm>
          <a:prstGeom prst="roundRect">
            <a:avLst>
              <a:gd name="adj" fmla="val 5161"/>
            </a:avLst>
          </a:prstGeom>
          <a:solidFill>
            <a:schemeClr val="accent5"/>
          </a:solidFill>
          <a:ln/>
        </p:spPr>
        <p:txBody>
          <a:bodyPr/>
          <a:p/>
        </p:txBody>
      </p:sp>
      <p:sp>
        <p:nvSpPr>
          <p:cNvPr id="16" name="a3_cp"/>
          <p:cNvSpPr txBox="1"/>
          <p:nvPr/>
        </p:nvSpPr>
        <p:spPr>
          <a:xfrm>
            <a:off x="8183880" y="3474720"/>
            <a:ext cx="3337560" cy="1325880"/>
          </a:xfrm>
          <a:prstGeom prst="rect">
            <a:avLst/>
          </a:prstGeom>
          <a:noFill/>
          <a:ln/>
        </p:spPr>
        <p:txBody>
          <a:bodyPr wrap="square" lIns="0" tIns="0" rIns="0" bIns="0" rtlCol="0" anchor="ctr"/>
          <a:lstStyle/>
          <a:p>
            <a:pPr algn="l" indent="0" marL="0">
              <a:spcAft>
                <a:spcPts val="300"/>
              </a:spcAft>
              <a:buNone/>
            </a:pPr>
            <a:r>
              <a:rPr lang="en-US" sz="1250" b="1" dirty="0">
                <a:solidFill>
                  <a:schemeClr val="tx1"/>
                </a:solidFill>
              </a:rPr>
              <a:t>Small writes are slow</a:t>
            </a:r>
            <a:endParaRPr lang="en-US" sz="1250" dirty="0"/>
          </a:p>
          <a:p>
            <a:pPr algn="l" indent="0" marL="0">
              <a:spcAft>
                <a:spcPts val="300"/>
              </a:spcAft>
              <a:buNone/>
            </a:pPr>
            <a:r>
              <a:rPr lang="en-US" sz="1250" dirty="0">
                <a:solidFill>
                  <a:schemeClr val="tx1"/>
                </a:solidFill>
              </a:rPr>
              <a:t>64-byte chunks: 25 times slower. The cost is the system calls (Lecture 9), not the copying.</a:t>
            </a:r>
            <a:endParaRPr lang="en-US" sz="1250" dirty="0"/>
          </a:p>
        </p:txBody>
      </p:sp>
      <p:sp>
        <p:nvSpPr>
          <p:cNvPr id="17" name="Shape 14"/>
          <p:cNvSpPr/>
          <p:nvPr/>
        </p:nvSpPr>
        <p:spPr>
          <a:xfrm>
            <a:off x="548640" y="5029200"/>
            <a:ext cx="11109960" cy="914400"/>
          </a:xfrm>
          <a:prstGeom prst="roundRect">
            <a:avLst>
              <a:gd name="adj" fmla="val 8000"/>
            </a:avLst>
          </a:prstGeom>
          <a:solidFill>
            <a:schemeClr val="accent6"/>
          </a:solidFill>
          <a:ln/>
        </p:spPr>
        <p:txBody>
          <a:bodyPr/>
          <a:p/>
        </p:txBody>
      </p:sp>
      <p:sp>
        <p:nvSpPr>
          <p:cNvPr id="18" name="Text 15"/>
          <p:cNvSpPr txBox="1"/>
          <p:nvPr/>
        </p:nvSpPr>
        <p:spPr>
          <a:xfrm>
            <a:off x="731520" y="5029200"/>
            <a:ext cx="10789920" cy="914400"/>
          </a:xfrm>
          <a:prstGeom prst="rect">
            <a:avLst/>
          </a:prstGeom>
          <a:noFill/>
          <a:ln/>
        </p:spPr>
        <p:txBody>
          <a:bodyPr wrap="square" lIns="0" tIns="0" rIns="0" bIns="0" rtlCol="0" anchor="ctr"/>
          <a:lstStyle/>
          <a:p>
            <a:pPr algn="l" indent="0" marL="0">
              <a:spcAft>
                <a:spcPts val="600"/>
              </a:spcAft>
              <a:buNone/>
            </a:pPr>
            <a:r>
              <a:rPr lang="en-US" sz="1350" b="1" dirty="0">
                <a:solidFill>
                  <a:schemeClr val="accent1"/>
                </a:solidFill>
              </a:rPr>
              <a:t>C link:</a:t>
            </a:r>
            <a:pPr algn="l" indent="0" marL="0">
              <a:spcAft>
                <a:spcPts val="600"/>
              </a:spcAft>
              <a:buNone/>
            </a:pPr>
            <a:r>
              <a:rPr lang="en-US" sz="1350" dirty="0">
                <a:solidFill>
                  <a:schemeClr val="tx1"/>
                </a:solidFill>
              </a:rPr>
              <a:t>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fcntl(fd, F_GETPIPE_SZ)</a:t>
            </a:r>
            <a:pPr algn="l" indent="0" marL="0">
              <a:spcAft>
                <a:spcPts val="600"/>
              </a:spcAft>
              <a:buNone/>
            </a:pPr>
            <a:r>
              <a:rPr lang="en-US" sz="1350" dirty="0">
                <a:solidFill>
                  <a:schemeClr val="tx1"/>
                </a:solidFill>
              </a:rPr>
              <a:t> is the same kind of call as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fcntl(fd, F_SETFL, O_NONBLOCK)</a:t>
            </a:r>
            <a:pPr algn="l" indent="0" marL="0">
              <a:spcAft>
                <a:spcPts val="600"/>
              </a:spcAft>
              <a:buNone/>
            </a:pPr>
            <a:r>
              <a:rPr lang="en-US" sz="1350" dirty="0">
                <a:solidFill>
                  <a:schemeClr val="tx1"/>
                </a:solidFill>
              </a:rPr>
              <a:t>: one system call with a command number, used for many small settings of a file descriptor.</a:t>
            </a:r>
            <a:endParaRPr lang="en-US" sz="1350" dirty="0"/>
          </a:p>
        </p:txBody>
      </p:sp>
      <p:sp>
        <p:nvSpPr>
          <p:cNvPr id="20" name="Text 1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10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21"/>
                                        </p:tgtEl>
                                        <p:attrNameLst>
                                          <p:attrName>style.visibility</p:attrName>
                                        </p:attrNameLst>
                                      </p:cBhvr>
                                      <p:to>
                                        <p:strVal val="visible"/>
                                      </p:to>
                                    </p:set>
                                    <p:animEffect transition="in" filter="fade">
                                      <p:cBhvr>
                                        <p:cTn id="5" dur="400"/>
                                        <p:tgtEl>
                                          <p:spTgt spid="2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4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400"/>
                                        <p:tgtEl>
                                          <p:spTgt spid="14"/>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4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3</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A pipe inside the kernel</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fs/pipe.c: a ring of pages, two wait queues, two counters.</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11 / 26</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struct pipe_inode_info: a ring buffer of pages</a:t>
            </a:r>
            <a:endParaRPr lang="en-US" sz="3000" dirty="0"/>
          </a:p>
        </p:txBody>
      </p:sp>
      <p:sp>
        <p:nvSpPr>
          <p:cNvPr id="3" name="Shape 1"/>
          <p:cNvSpPr/>
          <p:nvPr/>
        </p:nvSpPr>
        <p:spPr>
          <a:xfrm>
            <a:off x="548640" y="1188720"/>
            <a:ext cx="5486400" cy="3291840"/>
          </a:xfrm>
          <a:prstGeom prst="roundRect">
            <a:avLst>
              <a:gd name="adj" fmla="val 2778"/>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4805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include/linux/pipe_fs_i.h, Linux 6.8 (real lines)</a:t>
            </a:r>
            <a:endParaRPr lang="en-US" sz="1100" dirty="0"/>
          </a:p>
        </p:txBody>
      </p:sp>
      <p:sp>
        <p:nvSpPr>
          <p:cNvPr id="8" name="Text 6"/>
          <p:cNvSpPr txBox="1"/>
          <p:nvPr/>
        </p:nvSpPr>
        <p:spPr>
          <a:xfrm>
            <a:off x="749808" y="1572768"/>
            <a:ext cx="5120640" cy="2788920"/>
          </a:xfrm>
          <a:prstGeom prst="rect">
            <a:avLst/>
          </a:prstGeom>
          <a:noFill/>
          <a:ln/>
        </p:spPr>
        <p:txBody>
          <a:bodyPr wrap="square" lIns="0" tIns="0" rIns="0" bIns="0" rtlCol="0" anchor="t"/>
          <a:lstStyle/>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5  #define PIPE_DEF_BUFFERS  16</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58  struct pipe_inode_info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60      wait_queue_head_t rd_wait, wr_wait;</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61      unsigned int head;</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62      unsigned int tail;</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63      unsigned int max_usage;</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66      unsigned int readers;</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67      unsigned int writers;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78      struct pipe_buffer *bufs;   /* the ring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148  pipe_empty(): return head == tail;</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169  pipe_full():  occupancy(head, tail) &gt;= limit</a:t>
            </a:r>
            <a:endParaRPr lang="en-US" sz="1050" dirty="0"/>
          </a:p>
        </p:txBody>
      </p:sp>
      <p:sp>
        <p:nvSpPr>
          <p:cNvPr id="9" name="Shape 7"/>
          <p:cNvSpPr/>
          <p:nvPr/>
        </p:nvSpPr>
        <p:spPr>
          <a:xfrm>
            <a:off x="6355080" y="1325880"/>
            <a:ext cx="548640" cy="640080"/>
          </a:xfrm>
          <a:prstGeom prst="rect">
            <a:avLst/>
          </a:prstGeom>
          <a:solidFill>
            <a:srgbClr val="FFFFFF"/>
          </a:solidFill>
          <a:ln w="9525">
            <a:solidFill>
              <a:srgbClr val="475569"/>
            </a:solidFill>
            <a:prstDash val="solid"/>
          </a:ln>
        </p:spPr>
        <p:txBody>
          <a:bodyPr/>
          <a:p/>
        </p:txBody>
      </p:sp>
      <p:sp>
        <p:nvSpPr>
          <p:cNvPr id="10" name="Text 8"/>
          <p:cNvSpPr txBox="1"/>
          <p:nvPr/>
        </p:nvSpPr>
        <p:spPr>
          <a:xfrm>
            <a:off x="6355080"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0</a:t>
            </a:r>
            <a:endParaRPr lang="en-US" sz="1100" dirty="0"/>
          </a:p>
        </p:txBody>
      </p:sp>
      <p:sp>
        <p:nvSpPr>
          <p:cNvPr id="11" name="Shape 9"/>
          <p:cNvSpPr/>
          <p:nvPr/>
        </p:nvSpPr>
        <p:spPr>
          <a:xfrm>
            <a:off x="7004304" y="1325880"/>
            <a:ext cx="548640" cy="640080"/>
          </a:xfrm>
          <a:prstGeom prst="rect">
            <a:avLst/>
          </a:prstGeom>
          <a:solidFill>
            <a:srgbClr val="FFFFFF"/>
          </a:solidFill>
          <a:ln w="9525">
            <a:solidFill>
              <a:srgbClr val="475569"/>
            </a:solidFill>
            <a:prstDash val="solid"/>
          </a:ln>
        </p:spPr>
        <p:txBody>
          <a:bodyPr/>
          <a:p/>
        </p:txBody>
      </p:sp>
      <p:sp>
        <p:nvSpPr>
          <p:cNvPr id="12" name="Text 10"/>
          <p:cNvSpPr txBox="1"/>
          <p:nvPr/>
        </p:nvSpPr>
        <p:spPr>
          <a:xfrm>
            <a:off x="7004304"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1</a:t>
            </a:r>
            <a:endParaRPr lang="en-US" sz="1100" dirty="0"/>
          </a:p>
        </p:txBody>
      </p:sp>
      <p:sp>
        <p:nvSpPr>
          <p:cNvPr id="13" name="Shape 11"/>
          <p:cNvSpPr/>
          <p:nvPr/>
        </p:nvSpPr>
        <p:spPr>
          <a:xfrm>
            <a:off x="7653528" y="1325880"/>
            <a:ext cx="548640" cy="640080"/>
          </a:xfrm>
          <a:prstGeom prst="rect">
            <a:avLst/>
          </a:prstGeom>
          <a:solidFill>
            <a:srgbClr val="FFFFFF"/>
          </a:solidFill>
          <a:ln w="9525">
            <a:solidFill>
              <a:srgbClr val="475569"/>
            </a:solidFill>
            <a:prstDash val="solid"/>
          </a:ln>
        </p:spPr>
        <p:txBody>
          <a:bodyPr/>
          <a:p/>
        </p:txBody>
      </p:sp>
      <p:sp>
        <p:nvSpPr>
          <p:cNvPr id="14" name="Text 12"/>
          <p:cNvSpPr txBox="1"/>
          <p:nvPr/>
        </p:nvSpPr>
        <p:spPr>
          <a:xfrm>
            <a:off x="7653528"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2</a:t>
            </a:r>
            <a:endParaRPr lang="en-US" sz="1100" dirty="0"/>
          </a:p>
        </p:txBody>
      </p:sp>
      <p:sp>
        <p:nvSpPr>
          <p:cNvPr id="15" name="Shape 13"/>
          <p:cNvSpPr/>
          <p:nvPr/>
        </p:nvSpPr>
        <p:spPr>
          <a:xfrm>
            <a:off x="8302752" y="1325880"/>
            <a:ext cx="548640" cy="640080"/>
          </a:xfrm>
          <a:prstGeom prst="rect">
            <a:avLst/>
          </a:prstGeom>
          <a:solidFill>
            <a:srgbClr val="EA580C"/>
          </a:solidFill>
          <a:ln w="9525">
            <a:solidFill>
              <a:srgbClr val="475569"/>
            </a:solidFill>
            <a:prstDash val="solid"/>
          </a:ln>
        </p:spPr>
        <p:txBody>
          <a:bodyPr/>
          <a:p/>
        </p:txBody>
      </p:sp>
      <p:sp>
        <p:nvSpPr>
          <p:cNvPr id="16" name="Text 14"/>
          <p:cNvSpPr txBox="1"/>
          <p:nvPr/>
        </p:nvSpPr>
        <p:spPr>
          <a:xfrm>
            <a:off x="8302752"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bg1"/>
                </a:solidFill>
              </a:rPr>
              <a:t>3</a:t>
            </a:r>
            <a:endParaRPr lang="en-US" sz="1100" dirty="0"/>
          </a:p>
        </p:txBody>
      </p:sp>
      <p:sp>
        <p:nvSpPr>
          <p:cNvPr id="17" name="Shape 15"/>
          <p:cNvSpPr/>
          <p:nvPr/>
        </p:nvSpPr>
        <p:spPr>
          <a:xfrm>
            <a:off x="8951976" y="1325880"/>
            <a:ext cx="548640" cy="640080"/>
          </a:xfrm>
          <a:prstGeom prst="rect">
            <a:avLst/>
          </a:prstGeom>
          <a:solidFill>
            <a:srgbClr val="EA580C"/>
          </a:solidFill>
          <a:ln w="9525">
            <a:solidFill>
              <a:srgbClr val="475569"/>
            </a:solidFill>
            <a:prstDash val="solid"/>
          </a:ln>
        </p:spPr>
        <p:txBody>
          <a:bodyPr/>
          <a:p/>
        </p:txBody>
      </p:sp>
      <p:sp>
        <p:nvSpPr>
          <p:cNvPr id="18" name="Text 16"/>
          <p:cNvSpPr txBox="1"/>
          <p:nvPr/>
        </p:nvSpPr>
        <p:spPr>
          <a:xfrm>
            <a:off x="8951976"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bg1"/>
                </a:solidFill>
              </a:rPr>
              <a:t>4</a:t>
            </a:r>
            <a:endParaRPr lang="en-US" sz="1100" dirty="0"/>
          </a:p>
        </p:txBody>
      </p:sp>
      <p:sp>
        <p:nvSpPr>
          <p:cNvPr id="19" name="Shape 17"/>
          <p:cNvSpPr/>
          <p:nvPr/>
        </p:nvSpPr>
        <p:spPr>
          <a:xfrm>
            <a:off x="9601200" y="1325880"/>
            <a:ext cx="548640" cy="640080"/>
          </a:xfrm>
          <a:prstGeom prst="rect">
            <a:avLst/>
          </a:prstGeom>
          <a:solidFill>
            <a:srgbClr val="EA580C"/>
          </a:solidFill>
          <a:ln w="9525">
            <a:solidFill>
              <a:srgbClr val="475569"/>
            </a:solidFill>
            <a:prstDash val="solid"/>
          </a:ln>
        </p:spPr>
        <p:txBody>
          <a:bodyPr/>
          <a:p/>
        </p:txBody>
      </p:sp>
      <p:sp>
        <p:nvSpPr>
          <p:cNvPr id="20" name="Text 18"/>
          <p:cNvSpPr txBox="1"/>
          <p:nvPr/>
        </p:nvSpPr>
        <p:spPr>
          <a:xfrm>
            <a:off x="9601200"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bg1"/>
                </a:solidFill>
              </a:rPr>
              <a:t>5</a:t>
            </a:r>
            <a:endParaRPr lang="en-US" sz="1100" dirty="0"/>
          </a:p>
        </p:txBody>
      </p:sp>
      <p:sp>
        <p:nvSpPr>
          <p:cNvPr id="21" name="Shape 19"/>
          <p:cNvSpPr/>
          <p:nvPr/>
        </p:nvSpPr>
        <p:spPr>
          <a:xfrm>
            <a:off x="10250424" y="1325880"/>
            <a:ext cx="548640" cy="640080"/>
          </a:xfrm>
          <a:prstGeom prst="rect">
            <a:avLst/>
          </a:prstGeom>
          <a:solidFill>
            <a:srgbClr val="EA580C"/>
          </a:solidFill>
          <a:ln w="9525">
            <a:solidFill>
              <a:srgbClr val="475569"/>
            </a:solidFill>
            <a:prstDash val="solid"/>
          </a:ln>
        </p:spPr>
        <p:txBody>
          <a:bodyPr/>
          <a:p/>
        </p:txBody>
      </p:sp>
      <p:sp>
        <p:nvSpPr>
          <p:cNvPr id="22" name="Text 20"/>
          <p:cNvSpPr txBox="1"/>
          <p:nvPr/>
        </p:nvSpPr>
        <p:spPr>
          <a:xfrm>
            <a:off x="10250424"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bg1"/>
                </a:solidFill>
              </a:rPr>
              <a:t>6</a:t>
            </a:r>
            <a:endParaRPr lang="en-US" sz="1100" dirty="0"/>
          </a:p>
        </p:txBody>
      </p:sp>
      <p:sp>
        <p:nvSpPr>
          <p:cNvPr id="23" name="Shape 21"/>
          <p:cNvSpPr/>
          <p:nvPr/>
        </p:nvSpPr>
        <p:spPr>
          <a:xfrm>
            <a:off x="10899648" y="1325880"/>
            <a:ext cx="548640" cy="640080"/>
          </a:xfrm>
          <a:prstGeom prst="rect">
            <a:avLst/>
          </a:prstGeom>
          <a:solidFill>
            <a:srgbClr val="EA580C"/>
          </a:solidFill>
          <a:ln w="9525">
            <a:solidFill>
              <a:srgbClr val="475569"/>
            </a:solidFill>
            <a:prstDash val="solid"/>
          </a:ln>
        </p:spPr>
        <p:txBody>
          <a:bodyPr/>
          <a:p/>
        </p:txBody>
      </p:sp>
      <p:sp>
        <p:nvSpPr>
          <p:cNvPr id="24" name="Text 22"/>
          <p:cNvSpPr txBox="1"/>
          <p:nvPr/>
        </p:nvSpPr>
        <p:spPr>
          <a:xfrm>
            <a:off x="10899648" y="132588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bg1"/>
                </a:solidFill>
              </a:rPr>
              <a:t>7</a:t>
            </a:r>
            <a:endParaRPr lang="en-US" sz="1100" dirty="0"/>
          </a:p>
        </p:txBody>
      </p:sp>
      <p:sp>
        <p:nvSpPr>
          <p:cNvPr id="25" name="Shape 23"/>
          <p:cNvSpPr/>
          <p:nvPr/>
        </p:nvSpPr>
        <p:spPr>
          <a:xfrm>
            <a:off x="6355080" y="2103120"/>
            <a:ext cx="548640" cy="640080"/>
          </a:xfrm>
          <a:prstGeom prst="rect">
            <a:avLst/>
          </a:prstGeom>
          <a:solidFill>
            <a:srgbClr val="EA580C"/>
          </a:solidFill>
          <a:ln w="9525">
            <a:solidFill>
              <a:srgbClr val="475569"/>
            </a:solidFill>
            <a:prstDash val="solid"/>
          </a:ln>
        </p:spPr>
        <p:txBody>
          <a:bodyPr/>
          <a:p/>
        </p:txBody>
      </p:sp>
      <p:sp>
        <p:nvSpPr>
          <p:cNvPr id="26" name="Text 24"/>
          <p:cNvSpPr txBox="1"/>
          <p:nvPr/>
        </p:nvSpPr>
        <p:spPr>
          <a:xfrm>
            <a:off x="6355080"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bg1"/>
                </a:solidFill>
              </a:rPr>
              <a:t>8</a:t>
            </a:r>
            <a:endParaRPr lang="en-US" sz="1100" dirty="0"/>
          </a:p>
        </p:txBody>
      </p:sp>
      <p:sp>
        <p:nvSpPr>
          <p:cNvPr id="27" name="Shape 25"/>
          <p:cNvSpPr/>
          <p:nvPr/>
        </p:nvSpPr>
        <p:spPr>
          <a:xfrm>
            <a:off x="7004304" y="2103120"/>
            <a:ext cx="548640" cy="640080"/>
          </a:xfrm>
          <a:prstGeom prst="rect">
            <a:avLst/>
          </a:prstGeom>
          <a:solidFill>
            <a:srgbClr val="FFFFFF"/>
          </a:solidFill>
          <a:ln w="9525">
            <a:solidFill>
              <a:srgbClr val="475569"/>
            </a:solidFill>
            <a:prstDash val="solid"/>
          </a:ln>
        </p:spPr>
        <p:txBody>
          <a:bodyPr/>
          <a:p/>
        </p:txBody>
      </p:sp>
      <p:sp>
        <p:nvSpPr>
          <p:cNvPr id="28" name="Text 26"/>
          <p:cNvSpPr txBox="1"/>
          <p:nvPr/>
        </p:nvSpPr>
        <p:spPr>
          <a:xfrm>
            <a:off x="7004304"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9</a:t>
            </a:r>
            <a:endParaRPr lang="en-US" sz="1100" dirty="0"/>
          </a:p>
        </p:txBody>
      </p:sp>
      <p:sp>
        <p:nvSpPr>
          <p:cNvPr id="29" name="Shape 27"/>
          <p:cNvSpPr/>
          <p:nvPr/>
        </p:nvSpPr>
        <p:spPr>
          <a:xfrm>
            <a:off x="7653528" y="2103120"/>
            <a:ext cx="548640" cy="640080"/>
          </a:xfrm>
          <a:prstGeom prst="rect">
            <a:avLst/>
          </a:prstGeom>
          <a:solidFill>
            <a:srgbClr val="FFFFFF"/>
          </a:solidFill>
          <a:ln w="9525">
            <a:solidFill>
              <a:srgbClr val="475569"/>
            </a:solidFill>
            <a:prstDash val="solid"/>
          </a:ln>
        </p:spPr>
        <p:txBody>
          <a:bodyPr/>
          <a:p/>
        </p:txBody>
      </p:sp>
      <p:sp>
        <p:nvSpPr>
          <p:cNvPr id="30" name="Text 28"/>
          <p:cNvSpPr txBox="1"/>
          <p:nvPr/>
        </p:nvSpPr>
        <p:spPr>
          <a:xfrm>
            <a:off x="7653528"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10</a:t>
            </a:r>
            <a:endParaRPr lang="en-US" sz="1100" dirty="0"/>
          </a:p>
        </p:txBody>
      </p:sp>
      <p:sp>
        <p:nvSpPr>
          <p:cNvPr id="31" name="Shape 29"/>
          <p:cNvSpPr/>
          <p:nvPr/>
        </p:nvSpPr>
        <p:spPr>
          <a:xfrm>
            <a:off x="8302752" y="2103120"/>
            <a:ext cx="548640" cy="640080"/>
          </a:xfrm>
          <a:prstGeom prst="rect">
            <a:avLst/>
          </a:prstGeom>
          <a:solidFill>
            <a:srgbClr val="FFFFFF"/>
          </a:solidFill>
          <a:ln w="9525">
            <a:solidFill>
              <a:srgbClr val="475569"/>
            </a:solidFill>
            <a:prstDash val="solid"/>
          </a:ln>
        </p:spPr>
        <p:txBody>
          <a:bodyPr/>
          <a:p/>
        </p:txBody>
      </p:sp>
      <p:sp>
        <p:nvSpPr>
          <p:cNvPr id="32" name="Text 30"/>
          <p:cNvSpPr txBox="1"/>
          <p:nvPr/>
        </p:nvSpPr>
        <p:spPr>
          <a:xfrm>
            <a:off x="8302752"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11</a:t>
            </a:r>
            <a:endParaRPr lang="en-US" sz="1100" dirty="0"/>
          </a:p>
        </p:txBody>
      </p:sp>
      <p:sp>
        <p:nvSpPr>
          <p:cNvPr id="33" name="Shape 31"/>
          <p:cNvSpPr/>
          <p:nvPr/>
        </p:nvSpPr>
        <p:spPr>
          <a:xfrm>
            <a:off x="8951976" y="2103120"/>
            <a:ext cx="548640" cy="640080"/>
          </a:xfrm>
          <a:prstGeom prst="rect">
            <a:avLst/>
          </a:prstGeom>
          <a:solidFill>
            <a:srgbClr val="FFFFFF"/>
          </a:solidFill>
          <a:ln w="9525">
            <a:solidFill>
              <a:srgbClr val="475569"/>
            </a:solidFill>
            <a:prstDash val="solid"/>
          </a:ln>
        </p:spPr>
        <p:txBody>
          <a:bodyPr/>
          <a:p/>
        </p:txBody>
      </p:sp>
      <p:sp>
        <p:nvSpPr>
          <p:cNvPr id="34" name="Text 32"/>
          <p:cNvSpPr txBox="1"/>
          <p:nvPr/>
        </p:nvSpPr>
        <p:spPr>
          <a:xfrm>
            <a:off x="8951976"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12</a:t>
            </a:r>
            <a:endParaRPr lang="en-US" sz="1100" dirty="0"/>
          </a:p>
        </p:txBody>
      </p:sp>
      <p:sp>
        <p:nvSpPr>
          <p:cNvPr id="35" name="Shape 33"/>
          <p:cNvSpPr/>
          <p:nvPr/>
        </p:nvSpPr>
        <p:spPr>
          <a:xfrm>
            <a:off x="9601200" y="2103120"/>
            <a:ext cx="548640" cy="640080"/>
          </a:xfrm>
          <a:prstGeom prst="rect">
            <a:avLst/>
          </a:prstGeom>
          <a:solidFill>
            <a:srgbClr val="FFFFFF"/>
          </a:solidFill>
          <a:ln w="9525">
            <a:solidFill>
              <a:srgbClr val="475569"/>
            </a:solidFill>
            <a:prstDash val="solid"/>
          </a:ln>
        </p:spPr>
        <p:txBody>
          <a:bodyPr/>
          <a:p/>
        </p:txBody>
      </p:sp>
      <p:sp>
        <p:nvSpPr>
          <p:cNvPr id="36" name="Text 34"/>
          <p:cNvSpPr txBox="1"/>
          <p:nvPr/>
        </p:nvSpPr>
        <p:spPr>
          <a:xfrm>
            <a:off x="9601200"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13</a:t>
            </a:r>
            <a:endParaRPr lang="en-US" sz="1100" dirty="0"/>
          </a:p>
        </p:txBody>
      </p:sp>
      <p:sp>
        <p:nvSpPr>
          <p:cNvPr id="37" name="Shape 35"/>
          <p:cNvSpPr/>
          <p:nvPr/>
        </p:nvSpPr>
        <p:spPr>
          <a:xfrm>
            <a:off x="10250424" y="2103120"/>
            <a:ext cx="548640" cy="640080"/>
          </a:xfrm>
          <a:prstGeom prst="rect">
            <a:avLst/>
          </a:prstGeom>
          <a:solidFill>
            <a:srgbClr val="FFFFFF"/>
          </a:solidFill>
          <a:ln w="9525">
            <a:solidFill>
              <a:srgbClr val="475569"/>
            </a:solidFill>
            <a:prstDash val="solid"/>
          </a:ln>
        </p:spPr>
        <p:txBody>
          <a:bodyPr/>
          <a:p/>
        </p:txBody>
      </p:sp>
      <p:sp>
        <p:nvSpPr>
          <p:cNvPr id="38" name="Text 36"/>
          <p:cNvSpPr txBox="1"/>
          <p:nvPr/>
        </p:nvSpPr>
        <p:spPr>
          <a:xfrm>
            <a:off x="10250424"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14</a:t>
            </a:r>
            <a:endParaRPr lang="en-US" sz="1100" dirty="0"/>
          </a:p>
        </p:txBody>
      </p:sp>
      <p:sp>
        <p:nvSpPr>
          <p:cNvPr id="39" name="Shape 37"/>
          <p:cNvSpPr/>
          <p:nvPr/>
        </p:nvSpPr>
        <p:spPr>
          <a:xfrm>
            <a:off x="10899648" y="2103120"/>
            <a:ext cx="548640" cy="640080"/>
          </a:xfrm>
          <a:prstGeom prst="rect">
            <a:avLst/>
          </a:prstGeom>
          <a:solidFill>
            <a:srgbClr val="FFFFFF"/>
          </a:solidFill>
          <a:ln w="9525">
            <a:solidFill>
              <a:srgbClr val="475569"/>
            </a:solidFill>
            <a:prstDash val="solid"/>
          </a:ln>
        </p:spPr>
        <p:txBody>
          <a:bodyPr/>
          <a:p/>
        </p:txBody>
      </p:sp>
      <p:sp>
        <p:nvSpPr>
          <p:cNvPr id="40" name="Text 38"/>
          <p:cNvSpPr txBox="1"/>
          <p:nvPr/>
        </p:nvSpPr>
        <p:spPr>
          <a:xfrm>
            <a:off x="10899648" y="2103120"/>
            <a:ext cx="548640" cy="640080"/>
          </a:xfrm>
          <a:prstGeom prst="rect">
            <a:avLst/>
          </a:prstGeom>
          <a:noFill/>
          <a:ln/>
        </p:spPr>
        <p:txBody>
          <a:bodyPr wrap="square" lIns="0" tIns="0" rIns="0" bIns="0" rtlCol="0" anchor="ctr"/>
          <a:lstStyle/>
          <a:p>
            <a:pPr algn="ctr" indent="0" marL="0">
              <a:spcAft>
                <a:spcPts val="600"/>
              </a:spcAft>
              <a:buNone/>
            </a:pPr>
            <a:r>
              <a:rPr lang="en-US" sz="1100" dirty="0">
                <a:solidFill>
                  <a:schemeClr val="accent3"/>
                </a:solidFill>
              </a:rPr>
              <a:t>15</a:t>
            </a:r>
            <a:endParaRPr lang="en-US" sz="1100" dirty="0"/>
          </a:p>
        </p:txBody>
      </p:sp>
      <p:sp>
        <p:nvSpPr>
          <p:cNvPr id="41" name="Text 39"/>
          <p:cNvSpPr txBox="1"/>
          <p:nvPr/>
        </p:nvSpPr>
        <p:spPr>
          <a:xfrm>
            <a:off x="6355080" y="2926080"/>
            <a:ext cx="5303520" cy="320040"/>
          </a:xfrm>
          <a:prstGeom prst="rect">
            <a:avLst/>
          </a:prstGeom>
          <a:noFill/>
          <a:ln/>
        </p:spPr>
        <p:txBody>
          <a:bodyPr wrap="square" lIns="0" tIns="0" rIns="0" bIns="0" rtlCol="0" anchor="t"/>
          <a:lstStyle/>
          <a:p>
            <a:pPr algn="l" indent="0" marL="0">
              <a:spcAft>
                <a:spcPts val="600"/>
              </a:spcAft>
              <a:buNone/>
            </a:pPr>
            <a:r>
              <a:rPr lang="en-US" sz="1200" b="1" dirty="0">
                <a:solidFill>
                  <a:schemeClr val="tx1"/>
                </a:solidFill>
              </a:rPr>
              <a:t>tail = 3 (next to read)        head = 9 (next to fill)</a:t>
            </a:r>
            <a:endParaRPr lang="en-US" sz="1200" dirty="0"/>
          </a:p>
        </p:txBody>
      </p:sp>
      <p:sp>
        <p:nvSpPr>
          <p:cNvPr id="42" name="Text 40"/>
          <p:cNvSpPr txBox="1"/>
          <p:nvPr/>
        </p:nvSpPr>
        <p:spPr>
          <a:xfrm>
            <a:off x="6355080" y="3246120"/>
            <a:ext cx="5303520" cy="320040"/>
          </a:xfrm>
          <a:prstGeom prst="rect">
            <a:avLst/>
          </a:prstGeom>
          <a:noFill/>
          <a:ln/>
        </p:spPr>
        <p:txBody>
          <a:bodyPr wrap="square" lIns="0" tIns="0" rIns="0" bIns="0" rtlCol="0" anchor="t"/>
          <a:lstStyle/>
          <a:p>
            <a:pPr algn="l" indent="0" marL="0">
              <a:spcAft>
                <a:spcPts val="600"/>
              </a:spcAft>
              <a:buNone/>
            </a:pPr>
            <a:r>
              <a:rPr lang="en-US" sz="1100" dirty="0">
                <a:solidFill>
                  <a:schemeClr val="accent3"/>
                </a:solidFill>
              </a:rPr>
              <a:t>each box: one 4 KiB page; slot = counter &amp; 15</a:t>
            </a:r>
            <a:endParaRPr lang="en-US" sz="1100" dirty="0"/>
          </a:p>
        </p:txBody>
      </p:sp>
      <p:sp>
        <p:nvSpPr>
          <p:cNvPr id="43" name="a1_rg"/>
          <p:cNvSpPr/>
          <p:nvPr/>
        </p:nvSpPr>
        <p:spPr>
          <a:xfrm>
            <a:off x="6355080" y="3703320"/>
            <a:ext cx="5303520" cy="1051560"/>
          </a:xfrm>
          <a:prstGeom prst="roundRect">
            <a:avLst>
              <a:gd name="adj" fmla="val 6957"/>
            </a:avLst>
          </a:prstGeom>
          <a:solidFill>
            <a:schemeClr val="bg2"/>
          </a:solidFill>
          <a:ln/>
        </p:spPr>
        <p:txBody>
          <a:bodyPr/>
          <a:p/>
        </p:txBody>
      </p:sp>
      <p:sp>
        <p:nvSpPr>
          <p:cNvPr id="44" name="a1_rg"/>
          <p:cNvSpPr txBox="1"/>
          <p:nvPr/>
        </p:nvSpPr>
        <p:spPr>
          <a:xfrm>
            <a:off x="6492240" y="3703320"/>
            <a:ext cx="5029200" cy="105156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head and tail only grow:</a:t>
            </a:r>
            <a:pPr algn="l" indent="0" marL="0">
              <a:spcAft>
                <a:spcPts val="600"/>
              </a:spcAft>
              <a:buNone/>
            </a:pPr>
            <a:r>
              <a:rPr lang="en-US" sz="1250" dirty="0">
                <a:solidFill>
                  <a:schemeClr val="tx1"/>
                </a:solidFill>
              </a:rPr>
              <a:t> They are unsigned counters. The slot is counter &amp; (16 − 1); the ring wraps around by itself. Empty: head == tail. Full: head − tail == 16.</a:t>
            </a:r>
            <a:endParaRPr lang="en-US" sz="1250" dirty="0"/>
          </a:p>
        </p:txBody>
      </p:sp>
      <p:sp>
        <p:nvSpPr>
          <p:cNvPr id="45" name="a2_rg"/>
          <p:cNvSpPr/>
          <p:nvPr/>
        </p:nvSpPr>
        <p:spPr>
          <a:xfrm>
            <a:off x="6355080" y="4846320"/>
            <a:ext cx="5303520" cy="1051560"/>
          </a:xfrm>
          <a:prstGeom prst="roundRect">
            <a:avLst>
              <a:gd name="adj" fmla="val 6957"/>
            </a:avLst>
          </a:prstGeom>
          <a:solidFill>
            <a:schemeClr val="accent5"/>
          </a:solidFill>
          <a:ln/>
        </p:spPr>
        <p:txBody>
          <a:bodyPr/>
          <a:p/>
        </p:txBody>
      </p:sp>
      <p:sp>
        <p:nvSpPr>
          <p:cNvPr id="46" name="a2_rg"/>
          <p:cNvSpPr txBox="1"/>
          <p:nvPr/>
        </p:nvSpPr>
        <p:spPr>
          <a:xfrm>
            <a:off x="6492240" y="4846320"/>
            <a:ext cx="5029200" cy="105156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Two wait queues:</a:t>
            </a:r>
            <a:pPr algn="l" indent="0" marL="0">
              <a:spcAft>
                <a:spcPts val="600"/>
              </a:spcAft>
              <a:buNone/>
            </a:pPr>
            <a:r>
              <a:rPr lang="en-US" sz="1250" dirty="0">
                <a:solidFill>
                  <a:schemeClr val="tx1"/>
                </a:solidFill>
              </a:rPr>
              <a:t> A writer that finds the ring full sleeps on wr_wait; a reader that finds it empty sleeps on rd_wait. Each side wakes the other.</a:t>
            </a:r>
            <a:endParaRPr lang="en-US" sz="1250" dirty="0"/>
          </a:p>
        </p:txBody>
      </p:sp>
      <p:sp>
        <p:nvSpPr>
          <p:cNvPr id="47" name="Shape 45"/>
          <p:cNvSpPr/>
          <p:nvPr/>
        </p:nvSpPr>
        <p:spPr>
          <a:xfrm>
            <a:off x="548640" y="4663440"/>
            <a:ext cx="5486400" cy="1280160"/>
          </a:xfrm>
          <a:prstGeom prst="roundRect">
            <a:avLst>
              <a:gd name="adj" fmla="val 5714"/>
            </a:avLst>
          </a:prstGeom>
          <a:solidFill>
            <a:schemeClr val="accent6"/>
          </a:solidFill>
          <a:ln/>
        </p:spPr>
        <p:txBody>
          <a:bodyPr/>
          <a:p/>
        </p:txBody>
      </p:sp>
      <p:sp>
        <p:nvSpPr>
          <p:cNvPr id="48" name="Text 46"/>
          <p:cNvSpPr txBox="1"/>
          <p:nvPr/>
        </p:nvSpPr>
        <p:spPr>
          <a:xfrm>
            <a:off x="731520" y="4663440"/>
            <a:ext cx="5120640" cy="1280160"/>
          </a:xfrm>
          <a:prstGeom prst="rect">
            <a:avLst/>
          </a:prstGeom>
          <a:noFill/>
          <a:ln/>
        </p:spPr>
        <p:txBody>
          <a:bodyPr wrap="square" lIns="0" tIns="0" rIns="0" bIns="0" rtlCol="0" anchor="ctr"/>
          <a:lstStyle/>
          <a:p>
            <a:pPr algn="l" indent="0" marL="0">
              <a:spcAft>
                <a:spcPts val="600"/>
              </a:spcAft>
              <a:buNone/>
            </a:pPr>
            <a:r>
              <a:rPr lang="en-US" sz="1300" b="1" dirty="0">
                <a:solidFill>
                  <a:schemeClr val="accent1"/>
                </a:solidFill>
              </a:rPr>
              <a:t>C link:</a:t>
            </a:r>
            <a:pPr algn="l" indent="0" marL="0">
              <a:spcAft>
                <a:spcPts val="600"/>
              </a:spcAft>
              <a:buNone/>
            </a:pPr>
            <a:r>
              <a:rPr lang="en-US" sz="1300" dirty="0">
                <a:solidFill>
                  <a:schemeClr val="tx1"/>
                </a:solidFill>
              </a:rPr>
              <a:t> the circular buffer from your data-structures course: an array, a read index and a write index, </a:t>
            </a:r>
            <a:pPr algn="l" indent="0" marL="0">
              <a:spcAft>
                <a:spcPts val="600"/>
              </a:spcAft>
              <a:buNone/>
            </a:pPr>
            <a:r>
              <a:rPr lang="en-US" sz="1300" dirty="0">
                <a:solidFill>
                  <a:schemeClr val="tx1"/>
                </a:solidFill>
                <a:latin typeface="Consolas" pitchFamily="34" charset="0"/>
                <a:ea typeface="Consolas" pitchFamily="34" charset="-122"/>
                <a:cs typeface="Consolas" pitchFamily="34" charset="-120"/>
              </a:rPr>
              <a:t>i % N</a:t>
            </a:r>
            <a:pPr algn="l" indent="0" marL="0">
              <a:spcAft>
                <a:spcPts val="600"/>
              </a:spcAft>
              <a:buNone/>
            </a:pPr>
            <a:r>
              <a:rPr lang="en-US" sz="1300" dirty="0">
                <a:solidFill>
                  <a:schemeClr val="tx1"/>
                </a:solidFill>
              </a:rPr>
              <a:t>. With N a power of two, </a:t>
            </a:r>
            <a:pPr algn="l" indent="0" marL="0">
              <a:spcAft>
                <a:spcPts val="600"/>
              </a:spcAft>
              <a:buNone/>
            </a:pPr>
            <a:r>
              <a:rPr lang="en-US" sz="1300" dirty="0">
                <a:solidFill>
                  <a:schemeClr val="tx1"/>
                </a:solidFill>
                <a:latin typeface="Consolas" pitchFamily="34" charset="0"/>
                <a:ea typeface="Consolas" pitchFamily="34" charset="-122"/>
                <a:cs typeface="Consolas" pitchFamily="34" charset="-120"/>
              </a:rPr>
              <a:t>i &amp; (N − 1)</a:t>
            </a:r>
            <a:pPr algn="l" indent="0" marL="0">
              <a:spcAft>
                <a:spcPts val="600"/>
              </a:spcAft>
              <a:buNone/>
            </a:pPr>
            <a:r>
              <a:rPr lang="en-US" sz="1300" dirty="0">
                <a:solidFill>
                  <a:schemeClr val="tx1"/>
                </a:solidFill>
              </a:rPr>
              <a:t> does the same job with no division.</a:t>
            </a:r>
            <a:endParaRPr lang="en-US" sz="1300" dirty="0"/>
          </a:p>
        </p:txBody>
      </p:sp>
      <p:sp>
        <p:nvSpPr>
          <p:cNvPr id="49" name="Text 47"/>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Bovet &amp; Cesati Ch. 19 (pipes); the kernel source</a:t>
            </a:r>
            <a:endParaRPr lang="en-US" sz="1100" dirty="0"/>
          </a:p>
        </p:txBody>
      </p:sp>
      <p:sp>
        <p:nvSpPr>
          <p:cNvPr id="51" name="Text 48"/>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12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43"/>
                                        </p:tgtEl>
                                        <p:attrNameLst>
                                          <p:attrName>style.visibility</p:attrName>
                                        </p:attrNameLst>
                                      </p:cBhvr>
                                      <p:to>
                                        <p:strVal val="visible"/>
                                      </p:to>
                                    </p:set>
                                    <p:animEffect transition="in" filter="fade">
                                      <p:cBhvr>
                                        <p:cTn id="5" dur="400"/>
                                        <p:tgtEl>
                                          <p:spTgt spid="4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4"/>
                                        </p:tgtEl>
                                        <p:attrNameLst>
                                          <p:attrName>style.visibility</p:attrName>
                                        </p:attrNameLst>
                                      </p:cBhvr>
                                      <p:to>
                                        <p:strVal val="visible"/>
                                      </p:to>
                                    </p:set>
                                    <p:animEffect transition="in" filter="fade">
                                      <p:cBhvr>
                                        <p:cTn id="8" dur="4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4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4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pipe_write and pipe_read: the three rules in the source</a:t>
            </a:r>
            <a:endParaRPr lang="en-US" sz="3000" dirty="0"/>
          </a:p>
        </p:txBody>
      </p:sp>
      <p:sp>
        <p:nvSpPr>
          <p:cNvPr id="3" name="Shape 1"/>
          <p:cNvSpPr/>
          <p:nvPr/>
        </p:nvSpPr>
        <p:spPr>
          <a:xfrm>
            <a:off x="548640" y="1188720"/>
            <a:ext cx="5486400" cy="4754880"/>
          </a:xfrm>
          <a:prstGeom prst="roundRect">
            <a:avLst>
              <a:gd name="adj" fmla="val 1923"/>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4805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fs/pipe.c pipe_write, Linux 6.8 (real lines)</a:t>
            </a:r>
            <a:endParaRPr lang="en-US" sz="1100" dirty="0"/>
          </a:p>
        </p:txBody>
      </p:sp>
      <p:sp>
        <p:nvSpPr>
          <p:cNvPr id="8" name="Text 6"/>
          <p:cNvSpPr txBox="1"/>
          <p:nvPr/>
        </p:nvSpPr>
        <p:spPr>
          <a:xfrm>
            <a:off x="749808" y="1572768"/>
            <a:ext cx="5120640" cy="4251960"/>
          </a:xfrm>
          <a:prstGeom prst="rect">
            <a:avLst/>
          </a:prstGeom>
          <a:noFill/>
          <a:ln/>
        </p:spPr>
        <p:txBody>
          <a:bodyPr wrap="square" lIns="0" tIns="0" rIns="0" bIns="0" rtlCol="0" anchor="t"/>
          <a:lstStyle/>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467  if (!pipe-&gt;readers) {</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468      send_sig(SIGPIPE, current, 0);</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469      ret = -EPIPE;</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516  if (!pipe_full(head, pipe-&gt;tail, …))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523      page = alloc_page(…);</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536      pipe-&gt;head = head + 1;</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550      copied = copy_page_from_iter(page, 0,</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PAGE_SIZE, from);</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567  if (filp-&gt;f_flags &amp; O_NONBLOCK)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570      ret = -EAGAIN;</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589  wait_event_interruptible_exclusive(</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pipe-&gt;wr_wait, pipe_writable(pipe));</a:t>
            </a:r>
            <a:endParaRPr lang="en-US" sz="1050" dirty="0"/>
          </a:p>
        </p:txBody>
      </p:sp>
      <p:sp>
        <p:nvSpPr>
          <p:cNvPr id="9" name="Shape 7"/>
          <p:cNvSpPr/>
          <p:nvPr/>
        </p:nvSpPr>
        <p:spPr>
          <a:xfrm>
            <a:off x="6263640" y="1188720"/>
            <a:ext cx="5394960" cy="3017520"/>
          </a:xfrm>
          <a:prstGeom prst="roundRect">
            <a:avLst>
              <a:gd name="adj" fmla="val 303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6428232" y="1316736"/>
            <a:ext cx="118872" cy="118872"/>
          </a:xfrm>
          <a:prstGeom prst="ellipse">
            <a:avLst/>
          </a:prstGeom>
          <a:solidFill>
            <a:srgbClr val="EF4444"/>
          </a:solidFill>
          <a:ln/>
        </p:spPr>
        <p:txBody>
          <a:bodyPr/>
          <a:p/>
        </p:txBody>
      </p:sp>
      <p:sp>
        <p:nvSpPr>
          <p:cNvPr id="11" name="Shape 9"/>
          <p:cNvSpPr/>
          <p:nvPr/>
        </p:nvSpPr>
        <p:spPr>
          <a:xfrm>
            <a:off x="6629400" y="1316736"/>
            <a:ext cx="118872" cy="118872"/>
          </a:xfrm>
          <a:prstGeom prst="ellipse">
            <a:avLst/>
          </a:prstGeom>
          <a:solidFill>
            <a:srgbClr val="F59E0B"/>
          </a:solidFill>
          <a:ln/>
        </p:spPr>
        <p:txBody>
          <a:bodyPr/>
          <a:p/>
        </p:txBody>
      </p:sp>
      <p:sp>
        <p:nvSpPr>
          <p:cNvPr id="12" name="Shape 10"/>
          <p:cNvSpPr/>
          <p:nvPr/>
        </p:nvSpPr>
        <p:spPr>
          <a:xfrm>
            <a:off x="6830568" y="1316736"/>
            <a:ext cx="118872" cy="118872"/>
          </a:xfrm>
          <a:prstGeom prst="ellipse">
            <a:avLst/>
          </a:prstGeom>
          <a:solidFill>
            <a:srgbClr val="22C55E"/>
          </a:solidFill>
          <a:ln/>
        </p:spPr>
        <p:txBody>
          <a:bodyPr/>
          <a:p/>
        </p:txBody>
      </p:sp>
      <p:sp>
        <p:nvSpPr>
          <p:cNvPr id="13" name="Text 11"/>
          <p:cNvSpPr txBox="1"/>
          <p:nvPr/>
        </p:nvSpPr>
        <p:spPr>
          <a:xfrm>
            <a:off x="7086600" y="1234440"/>
            <a:ext cx="43891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fs/pipe.c pipe_read, Linux 6.8 (real lines)</a:t>
            </a:r>
            <a:endParaRPr lang="en-US" sz="1100" dirty="0"/>
          </a:p>
        </p:txBody>
      </p:sp>
      <p:sp>
        <p:nvSpPr>
          <p:cNvPr id="14" name="Text 12"/>
          <p:cNvSpPr txBox="1"/>
          <p:nvPr/>
        </p:nvSpPr>
        <p:spPr>
          <a:xfrm>
            <a:off x="6464808" y="1572768"/>
            <a:ext cx="5029200" cy="251460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315  if (!pipe_empty(head, tail))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337      written = copy_page_to_iter(buf-&gt;page,</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buf-&gt;offset, chars, to);</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354      … tail = pipe_update_tail(…);</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362  if (!pipe-&gt;writers)</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363      break;           /* end of file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400  wait_event_interruptible_exclusive(</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pipe-&gt;rd_wait, pipe_readable(pipe))</a:t>
            </a:r>
            <a:endParaRPr lang="en-US" sz="1050" dirty="0"/>
          </a:p>
        </p:txBody>
      </p:sp>
      <p:sp>
        <p:nvSpPr>
          <p:cNvPr id="15" name="Shape 13"/>
          <p:cNvSpPr/>
          <p:nvPr/>
        </p:nvSpPr>
        <p:spPr>
          <a:xfrm>
            <a:off x="6263640" y="4343400"/>
            <a:ext cx="5394960" cy="1600200"/>
          </a:xfrm>
          <a:prstGeom prst="roundRect">
            <a:avLst>
              <a:gd name="adj" fmla="val 4571"/>
            </a:avLst>
          </a:prstGeom>
          <a:solidFill>
            <a:schemeClr val="accent5"/>
          </a:solidFill>
          <a:ln/>
        </p:spPr>
        <p:txBody>
          <a:bodyPr/>
          <a:p/>
        </p:txBody>
      </p:sp>
      <p:sp>
        <p:nvSpPr>
          <p:cNvPr id="16" name="Text 14"/>
          <p:cNvSpPr txBox="1"/>
          <p:nvPr/>
        </p:nvSpPr>
        <p:spPr>
          <a:xfrm>
            <a:off x="6446520" y="4389120"/>
            <a:ext cx="5029200" cy="1508760"/>
          </a:xfrm>
          <a:prstGeom prst="rect">
            <a:avLst/>
          </a:prstGeom>
          <a:noFill/>
          <a:ln/>
        </p:spPr>
        <p:txBody>
          <a:bodyPr wrap="square" lIns="0" tIns="0" rIns="0" bIns="0" rtlCol="0" anchor="ctr"/>
          <a:lstStyle/>
          <a:p>
            <a:pPr algn="l" indent="0" marL="0">
              <a:spcAft>
                <a:spcPts val="600"/>
              </a:spcAft>
              <a:buNone/>
            </a:pPr>
            <a:r>
              <a:rPr lang="en-US" sz="1300" b="1" dirty="0">
                <a:solidFill>
                  <a:schemeClr val="tx1"/>
                </a:solidFill>
              </a:rPr>
              <a:t>Two copies:</a:t>
            </a:r>
            <a:pPr algn="l" indent="0" marL="0">
              <a:spcAft>
                <a:spcPts val="600"/>
              </a:spcAft>
              <a:buNone/>
            </a:pPr>
            <a:r>
              <a:rPr lang="en-US" sz="1300" dirty="0">
                <a:solidFill>
                  <a:schemeClr val="tx1"/>
                </a:solidFill>
              </a:rPr>
              <a:t> the writer's bytes are copied into a kernel page (copy_page_from_iter), and later out to the reader (copy_page_to_iter). Safe and simple, but every byte is copied twice. Shared memory (Part 5) copies nothing.</a:t>
            </a:r>
            <a:endParaRPr lang="en-US" sz="1300" dirty="0"/>
          </a:p>
        </p:txBody>
      </p:sp>
      <p:sp>
        <p:nvSpPr>
          <p:cNvPr id="18" name="Text 15"/>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13 / 26</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Watch 100000 bytes squeeze through a 64 KiB pipe</a:t>
            </a:r>
            <a:endParaRPr lang="en-US" sz="3000" dirty="0"/>
          </a:p>
        </p:txBody>
      </p:sp>
      <p:sp>
        <p:nvSpPr>
          <p:cNvPr id="4" name="Text 2"/>
          <p:cNvSpPr txBox="1"/>
          <p:nvPr/>
        </p:nvSpPr>
        <p:spPr>
          <a:xfrm>
            <a:off x="548640" y="5623560"/>
            <a:ext cx="7680960" cy="320040"/>
          </a:xfrm>
          <a:prstGeom prst="rect">
            <a:avLst/>
          </a:prstGeom>
          <a:noFill/>
          <a:ln/>
        </p:spPr>
        <p:txBody>
          <a:bodyPr wrap="square" lIns="0" tIns="0" rIns="0" bIns="0" rtlCol="0" anchor="t"/>
          <a:lstStyle/>
          <a:p>
            <a:pPr algn="l" indent="0" marL="0">
              <a:spcAft>
                <a:spcPts val="600"/>
              </a:spcAft>
              <a:buNone/>
            </a:pPr>
            <a:r>
              <a:rPr lang="en-US" sz="1200" i="1" dirty="0">
                <a:solidFill>
                  <a:schemeClr val="accent3"/>
                </a:solidFill>
              </a:rPr>
              <a:t>Click the video to play or pause. About 1 minute, no sound.</a:t>
            </a:r>
            <a:endParaRPr lang="en-US" sz="1200" dirty="0"/>
          </a:p>
        </p:txBody>
      </p:sp>
      <p:sp>
        <p:nvSpPr>
          <p:cNvPr id="5" name="Shape 3"/>
          <p:cNvSpPr/>
          <p:nvPr/>
        </p:nvSpPr>
        <p:spPr>
          <a:xfrm>
            <a:off x="8503920" y="1188720"/>
            <a:ext cx="3154680" cy="4754880"/>
          </a:xfrm>
          <a:prstGeom prst="roundRect">
            <a:avLst>
              <a:gd name="adj" fmla="val 2319"/>
            </a:avLst>
          </a:prstGeom>
          <a:solidFill>
            <a:schemeClr val="accent5"/>
          </a:solidFill>
          <a:ln/>
        </p:spPr>
        <p:txBody>
          <a:bodyPr/>
          <a:p/>
        </p:txBody>
      </p:sp>
      <p:sp>
        <p:nvSpPr>
          <p:cNvPr id="6" name="Text 4"/>
          <p:cNvSpPr txBox="1"/>
          <p:nvPr/>
        </p:nvSpPr>
        <p:spPr>
          <a:xfrm>
            <a:off x="8732520" y="1325880"/>
            <a:ext cx="2743200" cy="365760"/>
          </a:xfrm>
          <a:prstGeom prst="rect">
            <a:avLst/>
          </a:prstGeom>
          <a:noFill/>
          <a:ln/>
        </p:spPr>
        <p:txBody>
          <a:bodyPr wrap="square" lIns="0" tIns="0" rIns="0" bIns="0" rtlCol="0" anchor="t"/>
          <a:lstStyle/>
          <a:p>
            <a:pPr algn="l" indent="0" marL="0">
              <a:spcAft>
                <a:spcPts val="600"/>
              </a:spcAft>
              <a:buNone/>
            </a:pPr>
            <a:r>
              <a:rPr lang="en-US" sz="1800" b="1" dirty="0">
                <a:solidFill>
                  <a:schemeClr val="tx2"/>
                </a:solidFill>
              </a:rPr>
              <a:t>Watch for</a:t>
            </a:r>
            <a:endParaRPr lang="en-US" sz="1800" dirty="0"/>
          </a:p>
        </p:txBody>
      </p:sp>
      <p:sp>
        <p:nvSpPr>
          <p:cNvPr id="7" name="Text 5"/>
          <p:cNvSpPr txBox="1"/>
          <p:nvPr/>
        </p:nvSpPr>
        <p:spPr>
          <a:xfrm>
            <a:off x="8732520" y="1783080"/>
            <a:ext cx="2743200" cy="4069080"/>
          </a:xfrm>
          <a:prstGeom prst="rect">
            <a:avLst/>
          </a:prstGeom>
          <a:noFill/>
          <a:ln/>
        </p:spPr>
        <p:txBody>
          <a:bodyPr wrap="square" lIns="0" tIns="0" rIns="0" bIns="0" rtlCol="0" anchor="t"/>
          <a:lstStyle/>
          <a:p>
            <a:pPr algn="l" indent="0" marL="0">
              <a:spcAft>
                <a:spcPts val="900"/>
              </a:spcAft>
              <a:buNone/>
            </a:pPr>
            <a:r>
              <a:rPr lang="en-US" sz="1400" b="1" dirty="0">
                <a:solidFill>
                  <a:schemeClr val="accent1"/>
                </a:solidFill>
              </a:rPr>
              <a:t>1.</a:t>
            </a:r>
            <a:pPr algn="l" indent="0" marL="0">
              <a:spcAft>
                <a:spcPts val="900"/>
              </a:spcAft>
              <a:buNone/>
            </a:pPr>
            <a:r>
              <a:rPr lang="en-US" sz="1400" dirty="0">
                <a:solidFill>
                  <a:schemeClr val="tx1"/>
                </a:solidFill>
              </a:rPr>
              <a:t> </a:t>
            </a:r>
            <a:pPr algn="l" indent="0" marL="0">
              <a:spcAft>
                <a:spcPts val="900"/>
              </a:spcAft>
              <a:buNone/>
            </a:pPr>
            <a:r>
              <a:rPr lang="en-US" sz="1400" b="1" dirty="0">
                <a:solidFill>
                  <a:schemeClr val="tx1"/>
                </a:solidFill>
              </a:rPr>
              <a:t>16 pages</a:t>
            </a:r>
            <a:pPr algn="l" indent="0" marL="0">
              <a:spcAft>
                <a:spcPts val="900"/>
              </a:spcAft>
              <a:buNone/>
            </a:pPr>
            <a:r>
              <a:rPr lang="en-US" sz="1400" dirty="0">
                <a:solidFill>
                  <a:schemeClr val="tx1"/>
                </a:solidFill>
              </a:rPr>
              <a:t> fill up: 65536 bytes.</a:t>
            </a:r>
            <a:endParaRPr lang="en-US" sz="1400" dirty="0"/>
          </a:p>
          <a:p>
            <a:pPr algn="l" indent="0" marL="0">
              <a:spcAft>
                <a:spcPts val="900"/>
              </a:spcAft>
              <a:buNone/>
            </a:pPr>
            <a:r>
              <a:rPr lang="en-US" sz="1400" b="1" dirty="0">
                <a:solidFill>
                  <a:schemeClr val="accent1"/>
                </a:solidFill>
              </a:rPr>
              <a:t>2.</a:t>
            </a:r>
            <a:pPr algn="l" indent="0" marL="0">
              <a:spcAft>
                <a:spcPts val="900"/>
              </a:spcAft>
              <a:buNone/>
            </a:pPr>
            <a:r>
              <a:rPr lang="en-US" sz="1400" dirty="0">
                <a:solidFill>
                  <a:schemeClr val="tx1"/>
                </a:solidFill>
              </a:rPr>
              <a:t> The writer </a:t>
            </a:r>
            <a:pPr algn="l" indent="0" marL="0">
              <a:spcAft>
                <a:spcPts val="900"/>
              </a:spcAft>
              <a:buNone/>
            </a:pPr>
            <a:r>
              <a:rPr lang="en-US" sz="1400" b="1" dirty="0">
                <a:solidFill>
                  <a:schemeClr val="tx1"/>
                </a:solidFill>
              </a:rPr>
              <a:t>sleeps</a:t>
            </a:r>
            <a:pPr algn="l" indent="0" marL="0">
              <a:spcAft>
                <a:spcPts val="900"/>
              </a:spcAft>
              <a:buNone/>
            </a:pPr>
            <a:r>
              <a:rPr lang="en-US" sz="1400" dirty="0">
                <a:solidFill>
                  <a:schemeClr val="tx1"/>
                </a:solidFill>
              </a:rPr>
              <a:t> inside one write().</a:t>
            </a:r>
            <a:endParaRPr lang="en-US" sz="1400" dirty="0"/>
          </a:p>
          <a:p>
            <a:pPr algn="l" indent="0" marL="0">
              <a:spcAft>
                <a:spcPts val="900"/>
              </a:spcAft>
              <a:buNone/>
            </a:pPr>
            <a:r>
              <a:rPr lang="en-US" sz="1400" b="1" dirty="0">
                <a:solidFill>
                  <a:schemeClr val="accent1"/>
                </a:solidFill>
              </a:rPr>
              <a:t>3.</a:t>
            </a:r>
            <a:pPr algn="l" indent="0" marL="0">
              <a:spcAft>
                <a:spcPts val="900"/>
              </a:spcAft>
              <a:buNone/>
            </a:pPr>
            <a:r>
              <a:rPr lang="en-US" sz="1400" dirty="0">
                <a:solidFill>
                  <a:schemeClr val="tx1"/>
                </a:solidFill>
              </a:rPr>
              <a:t> One read frees </a:t>
            </a:r>
            <a:pPr algn="l" indent="0" marL="0">
              <a:spcAft>
                <a:spcPts val="900"/>
              </a:spcAft>
              <a:buNone/>
            </a:pPr>
            <a:r>
              <a:rPr lang="en-US" sz="1400" b="1" dirty="0">
                <a:solidFill>
                  <a:schemeClr val="tx1"/>
                </a:solidFill>
              </a:rPr>
              <a:t>all 16</a:t>
            </a:r>
            <a:pPr algn="l" indent="0" marL="0">
              <a:spcAft>
                <a:spcPts val="900"/>
              </a:spcAft>
              <a:buNone/>
            </a:pPr>
            <a:r>
              <a:rPr lang="en-US" sz="1400" dirty="0">
                <a:solidFill>
                  <a:schemeClr val="tx1"/>
                </a:solidFill>
              </a:rPr>
              <a:t> pages.</a:t>
            </a:r>
            <a:endParaRPr lang="en-US" sz="1400" dirty="0"/>
          </a:p>
          <a:p>
            <a:pPr algn="l" indent="0" marL="0">
              <a:spcAft>
                <a:spcPts val="900"/>
              </a:spcAft>
              <a:buNone/>
            </a:pPr>
            <a:r>
              <a:rPr lang="en-US" sz="1400" b="1" dirty="0">
                <a:solidFill>
                  <a:schemeClr val="accent1"/>
                </a:solidFill>
              </a:rPr>
              <a:t>4.</a:t>
            </a:r>
            <a:pPr algn="l" indent="0" marL="0">
              <a:spcAft>
                <a:spcPts val="900"/>
              </a:spcAft>
              <a:buNone/>
            </a:pPr>
            <a:r>
              <a:rPr lang="en-US" sz="1400" dirty="0">
                <a:solidFill>
                  <a:schemeClr val="tx1"/>
                </a:solidFill>
              </a:rPr>
              <a:t> The ring </a:t>
            </a:r>
            <a:pPr algn="l" indent="0" marL="0">
              <a:spcAft>
                <a:spcPts val="900"/>
              </a:spcAft>
              <a:buNone/>
            </a:pPr>
            <a:r>
              <a:rPr lang="en-US" sz="1400" b="1" dirty="0">
                <a:solidFill>
                  <a:schemeClr val="tx1"/>
                </a:solidFill>
              </a:rPr>
              <a:t>wraps</a:t>
            </a:r>
            <a:pPr algn="l" indent="0" marL="0">
              <a:spcAft>
                <a:spcPts val="900"/>
              </a:spcAft>
              <a:buNone/>
            </a:pPr>
            <a:r>
              <a:rPr lang="en-US" sz="1400" dirty="0">
                <a:solidFill>
                  <a:schemeClr val="tx1"/>
                </a:solidFill>
              </a:rPr>
              <a:t>: slots 0 to 8 again.</a:t>
            </a:r>
            <a:endParaRPr lang="en-US" sz="1400" dirty="0"/>
          </a:p>
          <a:p>
            <a:pPr algn="l" indent="0" marL="0">
              <a:spcAft>
                <a:spcPts val="900"/>
              </a:spcAft>
              <a:buNone/>
            </a:pPr>
            <a:r>
              <a:rPr lang="en-US" sz="1400" b="1" dirty="0">
                <a:solidFill>
                  <a:schemeClr val="accent1"/>
                </a:solidFill>
              </a:rPr>
              <a:t>5.</a:t>
            </a:r>
            <a:pPr algn="l" indent="0" marL="0">
              <a:spcAft>
                <a:spcPts val="900"/>
              </a:spcAft>
              <a:buNone/>
            </a:pPr>
            <a:r>
              <a:rPr lang="en-US" sz="1400" dirty="0">
                <a:solidFill>
                  <a:schemeClr val="tx1"/>
                </a:solidFill>
              </a:rPr>
              <a:t> </a:t>
            </a:r>
            <a:pPr algn="l" indent="0" marL="0">
              <a:spcAft>
                <a:spcPts val="900"/>
              </a:spcAft>
              <a:buNone/>
            </a:pPr>
            <a:r>
              <a:rPr lang="en-US" sz="1400" b="1" dirty="0">
                <a:solidFill>
                  <a:schemeClr val="tx1"/>
                </a:solidFill>
              </a:rPr>
              <a:t>writers = 0</a:t>
            </a:r>
            <a:pPr algn="l" indent="0" marL="0">
              <a:spcAft>
                <a:spcPts val="900"/>
              </a:spcAft>
              <a:buNone/>
            </a:pPr>
            <a:r>
              <a:rPr lang="en-US" sz="1400" dirty="0">
                <a:solidFill>
                  <a:schemeClr val="tx1"/>
                </a:solidFill>
              </a:rPr>
              <a:t> and empty: read returns 0.</a:t>
            </a:r>
            <a:endParaRPr lang="en-US" sz="1400" dirty="0"/>
          </a:p>
        </p:txBody>
      </p:sp>
      <p:sp>
        <p:nvSpPr>
          <p:cNvPr id="9" name="Text 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14 / 26</a:t>
            </a:r>
            <a:endParaRPr lang="en-US" sz="1100" dirty="0"/>
          </a:p>
        </p:txBody>
      </p:sp>
      <p:pic>
        <p:nvPicPr>
          <p:cNvPr id="10" name="Explainer video">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5"/>
          <a:stretch>
            <a:fillRect/>
          </a:stretch>
        </p:blipFill>
        <p:spPr>
          <a:xfrm>
            <a:off x="548640" y="1188720"/>
            <a:ext cx="7680960" cy="4320540"/>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4</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FIFOs: pipes with a name</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Unrelated processes can find each other through the file system.</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15 / 26</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A FIFO is a pipe that has a file name</a:t>
            </a:r>
            <a:endParaRPr lang="en-US" sz="3000" dirty="0"/>
          </a:p>
        </p:txBody>
      </p:sp>
      <p:sp>
        <p:nvSpPr>
          <p:cNvPr id="3" name="Shape 1"/>
          <p:cNvSpPr/>
          <p:nvPr/>
        </p:nvSpPr>
        <p:spPr>
          <a:xfrm>
            <a:off x="548640" y="1188720"/>
            <a:ext cx="5852160" cy="3017520"/>
          </a:xfrm>
          <a:prstGeom prst="roundRect">
            <a:avLst>
              <a:gd name="adj" fmla="val 303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8463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fifo_demo.sh  (real; the guest says the same)</a:t>
            </a:r>
            <a:endParaRPr lang="en-US" sz="1100" dirty="0"/>
          </a:p>
        </p:txBody>
      </p:sp>
      <p:sp>
        <p:nvSpPr>
          <p:cNvPr id="8" name="Text 6"/>
          <p:cNvSpPr txBox="1"/>
          <p:nvPr/>
        </p:nvSpPr>
        <p:spPr>
          <a:xfrm>
            <a:off x="749808" y="1572768"/>
            <a:ext cx="5486400" cy="2514600"/>
          </a:xfrm>
          <a:prstGeom prst="rect">
            <a:avLst/>
          </a:prstGeom>
          <a:noFill/>
          <a:ln/>
        </p:spPr>
        <p:txBody>
          <a:bodyPr wrap="square" lIns="0" tIns="0" rIns="0" bIns="0" rtlCol="0" anchor="t"/>
          <a:lstStyle/>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mkfifo /tmp/myfifo</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ls -l /tmp/myfifo</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prw-r--r-- 1 root root 0 Oct 14 15:31 /tmp/myfifo</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cat /tmp/myfifo &amp;        </a:t>
            </a:r>
            <a:pPr indent="0" marL="0">
              <a:lnSpc>
                <a:spcPct val="105000"/>
              </a:lnSpc>
              <a:buNone/>
            </a:pPr>
            <a:r>
              <a:rPr lang="en-US" sz="1050" dirty="0">
                <a:solidFill>
                  <a:srgbClr val="94A3B8"/>
                </a:solidFill>
                <a:latin typeface="Consolas" pitchFamily="34" charset="0"/>
                <a:ea typeface="Consolas" pitchFamily="34" charset="-122"/>
                <a:cs typeface="Consolas" pitchFamily="34" charset="-120"/>
              </a:rPr>
              <a:t>  # the reader</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cat /proc/$!/wchan</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wait_for_partner</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echo "hello from another process" &gt; /tmp/myfifo</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hello from another process</a:t>
            </a:r>
            <a:endParaRPr lang="en-US" sz="1050" dirty="0"/>
          </a:p>
        </p:txBody>
      </p:sp>
      <p:sp>
        <p:nvSpPr>
          <p:cNvPr id="9" name="a1_ff"/>
          <p:cNvSpPr/>
          <p:nvPr/>
        </p:nvSpPr>
        <p:spPr>
          <a:xfrm>
            <a:off x="6629400" y="1188720"/>
            <a:ext cx="5029200" cy="914400"/>
          </a:xfrm>
          <a:prstGeom prst="roundRect">
            <a:avLst>
              <a:gd name="adj" fmla="val 8000"/>
            </a:avLst>
          </a:prstGeom>
          <a:solidFill>
            <a:schemeClr val="bg2"/>
          </a:solidFill>
          <a:ln/>
        </p:spPr>
        <p:txBody>
          <a:bodyPr/>
          <a:p/>
        </p:txBody>
      </p:sp>
      <p:sp>
        <p:nvSpPr>
          <p:cNvPr id="10" name="a1_ff"/>
          <p:cNvSpPr txBox="1"/>
          <p:nvPr/>
        </p:nvSpPr>
        <p:spPr>
          <a:xfrm>
            <a:off x="6766560" y="1188720"/>
            <a:ext cx="4754880" cy="91440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p:</a:t>
            </a:r>
            <a:pPr algn="l" indent="0" marL="0">
              <a:spcAft>
                <a:spcPts val="600"/>
              </a:spcAft>
              <a:buNone/>
            </a:pPr>
            <a:r>
              <a:rPr lang="en-US" sz="1250" dirty="0">
                <a:solidFill>
                  <a:schemeClr val="tx1"/>
                </a:solidFill>
              </a:rPr>
              <a:t> the file type in ls -l: a FIFO. Its size is always 0: the data never touches the disk.</a:t>
            </a:r>
            <a:endParaRPr lang="en-US" sz="1250" dirty="0"/>
          </a:p>
        </p:txBody>
      </p:sp>
      <p:sp>
        <p:nvSpPr>
          <p:cNvPr id="11" name="a2_ff"/>
          <p:cNvSpPr/>
          <p:nvPr/>
        </p:nvSpPr>
        <p:spPr>
          <a:xfrm>
            <a:off x="6629400" y="2212848"/>
            <a:ext cx="5029200" cy="914400"/>
          </a:xfrm>
          <a:prstGeom prst="roundRect">
            <a:avLst>
              <a:gd name="adj" fmla="val 8000"/>
            </a:avLst>
          </a:prstGeom>
          <a:solidFill>
            <a:schemeClr val="accent5"/>
          </a:solidFill>
          <a:ln/>
        </p:spPr>
        <p:txBody>
          <a:bodyPr/>
          <a:p/>
        </p:txBody>
      </p:sp>
      <p:sp>
        <p:nvSpPr>
          <p:cNvPr id="12" name="a2_ff"/>
          <p:cNvSpPr txBox="1"/>
          <p:nvPr/>
        </p:nvSpPr>
        <p:spPr>
          <a:xfrm>
            <a:off x="6766560" y="2212848"/>
            <a:ext cx="4754880" cy="91440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open() waits:</a:t>
            </a:r>
            <a:pPr algn="l" indent="0" marL="0">
              <a:spcAft>
                <a:spcPts val="600"/>
              </a:spcAft>
              <a:buNone/>
            </a:pPr>
            <a:r>
              <a:rPr lang="en-US" sz="1250" dirty="0">
                <a:solidFill>
                  <a:schemeClr val="tx1"/>
                </a:solidFill>
              </a:rPr>
              <a:t> Opening for reading waits until someone opens for writing, and the other way round: wait_for_partner (fs/pipe.c 1092).</a:t>
            </a:r>
            <a:endParaRPr lang="en-US" sz="1250" dirty="0"/>
          </a:p>
        </p:txBody>
      </p:sp>
      <p:sp>
        <p:nvSpPr>
          <p:cNvPr id="13" name="a3_ff"/>
          <p:cNvSpPr/>
          <p:nvPr/>
        </p:nvSpPr>
        <p:spPr>
          <a:xfrm>
            <a:off x="6629400" y="3236976"/>
            <a:ext cx="5029200" cy="914400"/>
          </a:xfrm>
          <a:prstGeom prst="roundRect">
            <a:avLst>
              <a:gd name="adj" fmla="val 8000"/>
            </a:avLst>
          </a:prstGeom>
          <a:solidFill>
            <a:schemeClr val="bg2"/>
          </a:solidFill>
          <a:ln/>
        </p:spPr>
        <p:txBody>
          <a:bodyPr/>
          <a:p/>
        </p:txBody>
      </p:sp>
      <p:sp>
        <p:nvSpPr>
          <p:cNvPr id="14" name="a3_ff"/>
          <p:cNvSpPr txBox="1"/>
          <p:nvPr/>
        </p:nvSpPr>
        <p:spPr>
          <a:xfrm>
            <a:off x="6766560" y="3236976"/>
            <a:ext cx="4754880" cy="91440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Same code:</a:t>
            </a:r>
            <a:pPr algn="l" indent="0" marL="0">
              <a:spcAft>
                <a:spcPts val="600"/>
              </a:spcAft>
              <a:buNone/>
            </a:pPr>
            <a:r>
              <a:rPr lang="en-US" sz="1250" dirty="0">
                <a:solidFill>
                  <a:schemeClr val="tx1"/>
                </a:solidFill>
              </a:rPr>
              <a:t> After open, reads and writes go to pipe_read and pipe_write: the same ring, the same three rules.</a:t>
            </a:r>
            <a:endParaRPr lang="en-US" sz="1250" dirty="0"/>
          </a:p>
        </p:txBody>
      </p:sp>
      <p:sp>
        <p:nvSpPr>
          <p:cNvPr id="15" name="Shape 13"/>
          <p:cNvSpPr/>
          <p:nvPr/>
        </p:nvSpPr>
        <p:spPr>
          <a:xfrm>
            <a:off x="548640" y="4434840"/>
            <a:ext cx="5440680" cy="1508760"/>
          </a:xfrm>
          <a:prstGeom prst="roundRect">
            <a:avLst>
              <a:gd name="adj" fmla="val 4848"/>
            </a:avLst>
          </a:prstGeom>
          <a:solidFill>
            <a:schemeClr val="accent6"/>
          </a:solidFill>
          <a:ln/>
        </p:spPr>
        <p:txBody>
          <a:bodyPr/>
          <a:p/>
        </p:txBody>
      </p:sp>
      <p:sp>
        <p:nvSpPr>
          <p:cNvPr id="16" name="Shape 14"/>
          <p:cNvSpPr/>
          <p:nvPr/>
        </p:nvSpPr>
        <p:spPr>
          <a:xfrm>
            <a:off x="731520" y="4599432"/>
            <a:ext cx="1234440" cy="274320"/>
          </a:xfrm>
          <a:prstGeom prst="roundRect">
            <a:avLst>
              <a:gd name="adj" fmla="val 50000"/>
            </a:avLst>
          </a:prstGeom>
          <a:solidFill>
            <a:schemeClr val="accent2"/>
          </a:solidFill>
          <a:ln/>
        </p:spPr>
        <p:txBody>
          <a:bodyPr/>
          <a:p/>
        </p:txBody>
      </p:sp>
      <p:sp>
        <p:nvSpPr>
          <p:cNvPr id="17" name="Text 15"/>
          <p:cNvSpPr txBox="1"/>
          <p:nvPr/>
        </p:nvSpPr>
        <p:spPr>
          <a:xfrm>
            <a:off x="731520" y="4599432"/>
            <a:ext cx="1234440" cy="274320"/>
          </a:xfrm>
          <a:prstGeom prst="rect">
            <a:avLst/>
          </a:prstGeom>
          <a:noFill/>
          <a:ln/>
        </p:spPr>
        <p:txBody>
          <a:bodyPr wrap="square" lIns="0" tIns="0" rIns="0" bIns="0" rtlCol="0" anchor="ctr"/>
          <a:lstStyle/>
          <a:p>
            <a:pPr algn="ctr" indent="0" marL="0">
              <a:buNone/>
            </a:pPr>
            <a:r>
              <a:rPr lang="en-US" sz="1050" b="1" dirty="0">
                <a:solidFill>
                  <a:schemeClr val="bg1"/>
                </a:solidFill>
              </a:rPr>
              <a:t>SAME AS C</a:t>
            </a:r>
            <a:endParaRPr lang="en-US" sz="1050" dirty="0"/>
          </a:p>
        </p:txBody>
      </p:sp>
      <p:sp>
        <p:nvSpPr>
          <p:cNvPr id="18" name="Text 16"/>
          <p:cNvSpPr txBox="1"/>
          <p:nvPr/>
        </p:nvSpPr>
        <p:spPr>
          <a:xfrm>
            <a:off x="731520" y="4965192"/>
            <a:ext cx="5074920" cy="886968"/>
          </a:xfrm>
          <a:prstGeom prst="rect">
            <a:avLst/>
          </a:prstGeom>
          <a:noFill/>
          <a:ln/>
        </p:spPr>
        <p:txBody>
          <a:bodyPr wrap="square" lIns="0" tIns="0" rIns="0" bIns="0" rtlCol="0" anchor="t"/>
          <a:lstStyle/>
          <a:p>
            <a:pPr algn="l" indent="0" marL="0">
              <a:spcAft>
                <a:spcPts val="400"/>
              </a:spcAft>
              <a:buNone/>
            </a:pPr>
            <a:r>
              <a:rPr lang="en-US" sz="1250" b="1" dirty="0">
                <a:solidFill>
                  <a:schemeClr val="tx1"/>
                </a:solidFill>
              </a:rPr>
              <a:t>Like fopen on a file</a:t>
            </a:r>
            <a:endParaRPr lang="en-US" sz="1250" dirty="0"/>
          </a:p>
          <a:p>
            <a:pPr algn="l" indent="0" marL="0">
              <a:spcAft>
                <a:spcPts val="400"/>
              </a:spcAft>
              <a:buNone/>
            </a:pPr>
            <a:r>
              <a:rPr lang="en-US" sz="1250" dirty="0">
                <a:solidFill>
                  <a:schemeClr val="tx1"/>
                </a:solidFill>
              </a:rPr>
              <a:t>Any program that can open a file can use a FIFO: </a:t>
            </a:r>
            <a:pPr algn="l" indent="0" marL="0">
              <a:spcAft>
                <a:spcPts val="400"/>
              </a:spcAft>
              <a:buNone/>
            </a:pPr>
            <a:r>
              <a:rPr lang="en-US" sz="1250" dirty="0">
                <a:solidFill>
                  <a:schemeClr val="tx1"/>
                </a:solidFill>
                <a:latin typeface="Consolas" pitchFamily="34" charset="0"/>
                <a:ea typeface="Consolas" pitchFamily="34" charset="-122"/>
                <a:cs typeface="Consolas" pitchFamily="34" charset="-120"/>
              </a:rPr>
              <a:t>cat</a:t>
            </a:r>
            <a:pPr algn="l" indent="0" marL="0">
              <a:spcAft>
                <a:spcPts val="400"/>
              </a:spcAft>
              <a:buNone/>
            </a:pPr>
            <a:r>
              <a:rPr lang="en-US" sz="1250" dirty="0">
                <a:solidFill>
                  <a:schemeClr val="tx1"/>
                </a:solidFill>
              </a:rPr>
              <a:t>, </a:t>
            </a:r>
            <a:pPr algn="l" indent="0" marL="0">
              <a:spcAft>
                <a:spcPts val="400"/>
              </a:spcAft>
              <a:buNone/>
            </a:pPr>
            <a:r>
              <a:rPr lang="en-US" sz="1250" dirty="0">
                <a:solidFill>
                  <a:schemeClr val="tx1"/>
                </a:solidFill>
                <a:latin typeface="Consolas" pitchFamily="34" charset="0"/>
                <a:ea typeface="Consolas" pitchFamily="34" charset="-122"/>
                <a:cs typeface="Consolas" pitchFamily="34" charset="-120"/>
              </a:rPr>
              <a:t>echo &gt;</a:t>
            </a:r>
            <a:pPr algn="l" indent="0" marL="0">
              <a:spcAft>
                <a:spcPts val="400"/>
              </a:spcAft>
              <a:buNone/>
            </a:pPr>
            <a:r>
              <a:rPr lang="en-US" sz="1250" dirty="0">
                <a:solidFill>
                  <a:schemeClr val="tx1"/>
                </a:solidFill>
              </a:rPr>
              <a:t>, your C code with open(). No fork needed: the name is the meeting point.</a:t>
            </a:r>
            <a:endParaRPr lang="en-US" sz="1250" dirty="0"/>
          </a:p>
        </p:txBody>
      </p:sp>
      <p:sp>
        <p:nvSpPr>
          <p:cNvPr id="19" name="Shape 17"/>
          <p:cNvSpPr/>
          <p:nvPr/>
        </p:nvSpPr>
        <p:spPr>
          <a:xfrm>
            <a:off x="6217920" y="4434840"/>
            <a:ext cx="5440680" cy="1508760"/>
          </a:xfrm>
          <a:prstGeom prst="roundRect">
            <a:avLst>
              <a:gd name="adj" fmla="val 4848"/>
            </a:avLst>
          </a:prstGeom>
          <a:solidFill>
            <a:schemeClr val="accent5"/>
          </a:solidFill>
          <a:ln/>
        </p:spPr>
        <p:txBody>
          <a:bodyPr/>
          <a:p/>
        </p:txBody>
      </p:sp>
      <p:sp>
        <p:nvSpPr>
          <p:cNvPr id="20" name="Shape 18"/>
          <p:cNvSpPr/>
          <p:nvPr/>
        </p:nvSpPr>
        <p:spPr>
          <a:xfrm>
            <a:off x="6400800" y="4599432"/>
            <a:ext cx="1783080" cy="274320"/>
          </a:xfrm>
          <a:prstGeom prst="roundRect">
            <a:avLst>
              <a:gd name="adj" fmla="val 50000"/>
            </a:avLst>
          </a:prstGeom>
          <a:solidFill>
            <a:schemeClr val="accent1"/>
          </a:solidFill>
          <a:ln/>
        </p:spPr>
        <p:txBody>
          <a:bodyPr/>
          <a:p/>
        </p:txBody>
      </p:sp>
      <p:sp>
        <p:nvSpPr>
          <p:cNvPr id="21" name="Text 19"/>
          <p:cNvSpPr txBox="1"/>
          <p:nvPr/>
        </p:nvSpPr>
        <p:spPr>
          <a:xfrm>
            <a:off x="6400800" y="4599432"/>
            <a:ext cx="1783080" cy="274320"/>
          </a:xfrm>
          <a:prstGeom prst="rect">
            <a:avLst/>
          </a:prstGeom>
          <a:noFill/>
          <a:ln/>
        </p:spPr>
        <p:txBody>
          <a:bodyPr wrap="square" lIns="0" tIns="0" rIns="0" bIns="0" rtlCol="0" anchor="ctr"/>
          <a:lstStyle/>
          <a:p>
            <a:pPr algn="ctr" indent="0" marL="0">
              <a:buNone/>
            </a:pPr>
            <a:r>
              <a:rPr lang="en-US" sz="1050" b="1" dirty="0">
                <a:solidFill>
                  <a:schemeClr val="bg1"/>
                </a:solidFill>
              </a:rPr>
              <a:t>DIFFERENT FROM C</a:t>
            </a:r>
            <a:endParaRPr lang="en-US" sz="1050" dirty="0"/>
          </a:p>
        </p:txBody>
      </p:sp>
      <p:sp>
        <p:nvSpPr>
          <p:cNvPr id="22" name="Text 20"/>
          <p:cNvSpPr txBox="1"/>
          <p:nvPr/>
        </p:nvSpPr>
        <p:spPr>
          <a:xfrm>
            <a:off x="6400800" y="4965192"/>
            <a:ext cx="5074920" cy="886968"/>
          </a:xfrm>
          <a:prstGeom prst="rect">
            <a:avLst/>
          </a:prstGeom>
          <a:noFill/>
          <a:ln/>
        </p:spPr>
        <p:txBody>
          <a:bodyPr wrap="square" lIns="0" tIns="0" rIns="0" bIns="0" rtlCol="0" anchor="t"/>
          <a:lstStyle/>
          <a:p>
            <a:pPr algn="l" indent="0" marL="0">
              <a:spcAft>
                <a:spcPts val="400"/>
              </a:spcAft>
              <a:buNone/>
            </a:pPr>
            <a:r>
              <a:rPr lang="en-US" sz="1250" b="1" dirty="0">
                <a:solidFill>
                  <a:schemeClr val="tx1"/>
                </a:solidFill>
              </a:rPr>
              <a:t>But not stored</a:t>
            </a:r>
            <a:endParaRPr lang="en-US" sz="1250" dirty="0"/>
          </a:p>
          <a:p>
            <a:pPr algn="l" indent="0" marL="0">
              <a:spcAft>
                <a:spcPts val="400"/>
              </a:spcAft>
              <a:buNone/>
            </a:pPr>
            <a:r>
              <a:rPr lang="en-US" sz="1250" dirty="0">
                <a:solidFill>
                  <a:schemeClr val="tx1"/>
                </a:solidFill>
              </a:rPr>
              <a:t>Nothing is written to the disk. When both sides close, the data is gone; only the name stays until rm.</a:t>
            </a:r>
            <a:endParaRPr lang="en-US" sz="1250" dirty="0"/>
          </a:p>
        </p:txBody>
      </p:sp>
      <p:sp>
        <p:nvSpPr>
          <p:cNvPr id="23" name="Text 21"/>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Kerrisk, TLPI §44.7 (FIFOs)</a:t>
            </a:r>
            <a:endParaRPr lang="en-US" sz="1100" dirty="0"/>
          </a:p>
        </p:txBody>
      </p:sp>
      <p:sp>
        <p:nvSpPr>
          <p:cNvPr id="25" name="Text 22"/>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16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0"/>
                                        </p:tgtEl>
                                        <p:attrNameLst>
                                          <p:attrName>style.visibility</p:attrName>
                                        </p:attrNameLst>
                                      </p:cBhvr>
                                      <p:to>
                                        <p:strVal val="visible"/>
                                      </p:to>
                                    </p:set>
                                    <p:animEffect transition="in" filter="fade">
                                      <p:cBhvr>
                                        <p:cTn id="8" dur="4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4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400"/>
                                        <p:tgtEl>
                                          <p:spTgt spid="12"/>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4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5</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Shared memory, and the race it brings</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No copies at all. The price: you must coordinate yourself.</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17 / 26</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One page, two processes: MAP_SHARED</a:t>
            </a:r>
            <a:endParaRPr lang="en-US" sz="3000" dirty="0"/>
          </a:p>
        </p:txBody>
      </p:sp>
      <p:sp>
        <p:nvSpPr>
          <p:cNvPr id="3" name="Shape 1"/>
          <p:cNvSpPr/>
          <p:nvPr/>
        </p:nvSpPr>
        <p:spPr>
          <a:xfrm>
            <a:off x="548640" y="1188720"/>
            <a:ext cx="6400800" cy="2377440"/>
          </a:xfrm>
          <a:prstGeom prst="roundRect">
            <a:avLst>
              <a:gd name="adj" fmla="val 3846"/>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3949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shmrace.c (core lines)</a:t>
            </a:r>
            <a:endParaRPr lang="en-US" sz="1100" dirty="0"/>
          </a:p>
        </p:txBody>
      </p:sp>
      <p:sp>
        <p:nvSpPr>
          <p:cNvPr id="8" name="Text 6"/>
          <p:cNvSpPr txBox="1"/>
          <p:nvPr/>
        </p:nvSpPr>
        <p:spPr>
          <a:xfrm>
            <a:off x="749808" y="1572768"/>
            <a:ext cx="6035040" cy="187452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struct shared { volatile long counter; sem_t lock;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struct shared *s = mmap(NULL, sizeof *s,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PROT_READ | PROT_WRITE,</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MAP_SHARED | MAP_ANONYMOUS, -1, 0);</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for (k = 0; k &lt; 2; k++)</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if (fork() == 0) {  /* both children see the same page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for (i = 0; i &lt; N; i++)  s-&gt;counter++;</a:t>
            </a:r>
            <a:endParaRPr lang="en-US" sz="105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3749040"/>
          <a:ext cx="6400800" cy="914400"/>
        </p:xfrm>
        <a:graphic>
          <a:graphicData uri="http://schemas.openxmlformats.org/drawingml/2006/table">
            <a:tbl>
              <a:tblPr/>
              <a:tblGrid>
                <a:gridCol w="1645920"/>
                <a:gridCol w="2468880"/>
                <a:gridCol w="2286000"/>
              </a:tblGrid>
              <a:tr h="502920">
                <a:tc>
                  <a:txBody>
                    <a:bodyPr/>
                    <a:lstStyle/>
                    <a:p>
                      <a:pPr indent="0" marL="0">
                        <a:buNone/>
                      </a:pP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fork, normal memory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fork, MAP_SHARED</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502920">
                <a:tc>
                  <a:txBody>
                    <a:bodyPr/>
                    <a:lstStyle/>
                    <a:p>
                      <a:pPr indent="0" marL="0">
                        <a:buNone/>
                      </a:pPr>
                      <a:r>
                        <a:rPr lang="en-US" sz="1150" b="1" dirty="0">
                          <a:solidFill>
                            <a:schemeClr val="tx1"/>
                          </a:solidFill>
                        </a:rPr>
                        <a:t>after fork</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copy-on-write: each gets its own copy when it writes</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the same physical page in both</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502920">
                <a:tc>
                  <a:txBody>
                    <a:bodyPr/>
                    <a:lstStyle/>
                    <a:p>
                      <a:pPr indent="0" marL="0">
                        <a:buNone/>
                      </a:pPr>
                      <a:r>
                        <a:rPr lang="en-US" sz="1150" b="1" dirty="0">
                          <a:solidFill>
                            <a:schemeClr val="tx1"/>
                          </a:solidFill>
                        </a:rPr>
                        <a:t>child writes x = 2</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50" dirty="0">
                          <a:solidFill>
                            <a:schemeClr val="tx1"/>
                          </a:solidFill>
                        </a:rPr>
                        <a:t>parent still sees its old x</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50" dirty="0">
                          <a:solidFill>
                            <a:schemeClr val="tx1"/>
                          </a:solidFill>
                        </a:rPr>
                        <a:t>parent sees 2 at once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502920">
                <a:tc>
                  <a:txBody>
                    <a:bodyPr/>
                    <a:lstStyle/>
                    <a:p>
                      <a:pPr indent="0" marL="0">
                        <a:buNone/>
                      </a:pPr>
                      <a:r>
                        <a:rPr lang="en-US" sz="1150" b="1" dirty="0">
                          <a:solidFill>
                            <a:schemeClr val="tx1"/>
                          </a:solidFill>
                        </a:rPr>
                        <a:t>copies per message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zero: just write to memory</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bl>
          </a:graphicData>
        </a:graphic>
      </p:graphicFrame>
      <p:sp>
        <p:nvSpPr>
          <p:cNvPr id="10" name="a1_sm"/>
          <p:cNvSpPr/>
          <p:nvPr/>
        </p:nvSpPr>
        <p:spPr>
          <a:xfrm>
            <a:off x="7178040" y="1188720"/>
            <a:ext cx="4480560" cy="1463040"/>
          </a:xfrm>
          <a:prstGeom prst="roundRect">
            <a:avLst>
              <a:gd name="adj" fmla="val 5000"/>
            </a:avLst>
          </a:prstGeom>
          <a:solidFill>
            <a:schemeClr val="bg2"/>
          </a:solidFill>
          <a:ln/>
        </p:spPr>
        <p:txBody>
          <a:bodyPr/>
          <a:p/>
        </p:txBody>
      </p:sp>
      <p:sp>
        <p:nvSpPr>
          <p:cNvPr id="11" name="a1_sm"/>
          <p:cNvSpPr txBox="1"/>
          <p:nvPr/>
        </p:nvSpPr>
        <p:spPr>
          <a:xfrm>
            <a:off x="7360920" y="1234440"/>
            <a:ext cx="4114800" cy="1371600"/>
          </a:xfrm>
          <a:prstGeom prst="rect">
            <a:avLst/>
          </a:prstGeom>
          <a:noFill/>
          <a:ln/>
        </p:spPr>
        <p:txBody>
          <a:bodyPr wrap="square" lIns="0" tIns="0" rIns="0" bIns="0" rtlCol="0" anchor="ctr"/>
          <a:lstStyle/>
          <a:p>
            <a:pPr algn="l" indent="0" marL="0">
              <a:spcAft>
                <a:spcPts val="300"/>
              </a:spcAft>
              <a:buNone/>
            </a:pPr>
            <a:r>
              <a:rPr lang="en-US" sz="1300" b="1" dirty="0">
                <a:solidFill>
                  <a:schemeClr val="tx1"/>
                </a:solidFill>
              </a:rPr>
              <a:t>Related processes</a:t>
            </a:r>
            <a:endParaRPr lang="en-US" sz="1300" dirty="0"/>
          </a:p>
          <a:p>
            <a:pPr algn="l" indent="0" marL="0">
              <a:spcAft>
                <a:spcPts val="300"/>
              </a:spcAft>
              <a:buNone/>
            </a:pPr>
            <a:r>
              <a:rPr lang="en-US" sz="1300" dirty="0">
                <a:solidFill>
                  <a:schemeClr val="tx1"/>
                </a:solidFill>
              </a:rPr>
              <a:t>mmap with MAP_SHARED | MAP_ANONYMOUS before fork, as here.</a:t>
            </a:r>
            <a:endParaRPr lang="en-US" sz="1300" dirty="0"/>
          </a:p>
        </p:txBody>
      </p:sp>
      <p:sp>
        <p:nvSpPr>
          <p:cNvPr id="12" name="a2_sm"/>
          <p:cNvSpPr/>
          <p:nvPr/>
        </p:nvSpPr>
        <p:spPr>
          <a:xfrm>
            <a:off x="7178040" y="2788920"/>
            <a:ext cx="4480560" cy="1463040"/>
          </a:xfrm>
          <a:prstGeom prst="roundRect">
            <a:avLst>
              <a:gd name="adj" fmla="val 5000"/>
            </a:avLst>
          </a:prstGeom>
          <a:solidFill>
            <a:schemeClr val="bg2"/>
          </a:solidFill>
          <a:ln/>
        </p:spPr>
        <p:txBody>
          <a:bodyPr/>
          <a:p/>
        </p:txBody>
      </p:sp>
      <p:sp>
        <p:nvSpPr>
          <p:cNvPr id="13" name="a2_sm"/>
          <p:cNvSpPr txBox="1"/>
          <p:nvPr/>
        </p:nvSpPr>
        <p:spPr>
          <a:xfrm>
            <a:off x="7360920" y="2834640"/>
            <a:ext cx="4114800" cy="1371600"/>
          </a:xfrm>
          <a:prstGeom prst="rect">
            <a:avLst/>
          </a:prstGeom>
          <a:noFill/>
          <a:ln/>
        </p:spPr>
        <p:txBody>
          <a:bodyPr wrap="square" lIns="0" tIns="0" rIns="0" bIns="0" rtlCol="0" anchor="ctr"/>
          <a:lstStyle/>
          <a:p>
            <a:pPr algn="l" indent="0" marL="0">
              <a:spcAft>
                <a:spcPts val="300"/>
              </a:spcAft>
              <a:buNone/>
            </a:pPr>
            <a:r>
              <a:rPr lang="en-US" sz="1300" b="1" dirty="0">
                <a:solidFill>
                  <a:schemeClr val="tx1"/>
                </a:solidFill>
              </a:rPr>
              <a:t>Unrelated processes</a:t>
            </a:r>
            <a:endParaRPr lang="en-US" sz="1300" dirty="0"/>
          </a:p>
          <a:p>
            <a:pPr algn="l" indent="0" marL="0">
              <a:spcAft>
                <a:spcPts val="300"/>
              </a:spcAft>
              <a:buNone/>
            </a:pPr>
            <a:r>
              <a:rPr lang="en-US" sz="1300" dirty="0">
                <a:solidFill>
                  <a:schemeClr val="tx1"/>
                </a:solidFill>
              </a:rPr>
              <a:t>shm_open("/name", …) gives a file in /dev/shm; each process mmaps it.</a:t>
            </a:r>
            <a:endParaRPr lang="en-US" sz="1300" dirty="0"/>
          </a:p>
        </p:txBody>
      </p:sp>
      <p:sp>
        <p:nvSpPr>
          <p:cNvPr id="14" name="a3_sm"/>
          <p:cNvSpPr/>
          <p:nvPr/>
        </p:nvSpPr>
        <p:spPr>
          <a:xfrm>
            <a:off x="7178040" y="4389120"/>
            <a:ext cx="4480560" cy="1463040"/>
          </a:xfrm>
          <a:prstGeom prst="roundRect">
            <a:avLst>
              <a:gd name="adj" fmla="val 5000"/>
            </a:avLst>
          </a:prstGeom>
          <a:solidFill>
            <a:schemeClr val="accent5"/>
          </a:solidFill>
          <a:ln/>
        </p:spPr>
        <p:txBody>
          <a:bodyPr/>
          <a:p/>
        </p:txBody>
      </p:sp>
      <p:sp>
        <p:nvSpPr>
          <p:cNvPr id="15" name="a3_sm"/>
          <p:cNvSpPr txBox="1"/>
          <p:nvPr/>
        </p:nvSpPr>
        <p:spPr>
          <a:xfrm>
            <a:off x="7360920" y="4434840"/>
            <a:ext cx="4114800" cy="1371600"/>
          </a:xfrm>
          <a:prstGeom prst="rect">
            <a:avLst/>
          </a:prstGeom>
          <a:noFill/>
          <a:ln/>
        </p:spPr>
        <p:txBody>
          <a:bodyPr wrap="square" lIns="0" tIns="0" rIns="0" bIns="0" rtlCol="0" anchor="ctr"/>
          <a:lstStyle/>
          <a:p>
            <a:pPr algn="l" indent="0" marL="0">
              <a:spcAft>
                <a:spcPts val="300"/>
              </a:spcAft>
              <a:buNone/>
            </a:pPr>
            <a:r>
              <a:rPr lang="en-US" sz="1300" b="1" dirty="0">
                <a:solidFill>
                  <a:schemeClr val="tx1"/>
                </a:solidFill>
              </a:rPr>
              <a:t>Fastest IPC</a:t>
            </a:r>
            <a:endParaRPr lang="en-US" sz="1300" dirty="0"/>
          </a:p>
          <a:p>
            <a:pPr algn="l" indent="0" marL="0">
              <a:spcAft>
                <a:spcPts val="300"/>
              </a:spcAft>
              <a:buNone/>
            </a:pPr>
            <a:r>
              <a:rPr lang="en-US" sz="1300" dirty="0">
                <a:solidFill>
                  <a:schemeClr val="tx1"/>
                </a:solidFill>
              </a:rPr>
              <a:t>No system call per message, no copy. But: who writes when? Next slide.</a:t>
            </a:r>
            <a:endParaRPr lang="en-US" sz="1300" dirty="0"/>
          </a:p>
        </p:txBody>
      </p:sp>
      <p:sp>
        <p:nvSpPr>
          <p:cNvPr id="16" name="Text 13"/>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Kerrisk, TLPI §49.7 (anonymous mappings) and Ch. 54</a:t>
            </a:r>
            <a:endParaRPr lang="en-US" sz="1100" dirty="0"/>
          </a:p>
        </p:txBody>
      </p:sp>
      <p:sp>
        <p:nvSpPr>
          <p:cNvPr id="18" name="Text 14"/>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18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0"/>
                                        </p:tgtEl>
                                        <p:attrNameLst>
                                          <p:attrName>style.visibility</p:attrName>
                                        </p:attrNameLst>
                                      </p:cBhvr>
                                      <p:to>
                                        <p:strVal val="visible"/>
                                      </p:to>
                                    </p:set>
                                    <p:animEffect transition="in" filter="fade">
                                      <p:cBhvr>
                                        <p:cTn id="5" dur="400"/>
                                        <p:tgtEl>
                                          <p:spTgt spid="10"/>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1"/>
                                        </p:tgtEl>
                                        <p:attrNameLst>
                                          <p:attrName>style.visibility</p:attrName>
                                        </p:attrNameLst>
                                      </p:cBhvr>
                                      <p:to>
                                        <p:strVal val="visible"/>
                                      </p:to>
                                    </p:set>
                                    <p:animEffect transition="in" filter="fade">
                                      <p:cBhvr>
                                        <p:cTn id="8" dur="4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4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400"/>
                                        <p:tgtEl>
                                          <p:spTgt spid="13"/>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4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Two processes, one counter: a race condition</a:t>
            </a:r>
            <a:endParaRPr lang="en-US" sz="3000" dirty="0"/>
          </a:p>
        </p:txBody>
      </p:sp>
      <p:sp>
        <p:nvSpPr>
          <p:cNvPr id="3" name="Shape 1"/>
          <p:cNvSpPr/>
          <p:nvPr/>
        </p:nvSpPr>
        <p:spPr>
          <a:xfrm>
            <a:off x="548640" y="1188720"/>
            <a:ext cx="6035040" cy="1828800"/>
          </a:xfrm>
          <a:prstGeom prst="roundRect">
            <a:avLst>
              <a:gd name="adj" fmla="val 500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0292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./shmrace  (2 CPUs, real)   2 × 10 000 000 increments</a:t>
            </a:r>
            <a:endParaRPr lang="en-US" sz="1100" dirty="0"/>
          </a:p>
        </p:txBody>
      </p:sp>
      <p:sp>
        <p:nvSpPr>
          <p:cNvPr id="8" name="Text 6"/>
          <p:cNvSpPr txBox="1"/>
          <p:nvPr/>
        </p:nvSpPr>
        <p:spPr>
          <a:xfrm>
            <a:off x="749808" y="1572768"/>
            <a:ext cx="5669280" cy="1325880"/>
          </a:xfrm>
          <a:prstGeom prst="rect">
            <a:avLst/>
          </a:prstGeom>
          <a:noFill/>
          <a:ln/>
        </p:spPr>
        <p:txBody>
          <a:bodyPr wrap="square" lIns="0" tIns="0" rIns="0" bIns="0" rtlCol="0" anchor="t"/>
          <a:lstStyle/>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plain      counter =  11754548   (expected 20000000)   0.06 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atomic     counter =  20000000   (expected 20000000)   0.54 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semaphore  counter =  20000000   (expected 20000000)   2.25 s</a:t>
            </a:r>
            <a:endParaRPr lang="en-US" sz="1050" dirty="0"/>
          </a:p>
          <a:p>
            <a:pPr indent="0" marL="0">
              <a:lnSpc>
                <a:spcPct val="105000"/>
              </a:lnSpc>
              <a:buNone/>
            </a:pPr>
            <a:r>
              <a:rPr lang="en-US" sz="1050" dirty="0">
                <a:solidFill>
                  <a:srgbClr val="94A3B8"/>
                </a:solidFill>
                <a:latin typeface="Consolas" pitchFamily="34" charset="0"/>
                <a:ea typeface="Consolas" pitchFamily="34" charset="-122"/>
                <a:cs typeface="Consolas" pitchFamily="34" charset="-120"/>
              </a:rPr>
              <a:t>taskset -c 0 (1 CPU), and the 1-CPU guest: plain = 20000000</a:t>
            </a:r>
            <a:endParaRPr lang="en-US" sz="105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3200400"/>
          <a:ext cx="6035040" cy="914400"/>
        </p:xfrm>
        <a:graphic>
          <a:graphicData uri="http://schemas.openxmlformats.org/drawingml/2006/table">
            <a:tbl>
              <a:tblPr/>
              <a:tblGrid>
                <a:gridCol w="640080"/>
                <a:gridCol w="1828800"/>
                <a:gridCol w="1828800"/>
                <a:gridCol w="1737360"/>
              </a:tblGrid>
              <a:tr h="384048">
                <a:tc>
                  <a:txBody>
                    <a:bodyPr/>
                    <a:lstStyle/>
                    <a:p>
                      <a:pPr indent="0" marL="0">
                        <a:buNone/>
                      </a:pPr>
                      <a:r>
                        <a:rPr lang="en-US" sz="1150" b="1" dirty="0">
                          <a:solidFill>
                            <a:schemeClr val="bg1"/>
                          </a:solidFill>
                        </a:rPr>
                        <a:t>time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process A (CPU 0)</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process B (CPU 1)</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150" b="1" dirty="0">
                          <a:solidFill>
                            <a:schemeClr val="bg1"/>
                          </a:solidFill>
                        </a:rPr>
                        <a:t>counter</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384048">
                <a:tc>
                  <a:txBody>
                    <a:bodyPr/>
                    <a:lstStyle/>
                    <a:p>
                      <a:pPr indent="0" marL="0">
                        <a:buNone/>
                      </a:pPr>
                      <a:r>
                        <a:rPr lang="en-US" sz="1150" dirty="0">
                          <a:solidFill>
                            <a:schemeClr val="tx1"/>
                          </a:solidFill>
                        </a:rPr>
                        <a:t>1</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load counter → 5</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5</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384048">
                <a:tc>
                  <a:txBody>
                    <a:bodyPr/>
                    <a:lstStyle/>
                    <a:p>
                      <a:pPr indent="0" marL="0">
                        <a:buNone/>
                      </a:pPr>
                      <a:r>
                        <a:rPr lang="en-US" sz="1150" dirty="0">
                          <a:solidFill>
                            <a:schemeClr val="tx1"/>
                          </a:solidFill>
                        </a:rPr>
                        <a:t>2</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50" dirty="0">
                          <a:solidFill>
                            <a:schemeClr val="tx1"/>
                          </a:solidFill>
                        </a:rPr>
                        <a:t>load counter → 5</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50" dirty="0">
                          <a:solidFill>
                            <a:schemeClr val="tx1"/>
                          </a:solidFill>
                        </a:rPr>
                        <a:t>5</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384048">
                <a:tc>
                  <a:txBody>
                    <a:bodyPr/>
                    <a:lstStyle/>
                    <a:p>
                      <a:pPr indent="0" marL="0">
                        <a:buNone/>
                      </a:pPr>
                      <a:r>
                        <a:rPr lang="en-US" sz="1150" dirty="0">
                          <a:solidFill>
                            <a:schemeClr val="tx1"/>
                          </a:solidFill>
                        </a:rPr>
                        <a:t>3</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add 1 → 6, store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6</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384048">
                <a:tc>
                  <a:txBody>
                    <a:bodyPr/>
                    <a:lstStyle/>
                    <a:p>
                      <a:pPr indent="0" marL="0">
                        <a:buNone/>
                      </a:pPr>
                      <a:r>
                        <a:rPr lang="en-US" sz="1150" dirty="0">
                          <a:solidFill>
                            <a:schemeClr val="tx1"/>
                          </a:solidFill>
                        </a:rPr>
                        <a:t>4</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50" dirty="0">
                          <a:solidFill>
                            <a:schemeClr val="tx1"/>
                          </a:solidFill>
                        </a:rPr>
                        <a:t>add 1 → 6, store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150" dirty="0">
                          <a:solidFill>
                            <a:schemeClr val="tx1"/>
                          </a:solidFill>
                        </a:rPr>
                        <a:t>6 (lost one)</a:t>
                      </a:r>
                      <a:endParaRPr lang="en-US" sz="11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bl>
          </a:graphicData>
        </a:graphic>
      </p:graphicFrame>
      <p:sp>
        <p:nvSpPr>
          <p:cNvPr id="10" name="Shape 7"/>
          <p:cNvSpPr/>
          <p:nvPr/>
        </p:nvSpPr>
        <p:spPr>
          <a:xfrm>
            <a:off x="6812280" y="1188720"/>
            <a:ext cx="4846320" cy="1828800"/>
          </a:xfrm>
          <a:prstGeom prst="roundRect">
            <a:avLst>
              <a:gd name="adj" fmla="val 500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1" name="Shape 8"/>
          <p:cNvSpPr/>
          <p:nvPr/>
        </p:nvSpPr>
        <p:spPr>
          <a:xfrm>
            <a:off x="6976872" y="1316736"/>
            <a:ext cx="118872" cy="118872"/>
          </a:xfrm>
          <a:prstGeom prst="ellipse">
            <a:avLst/>
          </a:prstGeom>
          <a:solidFill>
            <a:srgbClr val="EF4444"/>
          </a:solidFill>
          <a:ln/>
        </p:spPr>
        <p:txBody>
          <a:bodyPr/>
          <a:p/>
        </p:txBody>
      </p:sp>
      <p:sp>
        <p:nvSpPr>
          <p:cNvPr id="12" name="Shape 9"/>
          <p:cNvSpPr/>
          <p:nvPr/>
        </p:nvSpPr>
        <p:spPr>
          <a:xfrm>
            <a:off x="7178040" y="1316736"/>
            <a:ext cx="118872" cy="118872"/>
          </a:xfrm>
          <a:prstGeom prst="ellipse">
            <a:avLst/>
          </a:prstGeom>
          <a:solidFill>
            <a:srgbClr val="F59E0B"/>
          </a:solidFill>
          <a:ln/>
        </p:spPr>
        <p:txBody>
          <a:bodyPr/>
          <a:p/>
        </p:txBody>
      </p:sp>
      <p:sp>
        <p:nvSpPr>
          <p:cNvPr id="13" name="Shape 10"/>
          <p:cNvSpPr/>
          <p:nvPr/>
        </p:nvSpPr>
        <p:spPr>
          <a:xfrm>
            <a:off x="7379208" y="1316736"/>
            <a:ext cx="118872" cy="118872"/>
          </a:xfrm>
          <a:prstGeom prst="ellipse">
            <a:avLst/>
          </a:prstGeom>
          <a:solidFill>
            <a:srgbClr val="22C55E"/>
          </a:solidFill>
          <a:ln/>
        </p:spPr>
        <p:txBody>
          <a:bodyPr/>
          <a:p/>
        </p:txBody>
      </p:sp>
      <p:sp>
        <p:nvSpPr>
          <p:cNvPr id="14" name="Text 11"/>
          <p:cNvSpPr txBox="1"/>
          <p:nvPr/>
        </p:nvSpPr>
        <p:spPr>
          <a:xfrm>
            <a:off x="7635240" y="1234440"/>
            <a:ext cx="384048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objdump -d shmrace  (real)</a:t>
            </a:r>
            <a:endParaRPr lang="en-US" sz="1100" dirty="0"/>
          </a:p>
        </p:txBody>
      </p:sp>
      <p:sp>
        <p:nvSpPr>
          <p:cNvPr id="15" name="Text 12"/>
          <p:cNvSpPr txBox="1"/>
          <p:nvPr/>
        </p:nvSpPr>
        <p:spPr>
          <a:xfrm>
            <a:off x="7013448" y="1572768"/>
            <a:ext cx="4480560" cy="1325880"/>
          </a:xfrm>
          <a:prstGeom prst="rect">
            <a:avLst/>
          </a:prstGeom>
          <a:noFill/>
          <a:ln/>
        </p:spPr>
        <p:txBody>
          <a:bodyPr wrap="square" lIns="0" tIns="0" rIns="0" bIns="0" rtlCol="0" anchor="t"/>
          <a:lstStyle/>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1480: mov  0x0(%rbp),%rax   # plain: load</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1484: add  $0x1,%rax        #        add</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1488: mov  %rax,0x0(%rbp)   #        store</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14b0: lock addq $0x1,0x0(%rbp)  # atomic</a:t>
            </a:r>
            <a:endParaRPr lang="en-US" sz="1050" dirty="0"/>
          </a:p>
        </p:txBody>
      </p:sp>
      <p:sp>
        <p:nvSpPr>
          <p:cNvPr id="16" name="a1_fx"/>
          <p:cNvSpPr/>
          <p:nvPr/>
        </p:nvSpPr>
        <p:spPr>
          <a:xfrm>
            <a:off x="6812280" y="3200400"/>
            <a:ext cx="4846320" cy="896112"/>
          </a:xfrm>
          <a:prstGeom prst="roundRect">
            <a:avLst>
              <a:gd name="adj" fmla="val 8163"/>
            </a:avLst>
          </a:prstGeom>
          <a:solidFill>
            <a:schemeClr val="accent6"/>
          </a:solidFill>
          <a:ln/>
        </p:spPr>
        <p:txBody>
          <a:bodyPr/>
          <a:p/>
        </p:txBody>
      </p:sp>
      <p:sp>
        <p:nvSpPr>
          <p:cNvPr id="17" name="a1_fx"/>
          <p:cNvSpPr txBox="1"/>
          <p:nvPr/>
        </p:nvSpPr>
        <p:spPr>
          <a:xfrm>
            <a:off x="6949440" y="3200400"/>
            <a:ext cx="4572000" cy="896112"/>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Atomic instruction:</a:t>
            </a:r>
            <a:pPr algn="l" indent="0" marL="0">
              <a:spcAft>
                <a:spcPts val="600"/>
              </a:spcAft>
              <a:buNone/>
            </a:pPr>
            <a:r>
              <a:rPr lang="en-US" sz="1200" dirty="0">
                <a:solidFill>
                  <a:schemeClr val="tx1"/>
                </a:solidFill>
              </a:rPr>
              <a:t>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lock add</a:t>
            </a:r>
            <a:pPr algn="l" indent="0" marL="0">
              <a:spcAft>
                <a:spcPts val="600"/>
              </a:spcAft>
              <a:buNone/>
            </a:pPr>
            <a:r>
              <a:rPr lang="en-US" sz="1200" dirty="0">
                <a:solidFill>
                  <a:schemeClr val="tx1"/>
                </a:solidFill>
              </a:rPr>
              <a:t>: the CPU makes load-add-store one step for all CPUs. 9× slower than plain, but correct.</a:t>
            </a:r>
            <a:endParaRPr lang="en-US" sz="1200" dirty="0"/>
          </a:p>
        </p:txBody>
      </p:sp>
      <p:sp>
        <p:nvSpPr>
          <p:cNvPr id="18" name="a2_fx"/>
          <p:cNvSpPr/>
          <p:nvPr/>
        </p:nvSpPr>
        <p:spPr>
          <a:xfrm>
            <a:off x="6812280" y="4187952"/>
            <a:ext cx="4846320" cy="896112"/>
          </a:xfrm>
          <a:prstGeom prst="roundRect">
            <a:avLst>
              <a:gd name="adj" fmla="val 8163"/>
            </a:avLst>
          </a:prstGeom>
          <a:solidFill>
            <a:schemeClr val="accent6"/>
          </a:solidFill>
          <a:ln/>
        </p:spPr>
        <p:txBody>
          <a:bodyPr/>
          <a:p/>
        </p:txBody>
      </p:sp>
      <p:sp>
        <p:nvSpPr>
          <p:cNvPr id="19" name="a2_fx"/>
          <p:cNvSpPr txBox="1"/>
          <p:nvPr/>
        </p:nvSpPr>
        <p:spPr>
          <a:xfrm>
            <a:off x="6949440" y="4187952"/>
            <a:ext cx="4572000" cy="896112"/>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Semaphore:</a:t>
            </a:r>
            <a:pPr algn="l" indent="0" marL="0">
              <a:spcAft>
                <a:spcPts val="600"/>
              </a:spcAft>
              <a:buNone/>
            </a:pPr>
            <a:r>
              <a:rPr lang="en-US" sz="1200" dirty="0">
                <a:solidFill>
                  <a:schemeClr val="tx1"/>
                </a:solidFill>
              </a:rPr>
              <a:t> sem_wait / sem_post around the critical section: only one process inside. Correct for any amount of work; slowest here.</a:t>
            </a:r>
            <a:endParaRPr lang="en-US" sz="1200" dirty="0"/>
          </a:p>
        </p:txBody>
      </p:sp>
      <p:sp>
        <p:nvSpPr>
          <p:cNvPr id="25" name="Shape 17"/>
          <p:cNvSpPr/>
          <p:nvPr/>
        </p:nvSpPr>
        <p:spPr>
          <a:xfrm>
            <a:off x="548640" y="5212080"/>
            <a:ext cx="11109960" cy="731520"/>
          </a:xfrm>
          <a:prstGeom prst="roundRect">
            <a:avLst>
              <a:gd name="adj" fmla="val 10000"/>
            </a:avLst>
          </a:prstGeom>
          <a:solidFill>
            <a:schemeClr val="accent5"/>
          </a:solidFill>
          <a:ln/>
        </p:spPr>
        <p:txBody>
          <a:bodyPr/>
          <a:p/>
        </p:txBody>
      </p:sp>
      <p:sp>
        <p:nvSpPr>
          <p:cNvPr id="21" name="Text 18"/>
          <p:cNvSpPr txBox="1"/>
          <p:nvPr/>
        </p:nvSpPr>
        <p:spPr>
          <a:xfrm>
            <a:off x="731520" y="5212080"/>
            <a:ext cx="10789920" cy="731520"/>
          </a:xfrm>
          <a:prstGeom prst="rect">
            <a:avLst/>
          </a:prstGeom>
          <a:noFill/>
          <a:ln/>
        </p:spPr>
        <p:txBody>
          <a:bodyPr wrap="square" lIns="0" tIns="0" rIns="0" bIns="0" rtlCol="0" anchor="ctr"/>
          <a:lstStyle/>
          <a:p>
            <a:pPr algn="l" indent="0" marL="0">
              <a:spcAft>
                <a:spcPts val="600"/>
              </a:spcAft>
              <a:buNone/>
            </a:pPr>
            <a:r>
              <a:rPr lang="en-US" sz="1350" b="1" dirty="0">
                <a:solidFill>
                  <a:schemeClr val="tx1"/>
                </a:solidFill>
              </a:rPr>
              <a:t>The worst kind of bug:</a:t>
            </a:r>
            <a:pPr algn="l" indent="0" marL="0">
              <a:spcAft>
                <a:spcPts val="600"/>
              </a:spcAft>
              <a:buNone/>
            </a:pPr>
            <a:r>
              <a:rPr lang="en-US" sz="1350" dirty="0">
                <a:solidFill>
                  <a:schemeClr val="tx1"/>
                </a:solidFill>
              </a:rPr>
              <a:t> on one CPU it did not show at all. It appears only sometimes, only on some machines. Shared data needs a rule, every time.</a:t>
            </a:r>
            <a:endParaRPr lang="en-US" sz="1350" dirty="0"/>
          </a:p>
        </p:txBody>
      </p:sp>
      <p:sp>
        <p:nvSpPr>
          <p:cNvPr id="22" name="Text 19"/>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Bryant &amp; O'Hallaron, CS:APP §12.5 (badcnt.c, semaphores)</a:t>
            </a:r>
            <a:endParaRPr lang="en-US" sz="1100" dirty="0"/>
          </a:p>
        </p:txBody>
      </p:sp>
      <p:sp>
        <p:nvSpPr>
          <p:cNvPr id="24" name="Text 20"/>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19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6"/>
                                        </p:tgtEl>
                                        <p:attrNameLst>
                                          <p:attrName>style.visibility</p:attrName>
                                        </p:attrNameLst>
                                      </p:cBhvr>
                                      <p:to>
                                        <p:strVal val="visible"/>
                                      </p:to>
                                    </p:set>
                                    <p:animEffect transition="in" filter="fade">
                                      <p:cBhvr>
                                        <p:cTn id="5" dur="400"/>
                                        <p:tgtEl>
                                          <p:spTgt spid="16"/>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7"/>
                                        </p:tgtEl>
                                        <p:attrNameLst>
                                          <p:attrName>style.visibility</p:attrName>
                                        </p:attrNameLst>
                                      </p:cBhvr>
                                      <p:to>
                                        <p:strVal val="visible"/>
                                      </p:to>
                                    </p:set>
                                    <p:animEffect transition="in" filter="fade">
                                      <p:cBhvr>
                                        <p:cTn id="8" dur="4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4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Which one should I use?</a:t>
            </a:r>
            <a:endParaRPr lang="en-US" sz="30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109960" cy="914400"/>
        </p:xfrm>
        <a:graphic>
          <a:graphicData uri="http://schemas.openxmlformats.org/drawingml/2006/table">
            <a:tbl>
              <a:tblPr/>
              <a:tblGrid>
                <a:gridCol w="2377440"/>
                <a:gridCol w="2834640"/>
                <a:gridCol w="2743200"/>
                <a:gridCol w="3154680"/>
              </a:tblGrid>
              <a:tr h="457200">
                <a:tc>
                  <a:txBody>
                    <a:bodyPr/>
                    <a:lstStyle/>
                    <a:p>
                      <a:pPr indent="0" marL="0">
                        <a:buNone/>
                      </a:pP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50" b="1" dirty="0">
                          <a:solidFill>
                            <a:schemeClr val="bg1"/>
                          </a:solidFill>
                        </a:rPr>
                        <a:t>Pipe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50" b="1" dirty="0">
                          <a:solidFill>
                            <a:schemeClr val="bg1"/>
                          </a:solidFill>
                        </a:rPr>
                        <a:t>FIFO</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50" b="1" dirty="0">
                          <a:solidFill>
                            <a:schemeClr val="bg1"/>
                          </a:solidFill>
                        </a:rPr>
                        <a:t>Shared memory</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457200">
                <a:tc>
                  <a:txBody>
                    <a:bodyPr/>
                    <a:lstStyle/>
                    <a:p>
                      <a:pPr indent="0" marL="0">
                        <a:buNone/>
                      </a:pPr>
                      <a:r>
                        <a:rPr lang="en-US" sz="1250" b="1" dirty="0">
                          <a:solidFill>
                            <a:schemeClr val="tx1"/>
                          </a:solidFill>
                        </a:rPr>
                        <a:t>Data copies</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 (in and out of the kernel)</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0</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457200">
                <a:tc>
                  <a:txBody>
                    <a:bodyPr/>
                    <a:lstStyle/>
                    <a:p>
                      <a:pPr indent="0" marL="0">
                        <a:buNone/>
                      </a:pPr>
                      <a:r>
                        <a:rPr lang="en-US" sz="1250" b="1" dirty="0">
                          <a:solidFill>
                            <a:schemeClr val="tx1"/>
                          </a:solidFill>
                        </a:rPr>
                        <a:t>System calls per message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1 write + 1 read</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same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none (after mmap)</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457200">
                <a:tc>
                  <a:txBody>
                    <a:bodyPr/>
                    <a:lstStyle/>
                    <a:p>
                      <a:pPr indent="0" marL="0">
                        <a:buNone/>
                      </a:pPr>
                      <a:r>
                        <a:rPr lang="en-US" sz="1250" b="1" dirty="0">
                          <a:solidFill>
                            <a:schemeClr val="tx1"/>
                          </a:solidFill>
                        </a:rPr>
                        <a:t>Who can use it</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related processes</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anyone who can open the name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related, or by name (shm_open)</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457200">
                <a:tc>
                  <a:txBody>
                    <a:bodyPr/>
                    <a:lstStyle/>
                    <a:p>
                      <a:pPr indent="0" marL="0">
                        <a:buNone/>
                      </a:pPr>
                      <a:r>
                        <a:rPr lang="en-US" sz="1250" b="1" dirty="0">
                          <a:solidFill>
                            <a:schemeClr val="tx1"/>
                          </a:solidFill>
                        </a:rPr>
                        <a:t>Order and waiting</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built in: FIFO order, blocking</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built in</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your job: atomics, semaphores</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457200">
                <a:tc>
                  <a:txBody>
                    <a:bodyPr/>
                    <a:lstStyle/>
                    <a:p>
                      <a:pPr indent="0" marL="0">
                        <a:buNone/>
                      </a:pPr>
                      <a:r>
                        <a:rPr lang="en-US" sz="1250" b="1" dirty="0">
                          <a:solidFill>
                            <a:schemeClr val="tx1"/>
                          </a:solidFill>
                        </a:rPr>
                        <a:t>Ends by itself</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EOF when writers close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same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you need your own signal</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457200">
                <a:tc>
                  <a:txBody>
                    <a:bodyPr/>
                    <a:lstStyle/>
                    <a:p>
                      <a:pPr indent="0" marL="0">
                        <a:buNone/>
                      </a:pPr>
                      <a:r>
                        <a:rPr lang="en-US" sz="1250" b="1" dirty="0">
                          <a:solidFill>
                            <a:schemeClr val="tx1"/>
                          </a:solidFill>
                        </a:rPr>
                        <a:t>Typical use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shell pipelines, parent ↔ child</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simple local servers, logs</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50" dirty="0">
                          <a:solidFill>
                            <a:schemeClr val="tx1"/>
                          </a:solidFill>
                        </a:rPr>
                        <a:t>big data: video frames, databases</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bl>
          </a:graphicData>
        </a:graphic>
      </p:graphicFrame>
      <p:sp>
        <p:nvSpPr>
          <p:cNvPr id="4" name="Shape 1"/>
          <p:cNvSpPr/>
          <p:nvPr/>
        </p:nvSpPr>
        <p:spPr>
          <a:xfrm>
            <a:off x="548640" y="4617720"/>
            <a:ext cx="11109960" cy="1325880"/>
          </a:xfrm>
          <a:prstGeom prst="roundRect">
            <a:avLst>
              <a:gd name="adj" fmla="val 5517"/>
            </a:avLst>
          </a:prstGeom>
          <a:solidFill>
            <a:schemeClr val="accent6"/>
          </a:solidFill>
          <a:ln/>
        </p:spPr>
        <p:txBody>
          <a:bodyPr/>
          <a:p/>
        </p:txBody>
      </p:sp>
      <p:sp>
        <p:nvSpPr>
          <p:cNvPr id="5" name="Text 2"/>
          <p:cNvSpPr txBox="1"/>
          <p:nvPr/>
        </p:nvSpPr>
        <p:spPr>
          <a:xfrm>
            <a:off x="731520" y="4617720"/>
            <a:ext cx="10789920" cy="1325880"/>
          </a:xfrm>
          <a:prstGeom prst="rect">
            <a:avLst/>
          </a:prstGeom>
          <a:noFill/>
          <a:ln/>
        </p:spPr>
        <p:txBody>
          <a:bodyPr wrap="square" lIns="0" tIns="0" rIns="0" bIns="0" rtlCol="0" anchor="ctr"/>
          <a:lstStyle/>
          <a:p>
            <a:pPr algn="l" indent="0" marL="0">
              <a:spcAft>
                <a:spcPts val="600"/>
              </a:spcAft>
              <a:buNone/>
            </a:pPr>
            <a:r>
              <a:rPr lang="en-US" sz="1400" b="1" dirty="0">
                <a:solidFill>
                  <a:schemeClr val="tx1"/>
                </a:solidFill>
              </a:rPr>
              <a:t>Rule of thumb:</a:t>
            </a:r>
            <a:pPr algn="l" indent="0" marL="0">
              <a:spcAft>
                <a:spcPts val="600"/>
              </a:spcAft>
              <a:buNone/>
            </a:pPr>
            <a:r>
              <a:rPr lang="en-US" sz="1400" dirty="0">
                <a:solidFill>
                  <a:schemeClr val="tx1"/>
                </a:solidFill>
              </a:rPr>
              <a:t> start with a pipe. It is simple and safe, and the kernel does the waiting for you. Move to shared memory only when you have measured that copying is the problem, and then plan the synchronisation before you write the first line.</a:t>
            </a:r>
            <a:endParaRPr lang="en-US" sz="1400" dirty="0"/>
          </a:p>
        </p:txBody>
      </p:sp>
      <p:sp>
        <p:nvSpPr>
          <p:cNvPr id="7"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20 / 26</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LAB 10.1</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Pipes in mysh</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Your shell from Lab 8.1 learns  cmd1 | cmd2.</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21 / 26</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Lab 10.1 tasks, step by step</a:t>
            </a:r>
            <a:endParaRPr lang="en-US" sz="3000" dirty="0"/>
          </a:p>
        </p:txBody>
      </p:sp>
      <p:sp>
        <p:nvSpPr>
          <p:cNvPr id="3" name="a1_l10"/>
          <p:cNvSpPr/>
          <p:nvPr/>
        </p:nvSpPr>
        <p:spPr>
          <a:xfrm>
            <a:off x="548640" y="1188720"/>
            <a:ext cx="5852160" cy="603504"/>
          </a:xfrm>
          <a:prstGeom prst="roundRect">
            <a:avLst>
              <a:gd name="adj" fmla="val 12121"/>
            </a:avLst>
          </a:prstGeom>
          <a:solidFill>
            <a:schemeClr val="bg2"/>
          </a:solidFill>
          <a:ln/>
        </p:spPr>
        <p:txBody>
          <a:bodyPr/>
          <a:p/>
        </p:txBody>
      </p:sp>
      <p:sp>
        <p:nvSpPr>
          <p:cNvPr id="4" name="a1_l10"/>
          <p:cNvSpPr/>
          <p:nvPr/>
        </p:nvSpPr>
        <p:spPr>
          <a:xfrm>
            <a:off x="658368" y="1307592"/>
            <a:ext cx="365760" cy="365760"/>
          </a:xfrm>
          <a:prstGeom prst="ellipse">
            <a:avLst/>
          </a:prstGeom>
          <a:solidFill>
            <a:schemeClr val="tx2"/>
          </a:solidFill>
          <a:ln/>
        </p:spPr>
        <p:txBody>
          <a:bodyPr/>
          <a:p/>
        </p:txBody>
      </p:sp>
      <p:sp>
        <p:nvSpPr>
          <p:cNvPr id="5" name="a1_l10"/>
          <p:cNvSpPr txBox="1"/>
          <p:nvPr/>
        </p:nvSpPr>
        <p:spPr>
          <a:xfrm>
            <a:off x="658368" y="1307592"/>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1</a:t>
            </a:r>
            <a:endParaRPr lang="en-US" sz="1200" dirty="0"/>
          </a:p>
        </p:txBody>
      </p:sp>
      <p:sp>
        <p:nvSpPr>
          <p:cNvPr id="6" name="a1_l10"/>
          <p:cNvSpPr txBox="1"/>
          <p:nvPr/>
        </p:nvSpPr>
        <p:spPr>
          <a:xfrm>
            <a:off x="1143000" y="1188720"/>
            <a:ext cx="5120640" cy="603504"/>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TODO 1</a:t>
            </a:r>
            <a:pPr algn="l" indent="0" marL="0">
              <a:spcAft>
                <a:spcPts val="600"/>
              </a:spcAft>
              <a:buNone/>
            </a:pPr>
            <a:r>
              <a:rPr lang="en-US" sz="1250" dirty="0">
                <a:solidFill>
                  <a:schemeClr val="tx1"/>
                </a:solidFill>
              </a:rPr>
              <a:t> in mysh_pipe_starter.c: find the word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a:t>
            </a:r>
            <a:pPr algn="l" indent="0" marL="0">
              <a:spcAft>
                <a:spcPts val="600"/>
              </a:spcAft>
              <a:buNone/>
            </a:pPr>
            <a:r>
              <a:rPr lang="en-US" sz="1250" dirty="0">
                <a:solidFill>
                  <a:schemeClr val="tx1"/>
                </a:solidFill>
              </a:rPr>
              <a:t> in argv</a:t>
            </a:r>
            <a:endParaRPr lang="en-US" sz="1250" dirty="0"/>
          </a:p>
        </p:txBody>
      </p:sp>
      <p:sp>
        <p:nvSpPr>
          <p:cNvPr id="7" name="a2_l10"/>
          <p:cNvSpPr/>
          <p:nvPr/>
        </p:nvSpPr>
        <p:spPr>
          <a:xfrm>
            <a:off x="548640" y="1865376"/>
            <a:ext cx="5852160" cy="603504"/>
          </a:xfrm>
          <a:prstGeom prst="roundRect">
            <a:avLst>
              <a:gd name="adj" fmla="val 12121"/>
            </a:avLst>
          </a:prstGeom>
          <a:solidFill>
            <a:schemeClr val="bg1"/>
          </a:solidFill>
          <a:ln w="12700">
            <a:solidFill>
              <a:schemeClr val="accent4"/>
            </a:solidFill>
            <a:prstDash val="solid"/>
          </a:ln>
        </p:spPr>
        <p:txBody>
          <a:bodyPr/>
          <a:p/>
        </p:txBody>
      </p:sp>
      <p:sp>
        <p:nvSpPr>
          <p:cNvPr id="8" name="a2_l10"/>
          <p:cNvSpPr/>
          <p:nvPr/>
        </p:nvSpPr>
        <p:spPr>
          <a:xfrm>
            <a:off x="658368" y="1984248"/>
            <a:ext cx="365760" cy="365760"/>
          </a:xfrm>
          <a:prstGeom prst="ellipse">
            <a:avLst/>
          </a:prstGeom>
          <a:solidFill>
            <a:schemeClr val="tx2"/>
          </a:solidFill>
          <a:ln/>
        </p:spPr>
        <p:txBody>
          <a:bodyPr/>
          <a:p/>
        </p:txBody>
      </p:sp>
      <p:sp>
        <p:nvSpPr>
          <p:cNvPr id="9" name="a2_l10"/>
          <p:cNvSpPr txBox="1"/>
          <p:nvPr/>
        </p:nvSpPr>
        <p:spPr>
          <a:xfrm>
            <a:off x="658368" y="1984248"/>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2</a:t>
            </a:r>
            <a:endParaRPr lang="en-US" sz="1200" dirty="0"/>
          </a:p>
        </p:txBody>
      </p:sp>
      <p:sp>
        <p:nvSpPr>
          <p:cNvPr id="10" name="a2_l10"/>
          <p:cNvSpPr txBox="1"/>
          <p:nvPr/>
        </p:nvSpPr>
        <p:spPr>
          <a:xfrm>
            <a:off x="1143000" y="1865376"/>
            <a:ext cx="5120640" cy="603504"/>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TODO 2</a:t>
            </a:r>
            <a:pPr algn="l" indent="0" marL="0">
              <a:spcAft>
                <a:spcPts val="600"/>
              </a:spcAft>
              <a:buNone/>
            </a:pPr>
            <a:r>
              <a:rPr lang="en-US" sz="1250" dirty="0">
                <a:solidFill>
                  <a:schemeClr val="tx1"/>
                </a:solidFill>
              </a:rPr>
              <a:t>: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pipe(fd)</a:t>
            </a:r>
            <a:endParaRPr lang="en-US" sz="1250" dirty="0"/>
          </a:p>
        </p:txBody>
      </p:sp>
      <p:sp>
        <p:nvSpPr>
          <p:cNvPr id="11" name="a3_l10"/>
          <p:cNvSpPr/>
          <p:nvPr/>
        </p:nvSpPr>
        <p:spPr>
          <a:xfrm>
            <a:off x="548640" y="2542032"/>
            <a:ext cx="5852160" cy="603504"/>
          </a:xfrm>
          <a:prstGeom prst="roundRect">
            <a:avLst>
              <a:gd name="adj" fmla="val 12121"/>
            </a:avLst>
          </a:prstGeom>
          <a:solidFill>
            <a:schemeClr val="bg2"/>
          </a:solidFill>
          <a:ln/>
        </p:spPr>
        <p:txBody>
          <a:bodyPr/>
          <a:p/>
        </p:txBody>
      </p:sp>
      <p:sp>
        <p:nvSpPr>
          <p:cNvPr id="12" name="a3_l10"/>
          <p:cNvSpPr/>
          <p:nvPr/>
        </p:nvSpPr>
        <p:spPr>
          <a:xfrm>
            <a:off x="658368" y="2660904"/>
            <a:ext cx="365760" cy="365760"/>
          </a:xfrm>
          <a:prstGeom prst="ellipse">
            <a:avLst/>
          </a:prstGeom>
          <a:solidFill>
            <a:schemeClr val="tx2"/>
          </a:solidFill>
          <a:ln/>
        </p:spPr>
        <p:txBody>
          <a:bodyPr/>
          <a:p/>
        </p:txBody>
      </p:sp>
      <p:sp>
        <p:nvSpPr>
          <p:cNvPr id="13" name="a3_l10"/>
          <p:cNvSpPr txBox="1"/>
          <p:nvPr/>
        </p:nvSpPr>
        <p:spPr>
          <a:xfrm>
            <a:off x="658368" y="266090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3</a:t>
            </a:r>
            <a:endParaRPr lang="en-US" sz="1200" dirty="0"/>
          </a:p>
        </p:txBody>
      </p:sp>
      <p:sp>
        <p:nvSpPr>
          <p:cNvPr id="14" name="a3_l10"/>
          <p:cNvSpPr txBox="1"/>
          <p:nvPr/>
        </p:nvSpPr>
        <p:spPr>
          <a:xfrm>
            <a:off x="1143000" y="2542032"/>
            <a:ext cx="5120640" cy="603504"/>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TODO 3</a:t>
            </a:r>
            <a:pPr algn="l" indent="0" marL="0">
              <a:spcAft>
                <a:spcPts val="600"/>
              </a:spcAft>
              <a:buNone/>
            </a:pPr>
            <a:r>
              <a:rPr lang="en-US" sz="1250" dirty="0">
                <a:solidFill>
                  <a:schemeClr val="tx1"/>
                </a:solidFill>
              </a:rPr>
              <a:t>: child 1: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dup2(fd[1], 1)</a:t>
            </a:r>
            <a:pPr algn="l" indent="0" marL="0">
              <a:spcAft>
                <a:spcPts val="600"/>
              </a:spcAft>
              <a:buNone/>
            </a:pPr>
            <a:r>
              <a:rPr lang="en-US" sz="1250" dirty="0">
                <a:solidFill>
                  <a:schemeClr val="tx1"/>
                </a:solidFill>
              </a:rPr>
              <a:t>, close both ends, run(left)</a:t>
            </a:r>
            <a:endParaRPr lang="en-US" sz="1250" dirty="0"/>
          </a:p>
        </p:txBody>
      </p:sp>
      <p:sp>
        <p:nvSpPr>
          <p:cNvPr id="15" name="a4_l10"/>
          <p:cNvSpPr/>
          <p:nvPr/>
        </p:nvSpPr>
        <p:spPr>
          <a:xfrm>
            <a:off x="548640" y="3218688"/>
            <a:ext cx="5852160" cy="603504"/>
          </a:xfrm>
          <a:prstGeom prst="roundRect">
            <a:avLst>
              <a:gd name="adj" fmla="val 12121"/>
            </a:avLst>
          </a:prstGeom>
          <a:solidFill>
            <a:schemeClr val="bg1"/>
          </a:solidFill>
          <a:ln w="12700">
            <a:solidFill>
              <a:schemeClr val="accent4"/>
            </a:solidFill>
            <a:prstDash val="solid"/>
          </a:ln>
        </p:spPr>
        <p:txBody>
          <a:bodyPr/>
          <a:p/>
        </p:txBody>
      </p:sp>
      <p:sp>
        <p:nvSpPr>
          <p:cNvPr id="16" name="a4_l10"/>
          <p:cNvSpPr/>
          <p:nvPr/>
        </p:nvSpPr>
        <p:spPr>
          <a:xfrm>
            <a:off x="658368" y="3337560"/>
            <a:ext cx="365760" cy="365760"/>
          </a:xfrm>
          <a:prstGeom prst="ellipse">
            <a:avLst/>
          </a:prstGeom>
          <a:solidFill>
            <a:schemeClr val="tx2"/>
          </a:solidFill>
          <a:ln/>
        </p:spPr>
        <p:txBody>
          <a:bodyPr/>
          <a:p/>
        </p:txBody>
      </p:sp>
      <p:sp>
        <p:nvSpPr>
          <p:cNvPr id="17" name="a4_l10"/>
          <p:cNvSpPr txBox="1"/>
          <p:nvPr/>
        </p:nvSpPr>
        <p:spPr>
          <a:xfrm>
            <a:off x="658368" y="3337560"/>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4</a:t>
            </a:r>
            <a:endParaRPr lang="en-US" sz="1200" dirty="0"/>
          </a:p>
        </p:txBody>
      </p:sp>
      <p:sp>
        <p:nvSpPr>
          <p:cNvPr id="18" name="a4_l10"/>
          <p:cNvSpPr txBox="1"/>
          <p:nvPr/>
        </p:nvSpPr>
        <p:spPr>
          <a:xfrm>
            <a:off x="1143000" y="3218688"/>
            <a:ext cx="5120640" cy="603504"/>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TODO 4</a:t>
            </a:r>
            <a:pPr algn="l" indent="0" marL="0">
              <a:spcAft>
                <a:spcPts val="600"/>
              </a:spcAft>
              <a:buNone/>
            </a:pPr>
            <a:r>
              <a:rPr lang="en-US" sz="1250" dirty="0">
                <a:solidFill>
                  <a:schemeClr val="tx1"/>
                </a:solidFill>
              </a:rPr>
              <a:t>: child 2: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dup2(fd[0], 0)</a:t>
            </a:r>
            <a:pPr algn="l" indent="0" marL="0">
              <a:spcAft>
                <a:spcPts val="600"/>
              </a:spcAft>
              <a:buNone/>
            </a:pPr>
            <a:r>
              <a:rPr lang="en-US" sz="1250" dirty="0">
                <a:solidFill>
                  <a:schemeClr val="tx1"/>
                </a:solidFill>
              </a:rPr>
              <a:t>, close both ends, run(right)</a:t>
            </a:r>
            <a:endParaRPr lang="en-US" sz="1250" dirty="0"/>
          </a:p>
        </p:txBody>
      </p:sp>
      <p:sp>
        <p:nvSpPr>
          <p:cNvPr id="19" name="a5_l10"/>
          <p:cNvSpPr/>
          <p:nvPr/>
        </p:nvSpPr>
        <p:spPr>
          <a:xfrm>
            <a:off x="548640" y="3895344"/>
            <a:ext cx="5852160" cy="603504"/>
          </a:xfrm>
          <a:prstGeom prst="roundRect">
            <a:avLst>
              <a:gd name="adj" fmla="val 12121"/>
            </a:avLst>
          </a:prstGeom>
          <a:solidFill>
            <a:schemeClr val="bg2"/>
          </a:solidFill>
          <a:ln/>
        </p:spPr>
        <p:txBody>
          <a:bodyPr/>
          <a:p/>
        </p:txBody>
      </p:sp>
      <p:sp>
        <p:nvSpPr>
          <p:cNvPr id="20" name="a5_l10"/>
          <p:cNvSpPr/>
          <p:nvPr/>
        </p:nvSpPr>
        <p:spPr>
          <a:xfrm>
            <a:off x="658368" y="4014216"/>
            <a:ext cx="365760" cy="365760"/>
          </a:xfrm>
          <a:prstGeom prst="ellipse">
            <a:avLst/>
          </a:prstGeom>
          <a:solidFill>
            <a:schemeClr val="tx2"/>
          </a:solidFill>
          <a:ln/>
        </p:spPr>
        <p:txBody>
          <a:bodyPr/>
          <a:p/>
        </p:txBody>
      </p:sp>
      <p:sp>
        <p:nvSpPr>
          <p:cNvPr id="21" name="a5_l10"/>
          <p:cNvSpPr txBox="1"/>
          <p:nvPr/>
        </p:nvSpPr>
        <p:spPr>
          <a:xfrm>
            <a:off x="658368" y="4014216"/>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5</a:t>
            </a:r>
            <a:endParaRPr lang="en-US" sz="1200" dirty="0"/>
          </a:p>
        </p:txBody>
      </p:sp>
      <p:sp>
        <p:nvSpPr>
          <p:cNvPr id="22" name="a5_l10"/>
          <p:cNvSpPr txBox="1"/>
          <p:nvPr/>
        </p:nvSpPr>
        <p:spPr>
          <a:xfrm>
            <a:off x="1143000" y="3895344"/>
            <a:ext cx="5120640" cy="603504"/>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TODO 5</a:t>
            </a:r>
            <a:pPr algn="l" indent="0" marL="0">
              <a:spcAft>
                <a:spcPts val="600"/>
              </a:spcAft>
              <a:buNone/>
            </a:pPr>
            <a:r>
              <a:rPr lang="en-US" sz="1250" dirty="0">
                <a:solidFill>
                  <a:schemeClr val="tx1"/>
                </a:solidFill>
              </a:rPr>
              <a:t>: the shell closes both ends, then waits for both and reports</a:t>
            </a:r>
            <a:endParaRPr lang="en-US" sz="1250" dirty="0"/>
          </a:p>
        </p:txBody>
      </p:sp>
      <p:sp>
        <p:nvSpPr>
          <p:cNvPr id="23" name="Shape 21"/>
          <p:cNvSpPr/>
          <p:nvPr/>
        </p:nvSpPr>
        <p:spPr>
          <a:xfrm>
            <a:off x="548640" y="4572000"/>
            <a:ext cx="5852160" cy="1371600"/>
          </a:xfrm>
          <a:prstGeom prst="roundRect">
            <a:avLst>
              <a:gd name="adj" fmla="val 5333"/>
            </a:avLst>
          </a:prstGeom>
          <a:solidFill>
            <a:schemeClr val="accent5"/>
          </a:solidFill>
          <a:ln/>
        </p:spPr>
        <p:txBody>
          <a:bodyPr/>
          <a:p/>
        </p:txBody>
      </p:sp>
      <p:sp>
        <p:nvSpPr>
          <p:cNvPr id="24" name="Text 22"/>
          <p:cNvSpPr txBox="1"/>
          <p:nvPr/>
        </p:nvSpPr>
        <p:spPr>
          <a:xfrm>
            <a:off x="731520" y="4572000"/>
            <a:ext cx="5486400" cy="1371600"/>
          </a:xfrm>
          <a:prstGeom prst="rect">
            <a:avLst/>
          </a:prstGeom>
          <a:noFill/>
          <a:ln/>
        </p:spPr>
        <p:txBody>
          <a:bodyPr wrap="square" lIns="0" tIns="0" rIns="0" bIns="0" rtlCol="0" anchor="ctr"/>
          <a:lstStyle/>
          <a:p>
            <a:pPr algn="l" indent="0" marL="0">
              <a:spcAft>
                <a:spcPts val="600"/>
              </a:spcAft>
              <a:buNone/>
            </a:pPr>
            <a:r>
              <a:rPr lang="en-US" sz="1250" b="1" dirty="0">
                <a:solidFill>
                  <a:schemeClr val="accent1"/>
                </a:solidFill>
              </a:rPr>
              <a:t>Before TODO 1:</a:t>
            </a:r>
            <a:pPr algn="l" indent="0" marL="0">
              <a:spcAft>
                <a:spcPts val="600"/>
              </a:spcAft>
              <a:buNone/>
            </a:pPr>
            <a:r>
              <a:rPr lang="en-US" sz="1250" dirty="0">
                <a:solidFill>
                  <a:schemeClr val="tx1"/>
                </a:solidFill>
              </a:rPr>
              <a:t>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ls / | wc -l</a:t>
            </a:r>
            <a:pPr algn="l" indent="0" marL="0">
              <a:spcAft>
                <a:spcPts val="600"/>
              </a:spcAft>
              <a:buNone/>
            </a:pPr>
            <a:r>
              <a:rPr lang="en-US" sz="1250" dirty="0">
                <a:solidFill>
                  <a:schemeClr val="tx1"/>
                </a:solidFill>
              </a:rPr>
              <a:t> runs ls with the arguments "/", "|", "wc", "-l": ls complains that "|" and "wc" do not exist. The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a:t>
            </a:r>
            <a:pPr algn="l" indent="0" marL="0">
              <a:spcAft>
                <a:spcPts val="600"/>
              </a:spcAft>
              <a:buNone/>
            </a:pPr>
            <a:r>
              <a:rPr lang="en-US" sz="1250" dirty="0">
                <a:solidFill>
                  <a:schemeClr val="tx1"/>
                </a:solidFill>
              </a:rPr>
              <a:t> is the shell's job, not the kernel's.</a:t>
            </a:r>
            <a:endParaRPr lang="en-US" sz="1250" dirty="0"/>
          </a:p>
        </p:txBody>
      </p:sp>
      <p:sp>
        <p:nvSpPr>
          <p:cNvPr id="25" name="Shape 23"/>
          <p:cNvSpPr/>
          <p:nvPr/>
        </p:nvSpPr>
        <p:spPr>
          <a:xfrm>
            <a:off x="6629400" y="1188720"/>
            <a:ext cx="5029200" cy="4754880"/>
          </a:xfrm>
          <a:prstGeom prst="roundRect">
            <a:avLst>
              <a:gd name="adj" fmla="val 1923"/>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26" name="Shape 24"/>
          <p:cNvSpPr/>
          <p:nvPr/>
        </p:nvSpPr>
        <p:spPr>
          <a:xfrm>
            <a:off x="6793992" y="1316736"/>
            <a:ext cx="118872" cy="118872"/>
          </a:xfrm>
          <a:prstGeom prst="ellipse">
            <a:avLst/>
          </a:prstGeom>
          <a:solidFill>
            <a:srgbClr val="EF4444"/>
          </a:solidFill>
          <a:ln/>
        </p:spPr>
        <p:txBody>
          <a:bodyPr/>
          <a:p/>
        </p:txBody>
      </p:sp>
      <p:sp>
        <p:nvSpPr>
          <p:cNvPr id="27" name="Shape 25"/>
          <p:cNvSpPr/>
          <p:nvPr/>
        </p:nvSpPr>
        <p:spPr>
          <a:xfrm>
            <a:off x="6995160" y="1316736"/>
            <a:ext cx="118872" cy="118872"/>
          </a:xfrm>
          <a:prstGeom prst="ellipse">
            <a:avLst/>
          </a:prstGeom>
          <a:solidFill>
            <a:srgbClr val="F59E0B"/>
          </a:solidFill>
          <a:ln/>
        </p:spPr>
        <p:txBody>
          <a:bodyPr/>
          <a:p/>
        </p:txBody>
      </p:sp>
      <p:sp>
        <p:nvSpPr>
          <p:cNvPr id="28" name="Shape 26"/>
          <p:cNvSpPr/>
          <p:nvPr/>
        </p:nvSpPr>
        <p:spPr>
          <a:xfrm>
            <a:off x="7196328" y="1316736"/>
            <a:ext cx="118872" cy="118872"/>
          </a:xfrm>
          <a:prstGeom prst="ellipse">
            <a:avLst/>
          </a:prstGeom>
          <a:solidFill>
            <a:srgbClr val="22C55E"/>
          </a:solidFill>
          <a:ln/>
        </p:spPr>
        <p:txBody>
          <a:bodyPr/>
          <a:p/>
        </p:txBody>
      </p:sp>
      <p:sp>
        <p:nvSpPr>
          <p:cNvPr id="29" name="Text 27"/>
          <p:cNvSpPr txBox="1"/>
          <p:nvPr/>
        </p:nvSpPr>
        <p:spPr>
          <a:xfrm>
            <a:off x="7452360" y="1234440"/>
            <a:ext cx="40233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the finished shell  (real session)</a:t>
            </a:r>
            <a:endParaRPr lang="en-US" sz="1100" dirty="0"/>
          </a:p>
        </p:txBody>
      </p:sp>
      <p:sp>
        <p:nvSpPr>
          <p:cNvPr id="30" name="Text 28"/>
          <p:cNvSpPr txBox="1"/>
          <p:nvPr/>
        </p:nvSpPr>
        <p:spPr>
          <a:xfrm>
            <a:off x="6830568" y="1572768"/>
            <a:ext cx="4663440" cy="4251960"/>
          </a:xfrm>
          <a:prstGeom prst="rect">
            <a:avLst/>
          </a:prstGeom>
          <a:noFill/>
          <a:ln/>
        </p:spPr>
        <p:txBody>
          <a:bodyPr wrap="square" lIns="0" tIns="0" rIns="0" bIns="0" rtlCol="0" anchor="t"/>
          <a:lstStyle/>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mysh&gt; ls / | wc -l</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26</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mysh&gt; cat /etc/passwd | grep root</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root:x:0:0:root:/root:/bin/bash</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mysh&gt; yes | head -3</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y</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y</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y</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[908 killed by signal 13]</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mysh&gt; nosuch | wc -l</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mysh: nosuch: No such file or directory</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[910 exited with status 127]</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0</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mysh&gt; echo hello | tr a-z A-Z</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HELLO</a:t>
            </a:r>
            <a:endParaRPr lang="en-US" sz="1050" dirty="0"/>
          </a:p>
        </p:txBody>
      </p:sp>
      <p:sp>
        <p:nvSpPr>
          <p:cNvPr id="32" name="Text 29"/>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22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400"/>
                                        <p:tgtEl>
                                          <p:spTgt spid="18"/>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400"/>
                                        <p:tgtEl>
                                          <p:spTgt spid="1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4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Checkpoint: test yourself</a:t>
            </a:r>
            <a:endParaRPr lang="en-US" sz="3000" dirty="0"/>
          </a:p>
        </p:txBody>
      </p:sp>
      <p:sp>
        <p:nvSpPr>
          <p:cNvPr id="3" name="Shape 1"/>
          <p:cNvSpPr/>
          <p:nvPr/>
        </p:nvSpPr>
        <p:spPr>
          <a:xfrm>
            <a:off x="548640" y="1188720"/>
            <a:ext cx="11109960" cy="868680"/>
          </a:xfrm>
          <a:prstGeom prst="roundRect">
            <a:avLst>
              <a:gd name="adj" fmla="val 8421"/>
            </a:avLst>
          </a:prstGeom>
          <a:solidFill>
            <a:schemeClr val="bg2"/>
          </a:solidFill>
          <a:ln/>
        </p:spPr>
        <p:txBody>
          <a:bodyPr/>
          <a:p/>
        </p:txBody>
      </p:sp>
      <p:sp>
        <p:nvSpPr>
          <p:cNvPr id="4" name="Shape 2"/>
          <p:cNvSpPr/>
          <p:nvPr/>
        </p:nvSpPr>
        <p:spPr>
          <a:xfrm>
            <a:off x="713232" y="1371600"/>
            <a:ext cx="502920" cy="502920"/>
          </a:xfrm>
          <a:prstGeom prst="ellipse">
            <a:avLst/>
          </a:prstGeom>
          <a:solidFill>
            <a:schemeClr val="tx2"/>
          </a:solidFill>
          <a:ln/>
        </p:spPr>
        <p:txBody>
          <a:bodyPr/>
          <a:p/>
        </p:txBody>
      </p:sp>
      <p:sp>
        <p:nvSpPr>
          <p:cNvPr id="5" name="Text 3"/>
          <p:cNvSpPr txBox="1"/>
          <p:nvPr/>
        </p:nvSpPr>
        <p:spPr>
          <a:xfrm>
            <a:off x="713232" y="1371600"/>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Q1</a:t>
            </a:r>
            <a:endParaRPr lang="en-US" sz="1300" dirty="0"/>
          </a:p>
        </p:txBody>
      </p:sp>
      <p:sp>
        <p:nvSpPr>
          <p:cNvPr id="6" name="Text 4"/>
          <p:cNvSpPr txBox="1"/>
          <p:nvPr/>
        </p:nvSpPr>
        <p:spPr>
          <a:xfrm>
            <a:off x="1417320" y="1234440"/>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pipe(fd): which index do you read from?</a:t>
            </a:r>
            <a:endParaRPr lang="en-US" sz="1500" dirty="0"/>
          </a:p>
        </p:txBody>
      </p:sp>
      <p:sp>
        <p:nvSpPr>
          <p:cNvPr id="7" name="a1_ans"/>
          <p:cNvSpPr txBox="1"/>
          <p:nvPr/>
        </p:nvSpPr>
        <p:spPr>
          <a:xfrm>
            <a:off x="7589520" y="1234440"/>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fd[0] (read); fd[1] is the write end</a:t>
            </a:r>
            <a:endParaRPr lang="en-US" sz="1400" dirty="0"/>
          </a:p>
        </p:txBody>
      </p:sp>
      <p:sp>
        <p:nvSpPr>
          <p:cNvPr id="8" name="Shape 6"/>
          <p:cNvSpPr/>
          <p:nvPr/>
        </p:nvSpPr>
        <p:spPr>
          <a:xfrm>
            <a:off x="548640" y="2167128"/>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9" name="Shape 7"/>
          <p:cNvSpPr/>
          <p:nvPr/>
        </p:nvSpPr>
        <p:spPr>
          <a:xfrm>
            <a:off x="713232" y="2350008"/>
            <a:ext cx="502920" cy="502920"/>
          </a:xfrm>
          <a:prstGeom prst="ellipse">
            <a:avLst/>
          </a:prstGeom>
          <a:solidFill>
            <a:schemeClr val="tx2"/>
          </a:solidFill>
          <a:ln/>
        </p:spPr>
        <p:txBody>
          <a:bodyPr/>
          <a:p/>
        </p:txBody>
      </p:sp>
      <p:sp>
        <p:nvSpPr>
          <p:cNvPr id="10" name="Text 8"/>
          <p:cNvSpPr txBox="1"/>
          <p:nvPr/>
        </p:nvSpPr>
        <p:spPr>
          <a:xfrm>
            <a:off x="713232" y="2350008"/>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Q2</a:t>
            </a:r>
            <a:endParaRPr lang="en-US" sz="1300" dirty="0"/>
          </a:p>
        </p:txBody>
      </p:sp>
      <p:sp>
        <p:nvSpPr>
          <p:cNvPr id="11" name="Text 9"/>
          <p:cNvSpPr txBox="1"/>
          <p:nvPr/>
        </p:nvSpPr>
        <p:spPr>
          <a:xfrm>
            <a:off x="1417320" y="2212848"/>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A reader waits for ever on read(). Most likely cause?</a:t>
            </a:r>
            <a:endParaRPr lang="en-US" sz="1500" dirty="0"/>
          </a:p>
        </p:txBody>
      </p:sp>
      <p:sp>
        <p:nvSpPr>
          <p:cNvPr id="12" name="a2_ans"/>
          <p:cNvSpPr txBox="1"/>
          <p:nvPr/>
        </p:nvSpPr>
        <p:spPr>
          <a:xfrm>
            <a:off x="7589520" y="2212848"/>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some process still holds a write end (often the parent or the reader itself)</a:t>
            </a:r>
            <a:endParaRPr lang="en-US" sz="1400" dirty="0"/>
          </a:p>
        </p:txBody>
      </p:sp>
      <p:sp>
        <p:nvSpPr>
          <p:cNvPr id="13" name="Shape 11"/>
          <p:cNvSpPr/>
          <p:nvPr/>
        </p:nvSpPr>
        <p:spPr>
          <a:xfrm>
            <a:off x="548640" y="3145536"/>
            <a:ext cx="11109960" cy="868680"/>
          </a:xfrm>
          <a:prstGeom prst="roundRect">
            <a:avLst>
              <a:gd name="adj" fmla="val 8421"/>
            </a:avLst>
          </a:prstGeom>
          <a:solidFill>
            <a:schemeClr val="bg2"/>
          </a:solidFill>
          <a:ln/>
        </p:spPr>
        <p:txBody>
          <a:bodyPr/>
          <a:p/>
        </p:txBody>
      </p:sp>
      <p:sp>
        <p:nvSpPr>
          <p:cNvPr id="14" name="Shape 12"/>
          <p:cNvSpPr/>
          <p:nvPr/>
        </p:nvSpPr>
        <p:spPr>
          <a:xfrm>
            <a:off x="713232" y="3328416"/>
            <a:ext cx="502920" cy="502920"/>
          </a:xfrm>
          <a:prstGeom prst="ellipse">
            <a:avLst/>
          </a:prstGeom>
          <a:solidFill>
            <a:schemeClr val="tx2"/>
          </a:solidFill>
          <a:ln/>
        </p:spPr>
        <p:txBody>
          <a:bodyPr/>
          <a:p/>
        </p:txBody>
      </p:sp>
      <p:sp>
        <p:nvSpPr>
          <p:cNvPr id="15" name="Text 13"/>
          <p:cNvSpPr txBox="1"/>
          <p:nvPr/>
        </p:nvSpPr>
        <p:spPr>
          <a:xfrm>
            <a:off x="713232" y="3328416"/>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Q3</a:t>
            </a:r>
            <a:endParaRPr lang="en-US" sz="1300" dirty="0"/>
          </a:p>
        </p:txBody>
      </p:sp>
      <p:sp>
        <p:nvSpPr>
          <p:cNvPr id="16" name="Text 14"/>
          <p:cNvSpPr txBox="1"/>
          <p:nvPr/>
        </p:nvSpPr>
        <p:spPr>
          <a:xfrm>
            <a:off x="1417320" y="3191256"/>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What happens when you write into a pipe nobody can read?</a:t>
            </a:r>
            <a:endParaRPr lang="en-US" sz="1500" dirty="0"/>
          </a:p>
        </p:txBody>
      </p:sp>
      <p:sp>
        <p:nvSpPr>
          <p:cNvPr id="17" name="a3_ans"/>
          <p:cNvSpPr txBox="1"/>
          <p:nvPr/>
        </p:nvSpPr>
        <p:spPr>
          <a:xfrm>
            <a:off x="7589520" y="3191256"/>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SIGPIPE kills the writer (status 141 in the shell), or EPIPE if ignored</a:t>
            </a:r>
            <a:endParaRPr lang="en-US" sz="1400" dirty="0"/>
          </a:p>
        </p:txBody>
      </p:sp>
      <p:sp>
        <p:nvSpPr>
          <p:cNvPr id="18" name="Shape 16"/>
          <p:cNvSpPr/>
          <p:nvPr/>
        </p:nvSpPr>
        <p:spPr>
          <a:xfrm>
            <a:off x="548640" y="4123944"/>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19" name="Shape 17"/>
          <p:cNvSpPr/>
          <p:nvPr/>
        </p:nvSpPr>
        <p:spPr>
          <a:xfrm>
            <a:off x="713232" y="4306824"/>
            <a:ext cx="502920" cy="502920"/>
          </a:xfrm>
          <a:prstGeom prst="ellipse">
            <a:avLst/>
          </a:prstGeom>
          <a:solidFill>
            <a:schemeClr val="tx2"/>
          </a:solidFill>
          <a:ln/>
        </p:spPr>
        <p:txBody>
          <a:bodyPr/>
          <a:p/>
        </p:txBody>
      </p:sp>
      <p:sp>
        <p:nvSpPr>
          <p:cNvPr id="20" name="Text 18"/>
          <p:cNvSpPr txBox="1"/>
          <p:nvPr/>
        </p:nvSpPr>
        <p:spPr>
          <a:xfrm>
            <a:off x="713232" y="4306824"/>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Q4</a:t>
            </a:r>
            <a:endParaRPr lang="en-US" sz="1300" dirty="0"/>
          </a:p>
        </p:txBody>
      </p:sp>
      <p:sp>
        <p:nvSpPr>
          <p:cNvPr id="21" name="Text 19"/>
          <p:cNvSpPr txBox="1"/>
          <p:nvPr/>
        </p:nvSpPr>
        <p:spPr>
          <a:xfrm>
            <a:off x="1417320" y="4169664"/>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How does ls send its output into the pipe without knowing it?</a:t>
            </a:r>
            <a:endParaRPr lang="en-US" sz="1500" dirty="0"/>
          </a:p>
        </p:txBody>
      </p:sp>
      <p:sp>
        <p:nvSpPr>
          <p:cNvPr id="22" name="a4_ans"/>
          <p:cNvSpPr txBox="1"/>
          <p:nvPr/>
        </p:nvSpPr>
        <p:spPr>
          <a:xfrm>
            <a:off x="7589520" y="4169664"/>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the shell did dup2(pipe write end, 1) before exec</a:t>
            </a:r>
            <a:endParaRPr lang="en-US" sz="1400" dirty="0"/>
          </a:p>
        </p:txBody>
      </p:sp>
      <p:sp>
        <p:nvSpPr>
          <p:cNvPr id="23" name="Shape 21"/>
          <p:cNvSpPr/>
          <p:nvPr/>
        </p:nvSpPr>
        <p:spPr>
          <a:xfrm>
            <a:off x="548640" y="5102352"/>
            <a:ext cx="11109960" cy="868680"/>
          </a:xfrm>
          <a:prstGeom prst="roundRect">
            <a:avLst>
              <a:gd name="adj" fmla="val 8421"/>
            </a:avLst>
          </a:prstGeom>
          <a:solidFill>
            <a:schemeClr val="bg2"/>
          </a:solidFill>
          <a:ln/>
        </p:spPr>
        <p:txBody>
          <a:bodyPr/>
          <a:p/>
        </p:txBody>
      </p:sp>
      <p:sp>
        <p:nvSpPr>
          <p:cNvPr id="24" name="Shape 22"/>
          <p:cNvSpPr/>
          <p:nvPr/>
        </p:nvSpPr>
        <p:spPr>
          <a:xfrm>
            <a:off x="713232" y="5285232"/>
            <a:ext cx="502920" cy="502920"/>
          </a:xfrm>
          <a:prstGeom prst="ellipse">
            <a:avLst/>
          </a:prstGeom>
          <a:solidFill>
            <a:schemeClr val="tx2"/>
          </a:solidFill>
          <a:ln/>
        </p:spPr>
        <p:txBody>
          <a:bodyPr/>
          <a:p/>
        </p:txBody>
      </p:sp>
      <p:sp>
        <p:nvSpPr>
          <p:cNvPr id="25" name="Text 23"/>
          <p:cNvSpPr txBox="1"/>
          <p:nvPr/>
        </p:nvSpPr>
        <p:spPr>
          <a:xfrm>
            <a:off x="713232" y="5285232"/>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Q5</a:t>
            </a:r>
            <a:endParaRPr lang="en-US" sz="1300" dirty="0"/>
          </a:p>
        </p:txBody>
      </p:sp>
      <p:sp>
        <p:nvSpPr>
          <p:cNvPr id="26" name="Text 24"/>
          <p:cNvSpPr txBox="1"/>
          <p:nvPr/>
        </p:nvSpPr>
        <p:spPr>
          <a:xfrm>
            <a:off x="1417320" y="5148072"/>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Two processes do counter++ on shared memory. Why is the result too small?</a:t>
            </a:r>
            <a:endParaRPr lang="en-US" sz="1500" dirty="0"/>
          </a:p>
        </p:txBody>
      </p:sp>
      <p:sp>
        <p:nvSpPr>
          <p:cNvPr id="27" name="a5_ans"/>
          <p:cNvSpPr txBox="1"/>
          <p:nvPr/>
        </p:nvSpPr>
        <p:spPr>
          <a:xfrm>
            <a:off x="7589520" y="5148072"/>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load, add, store can interleave: updates are lost; use an atomic or a semaphore</a:t>
            </a:r>
            <a:endParaRPr lang="en-US" sz="1400" dirty="0"/>
          </a:p>
        </p:txBody>
      </p:sp>
      <p:sp>
        <p:nvSpPr>
          <p:cNvPr id="29" name="Text 2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23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gtEl>
                                        <p:attrNameLst>
                                          <p:attrName>style.visibility</p:attrName>
                                        </p:attrNameLst>
                                      </p:cBhvr>
                                      <p:to>
                                        <p:strVal val="visible"/>
                                      </p:to>
                                    </p:set>
                                    <p:animEffect transition="in" filter="fade">
                                      <p:cBhvr>
                                        <p:cTn id="5" dur="400"/>
                                        <p:tgtEl>
                                          <p:spTgt spid="7"/>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4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400"/>
                                        <p:tgtEl>
                                          <p:spTgt spid="17"/>
                                        </p:tgtEl>
                                      </p:cBhvr>
                                    </p:animEffect>
                                  </p:childTnLst>
                                </p:cTn>
                              </p:par>
                            </p:childTnLst>
                          </p:cTn>
                        </p:par>
                      </p:childTnLst>
                    </p:cTn>
                  </p:par>
                  <p:par>
                    <p:cTn id="21" fill="hold">
                      <p:stCondLst>
                        <p:cond delay="indefinite"/>
                      </p:stCondLst>
                      <p:childTnLst>
                        <p:par>
                          <p:cTn id="22"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4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7" grpId="0" animBg="1"/>
      <p:bldP spid="22"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Key ideas from today</a:t>
            </a:r>
            <a:endParaRPr lang="en-US" sz="3000" dirty="0"/>
          </a:p>
        </p:txBody>
      </p:sp>
      <p:sp>
        <p:nvSpPr>
          <p:cNvPr id="3" name="Shape 1"/>
          <p:cNvSpPr/>
          <p:nvPr/>
        </p:nvSpPr>
        <p:spPr>
          <a:xfrm>
            <a:off x="548640" y="1188720"/>
            <a:ext cx="5440680" cy="1417320"/>
          </a:xfrm>
          <a:prstGeom prst="roundRect">
            <a:avLst>
              <a:gd name="adj" fmla="val 5161"/>
            </a:avLst>
          </a:prstGeom>
          <a:solidFill>
            <a:schemeClr val="bg2"/>
          </a:solidFill>
          <a:ln/>
        </p:spPr>
        <p:txBody>
          <a:bodyPr/>
          <a:p/>
        </p:txBody>
      </p:sp>
      <p:sp>
        <p:nvSpPr>
          <p:cNvPr id="4" name="Shape 2"/>
          <p:cNvSpPr/>
          <p:nvPr/>
        </p:nvSpPr>
        <p:spPr>
          <a:xfrm>
            <a:off x="749808" y="1536192"/>
            <a:ext cx="685800" cy="685800"/>
          </a:xfrm>
          <a:prstGeom prst="ellipse">
            <a:avLst/>
          </a:prstGeom>
          <a:solidFill>
            <a:schemeClr val="bg1"/>
          </a:solidFill>
          <a:ln/>
        </p:spPr>
        <p:txBody>
          <a:bodyPr/>
          <a:p/>
        </p:txBody>
      </p:sp>
      <p:pic>
        <p:nvPicPr>
          <p:cNvPr id="5" name="Image 0" descr="preencoded.png">    </p:cNvPr>
          <p:cNvPicPr>
            <a:picLocks noChangeAspect="1"/>
          </p:cNvPicPr>
          <p:nvPr/>
        </p:nvPicPr>
        <p:blipFill>
          <a:blip r:embed="rId1"/>
          <a:stretch>
            <a:fillRect/>
          </a:stretch>
        </p:blipFill>
        <p:spPr>
          <a:xfrm>
            <a:off x="921258" y="1707642"/>
            <a:ext cx="342900" cy="342900"/>
          </a:xfrm>
          <a:prstGeom prst="rect">
            <a:avLst/>
          </a:prstGeom>
        </p:spPr>
      </p:pic>
      <p:sp>
        <p:nvSpPr>
          <p:cNvPr id="6" name="Text 3"/>
          <p:cNvSpPr txBox="1"/>
          <p:nvPr/>
        </p:nvSpPr>
        <p:spPr>
          <a:xfrm>
            <a:off x="1645920" y="12984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Processes share no memory by default; every channel between them is made by the kernel.</a:t>
            </a:r>
            <a:endParaRPr lang="en-US" sz="1500" dirty="0"/>
          </a:p>
        </p:txBody>
      </p:sp>
      <p:sp>
        <p:nvSpPr>
          <p:cNvPr id="7" name="Shape 4"/>
          <p:cNvSpPr/>
          <p:nvPr/>
        </p:nvSpPr>
        <p:spPr>
          <a:xfrm>
            <a:off x="6172200" y="1188720"/>
            <a:ext cx="5440680" cy="1417320"/>
          </a:xfrm>
          <a:prstGeom prst="roundRect">
            <a:avLst>
              <a:gd name="adj" fmla="val 5161"/>
            </a:avLst>
          </a:prstGeom>
          <a:solidFill>
            <a:schemeClr val="bg2"/>
          </a:solidFill>
          <a:ln/>
        </p:spPr>
        <p:txBody>
          <a:bodyPr/>
          <a:p/>
        </p:txBody>
      </p:sp>
      <p:sp>
        <p:nvSpPr>
          <p:cNvPr id="8" name="Shape 5"/>
          <p:cNvSpPr/>
          <p:nvPr/>
        </p:nvSpPr>
        <p:spPr>
          <a:xfrm>
            <a:off x="6373368" y="1536192"/>
            <a:ext cx="685800" cy="685800"/>
          </a:xfrm>
          <a:prstGeom prst="ellipse">
            <a:avLst/>
          </a:prstGeom>
          <a:solidFill>
            <a:schemeClr val="bg1"/>
          </a:solidFill>
          <a:ln/>
        </p:spPr>
        <p:txBody>
          <a:bodyPr/>
          <a:p/>
        </p:txBody>
      </p:sp>
      <p:pic>
        <p:nvPicPr>
          <p:cNvPr id="9" name="Image 1" descr="preencoded.png">    </p:cNvPr>
          <p:cNvPicPr>
            <a:picLocks noChangeAspect="1"/>
          </p:cNvPicPr>
          <p:nvPr/>
        </p:nvPicPr>
        <p:blipFill>
          <a:blip r:embed="rId2"/>
          <a:stretch>
            <a:fillRect/>
          </a:stretch>
        </p:blipFill>
        <p:spPr>
          <a:xfrm>
            <a:off x="6544818" y="1707642"/>
            <a:ext cx="342900" cy="342900"/>
          </a:xfrm>
          <a:prstGeom prst="rect">
            <a:avLst/>
          </a:prstGeom>
        </p:spPr>
      </p:pic>
      <p:sp>
        <p:nvSpPr>
          <p:cNvPr id="10" name="Text 6"/>
          <p:cNvSpPr txBox="1"/>
          <p:nvPr/>
        </p:nvSpPr>
        <p:spPr>
          <a:xfrm>
            <a:off x="7269480" y="12984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A pipe is a one-way byte stream: pipe() gives a read end and a write end; fork shares them.</a:t>
            </a:r>
            <a:endParaRPr lang="en-US" sz="1500" dirty="0"/>
          </a:p>
        </p:txBody>
      </p:sp>
      <p:sp>
        <p:nvSpPr>
          <p:cNvPr id="11" name="Shape 7"/>
          <p:cNvSpPr/>
          <p:nvPr/>
        </p:nvSpPr>
        <p:spPr>
          <a:xfrm>
            <a:off x="548640" y="2788920"/>
            <a:ext cx="5440680" cy="1417320"/>
          </a:xfrm>
          <a:prstGeom prst="roundRect">
            <a:avLst>
              <a:gd name="adj" fmla="val 5161"/>
            </a:avLst>
          </a:prstGeom>
          <a:solidFill>
            <a:schemeClr val="bg2"/>
          </a:solidFill>
          <a:ln/>
        </p:spPr>
        <p:txBody>
          <a:bodyPr/>
          <a:p/>
        </p:txBody>
      </p:sp>
      <p:sp>
        <p:nvSpPr>
          <p:cNvPr id="12" name="Shape 8"/>
          <p:cNvSpPr/>
          <p:nvPr/>
        </p:nvSpPr>
        <p:spPr>
          <a:xfrm>
            <a:off x="749808" y="3136392"/>
            <a:ext cx="685800" cy="685800"/>
          </a:xfrm>
          <a:prstGeom prst="ellipse">
            <a:avLst/>
          </a:prstGeom>
          <a:solidFill>
            <a:schemeClr val="bg1"/>
          </a:solidFill>
          <a:ln/>
        </p:spPr>
        <p:txBody>
          <a:bodyPr/>
          <a:p/>
        </p:txBody>
      </p:sp>
      <p:pic>
        <p:nvPicPr>
          <p:cNvPr id="13" name="Image 2" descr="preencoded.png">    </p:cNvPr>
          <p:cNvPicPr>
            <a:picLocks noChangeAspect="1"/>
          </p:cNvPicPr>
          <p:nvPr/>
        </p:nvPicPr>
        <p:blipFill>
          <a:blip r:embed="rId3"/>
          <a:stretch>
            <a:fillRect/>
          </a:stretch>
        </p:blipFill>
        <p:spPr>
          <a:xfrm>
            <a:off x="921258" y="3307842"/>
            <a:ext cx="342900" cy="342900"/>
          </a:xfrm>
          <a:prstGeom prst="rect">
            <a:avLst/>
          </a:prstGeom>
        </p:spPr>
      </p:pic>
      <p:sp>
        <p:nvSpPr>
          <p:cNvPr id="14" name="Text 9"/>
          <p:cNvSpPr txBox="1"/>
          <p:nvPr/>
        </p:nvSpPr>
        <p:spPr>
          <a:xfrm>
            <a:off x="1645920" y="28986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Full: the writer waits. EOF: all write ends closed. No reader: SIGPIPE.</a:t>
            </a:r>
            <a:endParaRPr lang="en-US" sz="1500" dirty="0"/>
          </a:p>
        </p:txBody>
      </p:sp>
      <p:sp>
        <p:nvSpPr>
          <p:cNvPr id="15" name="Shape 10"/>
          <p:cNvSpPr/>
          <p:nvPr/>
        </p:nvSpPr>
        <p:spPr>
          <a:xfrm>
            <a:off x="6172200" y="2788920"/>
            <a:ext cx="5440680" cy="1417320"/>
          </a:xfrm>
          <a:prstGeom prst="roundRect">
            <a:avLst>
              <a:gd name="adj" fmla="val 5161"/>
            </a:avLst>
          </a:prstGeom>
          <a:solidFill>
            <a:schemeClr val="bg2"/>
          </a:solidFill>
          <a:ln/>
        </p:spPr>
        <p:txBody>
          <a:bodyPr/>
          <a:p/>
        </p:txBody>
      </p:sp>
      <p:sp>
        <p:nvSpPr>
          <p:cNvPr id="16" name="Shape 11"/>
          <p:cNvSpPr/>
          <p:nvPr/>
        </p:nvSpPr>
        <p:spPr>
          <a:xfrm>
            <a:off x="6373368" y="3136392"/>
            <a:ext cx="685800" cy="685800"/>
          </a:xfrm>
          <a:prstGeom prst="ellipse">
            <a:avLst/>
          </a:prstGeom>
          <a:solidFill>
            <a:schemeClr val="bg1"/>
          </a:solidFill>
          <a:ln/>
        </p:spPr>
        <p:txBody>
          <a:bodyPr/>
          <a:p/>
        </p:txBody>
      </p:sp>
      <p:pic>
        <p:nvPicPr>
          <p:cNvPr id="17" name="Image 3" descr="preencoded.png">    </p:cNvPr>
          <p:cNvPicPr>
            <a:picLocks noChangeAspect="1"/>
          </p:cNvPicPr>
          <p:nvPr/>
        </p:nvPicPr>
        <p:blipFill>
          <a:blip r:embed="rId4"/>
          <a:stretch>
            <a:fillRect/>
          </a:stretch>
        </p:blipFill>
        <p:spPr>
          <a:xfrm>
            <a:off x="6544818" y="3307842"/>
            <a:ext cx="342900" cy="342900"/>
          </a:xfrm>
          <a:prstGeom prst="rect">
            <a:avLst/>
          </a:prstGeom>
        </p:spPr>
      </p:pic>
      <p:sp>
        <p:nvSpPr>
          <p:cNvPr id="18" name="Text 12"/>
          <p:cNvSpPr txBox="1"/>
          <p:nvPr/>
        </p:nvSpPr>
        <p:spPr>
          <a:xfrm>
            <a:off x="7269480" y="28986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The shell's | is pipe + fork + dup2 + exec; programs never know.</a:t>
            </a:r>
            <a:endParaRPr lang="en-US" sz="1500" dirty="0"/>
          </a:p>
        </p:txBody>
      </p:sp>
      <p:sp>
        <p:nvSpPr>
          <p:cNvPr id="19" name="Shape 13"/>
          <p:cNvSpPr/>
          <p:nvPr/>
        </p:nvSpPr>
        <p:spPr>
          <a:xfrm>
            <a:off x="548640" y="4389120"/>
            <a:ext cx="5440680" cy="1417320"/>
          </a:xfrm>
          <a:prstGeom prst="roundRect">
            <a:avLst>
              <a:gd name="adj" fmla="val 5161"/>
            </a:avLst>
          </a:prstGeom>
          <a:solidFill>
            <a:schemeClr val="bg2"/>
          </a:solidFill>
          <a:ln/>
        </p:spPr>
        <p:txBody>
          <a:bodyPr/>
          <a:p/>
        </p:txBody>
      </p:sp>
      <p:sp>
        <p:nvSpPr>
          <p:cNvPr id="20" name="Shape 14"/>
          <p:cNvSpPr/>
          <p:nvPr/>
        </p:nvSpPr>
        <p:spPr>
          <a:xfrm>
            <a:off x="749808" y="4736592"/>
            <a:ext cx="685800" cy="685800"/>
          </a:xfrm>
          <a:prstGeom prst="ellipse">
            <a:avLst/>
          </a:prstGeom>
          <a:solidFill>
            <a:schemeClr val="bg1"/>
          </a:solidFill>
          <a:ln/>
        </p:spPr>
        <p:txBody>
          <a:bodyPr/>
          <a:p/>
        </p:txBody>
      </p:sp>
      <p:pic>
        <p:nvPicPr>
          <p:cNvPr id="21" name="Image 4" descr="preencoded.png">    </p:cNvPr>
          <p:cNvPicPr>
            <a:picLocks noChangeAspect="1"/>
          </p:cNvPicPr>
          <p:nvPr/>
        </p:nvPicPr>
        <p:blipFill>
          <a:blip r:embed="rId5"/>
          <a:stretch>
            <a:fillRect/>
          </a:stretch>
        </p:blipFill>
        <p:spPr>
          <a:xfrm>
            <a:off x="921258" y="4908042"/>
            <a:ext cx="342900" cy="342900"/>
          </a:xfrm>
          <a:prstGeom prst="rect">
            <a:avLst/>
          </a:prstGeom>
        </p:spPr>
      </p:pic>
      <p:sp>
        <p:nvSpPr>
          <p:cNvPr id="22" name="Text 15"/>
          <p:cNvSpPr txBox="1"/>
          <p:nvPr/>
        </p:nvSpPr>
        <p:spPr>
          <a:xfrm>
            <a:off x="1645920" y="44988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Inside: a ring of 16 pages (64 KiB) with head, tail and two wait queues; every byte copied twice.</a:t>
            </a:r>
            <a:endParaRPr lang="en-US" sz="1500" dirty="0"/>
          </a:p>
        </p:txBody>
      </p:sp>
      <p:sp>
        <p:nvSpPr>
          <p:cNvPr id="23" name="Shape 16"/>
          <p:cNvSpPr/>
          <p:nvPr/>
        </p:nvSpPr>
        <p:spPr>
          <a:xfrm>
            <a:off x="6172200" y="4389120"/>
            <a:ext cx="5440680" cy="1417320"/>
          </a:xfrm>
          <a:prstGeom prst="roundRect">
            <a:avLst>
              <a:gd name="adj" fmla="val 5161"/>
            </a:avLst>
          </a:prstGeom>
          <a:solidFill>
            <a:schemeClr val="bg2"/>
          </a:solidFill>
          <a:ln/>
        </p:spPr>
        <p:txBody>
          <a:bodyPr/>
          <a:p/>
        </p:txBody>
      </p:sp>
      <p:sp>
        <p:nvSpPr>
          <p:cNvPr id="24" name="Shape 17"/>
          <p:cNvSpPr/>
          <p:nvPr/>
        </p:nvSpPr>
        <p:spPr>
          <a:xfrm>
            <a:off x="6373368" y="4736592"/>
            <a:ext cx="685800" cy="685800"/>
          </a:xfrm>
          <a:prstGeom prst="ellipse">
            <a:avLst/>
          </a:prstGeom>
          <a:solidFill>
            <a:schemeClr val="bg1"/>
          </a:solidFill>
          <a:ln/>
        </p:spPr>
        <p:txBody>
          <a:bodyPr/>
          <a:p/>
        </p:txBody>
      </p:sp>
      <p:pic>
        <p:nvPicPr>
          <p:cNvPr id="25" name="Image 5" descr="preencoded.png">    </p:cNvPr>
          <p:cNvPicPr>
            <a:picLocks noChangeAspect="1"/>
          </p:cNvPicPr>
          <p:nvPr/>
        </p:nvPicPr>
        <p:blipFill>
          <a:blip r:embed="rId6"/>
          <a:stretch>
            <a:fillRect/>
          </a:stretch>
        </p:blipFill>
        <p:spPr>
          <a:xfrm>
            <a:off x="6544818" y="4908042"/>
            <a:ext cx="342900" cy="342900"/>
          </a:xfrm>
          <a:prstGeom prst="rect">
            <a:avLst/>
          </a:prstGeom>
        </p:spPr>
      </p:pic>
      <p:sp>
        <p:nvSpPr>
          <p:cNvPr id="26" name="Text 18"/>
          <p:cNvSpPr txBox="1"/>
          <p:nvPr/>
        </p:nvSpPr>
        <p:spPr>
          <a:xfrm>
            <a:off x="7269480" y="44988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Shared memory copies nothing, but counter++ from two processes loses updates without atomics or a semaphore.</a:t>
            </a:r>
            <a:endParaRPr lang="en-US" sz="1500" dirty="0"/>
          </a:p>
        </p:txBody>
      </p:sp>
      <p:sp>
        <p:nvSpPr>
          <p:cNvPr id="28" name="Text 19"/>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24 / 26</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Homework 10.1 (due before Lecture 10.2)</a:t>
            </a:r>
            <a:endParaRPr lang="en-US" sz="3000" dirty="0"/>
          </a:p>
        </p:txBody>
      </p:sp>
      <p:sp>
        <p:nvSpPr>
          <p:cNvPr id="3" name="Shape 1"/>
          <p:cNvSpPr/>
          <p:nvPr/>
        </p:nvSpPr>
        <p:spPr>
          <a:xfrm>
            <a:off x="548640" y="1143000"/>
            <a:ext cx="11109960" cy="868680"/>
          </a:xfrm>
          <a:prstGeom prst="roundRect">
            <a:avLst>
              <a:gd name="adj" fmla="val 8421"/>
            </a:avLst>
          </a:prstGeom>
          <a:solidFill>
            <a:schemeClr val="bg2"/>
          </a:solidFill>
          <a:ln/>
        </p:spPr>
        <p:txBody>
          <a:bodyPr/>
          <a:p/>
        </p:txBody>
      </p:sp>
      <p:sp>
        <p:nvSpPr>
          <p:cNvPr id="4" name="Shape 2"/>
          <p:cNvSpPr/>
          <p:nvPr/>
        </p:nvSpPr>
        <p:spPr>
          <a:xfrm>
            <a:off x="713232" y="1412748"/>
            <a:ext cx="1508760" cy="329184"/>
          </a:xfrm>
          <a:prstGeom prst="roundRect">
            <a:avLst>
              <a:gd name="adj" fmla="val 50000"/>
            </a:avLst>
          </a:prstGeom>
          <a:solidFill>
            <a:schemeClr val="tx2"/>
          </a:solidFill>
          <a:ln/>
        </p:spPr>
        <p:txBody>
          <a:bodyPr/>
          <a:p/>
        </p:txBody>
      </p:sp>
      <p:sp>
        <p:nvSpPr>
          <p:cNvPr id="5" name="Text 3"/>
          <p:cNvSpPr txBox="1"/>
          <p:nvPr/>
        </p:nvSpPr>
        <p:spPr>
          <a:xfrm>
            <a:off x="713232" y="1412748"/>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1. Long pipes</a:t>
            </a:r>
            <a:endParaRPr lang="en-US" sz="1200" dirty="0"/>
          </a:p>
        </p:txBody>
      </p:sp>
      <p:sp>
        <p:nvSpPr>
          <p:cNvPr id="6" name="Text 4"/>
          <p:cNvSpPr txBox="1"/>
          <p:nvPr/>
        </p:nvSpPr>
        <p:spPr>
          <a:xfrm>
            <a:off x="2423160" y="1179576"/>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Extend your mysh to any number of commands: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ls / | sort -r | head -3</a:t>
            </a:r>
            <a:pPr algn="l" indent="0" marL="0">
              <a:spcAft>
                <a:spcPts val="600"/>
              </a:spcAft>
              <a:buNone/>
            </a:pPr>
            <a:r>
              <a:rPr lang="en-US" sz="1350" dirty="0">
                <a:solidFill>
                  <a:schemeClr val="tx1"/>
                </a:solidFill>
              </a:rPr>
              <a:t>. You need n − 1 pipes; close every end you do not use.</a:t>
            </a:r>
            <a:endParaRPr lang="en-US" sz="1350" dirty="0"/>
          </a:p>
        </p:txBody>
      </p:sp>
      <p:sp>
        <p:nvSpPr>
          <p:cNvPr id="7" name="Shape 5"/>
          <p:cNvSpPr/>
          <p:nvPr/>
        </p:nvSpPr>
        <p:spPr>
          <a:xfrm>
            <a:off x="548640" y="2130552"/>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8" name="Shape 6"/>
          <p:cNvSpPr/>
          <p:nvPr/>
        </p:nvSpPr>
        <p:spPr>
          <a:xfrm>
            <a:off x="713232" y="2400300"/>
            <a:ext cx="1508760" cy="329184"/>
          </a:xfrm>
          <a:prstGeom prst="roundRect">
            <a:avLst>
              <a:gd name="adj" fmla="val 50000"/>
            </a:avLst>
          </a:prstGeom>
          <a:solidFill>
            <a:schemeClr val="tx2"/>
          </a:solidFill>
          <a:ln/>
        </p:spPr>
        <p:txBody>
          <a:bodyPr/>
          <a:p/>
        </p:txBody>
      </p:sp>
      <p:sp>
        <p:nvSpPr>
          <p:cNvPr id="9" name="Text 7"/>
          <p:cNvSpPr txBox="1"/>
          <p:nvPr/>
        </p:nvSpPr>
        <p:spPr>
          <a:xfrm>
            <a:off x="713232" y="2400300"/>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2. Mixed?</a:t>
            </a:r>
            <a:endParaRPr lang="en-US" sz="1200" dirty="0"/>
          </a:p>
        </p:txBody>
      </p:sp>
      <p:sp>
        <p:nvSpPr>
          <p:cNvPr id="10" name="Text 8"/>
          <p:cNvSpPr txBox="1"/>
          <p:nvPr/>
        </p:nvSpPr>
        <p:spPr>
          <a:xfrm>
            <a:off x="2423160" y="2167128"/>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interleave.c: two writers send blocks of A and B into one pipe. Run it with 4096, 65536 and 100000 bytes per write. Which sizes get mixed? What does POSIX promise?</a:t>
            </a:r>
            <a:endParaRPr lang="en-US" sz="1350" dirty="0"/>
          </a:p>
        </p:txBody>
      </p:sp>
      <p:sp>
        <p:nvSpPr>
          <p:cNvPr id="11" name="Shape 9"/>
          <p:cNvSpPr/>
          <p:nvPr/>
        </p:nvSpPr>
        <p:spPr>
          <a:xfrm>
            <a:off x="548640" y="3118104"/>
            <a:ext cx="11109960" cy="868680"/>
          </a:xfrm>
          <a:prstGeom prst="roundRect">
            <a:avLst>
              <a:gd name="adj" fmla="val 8421"/>
            </a:avLst>
          </a:prstGeom>
          <a:solidFill>
            <a:schemeClr val="bg2"/>
          </a:solidFill>
          <a:ln/>
        </p:spPr>
        <p:txBody>
          <a:bodyPr/>
          <a:p/>
        </p:txBody>
      </p:sp>
      <p:sp>
        <p:nvSpPr>
          <p:cNvPr id="12" name="Shape 10"/>
          <p:cNvSpPr/>
          <p:nvPr/>
        </p:nvSpPr>
        <p:spPr>
          <a:xfrm>
            <a:off x="713232" y="3387852"/>
            <a:ext cx="1508760" cy="329184"/>
          </a:xfrm>
          <a:prstGeom prst="roundRect">
            <a:avLst>
              <a:gd name="adj" fmla="val 50000"/>
            </a:avLst>
          </a:prstGeom>
          <a:solidFill>
            <a:schemeClr val="tx2"/>
          </a:solidFill>
          <a:ln/>
        </p:spPr>
        <p:txBody>
          <a:bodyPr/>
          <a:p/>
        </p:txBody>
      </p:sp>
      <p:sp>
        <p:nvSpPr>
          <p:cNvPr id="13" name="Text 11"/>
          <p:cNvSpPr txBox="1"/>
          <p:nvPr/>
        </p:nvSpPr>
        <p:spPr>
          <a:xfrm>
            <a:off x="713232" y="3387852"/>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3. Forgotten close</a:t>
            </a:r>
            <a:endParaRPr lang="en-US" sz="1200" dirty="0"/>
          </a:p>
        </p:txBody>
      </p:sp>
      <p:sp>
        <p:nvSpPr>
          <p:cNvPr id="14" name="Text 12"/>
          <p:cNvSpPr txBox="1"/>
          <p:nvPr/>
        </p:nvSpPr>
        <p:spPr>
          <a:xfrm>
            <a:off x="2423160" y="3154680"/>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In your Lab 10.1 shell, comment out the shell's close(fd[1]). What happens with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ls / | wc -l</a:t>
            </a:r>
            <a:pPr algn="l" indent="0" marL="0">
              <a:spcAft>
                <a:spcPts val="600"/>
              </a:spcAft>
              <a:buNone/>
            </a:pPr>
            <a:r>
              <a:rPr lang="en-US" sz="1350" dirty="0">
                <a:solidFill>
                  <a:schemeClr val="tx1"/>
                </a:solidFill>
              </a:rPr>
              <a:t>, and why? Which kernel line decides?</a:t>
            </a:r>
            <a:endParaRPr lang="en-US" sz="1350" dirty="0"/>
          </a:p>
        </p:txBody>
      </p:sp>
      <p:sp>
        <p:nvSpPr>
          <p:cNvPr id="15" name="Shape 13"/>
          <p:cNvSpPr/>
          <p:nvPr/>
        </p:nvSpPr>
        <p:spPr>
          <a:xfrm>
            <a:off x="548640" y="4105656"/>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16" name="Shape 14"/>
          <p:cNvSpPr/>
          <p:nvPr/>
        </p:nvSpPr>
        <p:spPr>
          <a:xfrm>
            <a:off x="713232" y="4375404"/>
            <a:ext cx="1508760" cy="329184"/>
          </a:xfrm>
          <a:prstGeom prst="roundRect">
            <a:avLst>
              <a:gd name="adj" fmla="val 50000"/>
            </a:avLst>
          </a:prstGeom>
          <a:solidFill>
            <a:schemeClr val="tx2"/>
          </a:solidFill>
          <a:ln/>
        </p:spPr>
        <p:txBody>
          <a:bodyPr/>
          <a:p/>
        </p:txBody>
      </p:sp>
      <p:sp>
        <p:nvSpPr>
          <p:cNvPr id="17" name="Text 15"/>
          <p:cNvSpPr txBox="1"/>
          <p:nvPr/>
        </p:nvSpPr>
        <p:spPr>
          <a:xfrm>
            <a:off x="713232" y="4375404"/>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4. One CPU</a:t>
            </a:r>
            <a:endParaRPr lang="en-US" sz="1200" dirty="0"/>
          </a:p>
        </p:txBody>
      </p:sp>
      <p:sp>
        <p:nvSpPr>
          <p:cNvPr id="18" name="Text 16"/>
          <p:cNvSpPr txBox="1"/>
          <p:nvPr/>
        </p:nvSpPr>
        <p:spPr>
          <a:xfrm>
            <a:off x="2423160" y="4142232"/>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Run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taskset -c 0 ./shmrace</a:t>
            </a:r>
            <a:pPr algn="l" indent="0" marL="0">
              <a:spcAft>
                <a:spcPts val="600"/>
              </a:spcAft>
              <a:buNone/>
            </a:pPr>
            <a:r>
              <a:rPr lang="en-US" sz="1350" dirty="0">
                <a:solidFill>
                  <a:schemeClr val="tx1"/>
                </a:solidFill>
              </a:rPr>
              <a:t>. Is the plain counter still wrong? Explain why one CPU hides the bug, and why that is not a fix.</a:t>
            </a:r>
            <a:endParaRPr lang="en-US" sz="1350" dirty="0"/>
          </a:p>
        </p:txBody>
      </p:sp>
      <p:sp>
        <p:nvSpPr>
          <p:cNvPr id="19" name="Shape 17"/>
          <p:cNvSpPr/>
          <p:nvPr/>
        </p:nvSpPr>
        <p:spPr>
          <a:xfrm>
            <a:off x="548640" y="5093208"/>
            <a:ext cx="11109960" cy="868680"/>
          </a:xfrm>
          <a:prstGeom prst="roundRect">
            <a:avLst>
              <a:gd name="adj" fmla="val 8421"/>
            </a:avLst>
          </a:prstGeom>
          <a:solidFill>
            <a:schemeClr val="bg2"/>
          </a:solidFill>
          <a:ln/>
        </p:spPr>
        <p:txBody>
          <a:bodyPr/>
          <a:p/>
        </p:txBody>
      </p:sp>
      <p:sp>
        <p:nvSpPr>
          <p:cNvPr id="20" name="Shape 18"/>
          <p:cNvSpPr/>
          <p:nvPr/>
        </p:nvSpPr>
        <p:spPr>
          <a:xfrm>
            <a:off x="713232" y="5362956"/>
            <a:ext cx="1508760" cy="329184"/>
          </a:xfrm>
          <a:prstGeom prst="roundRect">
            <a:avLst>
              <a:gd name="adj" fmla="val 50000"/>
            </a:avLst>
          </a:prstGeom>
          <a:solidFill>
            <a:schemeClr val="tx2"/>
          </a:solidFill>
          <a:ln/>
        </p:spPr>
        <p:txBody>
          <a:bodyPr/>
          <a:p/>
        </p:txBody>
      </p:sp>
      <p:sp>
        <p:nvSpPr>
          <p:cNvPr id="21" name="Text 19"/>
          <p:cNvSpPr txBox="1"/>
          <p:nvPr/>
        </p:nvSpPr>
        <p:spPr>
          <a:xfrm>
            <a:off x="713232" y="5362956"/>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5. Small chunks</a:t>
            </a:r>
            <a:endParaRPr lang="en-US" sz="1200" dirty="0"/>
          </a:p>
        </p:txBody>
      </p:sp>
      <p:sp>
        <p:nvSpPr>
          <p:cNvPr id="22" name="Text 20"/>
          <p:cNvSpPr txBox="1"/>
          <p:nvPr/>
        </p:nvSpPr>
        <p:spPr>
          <a:xfrm>
            <a:off x="2423160" y="5129784"/>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Run pipebw. Using Lecture 9's cost of a system call, estimate the 64-byte speed before you run it, then compare.</a:t>
            </a:r>
            <a:endParaRPr lang="en-US" sz="1350" dirty="0"/>
          </a:p>
        </p:txBody>
      </p:sp>
      <p:sp>
        <p:nvSpPr>
          <p:cNvPr id="24" name="Text 21"/>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25 / 26</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Next lecture and reading</a:t>
            </a:r>
            <a:endParaRPr lang="en-US" sz="3000" dirty="0"/>
          </a:p>
        </p:txBody>
      </p:sp>
      <p:sp>
        <p:nvSpPr>
          <p:cNvPr id="3" name="Shape 1"/>
          <p:cNvSpPr/>
          <p:nvPr/>
        </p:nvSpPr>
        <p:spPr>
          <a:xfrm>
            <a:off x="548640" y="1188720"/>
            <a:ext cx="4206240" cy="4754880"/>
          </a:xfrm>
          <a:prstGeom prst="roundRect">
            <a:avLst>
              <a:gd name="adj" fmla="val 1739"/>
            </a:avLst>
          </a:prstGeom>
          <a:solidFill>
            <a:schemeClr val="tx2"/>
          </a:solidFill>
          <a:ln/>
        </p:spPr>
        <p:txBody>
          <a:bodyPr/>
          <a:p/>
        </p:txBody>
      </p:sp>
      <p:sp>
        <p:nvSpPr>
          <p:cNvPr id="4" name="Text 2"/>
          <p:cNvSpPr txBox="1"/>
          <p:nvPr/>
        </p:nvSpPr>
        <p:spPr>
          <a:xfrm>
            <a:off x="822960" y="1371600"/>
            <a:ext cx="3657600" cy="365760"/>
          </a:xfrm>
          <a:prstGeom prst="rect">
            <a:avLst/>
          </a:prstGeom>
          <a:noFill/>
          <a:ln/>
        </p:spPr>
        <p:txBody>
          <a:bodyPr wrap="square" lIns="0" tIns="0" rIns="0" bIns="0" rtlCol="0" anchor="t"/>
          <a:lstStyle/>
          <a:p>
            <a:pPr algn="l" indent="0" marL="0">
              <a:spcAft>
                <a:spcPts val="600"/>
              </a:spcAft>
              <a:buNone/>
            </a:pPr>
            <a:r>
              <a:rPr lang="en-US" sz="1400" b="1" dirty="0">
                <a:solidFill>
                  <a:schemeClr val="accent1"/>
                </a:solidFill>
              </a:rPr>
              <a:t>NEXT: LECTURE 10.2</a:t>
            </a:r>
            <a:endParaRPr lang="en-US" sz="1400" dirty="0"/>
          </a:p>
        </p:txBody>
      </p:sp>
      <p:sp>
        <p:nvSpPr>
          <p:cNvPr id="5" name="Text 3"/>
          <p:cNvSpPr txBox="1"/>
          <p:nvPr/>
        </p:nvSpPr>
        <p:spPr>
          <a:xfrm>
            <a:off x="822960" y="1783080"/>
            <a:ext cx="3657600" cy="822960"/>
          </a:xfrm>
          <a:prstGeom prst="rect">
            <a:avLst/>
          </a:prstGeom>
          <a:noFill/>
          <a:ln/>
        </p:spPr>
        <p:txBody>
          <a:bodyPr wrap="square" lIns="0" tIns="0" rIns="0" bIns="0" rtlCol="0" anchor="t"/>
          <a:lstStyle/>
          <a:p>
            <a:pPr algn="l" indent="0" marL="0">
              <a:spcAft>
                <a:spcPts val="600"/>
              </a:spcAft>
              <a:buNone/>
            </a:pPr>
            <a:r>
              <a:rPr lang="en-US" sz="2200" b="1" dirty="0">
                <a:solidFill>
                  <a:schemeClr val="bg1"/>
                </a:solidFill>
              </a:rPr>
              <a:t>Signals</a:t>
            </a:r>
            <a:endParaRPr lang="en-US" sz="2200" dirty="0"/>
          </a:p>
        </p:txBody>
      </p:sp>
      <p:sp>
        <p:nvSpPr>
          <p:cNvPr id="6" name="Text 4"/>
          <p:cNvSpPr txBox="1"/>
          <p:nvPr/>
        </p:nvSpPr>
        <p:spPr>
          <a:xfrm>
            <a:off x="822960" y="2743200"/>
            <a:ext cx="3657600" cy="3017520"/>
          </a:xfrm>
          <a:prstGeom prst="rect">
            <a:avLst/>
          </a:prstGeom>
          <a:noFill/>
          <a:ln/>
        </p:spPr>
        <p:txBody>
          <a:bodyPr wrap="square" lIns="0" tIns="0" rIns="0" bIns="0" rtlCol="0" anchor="t"/>
          <a:lstStyle/>
          <a:p>
            <a:pPr algn="l" indent="0" marL="0">
              <a:spcAft>
                <a:spcPts val="600"/>
              </a:spcAft>
              <a:buNone/>
            </a:pPr>
            <a:r>
              <a:rPr lang="en-US" sz="1500" dirty="0">
                <a:solidFill>
                  <a:schemeClr val="accent4"/>
                </a:solidFill>
              </a:rPr>
              <a:t>The kernel's doorbell: Ctrl-C, SIGCHLD, SIGPIPE and friends. How a signal is sent, how a handler runs on your own stack, and why read() sometimes returns EINTR.</a:t>
            </a:r>
            <a:endParaRPr lang="en-US" sz="1500" dirty="0"/>
          </a:p>
        </p:txBody>
      </p:sp>
      <p:sp>
        <p:nvSpPr>
          <p:cNvPr id="7" name="Text 5"/>
          <p:cNvSpPr txBox="1"/>
          <p:nvPr/>
        </p:nvSpPr>
        <p:spPr>
          <a:xfrm>
            <a:off x="5074920" y="1188720"/>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Main text</a:t>
            </a:r>
            <a:endParaRPr lang="en-US" sz="1300" dirty="0"/>
          </a:p>
        </p:txBody>
      </p:sp>
      <p:sp>
        <p:nvSpPr>
          <p:cNvPr id="8" name="Text 6"/>
          <p:cNvSpPr txBox="1"/>
          <p:nvPr/>
        </p:nvSpPr>
        <p:spPr>
          <a:xfrm>
            <a:off x="5074920" y="1481328"/>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rPr>
              <a:t>M. Kerrisk, </a:t>
            </a:r>
            <a:pPr algn="l" indent="0" marL="0">
              <a:spcAft>
                <a:spcPts val="600"/>
              </a:spcAft>
              <a:buNone/>
            </a:pPr>
            <a:r>
              <a:rPr lang="en-US" sz="1400" b="1" dirty="0">
                <a:solidFill>
                  <a:schemeClr val="tx1"/>
                </a:solidFill>
              </a:rPr>
              <a:t>TLPI</a:t>
            </a:r>
            <a:pPr algn="l" indent="0" marL="0">
              <a:spcAft>
                <a:spcPts val="600"/>
              </a:spcAft>
              <a:buNone/>
            </a:pPr>
            <a:r>
              <a:rPr lang="en-US" sz="1400" dirty="0">
                <a:solidFill>
                  <a:schemeClr val="tx1"/>
                </a:solidFill>
              </a:rPr>
              <a:t>, Ch. 44 (pipes, FIFOs), Ch. 49 and 54 (shared memory) today; Ch. 20–22 (signals) for 10.2.</a:t>
            </a:r>
            <a:endParaRPr lang="en-US" sz="1400" dirty="0"/>
          </a:p>
        </p:txBody>
      </p:sp>
      <p:sp>
        <p:nvSpPr>
          <p:cNvPr id="9" name="Text 7"/>
          <p:cNvSpPr txBox="1"/>
          <p:nvPr/>
        </p:nvSpPr>
        <p:spPr>
          <a:xfrm>
            <a:off x="5074920" y="2395728"/>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Kernel side</a:t>
            </a:r>
            <a:endParaRPr lang="en-US" sz="1300" dirty="0"/>
          </a:p>
        </p:txBody>
      </p:sp>
      <p:sp>
        <p:nvSpPr>
          <p:cNvPr id="10" name="Text 8"/>
          <p:cNvSpPr txBox="1"/>
          <p:nvPr/>
        </p:nvSpPr>
        <p:spPr>
          <a:xfrm>
            <a:off x="5074920" y="2688336"/>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rPr>
              <a:t>D. P. Bovet &amp; M. Cesati, </a:t>
            </a:r>
            <a:pPr algn="l" indent="0" marL="0">
              <a:spcAft>
                <a:spcPts val="600"/>
              </a:spcAft>
              <a:buNone/>
            </a:pPr>
            <a:r>
              <a:rPr lang="en-US" sz="1400" b="1" dirty="0">
                <a:solidFill>
                  <a:schemeClr val="tx1"/>
                </a:solidFill>
              </a:rPr>
              <a:t>Understanding the Linux Kernel</a:t>
            </a:r>
            <a:pPr algn="l" indent="0" marL="0">
              <a:spcAft>
                <a:spcPts val="600"/>
              </a:spcAft>
              <a:buNone/>
            </a:pPr>
            <a:r>
              <a:rPr lang="en-US" sz="1400" dirty="0">
                <a:solidFill>
                  <a:schemeClr val="tx1"/>
                </a:solidFill>
              </a:rPr>
              <a:t>, 3rd ed., Ch. 19 (pipes, FIFOs) and Ch. 11 (signals).</a:t>
            </a:r>
            <a:endParaRPr lang="en-US" sz="1400" dirty="0"/>
          </a:p>
        </p:txBody>
      </p:sp>
      <p:sp>
        <p:nvSpPr>
          <p:cNvPr id="11" name="Text 9"/>
          <p:cNvSpPr txBox="1"/>
          <p:nvPr/>
        </p:nvSpPr>
        <p:spPr>
          <a:xfrm>
            <a:off x="5074920" y="3602736"/>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C side</a:t>
            </a:r>
            <a:endParaRPr lang="en-US" sz="1300" dirty="0"/>
          </a:p>
        </p:txBody>
      </p:sp>
      <p:sp>
        <p:nvSpPr>
          <p:cNvPr id="12" name="Text 10"/>
          <p:cNvSpPr txBox="1"/>
          <p:nvPr/>
        </p:nvSpPr>
        <p:spPr>
          <a:xfrm>
            <a:off x="5074920" y="3895344"/>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rPr>
              <a:t>R. E. Bryant &amp; D. R. O'Hallaron, </a:t>
            </a:r>
            <a:pPr algn="l" indent="0" marL="0">
              <a:spcAft>
                <a:spcPts val="600"/>
              </a:spcAft>
              <a:buNone/>
            </a:pPr>
            <a:r>
              <a:rPr lang="en-US" sz="1400" b="1" dirty="0">
                <a:solidFill>
                  <a:schemeClr val="tx1"/>
                </a:solidFill>
              </a:rPr>
              <a:t>CS:APP</a:t>
            </a:r>
            <a:pPr algn="l" indent="0" marL="0">
              <a:spcAft>
                <a:spcPts val="600"/>
              </a:spcAft>
              <a:buNone/>
            </a:pPr>
            <a:r>
              <a:rPr lang="en-US" sz="1400" dirty="0">
                <a:solidFill>
                  <a:schemeClr val="tx1"/>
                </a:solidFill>
              </a:rPr>
              <a:t>, 3rd ed., §12.5 (semaphores) and §8.5 (signals).</a:t>
            </a:r>
            <a:endParaRPr lang="en-US" sz="1400" dirty="0"/>
          </a:p>
        </p:txBody>
      </p:sp>
      <p:sp>
        <p:nvSpPr>
          <p:cNvPr id="13" name="Text 11"/>
          <p:cNvSpPr txBox="1"/>
          <p:nvPr/>
        </p:nvSpPr>
        <p:spPr>
          <a:xfrm>
            <a:off x="5074920" y="4809744"/>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Lab files</a:t>
            </a:r>
            <a:endParaRPr lang="en-US" sz="1300" dirty="0"/>
          </a:p>
        </p:txBody>
      </p:sp>
      <p:sp>
        <p:nvSpPr>
          <p:cNvPr id="14" name="Text 12"/>
          <p:cNvSpPr txBox="1"/>
          <p:nvPr/>
        </p:nvSpPr>
        <p:spPr>
          <a:xfrm>
            <a:off x="5074920" y="5102352"/>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latin typeface="Consolas" pitchFamily="34" charset="0"/>
                <a:ea typeface="Consolas" pitchFamily="34" charset="-122"/>
                <a:cs typeface="Consolas" pitchFamily="34" charset="-120"/>
              </a:rPr>
              <a:t>lab10_files.zip</a:t>
            </a:r>
            <a:pPr algn="l" indent="0" marL="0">
              <a:spcAft>
                <a:spcPts val="600"/>
              </a:spcAft>
              <a:buNone/>
            </a:pPr>
            <a:r>
              <a:rPr lang="en-US" sz="1400" dirty="0">
                <a:solidFill>
                  <a:schemeClr val="tx1"/>
                </a:solidFill>
              </a:rPr>
              <a:t>: mysh_pipe_starter.c, the demo programs, and mytimeout_starter.c for Lab 10.2.</a:t>
            </a:r>
            <a:endParaRPr lang="en-US" sz="1400" dirty="0"/>
          </a:p>
        </p:txBody>
      </p:sp>
      <p:sp>
        <p:nvSpPr>
          <p:cNvPr id="16" name="Text 1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26 / 26</a:t>
            </a:r>
            <a:endParaRPr lang="en-US" sz="1100" dirty="0"/>
          </a:p>
        </p:txBody>
      </p:sp>
    </p:spTree>
  </p:cSld>
  <p:clrMapOvr>
    <a:masterClrMapping/>
  </p:clrMapOvr>
</p:sld>
</file>

<file path=ppt/theme/theme1.xml><?xml version="1.0" encoding="utf-8"?>
<a:theme xmlns:a="http://schemas.openxmlformats.org/drawingml/2006/main" name="SysProg">
  <a:themeElements>
    <a:clrScheme name="SysProg">
      <a:dk1>
        <a:srgbClr val="0F172A"/>
      </a:dk1>
      <a:lt1>
        <a:srgbClr val="FFFFFF"/>
      </a:lt1>
      <a:dk2>
        <a:srgbClr val="1B2A41"/>
      </a:dk2>
      <a:lt2>
        <a:srgbClr val="F1F5F9"/>
      </a:lt2>
      <a:accent1>
        <a:srgbClr val="EA580C"/>
      </a:accent1>
      <a:accent2>
        <a:srgbClr val="0F766E"/>
      </a:accent2>
      <a:accent3>
        <a:srgbClr val="475569"/>
      </a:accent3>
      <a:accent4>
        <a:srgbClr val="CBD5E1"/>
      </a:accent4>
      <a:accent5>
        <a:srgbClr val="FFEDD5"/>
      </a:accent5>
      <a:accent6>
        <a:srgbClr val="CCFBF1"/>
      </a:accent6>
      <a:hlink>
        <a:srgbClr val="0F766E"/>
      </a:hlink>
      <a:folHlink>
        <a:srgbClr val="7C3AED"/>
      </a:folHlink>
    </a:clrScheme>
    <a:fontScheme name="SysProg">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4105 Lecture 10.1: Inter-process Communication</dc:title>
  <dc:subject>PptxGenJS Presentation</dc:subject>
  <dc:creator>Md Mahbub E Noor</dc:creator>
  <cp:lastModifiedBy>Md Mahbub E Noor</cp:lastModifiedBy>
  <cp:revision>1</cp:revision>
  <dcterms:created xsi:type="dcterms:W3CDTF">2026-10-14T09:58:24Z</dcterms:created>
  <dcterms:modified xsi:type="dcterms:W3CDTF">2026-10-14T09:58:24Z</dcterms:modified>
</cp:coreProperties>
</file>