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0dce436d-5537-1882-ab0d-38a3e983229a}">
          <p14:sldIdLst>
            <p14:sldId id="256"/>
            <p14:sldId id="257"/>
            <p14:sldId id="258"/>
          </p14:sldIdLst>
        </p14:section>
        <p14:section name="Library or kernel?" id="{ad69c78d-c35c-359f-19fa-13911f442921}">
          <p14:sldIdLst>
            <p14:sldId id="259"/>
            <p14:sldId id="260"/>
            <p14:sldId id="261"/>
            <p14:sldId id="262"/>
          </p14:sldIdLst>
        </p14:section>
        <p14:section name="The syscall instruction" id="{cc30858e-bade-3d66-7d88-75cea62cfd8d}">
          <p14:sldIdLst>
            <p14:sldId id="263"/>
            <p14:sldId id="264"/>
            <p14:sldId id="265"/>
            <p14:sldId id="266"/>
            <p14:sldId id="267"/>
          </p14:sldIdLst>
        </p14:section>
        <p14:section name="Inside the kernel" id="{05f9aa43-c37c-0849-2723-fe35c3ee6d39}">
          <p14:sldIdLst>
            <p14:sldId id="268"/>
            <p14:sldId id="269"/>
            <p14:sldId id="270"/>
            <p14:sldId id="271"/>
            <p14:sldId id="272"/>
            <p14:sldId id="273"/>
          </p14:sldIdLst>
        </p14:section>
        <p14:section name="Errors and errno" id="{e3aed43f-f396-7602-be6e-63255a1dde14}">
          <p14:sldIdLst>
            <p14:sldId id="274"/>
            <p14:sldId id="275"/>
          </p14:sldIdLst>
        </p14:section>
        <p14:section name="Cost and the vDSO" id="{c6efdb00-6561-ed65-f1f5-aa64f0ecad3b}">
          <p14:sldIdLst>
            <p14:sldId id="276"/>
            <p14:sldId id="277"/>
            <p14:sldId id="278"/>
          </p14:sldIdLst>
        </p14:section>
        <p14:section name="Lab 9" id="{a3326564-9159-936c-e25d-330aa1ecdd17}">
          <p14:sldIdLst>
            <p14:sldId id="279"/>
            <p14:sldId id="280"/>
          </p14:sldIdLst>
        </p14:section>
        <p14:section name="Wrap-up" id="{027fa2c2-c694-6cb6-9833-ddb89e7b6a8e}">
          <p14:sldIdLst>
            <p14:sldId id="281"/>
            <p14:sldId id="282"/>
            <p14:sldId id="28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9: System Calls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9: System Calls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9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System Calls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the only door into the kernel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./rawhello  (real)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execve("./rawhello", …) = 0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write(1, "hello from the kernel,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no libc\n", 31) = 31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exit(0)                = ?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no C library at all: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2 system calls, by hand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Tell a library function from a system call, and predict which C calls enter the kernel.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Make a system call by hand: the syscall instruction and its registers.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Follow a system call through the kernel: entry, dispatch, SYSCALL_DEFINE, return.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errno, the cost of a system call, and how the vDSO avoids it.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8.2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412710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412710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5–15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357846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Library or kernel?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2896035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2896035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15–27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2841171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syscall instruction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379361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379361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27–42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324497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Inside the kernel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3862687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3862687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42–50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3807823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Errors and errno</a:t>
            </a:r>
            <a:endParaRPr lang="en-US" sz="1500" dirty="0"/>
          </a:p>
        </p:txBody>
      </p:sp>
      <p:sp>
        <p:nvSpPr>
          <p:cNvPr id="36" name="Shape 30"/>
          <p:cNvSpPr/>
          <p:nvPr/>
        </p:nvSpPr>
        <p:spPr>
          <a:xfrm>
            <a:off x="7909560" y="4346013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1"/>
          <p:cNvSpPr txBox="1"/>
          <p:nvPr/>
        </p:nvSpPr>
        <p:spPr>
          <a:xfrm>
            <a:off x="7909560" y="4346013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50–56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8915400" y="4291149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Cost and vDSO</a:t>
            </a:r>
            <a:endParaRPr lang="en-US" sz="1500" dirty="0"/>
          </a:p>
        </p:txBody>
      </p:sp>
      <p:sp>
        <p:nvSpPr>
          <p:cNvPr id="39" name="Shape 33"/>
          <p:cNvSpPr/>
          <p:nvPr/>
        </p:nvSpPr>
        <p:spPr>
          <a:xfrm>
            <a:off x="7909560" y="4829338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40" name="Text 34"/>
          <p:cNvSpPr txBox="1"/>
          <p:nvPr/>
        </p:nvSpPr>
        <p:spPr>
          <a:xfrm>
            <a:off x="7909560" y="4829338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56–60</a:t>
            </a:r>
            <a:endParaRPr lang="en-US" sz="1100" dirty="0"/>
          </a:p>
        </p:txBody>
      </p:sp>
      <p:sp>
        <p:nvSpPr>
          <p:cNvPr id="41" name="Text 35"/>
          <p:cNvSpPr txBox="1"/>
          <p:nvPr/>
        </p:nvSpPr>
        <p:spPr>
          <a:xfrm>
            <a:off x="8915400" y="4774474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Checkpoint</a:t>
            </a:r>
            <a:endParaRPr lang="en-US" sz="1500" dirty="0"/>
          </a:p>
        </p:txBody>
      </p:sp>
      <p:sp>
        <p:nvSpPr>
          <p:cNvPr id="42" name="Text 36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Lab 9: a C program with no C library.</a:t>
            </a:r>
            <a:endParaRPr lang="en-US" sz="1200" dirty="0"/>
          </a:p>
        </p:txBody>
      </p:sp>
      <p:sp>
        <p:nvSpPr>
          <p:cNvPr id="44" name="Text 3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29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8.2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nice 0 and nice 5 share one CPU. Who gets what?</a:t>
            </a:r>
            <a:endParaRPr lang="en-US" sz="1700" dirty="0"/>
          </a:p>
        </p:txBody>
      </p:sp>
      <p:sp>
        <p:nvSpPr>
          <p:cNvPr id="7" name="a1_r"/>
          <p:cNvSpPr txBox="1"/>
          <p:nvPr/>
        </p:nvSpPr>
        <p:spPr>
          <a:xfrm>
            <a:off x="6172200" y="13441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1024 : 335, so 75 % and 25 %. Measured: 75.4 % and 24.6 % (Homework 8.2 had nice 3: 66.1 %).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Where does the auxiliary vector start on a new stack?</a:t>
            </a:r>
            <a:endParaRPr lang="en-US" sz="1700" dirty="0"/>
          </a:p>
        </p:txBody>
      </p:sp>
      <p:sp>
        <p:nvSpPr>
          <p:cNvPr id="12" name="a2_r"/>
          <p:cNvSpPr txBox="1"/>
          <p:nvPr/>
        </p:nvSpPr>
        <p:spPr>
          <a:xfrm>
            <a:off x="6172200" y="29443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Right after the NULL that ends envp. AT_SYSINFO_EHDR in it points at the vDSO.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/proc/self/maps shows [vdso]. No file holds it. Who put it there?</a:t>
            </a:r>
            <a:endParaRPr lang="en-US" sz="1700" dirty="0"/>
          </a:p>
        </p:txBody>
      </p:sp>
      <p:sp>
        <p:nvSpPr>
          <p:cNvPr id="17" name="a3_r"/>
          <p:cNvSpPr txBox="1"/>
          <p:nvPr/>
        </p:nvSpPr>
        <p:spPr>
          <a:xfrm>
            <a:off x="6172200" y="45445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kernel, at execve (binfmt_elf.c 1237). Today: what it is for.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Library function or system call?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printf is not a system call. Which C calls really enter the kernel?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29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 system call is a request; a library function is just code</a:t>
            </a:r>
            <a:endParaRPr lang="en-US" sz="3000" dirty="0"/>
          </a:p>
        </p:txBody>
      </p:sp>
      <p:sp>
        <p:nvSpPr>
          <p:cNvPr id="3" name="a1_ly"/>
          <p:cNvSpPr/>
          <p:nvPr/>
        </p:nvSpPr>
        <p:spPr>
          <a:xfrm>
            <a:off x="548640" y="1188720"/>
            <a:ext cx="5120640" cy="749808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" name="a1_ly"/>
          <p:cNvSpPr txBox="1"/>
          <p:nvPr/>
        </p:nvSpPr>
        <p:spPr>
          <a:xfrm>
            <a:off x="731520" y="1188720"/>
            <a:ext cx="4754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your code</a:t>
            </a:r>
            <a:endParaRPr lang="en-US" sz="1300" dirty="0"/>
          </a:p>
          <a:p>
            <a:pPr algn="l" indent="0" marL="0">
              <a:spcAft>
                <a:spcPts val="1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printf("n=%d\n", n);</a:t>
            </a:r>
            <a:endParaRPr lang="en-US" sz="1300" dirty="0"/>
          </a:p>
        </p:txBody>
      </p:sp>
      <p:sp>
        <p:nvSpPr>
          <p:cNvPr id="5" name="a2_ly"/>
          <p:cNvSpPr/>
          <p:nvPr/>
        </p:nvSpPr>
        <p:spPr>
          <a:xfrm>
            <a:off x="548640" y="2057400"/>
            <a:ext cx="5120640" cy="749808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6" name="a2_ly"/>
          <p:cNvSpPr txBox="1"/>
          <p:nvPr/>
        </p:nvSpPr>
        <p:spPr>
          <a:xfrm>
            <a:off x="731520" y="2057400"/>
            <a:ext cx="4754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C library (libc)</a:t>
            </a:r>
            <a:endParaRPr lang="en-US" sz="1300" dirty="0"/>
          </a:p>
          <a:p>
            <a:pPr algn="l" indent="0" marL="0">
              <a:spcAft>
                <a:spcPts val="1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formats the text into a buffer; later calls write()</a:t>
            </a:r>
            <a:endParaRPr lang="en-US" sz="1300" dirty="0"/>
          </a:p>
        </p:txBody>
      </p:sp>
      <p:sp>
        <p:nvSpPr>
          <p:cNvPr id="7" name="a3_ly"/>
          <p:cNvSpPr/>
          <p:nvPr/>
        </p:nvSpPr>
        <p:spPr>
          <a:xfrm>
            <a:off x="548640" y="2926080"/>
            <a:ext cx="5120640" cy="749808"/>
          </a:xfrm>
          <a:prstGeom prst="rect">
            <a:avLst/>
          </a:prstGeom>
          <a:solidFill>
            <a:schemeClr val="accent1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8" name="a3_ly"/>
          <p:cNvSpPr txBox="1"/>
          <p:nvPr/>
        </p:nvSpPr>
        <p:spPr>
          <a:xfrm>
            <a:off x="731520" y="2926080"/>
            <a:ext cx="4754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the door</a:t>
            </a:r>
            <a:endParaRPr lang="en-US" sz="1300" dirty="0"/>
          </a:p>
          <a:p>
            <a:pPr algn="l" indent="0" marL="0">
              <a:spcAft>
                <a:spcPts val="100"/>
              </a:spcAft>
              <a:buNone/>
            </a:pPr>
            <a:r>
              <a:rPr lang="en-US" sz="1300" dirty="0">
                <a:solidFill>
                  <a:schemeClr val="bg1"/>
                </a:solidFill>
              </a:rPr>
              <a:t>the syscall instruction, number 1 in rax</a:t>
            </a:r>
            <a:endParaRPr lang="en-US" sz="1300" dirty="0"/>
          </a:p>
        </p:txBody>
      </p:sp>
      <p:sp>
        <p:nvSpPr>
          <p:cNvPr id="9" name="a4_ly"/>
          <p:cNvSpPr/>
          <p:nvPr/>
        </p:nvSpPr>
        <p:spPr>
          <a:xfrm>
            <a:off x="548640" y="3794760"/>
            <a:ext cx="5120640" cy="749808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" name="a4_ly"/>
          <p:cNvSpPr txBox="1"/>
          <p:nvPr/>
        </p:nvSpPr>
        <p:spPr>
          <a:xfrm>
            <a:off x="731520" y="3794760"/>
            <a:ext cx="47548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1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the kernel</a:t>
            </a:r>
            <a:endParaRPr lang="en-US" sz="1300" dirty="0"/>
          </a:p>
          <a:p>
            <a:pPr algn="l" indent="0" marL="0">
              <a:spcAft>
                <a:spcPts val="1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sys_write → the terminal driver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5806440" y="128016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</a:rPr>
              <a:t>user mode, ring 3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5806440" y="384048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b="1" dirty="0">
                <a:solidFill>
                  <a:schemeClr val="accent2"/>
                </a:solidFill>
              </a:rPr>
              <a:t>kernel mode, ring 0</a:t>
            </a:r>
            <a:endParaRPr lang="en-US" sz="11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0" y="1188720"/>
          <a:ext cx="4343400" cy="914400"/>
        </p:xfrm>
        <a:graphic>
          <a:graphicData uri="http://schemas.openxmlformats.org/drawingml/2006/table">
            <a:tbl>
              <a:tblPr/>
              <a:tblGrid>
                <a:gridCol w="2148840"/>
                <a:gridCol w="219456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man section 3: library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man section 2: system call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printf, fopen, fread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write, open, read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malloc, free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brk, mmap, munmap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strlen, qsort, sin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(none: pure computation)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time, gettimeofday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(none: the vDSO, Part 5)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system, popen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fork, execve, wait4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4" name="Shape 11"/>
          <p:cNvSpPr/>
          <p:nvPr/>
        </p:nvSpPr>
        <p:spPr>
          <a:xfrm>
            <a:off x="548640" y="4754880"/>
            <a:ext cx="5440680" cy="1188720"/>
          </a:xfrm>
          <a:prstGeom prst="roundRect">
            <a:avLst>
              <a:gd name="adj" fmla="val 615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5" name="Shape 12"/>
          <p:cNvSpPr/>
          <p:nvPr/>
        </p:nvSpPr>
        <p:spPr>
          <a:xfrm>
            <a:off x="731520" y="491947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6" name="Text 13"/>
          <p:cNvSpPr txBox="1"/>
          <p:nvPr/>
        </p:nvSpPr>
        <p:spPr>
          <a:xfrm>
            <a:off x="731520" y="491947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7" name="Text 14"/>
          <p:cNvSpPr txBox="1"/>
          <p:nvPr/>
        </p:nvSpPr>
        <p:spPr>
          <a:xfrm>
            <a:off x="731520" y="5285232"/>
            <a:ext cx="5074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Looks like a C function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write(1, buf, n)</a:t>
            </a:r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is a normal C function in libc: same call, same return value. Inside, it is three or four instructions around </a:t>
            </a:r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syscall</a:t>
            </a:r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.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6217920" y="4754880"/>
            <a:ext cx="5440680" cy="118872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9" name="Shape 16"/>
          <p:cNvSpPr/>
          <p:nvPr/>
        </p:nvSpPr>
        <p:spPr>
          <a:xfrm>
            <a:off x="6400800" y="491947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0" name="Text 17"/>
          <p:cNvSpPr txBox="1"/>
          <p:nvPr/>
        </p:nvSpPr>
        <p:spPr>
          <a:xfrm>
            <a:off x="6400800" y="491947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6400800" y="5285232"/>
            <a:ext cx="5074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But it leaves your program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A C function runs your code with your rights. A system call runs </a:t>
            </a:r>
            <a:pPr algn="l"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kernel</a:t>
            </a:r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code with </a:t>
            </a:r>
            <a:pPr algn="l"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all</a:t>
            </a:r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rights, so the kernel checks every argument.</a:t>
            </a:r>
            <a:endParaRPr lang="en-US" sz="1250" dirty="0"/>
          </a:p>
        </p:txBody>
      </p:sp>
      <p:sp>
        <p:nvSpPr>
          <p:cNvPr id="22" name="Text 1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Kerrisk, TLPI §3.1; Love, LKD Ch. 5</a:t>
            </a:r>
            <a:endParaRPr lang="en-US" sz="1100" dirty="0"/>
          </a:p>
        </p:txBody>
      </p:sp>
      <p:sp>
        <p:nvSpPr>
          <p:cNvPr id="24" name="Text 2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Quiz: which of these lines enter the kernel?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120640" cy="3657600"/>
          </a:xfrm>
          <a:prstGeom prst="roundRect">
            <a:avLst>
              <a:gd name="adj" fmla="val 25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libsys.c (main, shortened)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475488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size_t n = strlen("hello");      /* 1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char *p = malloc(100);           /* 2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char *q = malloc(200000);        /* 3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time_t t = time(NULL);           /* 4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pid_t me = getpid();             /* 5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printf("n=%zu me=%d …", …);     /* 6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printf("second line\n");        /* 7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free(q);                         /* 8 */</a:t>
            </a:r>
            <a:endParaRPr lang="en-US" sz="11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free(p);                         /* 9 */</a:t>
            </a:r>
            <a:endParaRPr lang="en-US" sz="1150" dirty="0"/>
          </a:p>
        </p:txBody>
      </p:sp>
      <p:sp>
        <p:nvSpPr>
          <p:cNvPr id="9" name="a1_qz"/>
          <p:cNvSpPr/>
          <p:nvPr/>
        </p:nvSpPr>
        <p:spPr>
          <a:xfrm>
            <a:off x="5897880" y="1188720"/>
            <a:ext cx="5760720" cy="3657600"/>
          </a:xfrm>
          <a:prstGeom prst="roundRect">
            <a:avLst>
              <a:gd name="adj" fmla="val 25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a1_qz"/>
          <p:cNvSpPr/>
          <p:nvPr/>
        </p:nvSpPr>
        <p:spPr>
          <a:xfrm>
            <a:off x="60624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a1_qz"/>
          <p:cNvSpPr/>
          <p:nvPr/>
        </p:nvSpPr>
        <p:spPr>
          <a:xfrm>
            <a:off x="62636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a1_qz"/>
          <p:cNvSpPr/>
          <p:nvPr/>
        </p:nvSpPr>
        <p:spPr>
          <a:xfrm>
            <a:off x="64648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a1_qz"/>
          <p:cNvSpPr txBox="1"/>
          <p:nvPr/>
        </p:nvSpPr>
        <p:spPr>
          <a:xfrm>
            <a:off x="672084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./libsys  (on a terminal, real)</a:t>
            </a:r>
            <a:endParaRPr lang="en-US" sz="1100" dirty="0"/>
          </a:p>
        </p:txBody>
      </p:sp>
      <p:sp>
        <p:nvSpPr>
          <p:cNvPr id="14" name="a1_qz"/>
          <p:cNvSpPr txBox="1"/>
          <p:nvPr/>
        </p:nvSpPr>
        <p:spPr>
          <a:xfrm>
            <a:off x="6099048" y="1572768"/>
            <a:ext cx="53949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1 strlen:  nothing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getrandom(…, 8, GRND_NONBLOCK)     = 8      # 2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brk(NULL)                          = 0x564c5da38000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brk(0x564c5da59000)                = 0x564c5da59000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mmap(NULL, 200704, …)              = 0x7f0260132000  # 3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4 time:    nothing!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getpid()                           = 361    # 5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fstat(1, {st_mode=S_IFCHR|0600, …}) = 0     # 6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write(1, "n=5 me=361 t&gt;0:1\n", 17) = 17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write(1, "second line\n", 12)     = 12     # 7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munmap(0x7f0260132000, 200704)     = 0      # 8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9 free(p): nothing</a:t>
            </a:r>
            <a:endParaRPr lang="en-US" sz="1050" dirty="0"/>
          </a:p>
        </p:txBody>
      </p:sp>
      <p:sp>
        <p:nvSpPr>
          <p:cNvPr id="15" name="a2_qz"/>
          <p:cNvSpPr/>
          <p:nvPr/>
        </p:nvSpPr>
        <p:spPr>
          <a:xfrm>
            <a:off x="548640" y="4983480"/>
            <a:ext cx="361188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2_qz"/>
          <p:cNvSpPr txBox="1"/>
          <p:nvPr/>
        </p:nvSpPr>
        <p:spPr>
          <a:xfrm>
            <a:off x="685800" y="4983480"/>
            <a:ext cx="33375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Pure computation: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strlen, the second free: no kernel at all.</a:t>
            </a:r>
            <a:endParaRPr lang="en-US" sz="1200" dirty="0"/>
          </a:p>
        </p:txBody>
      </p:sp>
      <p:sp>
        <p:nvSpPr>
          <p:cNvPr id="17" name="a3_qz"/>
          <p:cNvSpPr/>
          <p:nvPr/>
        </p:nvSpPr>
        <p:spPr>
          <a:xfrm>
            <a:off x="4297680" y="4983480"/>
            <a:ext cx="3611880" cy="960120"/>
          </a:xfrm>
          <a:prstGeom prst="roundRect">
            <a:avLst>
              <a:gd name="adj" fmla="val 761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3_qz"/>
          <p:cNvSpPr txBox="1"/>
          <p:nvPr/>
        </p:nvSpPr>
        <p:spPr>
          <a:xfrm>
            <a:off x="4434840" y="4983480"/>
            <a:ext cx="33375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libc decides: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malloc asks for memory in big pieces (brk; mmap above 128 KiB). printf buffers, then one write per line on a terminal.</a:t>
            </a:r>
            <a:endParaRPr lang="en-US" sz="1200" dirty="0"/>
          </a:p>
        </p:txBody>
      </p:sp>
      <p:sp>
        <p:nvSpPr>
          <p:cNvPr id="19" name="a4_qz"/>
          <p:cNvSpPr/>
          <p:nvPr/>
        </p:nvSpPr>
        <p:spPr>
          <a:xfrm>
            <a:off x="8046720" y="4983480"/>
            <a:ext cx="3611880" cy="960120"/>
          </a:xfrm>
          <a:prstGeom prst="roundRect">
            <a:avLst>
              <a:gd name="adj" fmla="val 76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a4_qz"/>
          <p:cNvSpPr txBox="1"/>
          <p:nvPr/>
        </p:nvSpPr>
        <p:spPr>
          <a:xfrm>
            <a:off x="8183880" y="4983480"/>
            <a:ext cx="33375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Surprise: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time() made no system call: the vDSO (Part 5).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strace: watching the door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035040" cy="3291840"/>
          </a:xfrm>
          <a:prstGeom prst="roundRect">
            <a:avLst>
              <a:gd name="adj" fmla="val 277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-c -S calls ls -l /usr/bin  (real, top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66928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% time   seconds  usecs/call   calls  errors syscall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28.59  0.015423          10    1468    1468 lgetxattr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40.93  0.022080          15    1468         statx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16.13  0.008703           9     912         listxattr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13.21  0.007127          12     556         readlink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0.50  0.000272          10      26         write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…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100.00  0.053948          11    4552    1477 total</a:t>
            </a:r>
            <a:endParaRPr lang="en-US" sz="11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12280" y="1188720"/>
          <a:ext cx="484632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2743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Option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What it does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-c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count calls and time per call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-f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follow children (fork, clone)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-e trace=write,openat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only these calls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-T / -tt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time in each call / time stamps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-o file</a:t>
                      </a:r>
                      <a:endParaRPr lang="en-US" sz="12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write the trace to a file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548640" y="4663440"/>
            <a:ext cx="6035040" cy="1280160"/>
          </a:xfrm>
          <a:prstGeom prst="roundRect">
            <a:avLst>
              <a:gd name="adj" fmla="val 571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731520" y="4663440"/>
            <a:ext cx="5669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1467 files, 4552 system calls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: about 3 per file (statx for the size and date, lgetxattr and listxattr for security labels). Every one crossed the door.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6812280" y="3794760"/>
            <a:ext cx="4846320" cy="2148840"/>
          </a:xfrm>
          <a:prstGeom prst="roundRect">
            <a:avLst>
              <a:gd name="adj" fmla="val 340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6995160" y="3840480"/>
            <a:ext cx="44805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How strace works: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it uses another system call, 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ptrace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. The kernel stops the traced process at every system call entry and exit and lets strace read its registers: the number in rax, the arguments, the result.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29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The syscall instruction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One instruction, six registers, one number.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29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register contract (x86-64 Linux)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667512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2514600"/>
                <a:gridCol w="2423160"/>
              </a:tblGrid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system call (syscall)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C function call (call)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what to run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rax = the number (1 = write)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the address of the function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argument 1, 2, 3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rdi, rsi, rdx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rdi, rsi, rdx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argument 4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D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r10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D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rcx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D5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argument 5, 6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r8, r9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r8, r9 (more on the stack)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result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rax (−4095 … −1 = error)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rax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destroyed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rcx, r11 (by the CPU)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rax, rcx, rdx, rsi, rdi, r8–r11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7452360" y="1188720"/>
            <a:ext cx="4206240" cy="2788920"/>
          </a:xfrm>
          <a:prstGeom prst="roundRect">
            <a:avLst>
              <a:gd name="adj" fmla="val 3279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5" name="Shape 2"/>
          <p:cNvSpPr/>
          <p:nvPr/>
        </p:nvSpPr>
        <p:spPr>
          <a:xfrm>
            <a:off x="76169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6" name="Shape 3"/>
          <p:cNvSpPr/>
          <p:nvPr/>
        </p:nvSpPr>
        <p:spPr>
          <a:xfrm>
            <a:off x="78181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" name="Shape 4"/>
          <p:cNvSpPr/>
          <p:nvPr/>
        </p:nvSpPr>
        <p:spPr>
          <a:xfrm>
            <a:off x="80192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8275320" y="12344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entry_64.S, Linux 6.8 (real)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7653528" y="1572768"/>
            <a:ext cx="38404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68  * Registers on entry: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69  * rax  system call number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70  * rcx  return address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71  * r11  saved rflags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72  * rdi  arg0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73  * rsi  arg1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74  * rdx  arg2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75  * r10  arg3 (needs to be moved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to rcx to conform to C ABI)</a:t>
            </a:r>
            <a:endParaRPr lang="en-US" sz="1050" dirty="0"/>
          </a:p>
        </p:txBody>
      </p:sp>
      <p:sp>
        <p:nvSpPr>
          <p:cNvPr id="17" name="Shape 7"/>
          <p:cNvSpPr/>
          <p:nvPr/>
        </p:nvSpPr>
        <p:spPr>
          <a:xfrm>
            <a:off x="548640" y="4206240"/>
            <a:ext cx="6675120" cy="1737360"/>
          </a:xfrm>
          <a:prstGeom prst="roundRect">
            <a:avLst>
              <a:gd name="adj" fmla="val 421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731520" y="4206240"/>
            <a:ext cx="6309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Why r10, not rcx?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syscall instruction itself writes the return address into rcx and the flags into r11. So argument 4 must travel in another register, and the kernel moves it back to rcx before calling C code.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7452360" y="4114800"/>
            <a:ext cx="4206240" cy="1828800"/>
          </a:xfrm>
          <a:prstGeom prst="roundRect">
            <a:avLst>
              <a:gd name="adj" fmla="val 4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635240" y="4114800"/>
            <a:ext cx="38404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 system call is a function call by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number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not by address. You cannot jump into the kernel's code; you can only ask for entry number 1.</a:t>
            </a:r>
            <a:endParaRPr lang="en-US" sz="1350" dirty="0"/>
          </a:p>
        </p:txBody>
      </p:sp>
      <p:sp>
        <p:nvSpPr>
          <p:cNvPr id="14" name="Text 1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Bryant &amp; O'Hallaron, CS:APP §8.1.3 (Linux/x86-64 system calls)</a:t>
            </a:r>
            <a:endParaRPr lang="en-US" sz="1100" dirty="0"/>
          </a:p>
        </p:txBody>
      </p:sp>
      <p:sp>
        <p:nvSpPr>
          <p:cNvPr id="16" name="Text 1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29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Hello world with two system calls and nothing else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309360" cy="3429000"/>
          </a:xfrm>
          <a:prstGeom prst="roundRect">
            <a:avLst>
              <a:gd name="adj" fmla="val 26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rawhello.s  (gcc -nostdlib -static -o rawhello rawhello.s)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943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_start: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mov  $1, %rax          # number 1 = write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mov  $1, %rdi          # fd 1: the screen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lea  msg(%rip), %rsi   # address of the bytes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mov  $len, %rdx        # how many bytes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syscall                # enter the kernel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mov  $60, %rax         # number 60 = exit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mov  $0, %rdi          # exit status 0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syscall                # never returns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msg: .ascii "hello from the kernel, no libc\n"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086600" y="1188720"/>
            <a:ext cx="4572000" cy="1691640"/>
          </a:xfrm>
          <a:prstGeom prst="roundRect">
            <a:avLst>
              <a:gd name="adj" fmla="val 540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2511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74523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6535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909560" y="12344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./rawhello ; strace ./rawhello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287768" y="1572768"/>
            <a:ext cx="4206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 from the kernel, no libc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execve("./rawhello", …) = 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write(1, "hello from the …", 31) = 31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exit(0)                  = ?</a:t>
            </a:r>
            <a:endParaRPr lang="en-US" sz="105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086600" y="3017520"/>
          <a:ext cx="457200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1188720"/>
                <a:gridCol w="164592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Program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System calls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Who makes them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rawhello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2 (+ execve)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our 9 instructions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hello.c, gcc -static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libc's start-up code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hello.c, normal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34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ld.so loads libc first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6" name="Shape 13"/>
          <p:cNvSpPr/>
          <p:nvPr/>
        </p:nvSpPr>
        <p:spPr>
          <a:xfrm>
            <a:off x="548640" y="4800600"/>
            <a:ext cx="11109960" cy="1143000"/>
          </a:xfrm>
          <a:prstGeom prst="roundRect">
            <a:avLst>
              <a:gd name="adj" fmla="val 64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7" name="Text 14"/>
          <p:cNvSpPr txBox="1"/>
          <p:nvPr/>
        </p:nvSpPr>
        <p:spPr>
          <a:xfrm>
            <a:off x="731520" y="4800600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Where do 1 and 60 come from?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/usr/include/x86_64-linux-gnu/asm/unistd_64.h: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#define __NR_write 1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,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__NR_exit 60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The same numbers are in the kernel's table, arch/x86/entry/syscalls/syscall_64.tbl. This is the whole interface: a number and six registers.</a:t>
            </a:r>
            <a:endParaRPr lang="en-US" sz="1350" dirty="0"/>
          </a:p>
        </p:txBody>
      </p:sp>
      <p:sp>
        <p:nvSpPr>
          <p:cNvPr id="19" name="Text 1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29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Inside libc: the wrappers are tiny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394960" cy="2011680"/>
          </a:xfrm>
          <a:prstGeom prst="roundRect">
            <a:avLst>
              <a:gd name="adj" fmla="val 454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gdb: disassemble getpid  (glibc 2.39, 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0292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&lt;+0&gt;:  endbr64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&lt;+4&gt;:  mov    $0x27,%eax      # 39 = getpid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&lt;+9&gt;:  syscall</a:t>
            </a:r>
            <a:endParaRPr lang="en-US" sz="11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&lt;+11&gt;: ret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48640" y="3337560"/>
            <a:ext cx="5394960" cy="2606040"/>
          </a:xfrm>
          <a:prstGeom prst="roundRect">
            <a:avLst>
              <a:gd name="adj" fmla="val 3509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46557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46557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46557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38328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gdb: disassemble write  (fast path, 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721608"/>
            <a:ext cx="50292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&lt;+13&gt;:  mov    $0x1,%eax        # 1 = write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&lt;+18&gt;:  syscall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&lt;+20&gt;:  cmp    $0xfffffffffffff000,%rax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&lt;+26&gt;:  ja     &lt;+112&gt;          # an error?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&lt;+28&gt;:  ret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&lt;+119&gt;: neg    %eax             # -9 -&gt; 9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&lt;+121&gt;: mov    %eax,%fs:(%rdx)  # errno = 9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&lt;+124&gt;: mov    $0xffffffffffffffff,%rax  # -1</a:t>
            </a:r>
            <a:endParaRPr lang="en-US" sz="1050" dirty="0"/>
          </a:p>
        </p:txBody>
      </p:sp>
      <p:sp>
        <p:nvSpPr>
          <p:cNvPr id="15" name="a1_lw"/>
          <p:cNvSpPr/>
          <p:nvPr/>
        </p:nvSpPr>
        <p:spPr>
          <a:xfrm>
            <a:off x="6172200" y="1188720"/>
            <a:ext cx="548640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lw"/>
          <p:cNvSpPr txBox="1"/>
          <p:nvPr/>
        </p:nvSpPr>
        <p:spPr>
          <a:xfrm>
            <a:off x="6355080" y="1234440"/>
            <a:ext cx="5120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getpid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Three instructions: put 39 in eax, syscall, return. getpid cannot fail, so there is no error check.</a:t>
            </a:r>
            <a:endParaRPr lang="en-US" sz="1350" dirty="0"/>
          </a:p>
        </p:txBody>
      </p:sp>
      <p:sp>
        <p:nvSpPr>
          <p:cNvPr id="17" name="a2_lw"/>
          <p:cNvSpPr/>
          <p:nvPr/>
        </p:nvSpPr>
        <p:spPr>
          <a:xfrm>
            <a:off x="6172200" y="2788920"/>
            <a:ext cx="548640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8" name="a2_lw"/>
          <p:cNvSpPr txBox="1"/>
          <p:nvPr/>
        </p:nvSpPr>
        <p:spPr>
          <a:xfrm>
            <a:off x="6355080" y="2834640"/>
            <a:ext cx="5120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write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Same, plus one comparison: a result between −4095 and −1 is an error. Then libc flips the sign, stores it in </a:t>
            </a:r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errno</a:t>
            </a:r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 returns −1 (Part 4).</a:t>
            </a:r>
            <a:endParaRPr lang="en-US" sz="1350" dirty="0"/>
          </a:p>
        </p:txBody>
      </p:sp>
      <p:sp>
        <p:nvSpPr>
          <p:cNvPr id="19" name="a3_lw"/>
          <p:cNvSpPr/>
          <p:nvPr/>
        </p:nvSpPr>
        <p:spPr>
          <a:xfrm>
            <a:off x="6172200" y="4389120"/>
            <a:ext cx="548640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3_lw"/>
          <p:cNvSpPr txBox="1"/>
          <p:nvPr/>
        </p:nvSpPr>
        <p:spPr>
          <a:xfrm>
            <a:off x="6355080" y="4434840"/>
            <a:ext cx="5120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%fs</a:t>
            </a:r>
            <a:endParaRPr lang="en-US" sz="13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errno lives in thread-local storage: every thread has its own errno (Lecture 8.1's threads).</a:t>
            </a:r>
            <a:endParaRPr lang="en-US" sz="1350" dirty="0"/>
          </a:p>
        </p:txBody>
      </p:sp>
      <p:sp>
        <p:nvSpPr>
          <p:cNvPr id="22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number is the interface, and it differs per architecture</a:t>
            </a:r>
            <a:endParaRPr lang="en-US" sz="30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69494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691640"/>
                <a:gridCol w="1691640"/>
                <a:gridCol w="21031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Call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x86-64 (syscall)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i386 (int $0x80)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arm64, RISC-V (asm-generic)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read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63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write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4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64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getpid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39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20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172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exit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60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93</a:t>
                      </a:r>
                      <a:endParaRPr lang="en-US" sz="13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3337560"/>
            <a:ext cx="6949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</a:rPr>
              <a:t>from arch/x86/entry/syscalls/syscall_64.tbl, syscall_32.tbl and include/uapi/asm-generic/unistd.h (Linux 6.8)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7726680" y="1188720"/>
            <a:ext cx="3931920" cy="2560320"/>
          </a:xfrm>
          <a:prstGeom prst="roundRect">
            <a:avLst>
              <a:gd name="adj" fmla="val 357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6" name="Shape 3"/>
          <p:cNvSpPr/>
          <p:nvPr/>
        </p:nvSpPr>
        <p:spPr>
          <a:xfrm>
            <a:off x="78912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7" name="Shape 4"/>
          <p:cNvSpPr/>
          <p:nvPr/>
        </p:nvSpPr>
        <p:spPr>
          <a:xfrm>
            <a:off x="80924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82936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8549640" y="12344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syscall_64.tbl (real lines)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7927848" y="1572768"/>
            <a:ext cx="35661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&lt;number&gt; &lt;abi&gt; &lt;name&gt; &lt;entry point&gt;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    common  read     sys_read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    common  write    sys_write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39   common  getpid   sys_getpid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57   common  fork     sys_fork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59   64      execve   sys_execve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60   common  exit     sys_exit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231  common  exit_group …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548640" y="3931920"/>
            <a:ext cx="694944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Text 9"/>
          <p:cNvSpPr txBox="1"/>
          <p:nvPr/>
        </p:nvSpPr>
        <p:spPr>
          <a:xfrm>
            <a:off x="731520" y="3977640"/>
            <a:ext cx="65836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373 system calls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in Linux 6.8 for x86-64, numbered 0 to 461: numbers 335 to 423 are skipped so that newer calls have the </a:t>
            </a:r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same number on every architecture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. A number, once given, never changes: "we do not break user space". Old programs keep working on new kernels.</a:t>
            </a:r>
            <a:endParaRPr lang="en-US" sz="1350" dirty="0"/>
          </a:p>
        </p:txBody>
      </p:sp>
      <p:sp>
        <p:nvSpPr>
          <p:cNvPr id="17" name="Shape 10"/>
          <p:cNvSpPr/>
          <p:nvPr/>
        </p:nvSpPr>
        <p:spPr>
          <a:xfrm>
            <a:off x="7726680" y="3931920"/>
            <a:ext cx="3931920" cy="2011680"/>
          </a:xfrm>
          <a:prstGeom prst="roundRect">
            <a:avLst>
              <a:gd name="adj" fmla="val 3636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4" name="Text 11"/>
          <p:cNvSpPr txBox="1"/>
          <p:nvPr/>
        </p:nvSpPr>
        <p:spPr>
          <a:xfrm>
            <a:off x="7909560" y="3931920"/>
            <a:ext cx="3566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like the values of an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accent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enum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that other people's compiled programs already use. You may add new names at the end; you may never renumber the old ones.</a:t>
            </a:r>
            <a:endParaRPr lang="en-US" sz="1350" dirty="0"/>
          </a:p>
        </p:txBody>
      </p:sp>
      <p:sp>
        <p:nvSpPr>
          <p:cNvPr id="16" name="Text 1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29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Inside the kernel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entry_SYSCALL_64, the dispatch, and SYSCALL_DEFINE: Linux 6.8 source.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29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From the syscall instruction to C code</a:t>
            </a:r>
            <a:endParaRPr lang="en-US" sz="3000" dirty="0"/>
          </a:p>
        </p:txBody>
      </p:sp>
      <p:sp>
        <p:nvSpPr>
          <p:cNvPr id="3" name="a1_en"/>
          <p:cNvSpPr/>
          <p:nvPr/>
        </p:nvSpPr>
        <p:spPr>
          <a:xfrm>
            <a:off x="548640" y="1188720"/>
            <a:ext cx="576072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en"/>
          <p:cNvSpPr/>
          <p:nvPr/>
        </p:nvSpPr>
        <p:spPr>
          <a:xfrm>
            <a:off x="658368" y="136245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en"/>
          <p:cNvSpPr txBox="1"/>
          <p:nvPr/>
        </p:nvSpPr>
        <p:spPr>
          <a:xfrm>
            <a:off x="658368" y="13624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en"/>
          <p:cNvSpPr txBox="1"/>
          <p:nvPr/>
        </p:nvSpPr>
        <p:spPr>
          <a:xfrm>
            <a:off x="1143000" y="1188720"/>
            <a:ext cx="5029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At boot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syscall_init()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writes the address of entry_SYSCALL_64 into a CPU register, MSR_LSTAR (cpu/common.c 2074).</a:t>
            </a:r>
            <a:endParaRPr lang="en-US" sz="1200" dirty="0"/>
          </a:p>
        </p:txBody>
      </p:sp>
      <p:sp>
        <p:nvSpPr>
          <p:cNvPr id="7" name="a2_en"/>
          <p:cNvSpPr/>
          <p:nvPr/>
        </p:nvSpPr>
        <p:spPr>
          <a:xfrm>
            <a:off x="548640" y="1975104"/>
            <a:ext cx="5760720" cy="713232"/>
          </a:xfrm>
          <a:prstGeom prst="roundRect">
            <a:avLst>
              <a:gd name="adj" fmla="val 102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en"/>
          <p:cNvSpPr/>
          <p:nvPr/>
        </p:nvSpPr>
        <p:spPr>
          <a:xfrm>
            <a:off x="658368" y="214884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en"/>
          <p:cNvSpPr txBox="1"/>
          <p:nvPr/>
        </p:nvSpPr>
        <p:spPr>
          <a:xfrm>
            <a:off x="658368" y="2148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en"/>
          <p:cNvSpPr txBox="1"/>
          <p:nvPr/>
        </p:nvSpPr>
        <p:spPr>
          <a:xfrm>
            <a:off x="1143000" y="1975104"/>
            <a:ext cx="5029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The CPU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(syscall): rcx = return address, r11 = flags, switch to ring 0, jump to MSR_LSTAR. No stack change.</a:t>
            </a:r>
            <a:endParaRPr lang="en-US" sz="1200" dirty="0"/>
          </a:p>
        </p:txBody>
      </p:sp>
      <p:sp>
        <p:nvSpPr>
          <p:cNvPr id="11" name="a3_en"/>
          <p:cNvSpPr/>
          <p:nvPr/>
        </p:nvSpPr>
        <p:spPr>
          <a:xfrm>
            <a:off x="548640" y="2761488"/>
            <a:ext cx="576072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en"/>
          <p:cNvSpPr/>
          <p:nvPr/>
        </p:nvSpPr>
        <p:spPr>
          <a:xfrm>
            <a:off x="658368" y="29352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en"/>
          <p:cNvSpPr txBox="1"/>
          <p:nvPr/>
        </p:nvSpPr>
        <p:spPr>
          <a:xfrm>
            <a:off x="658368" y="29352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en"/>
          <p:cNvSpPr txBox="1"/>
          <p:nvPr/>
        </p:nvSpPr>
        <p:spPr>
          <a:xfrm>
            <a:off x="1143000" y="2761488"/>
            <a:ext cx="5029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swapgs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, save the user rsp, load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this task's kernel stack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(lines 91–95).</a:t>
            </a:r>
            <a:endParaRPr lang="en-US" sz="1200" dirty="0"/>
          </a:p>
        </p:txBody>
      </p:sp>
      <p:sp>
        <p:nvSpPr>
          <p:cNvPr id="15" name="a4_en"/>
          <p:cNvSpPr/>
          <p:nvPr/>
        </p:nvSpPr>
        <p:spPr>
          <a:xfrm>
            <a:off x="548640" y="3547872"/>
            <a:ext cx="5760720" cy="713232"/>
          </a:xfrm>
          <a:prstGeom prst="roundRect">
            <a:avLst>
              <a:gd name="adj" fmla="val 102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en"/>
          <p:cNvSpPr/>
          <p:nvPr/>
        </p:nvSpPr>
        <p:spPr>
          <a:xfrm>
            <a:off x="658368" y="372160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en"/>
          <p:cNvSpPr txBox="1"/>
          <p:nvPr/>
        </p:nvSpPr>
        <p:spPr>
          <a:xfrm>
            <a:off x="658368" y="37216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en"/>
          <p:cNvSpPr txBox="1"/>
          <p:nvPr/>
        </p:nvSpPr>
        <p:spPr>
          <a:xfrm>
            <a:off x="1143000" y="3547872"/>
            <a:ext cx="5029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Push the user registers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struct pt_regs, on the kernel stack (101–109).</a:t>
            </a:r>
            <a:endParaRPr lang="en-US" sz="1200" dirty="0"/>
          </a:p>
        </p:txBody>
      </p:sp>
      <p:sp>
        <p:nvSpPr>
          <p:cNvPr id="19" name="a5_en"/>
          <p:cNvSpPr/>
          <p:nvPr/>
        </p:nvSpPr>
        <p:spPr>
          <a:xfrm>
            <a:off x="548640" y="4334256"/>
            <a:ext cx="576072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en"/>
          <p:cNvSpPr/>
          <p:nvPr/>
        </p:nvSpPr>
        <p:spPr>
          <a:xfrm>
            <a:off x="658368" y="450799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5_en"/>
          <p:cNvSpPr txBox="1"/>
          <p:nvPr/>
        </p:nvSpPr>
        <p:spPr>
          <a:xfrm>
            <a:off x="658368" y="45079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a5_en"/>
          <p:cNvSpPr txBox="1"/>
          <p:nvPr/>
        </p:nvSpPr>
        <p:spPr>
          <a:xfrm>
            <a:off x="1143000" y="4334256"/>
            <a:ext cx="5029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call do_syscall_64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(regs, nr) (120): C code from here on.</a:t>
            </a:r>
            <a:endParaRPr lang="en-US" sz="1200" dirty="0"/>
          </a:p>
        </p:txBody>
      </p:sp>
      <p:sp>
        <p:nvSpPr>
          <p:cNvPr id="23" name="a6_en"/>
          <p:cNvSpPr/>
          <p:nvPr/>
        </p:nvSpPr>
        <p:spPr>
          <a:xfrm>
            <a:off x="548640" y="5120640"/>
            <a:ext cx="5760720" cy="713232"/>
          </a:xfrm>
          <a:prstGeom prst="roundRect">
            <a:avLst>
              <a:gd name="adj" fmla="val 102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4" name="a6_en"/>
          <p:cNvSpPr/>
          <p:nvPr/>
        </p:nvSpPr>
        <p:spPr>
          <a:xfrm>
            <a:off x="658368" y="529437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a6_en"/>
          <p:cNvSpPr txBox="1"/>
          <p:nvPr/>
        </p:nvSpPr>
        <p:spPr>
          <a:xfrm>
            <a:off x="658368" y="529437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6</a:t>
            </a:r>
            <a:endParaRPr lang="en-US" sz="1200" dirty="0"/>
          </a:p>
        </p:txBody>
      </p:sp>
      <p:sp>
        <p:nvSpPr>
          <p:cNvPr id="26" name="a6_en"/>
          <p:cNvSpPr txBox="1"/>
          <p:nvPr/>
        </p:nvSpPr>
        <p:spPr>
          <a:xfrm>
            <a:off x="1143000" y="5120640"/>
            <a:ext cx="5029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Return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restore registers,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sysretq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rip = rcx, flags = r11, ring 3 (165).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537960" y="1188720"/>
            <a:ext cx="512064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67025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69037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71048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7360920" y="12344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entry_64.S, Linux 6.8 (real lines)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739128" y="1572768"/>
            <a:ext cx="475488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87  SYM_CODE_START(entry_SYSCALL_64)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91      swapgs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93      movq %rsp, PER_CPU_VAR(…TSS_sp2)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94      SWITCH_TO_KERNEL_CR3 …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95      movq PER_CPU_VAR(…top_of_stack), %rsp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/* Construct struct pt_regs on stack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101      pushq $__USER_DS      /* pt_regs-&gt;ss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102      pushq …TSS_sp2        /* pt_regs-&gt;sp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103      pushq %r11            /* pt_regs-&gt;flags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105      pushq %rcx            /* pt_regs-&gt;ip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107      pushq %rax            /* orig_ax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109      PUSH_AND_CLEAR_REGS rax=$-ENOSYS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120      call do_syscall_64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…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165      sysretq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5; Bovet &amp; Cesati Ch. 10 (system call handler)</a:t>
            </a:r>
            <a:endParaRPr lang="en-US" sz="1100" dirty="0"/>
          </a:p>
        </p:txBody>
      </p:sp>
      <p:sp>
        <p:nvSpPr>
          <p:cNvPr id="35" name="Text 3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one write() go in and come back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1.5 minutes,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rax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holds the number, not a name.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CPU fills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rcx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r11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itself.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kernel saves everything in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pt_regs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switch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picks the function.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answer comes back in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rax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31.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29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Dispatch: an array of function pointers, or a switch?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2240280"/>
          </a:xfrm>
          <a:prstGeom prst="roundRect">
            <a:avLst>
              <a:gd name="adj" fmla="val 408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arch/x86/entry/common.c, Linux v6.8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42  static bool do_syscall_x64(struct pt_regs *regs, int nr)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48      unsigned int unr = nr;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50      if (likely(unr &lt; NR_syscalls)) {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51          unr = array_index_nospec(unr, NR_syscalls);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52          regs-&gt;ax = sys_call_table[unr](regs);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/* the table: syscall_64.c 16 */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48640" y="3566160"/>
            <a:ext cx="548640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69417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69417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69417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61188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Linux v6.8.12 (stable) and Ubuntu 6.8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950208"/>
            <a:ext cx="51206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52          regs-&gt;ax = x64_sys_call(regs, unr);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/* syscall_64.c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27  long x64_sys_call(const struct pt_regs *regs,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 unsigned int nr) {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29      switch (nr) {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case 0: return __x64_sys_read(regs);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case 1: return __x64_sys_write(regs);  …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31      default: return __x64_sys_ni_syscall(regs);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6263640" y="1188720"/>
            <a:ext cx="5394960" cy="2240280"/>
          </a:xfrm>
          <a:prstGeom prst="roundRect">
            <a:avLst>
              <a:gd name="adj" fmla="val 408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428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629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830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086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grep … /proc/kallsyms  (QEMU guest, Ubuntu 6.8)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6464808" y="1572768"/>
            <a:ext cx="50292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ffffffffa1c05930 T x64_sys_call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ffffffffa1d26c10 T __x64_sys_getpid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ffffffffa20f86e0 T __x64_sys_write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ffffffffa2e53e30 T do_syscall_64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ffffffffa3000080 T entry_SYSCALL_64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ffffffffa3200320 D sys_call_table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63640" y="3566160"/>
            <a:ext cx="5394960" cy="1188720"/>
          </a:xfrm>
          <a:prstGeom prst="roundRect">
            <a:avLst>
              <a:gd name="adj" fmla="val 615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446520" y="373075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446520" y="373075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6446520" y="4096512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Both are plain C</a:t>
            </a:r>
            <a:endParaRPr lang="en-US" sz="12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An array of function pointers indexed by a number, or a switch statement: the two ways you learned to pick code by number.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263640" y="4892040"/>
            <a:ext cx="5394960" cy="1051560"/>
          </a:xfrm>
          <a:prstGeom prst="roundRect">
            <a:avLst>
              <a:gd name="adj" fmla="val 695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6446520" y="4892040"/>
            <a:ext cx="50292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Why the change (2024)?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A CPU attack (Spectre-BHI) could misuse the indirect call through the table. Direct calls in a switch cannot be steered. Same table, generated two ways.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29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SYSCALL_DEFINE3(write): the kernel side of write()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94360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fs/read_write.c, Linux 6.8 (real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57784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652  SYSCALL_DEFINE3(write, unsigned int, fd,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const char __user *, buf, size_t, count)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654  {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655      return ksys_write(fd, buf, count);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}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632  ssize_t ksys_write(unsigned int fd, …)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634      struct fd f = fdget_pos(fd);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635      ssize_t ret = -EBADF;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637      if (f.file) {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643          ret = vfs_write(f.file, buf, count, ppos);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570  ssize_t vfs_write(struct file *file, …)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574      if (!(file-&gt;f_mode &amp; FMODE_WRITE))  return -EBADF;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578      if (unlikely(!access_ok(buf, count))) return -EFAULT;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588      ret = file-&gt;f_op-&gt;write(file, buf, count, pos);</a:t>
            </a:r>
            <a:endParaRPr lang="en-US" sz="105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720840" y="1188720"/>
          <a:ext cx="49377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19456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The macro makes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Its job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__x64_sys_write(regs)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the entry the switch calls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__se_sys_write(regs-&gt;di, regs-&gt;si, regs-&gt;dx)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takes the arguments out of pt_regs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__do_sys_write(fd, buf, count)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your code: the body after the macro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10" name="a1_sd"/>
          <p:cNvSpPr/>
          <p:nvPr/>
        </p:nvSpPr>
        <p:spPr>
          <a:xfrm>
            <a:off x="6720840" y="3246120"/>
            <a:ext cx="4937760" cy="1261872"/>
          </a:xfrm>
          <a:prstGeom prst="roundRect">
            <a:avLst>
              <a:gd name="adj" fmla="val 579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1" name="a1_sd"/>
          <p:cNvSpPr txBox="1"/>
          <p:nvPr/>
        </p:nvSpPr>
        <p:spPr>
          <a:xfrm>
            <a:off x="6903720" y="3291840"/>
            <a:ext cx="457200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__user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a mark for checking tools: this pointer belongs to the user; never read it directly.</a:t>
            </a:r>
            <a:endParaRPr lang="en-US" sz="1300" dirty="0"/>
          </a:p>
        </p:txBody>
      </p:sp>
      <p:sp>
        <p:nvSpPr>
          <p:cNvPr id="12" name="a2_sd"/>
          <p:cNvSpPr/>
          <p:nvPr/>
        </p:nvSpPr>
        <p:spPr>
          <a:xfrm>
            <a:off x="6720840" y="4617720"/>
            <a:ext cx="4937760" cy="1261872"/>
          </a:xfrm>
          <a:prstGeom prst="roundRect">
            <a:avLst>
              <a:gd name="adj" fmla="val 579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3" name="a2_sd"/>
          <p:cNvSpPr txBox="1"/>
          <p:nvPr/>
        </p:nvSpPr>
        <p:spPr>
          <a:xfrm>
            <a:off x="6903720" y="4663440"/>
            <a:ext cx="457200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f_op-&gt;write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a function pointer again: the terminal, a pipe or a disk file each bring their own write (Lecture 12).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5 (system call implementation)</a:t>
            </a:r>
            <a:endParaRPr lang="en-US" sz="1100" dirty="0"/>
          </a:p>
        </p:txBody>
      </p:sp>
      <p:sp>
        <p:nvSpPr>
          <p:cNvPr id="16" name="Text 1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kernel never trusts a pointer from user space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309360" cy="1920240"/>
          </a:xfrm>
          <a:prstGeom prst="roundRect">
            <a:avLst>
              <a:gd name="adj" fmla="val 476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errno_demo, on a terminal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943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./errno_demo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libc: write(1, NULL, 5)            returns -1   errno = 14  Bad address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libc: write(1, kernel address, 5)  returns -1   errno = 14  Bad address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kernel address = 0xffffffff81000000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48640" y="3291840"/>
            <a:ext cx="3063240" cy="2651760"/>
          </a:xfrm>
          <a:prstGeom prst="roundRect">
            <a:avLst>
              <a:gd name="adj" fmla="val 2759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31520" y="345643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731520" y="345643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822192"/>
            <a:ext cx="2697480" cy="2029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A bad pointer is a bug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In C, </a:t>
            </a:r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*p</a:t>
            </a:r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with p = NULL kills your program: SIGSEGV (Lecture 8.1, segv.c).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3794760" y="3291840"/>
            <a:ext cx="3063240" cy="2651760"/>
          </a:xfrm>
          <a:prstGeom prst="roundRect">
            <a:avLst>
              <a:gd name="adj" fmla="val 275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3977640" y="345643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3977640" y="345643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3977640" y="3822192"/>
            <a:ext cx="2697480" cy="2029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Here: an error code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The kernel cannot crash because you were careless. It checks, returns EFAULT, and your program goes on.</a:t>
            </a:r>
            <a:endParaRPr lang="en-US" sz="1250" dirty="0"/>
          </a:p>
        </p:txBody>
      </p:sp>
      <p:sp>
        <p:nvSpPr>
          <p:cNvPr id="17" name="a1_tr"/>
          <p:cNvSpPr/>
          <p:nvPr/>
        </p:nvSpPr>
        <p:spPr>
          <a:xfrm>
            <a:off x="7086600" y="1188720"/>
            <a:ext cx="457200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1_tr"/>
          <p:cNvSpPr txBox="1"/>
          <p:nvPr/>
        </p:nvSpPr>
        <p:spPr>
          <a:xfrm>
            <a:off x="7269480" y="1234440"/>
            <a:ext cx="4206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access_ok(buf, count)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Is the whole range below the user/kernel border? A kernel address fails here: line 578.</a:t>
            </a:r>
            <a:endParaRPr lang="en-US" sz="1250" dirty="0"/>
          </a:p>
        </p:txBody>
      </p:sp>
      <p:sp>
        <p:nvSpPr>
          <p:cNvPr id="19" name="a2_tr"/>
          <p:cNvSpPr/>
          <p:nvPr/>
        </p:nvSpPr>
        <p:spPr>
          <a:xfrm>
            <a:off x="7086600" y="2788920"/>
            <a:ext cx="457200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2_tr"/>
          <p:cNvSpPr txBox="1"/>
          <p:nvPr/>
        </p:nvSpPr>
        <p:spPr>
          <a:xfrm>
            <a:off x="7269480" y="2834640"/>
            <a:ext cx="4206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copy_from_user(dst, buf, n)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Copy with a safety net: a missing page (like NULL) becomes "bytes not copied", then EFAULT, not a kernel crash.</a:t>
            </a:r>
            <a:endParaRPr lang="en-US" sz="1250" dirty="0"/>
          </a:p>
        </p:txBody>
      </p:sp>
      <p:sp>
        <p:nvSpPr>
          <p:cNvPr id="21" name="a3_tr"/>
          <p:cNvSpPr/>
          <p:nvPr/>
        </p:nvSpPr>
        <p:spPr>
          <a:xfrm>
            <a:off x="7086600" y="4389120"/>
            <a:ext cx="457200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a3_tr"/>
          <p:cNvSpPr txBox="1"/>
          <p:nvPr/>
        </p:nvSpPr>
        <p:spPr>
          <a:xfrm>
            <a:off x="7269480" y="4434840"/>
            <a:ext cx="42062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Why so strict?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If write() would read any address you give, any program could print the kernel's secrets to the screen.</a:t>
            </a:r>
            <a:endParaRPr lang="en-US" sz="12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Errors: −errno and errno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How the kernel says no, and what libc turns it into.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29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kernel returns −errno; libc returns −1 and sets errno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766560" cy="2743200"/>
          </a:xfrm>
          <a:prstGeom prst="roundRect">
            <a:avLst>
              <a:gd name="adj" fmla="val 3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./errno_demo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40080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8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raw syscall: write(42, "x", 1)   returns  -9</a:t>
            </a:r>
            <a:endParaRPr lang="en-US" sz="98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8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libc: write(42, "x", 1)          returns  -1   errno =  9  Bad file descriptor</a:t>
            </a:r>
            <a:endParaRPr lang="en-US" sz="98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8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libc: syscall(1000)              returns  -1   errno = 38  Function not implemented</a:t>
            </a:r>
            <a:endParaRPr lang="en-US" sz="98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8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raw syscall: syscall(1000)       returns -38</a:t>
            </a:r>
            <a:endParaRPr lang="en-US" sz="98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8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libc: write(1, "ok\n", 3)        returns   3</a:t>
            </a:r>
            <a:endParaRPr lang="en-US" sz="98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8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8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./errno_demo</a:t>
            </a:r>
            <a:endParaRPr lang="en-US" sz="98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8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write(42, "x", 1)  = -1 EBADF (Bad file descriptor)</a:t>
            </a:r>
            <a:endParaRPr lang="en-US" sz="98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8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syscall_0x3e8(…)   = -1 ENOSYS (Function not implemented)</a:t>
            </a:r>
            <a:endParaRPr lang="en-US" sz="980" dirty="0"/>
          </a:p>
        </p:txBody>
      </p:sp>
      <p:sp>
        <p:nvSpPr>
          <p:cNvPr id="9" name="Shape 7"/>
          <p:cNvSpPr/>
          <p:nvPr/>
        </p:nvSpPr>
        <p:spPr>
          <a:xfrm>
            <a:off x="7543800" y="1325880"/>
            <a:ext cx="1028700" cy="54864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543800" y="1325880"/>
            <a:ext cx="10287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−errno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572500" y="1325880"/>
            <a:ext cx="3086100" cy="54864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8572500" y="1325880"/>
            <a:ext cx="30861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result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7315200" y="190195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chemeClr val="accent3"/>
                </a:solidFill>
              </a:rPr>
              <a:t>−4095 … −1: error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8595360" y="1901952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000" dirty="0">
                <a:solidFill>
                  <a:schemeClr val="accent3"/>
                </a:solidFill>
              </a:rPr>
              <a:t>0 or more (or an address): success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7543800" y="224028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</a:rPr>
              <a:t>include/linux/err.h 18: </a:t>
            </a:r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#define MAX_ERRNO 4095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543800" y="2697480"/>
            <a:ext cx="4114800" cy="1234440"/>
          </a:xfrm>
          <a:prstGeom prst="roundRect">
            <a:avLst>
              <a:gd name="adj" fmla="val 592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680960" y="2697480"/>
            <a:ext cx="38404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Why −4095 … −1 only?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mmap returns an address, and an address can look like a big "negative" number. The top 4095 values are reserved for errors.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48640" y="4114800"/>
            <a:ext cx="11109960" cy="566928"/>
          </a:xfrm>
          <a:prstGeom prst="roundRect">
            <a:avLst>
              <a:gd name="adj" fmla="val 1290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658368" y="421538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658368" y="42153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1143000" y="4114800"/>
            <a:ext cx="10378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Check the return value first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: errno is only meaningful after a call </a:t>
            </a:r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failed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. A successful call may leave any old value in it.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548640" y="4754880"/>
            <a:ext cx="11109960" cy="566928"/>
          </a:xfrm>
          <a:prstGeom prst="roundRect">
            <a:avLst>
              <a:gd name="adj" fmla="val 1290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658368" y="48554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658368" y="48554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1143000" y="4754880"/>
            <a:ext cx="10378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Save errno at once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(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e = errno;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): printf and other calls can change it before you print it.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5440680"/>
            <a:ext cx="11109960" cy="502920"/>
          </a:xfrm>
          <a:prstGeom prst="roundRect">
            <a:avLst>
              <a:gd name="adj" fmla="val 14545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731520" y="5440680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perror("open")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and 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strerror(errno)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turn the number into the text you saw in Lecture 8.1's mysh: "No such file or directory" is errno 2 (ENOENT).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29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5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What a system call costs, and how to avoid one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Measured: about 40 C function calls. The vDSO skips the door for the clock.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29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price of the door (syscost.c, median of 7 runs)</a:t>
            </a:r>
            <a:endParaRPr lang="en-US" sz="30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6675120" cy="914400"/>
        </p:xfrm>
        <a:graphic>
          <a:graphicData uri="http://schemas.openxmlformats.org/drawingml/2006/table">
            <a:tbl>
              <a:tblPr/>
              <a:tblGrid>
                <a:gridCol w="3931920"/>
                <a:gridCol w="1371600"/>
                <a:gridCol w="137160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2 000 000 times each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ns per call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≈ C calls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a C function call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D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2.4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D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DD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getpid, raw syscall instruction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101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getpid() from libc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102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43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write(-1, …): fails at once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101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42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clock_gettime as a real system call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149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62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clock_gettime() from libc: the vDSO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B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26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B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en-US" sz="13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BF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4434840"/>
            <a:ext cx="6675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our test machine: a cloud virtual machine, Intel Xeon 2.1 GHz. Numbers vary ±20 % between runs.</a:t>
            </a:r>
            <a:endParaRPr lang="en-US" sz="1100" dirty="0"/>
          </a:p>
        </p:txBody>
      </p:sp>
      <p:sp>
        <p:nvSpPr>
          <p:cNvPr id="5" name="a1_co"/>
          <p:cNvSpPr/>
          <p:nvPr/>
        </p:nvSpPr>
        <p:spPr>
          <a:xfrm>
            <a:off x="7452360" y="1188720"/>
            <a:ext cx="4206240" cy="1691640"/>
          </a:xfrm>
          <a:prstGeom prst="roundRect">
            <a:avLst>
              <a:gd name="adj" fmla="val 4324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6" name="a1_co"/>
          <p:cNvSpPr txBox="1"/>
          <p:nvPr/>
        </p:nvSpPr>
        <p:spPr>
          <a:xfrm>
            <a:off x="7635240" y="1234440"/>
            <a:ext cx="38404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Where do 100 ns go?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Switch stack and page tables, save and clear registers, CPU-attack mitigations on entry and exit, then the real work (for getpid: almost none).</a:t>
            </a:r>
            <a:endParaRPr lang="en-US" sz="1300" dirty="0"/>
          </a:p>
        </p:txBody>
      </p:sp>
      <p:sp>
        <p:nvSpPr>
          <p:cNvPr id="7" name="a2_co"/>
          <p:cNvSpPr/>
          <p:nvPr/>
        </p:nvSpPr>
        <p:spPr>
          <a:xfrm>
            <a:off x="7452360" y="3017520"/>
            <a:ext cx="4206240" cy="1691640"/>
          </a:xfrm>
          <a:prstGeom prst="roundRect">
            <a:avLst>
              <a:gd name="adj" fmla="val 432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8" name="a2_co"/>
          <p:cNvSpPr txBox="1"/>
          <p:nvPr/>
        </p:nvSpPr>
        <p:spPr>
          <a:xfrm>
            <a:off x="7635240" y="3063240"/>
            <a:ext cx="38404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The lesson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Make </a:t>
            </a:r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few, big</a:t>
            </a:r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calls: one write of 4096 bytes, not 4096 writes of 1 byte. This is why stdio has a buffer (Lecture 1, Homework 2).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48640" y="4892040"/>
            <a:ext cx="6675120" cy="1051560"/>
          </a:xfrm>
          <a:prstGeom prst="roundRect">
            <a:avLst>
              <a:gd name="adj" fmla="val 695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731520" y="4892040"/>
            <a:ext cx="6309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Same work, two prices: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clock_gettime through the door costs 149 ns, without the door 26 ns: almost 6 times less. How? Next slide.</a:t>
            </a:r>
            <a:endParaRPr lang="en-US" sz="1350" dirty="0"/>
          </a:p>
        </p:txBody>
      </p:sp>
      <p:sp>
        <p:nvSpPr>
          <p:cNvPr id="12" name="Text 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vDSO: kernel code that runs in user mode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669280" cy="2331720"/>
          </a:xfrm>
          <a:prstGeom prst="roundRect">
            <a:avLst>
              <a:gd name="adj" fmla="val 392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guest, Ubuntu 6.8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03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grep -E 'vdso|vvar' /proc/self/maps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7ffdedca5000-7ffdedca9000 r--p … [vvar]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7ffdedca9000-7ffdedcab000 r-xp … [vdso]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objdump -T vdso.so  (copied out by vdso_dump)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__vdso_clock_gettime  __vdso_gettimeofday  __vdso_time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__vdso_getcpu  __vdso_clock_getres  (+ sgx_enter_enclave)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48640" y="3657600"/>
            <a:ext cx="5669280" cy="2286000"/>
          </a:xfrm>
          <a:prstGeom prst="roundRect">
            <a:avLst>
              <a:gd name="adj" fmla="val 4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7856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7856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7856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70332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-c ./timeloop  (our machine, 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041648"/>
            <a:ext cx="53035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1000 x clock_gettime + 1000 x gettimeofday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calls  syscall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8  mmap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3  brk  …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34  total     # not one clock call</a:t>
            </a:r>
            <a:endParaRPr lang="en-US" sz="1050" dirty="0"/>
          </a:p>
        </p:txBody>
      </p:sp>
      <p:sp>
        <p:nvSpPr>
          <p:cNvPr id="15" name="a1_vd"/>
          <p:cNvSpPr/>
          <p:nvPr/>
        </p:nvSpPr>
        <p:spPr>
          <a:xfrm>
            <a:off x="6446520" y="1188720"/>
            <a:ext cx="521208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vd"/>
          <p:cNvSpPr txBox="1"/>
          <p:nvPr/>
        </p:nvSpPr>
        <p:spPr>
          <a:xfrm>
            <a:off x="6629400" y="1234440"/>
            <a:ext cx="4846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What it is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A small shared library (an ELF file, 8 KiB) that the kernel maps into every process at execve. No file on disk holds it.</a:t>
            </a:r>
            <a:endParaRPr lang="en-US" sz="1300" dirty="0"/>
          </a:p>
        </p:txBody>
      </p:sp>
      <p:sp>
        <p:nvSpPr>
          <p:cNvPr id="17" name="a2_vd"/>
          <p:cNvSpPr/>
          <p:nvPr/>
        </p:nvSpPr>
        <p:spPr>
          <a:xfrm>
            <a:off x="6446520" y="2788920"/>
            <a:ext cx="5212080" cy="1463040"/>
          </a:xfrm>
          <a:prstGeom prst="roundRect">
            <a:avLst>
              <a:gd name="adj" fmla="val 5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8" name="a2_vd"/>
          <p:cNvSpPr txBox="1"/>
          <p:nvPr/>
        </p:nvSpPr>
        <p:spPr>
          <a:xfrm>
            <a:off x="6629400" y="2834640"/>
            <a:ext cx="4846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How it works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The kernel writes the current time into the read-only [vvar] page at every tick. clock_gettime in the vDSO just reads it: no ring change at all.</a:t>
            </a:r>
            <a:endParaRPr lang="en-US" sz="1300" dirty="0"/>
          </a:p>
        </p:txBody>
      </p:sp>
      <p:sp>
        <p:nvSpPr>
          <p:cNvPr id="19" name="a3_vd"/>
          <p:cNvSpPr/>
          <p:nvPr/>
        </p:nvSpPr>
        <p:spPr>
          <a:xfrm>
            <a:off x="6446520" y="4389120"/>
            <a:ext cx="521208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3_vd"/>
          <p:cNvSpPr txBox="1"/>
          <p:nvPr/>
        </p:nvSpPr>
        <p:spPr>
          <a:xfrm>
            <a:off x="6629400" y="4434840"/>
            <a:ext cx="4846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Who finds it</a:t>
            </a:r>
            <a:endParaRPr lang="en-US" sz="130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ld.so, through AT_SYSINFO_EHDR in the auxiliary vector (Lecture 8.2), and binds libc's clock_gettime to it.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5; the Linux manual: man 7 vdso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9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A C program with no C library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Write your own syscall wrapper, then measure the door.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29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9 tasks, step by step</a:t>
            </a:r>
            <a:endParaRPr lang="en-US" sz="3000" dirty="0"/>
          </a:p>
        </p:txBody>
      </p:sp>
      <p:sp>
        <p:nvSpPr>
          <p:cNvPr id="3" name="a1_l9"/>
          <p:cNvSpPr/>
          <p:nvPr/>
        </p:nvSpPr>
        <p:spPr>
          <a:xfrm>
            <a:off x="548640" y="1188720"/>
            <a:ext cx="5852160" cy="603504"/>
          </a:xfrm>
          <a:prstGeom prst="roundRect">
            <a:avLst>
              <a:gd name="adj" fmla="val 121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l9"/>
          <p:cNvSpPr/>
          <p:nvPr/>
        </p:nvSpPr>
        <p:spPr>
          <a:xfrm>
            <a:off x="658368" y="130759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l9"/>
          <p:cNvSpPr txBox="1"/>
          <p:nvPr/>
        </p:nvSpPr>
        <p:spPr>
          <a:xfrm>
            <a:off x="658368" y="13075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l9"/>
          <p:cNvSpPr txBox="1"/>
          <p:nvPr/>
        </p:nvSpPr>
        <p:spPr>
          <a:xfrm>
            <a:off x="1143000" y="1188720"/>
            <a:ext cx="5120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TODO 1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in nolibc_starter.c: write my_syscall3 with inline assembly (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syscall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; rax, rdi, rsi, rdx; rcx and r11 change)</a:t>
            </a:r>
            <a:endParaRPr lang="en-US" sz="1200" dirty="0"/>
          </a:p>
        </p:txBody>
      </p:sp>
      <p:sp>
        <p:nvSpPr>
          <p:cNvPr id="7" name="a2_l9"/>
          <p:cNvSpPr/>
          <p:nvPr/>
        </p:nvSpPr>
        <p:spPr>
          <a:xfrm>
            <a:off x="548640" y="1865376"/>
            <a:ext cx="5852160" cy="603504"/>
          </a:xfrm>
          <a:prstGeom prst="roundRect">
            <a:avLst>
              <a:gd name="adj" fmla="val 121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l9"/>
          <p:cNvSpPr/>
          <p:nvPr/>
        </p:nvSpPr>
        <p:spPr>
          <a:xfrm>
            <a:off x="658368" y="198424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l9"/>
          <p:cNvSpPr txBox="1"/>
          <p:nvPr/>
        </p:nvSpPr>
        <p:spPr>
          <a:xfrm>
            <a:off x="658368" y="19842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l9"/>
          <p:cNvSpPr txBox="1"/>
          <p:nvPr/>
        </p:nvSpPr>
        <p:spPr>
          <a:xfrm>
            <a:off x="1143000" y="1865376"/>
            <a:ext cx="5120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TODO 2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the numbers of write, getpid, exit from unistd_64.h</a:t>
            </a:r>
            <a:endParaRPr lang="en-US" sz="1200" dirty="0"/>
          </a:p>
        </p:txBody>
      </p:sp>
      <p:sp>
        <p:nvSpPr>
          <p:cNvPr id="11" name="a3_l9"/>
          <p:cNvSpPr/>
          <p:nvPr/>
        </p:nvSpPr>
        <p:spPr>
          <a:xfrm>
            <a:off x="548640" y="2542032"/>
            <a:ext cx="5852160" cy="603504"/>
          </a:xfrm>
          <a:prstGeom prst="roundRect">
            <a:avLst>
              <a:gd name="adj" fmla="val 121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l9"/>
          <p:cNvSpPr/>
          <p:nvPr/>
        </p:nvSpPr>
        <p:spPr>
          <a:xfrm>
            <a:off x="658368" y="26609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l9"/>
          <p:cNvSpPr txBox="1"/>
          <p:nvPr/>
        </p:nvSpPr>
        <p:spPr>
          <a:xfrm>
            <a:off x="658368" y="26609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l9"/>
          <p:cNvSpPr txBox="1"/>
          <p:nvPr/>
        </p:nvSpPr>
        <p:spPr>
          <a:xfrm>
            <a:off x="1143000" y="2542032"/>
            <a:ext cx="5120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TODO 3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put_num: print a number without printf.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TODO 4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argc and argv from the stack</a:t>
            </a:r>
            <a:endParaRPr lang="en-US" sz="1200" dirty="0"/>
          </a:p>
        </p:txBody>
      </p:sp>
      <p:sp>
        <p:nvSpPr>
          <p:cNvPr id="15" name="a4_l9"/>
          <p:cNvSpPr/>
          <p:nvPr/>
        </p:nvSpPr>
        <p:spPr>
          <a:xfrm>
            <a:off x="548640" y="3218688"/>
            <a:ext cx="5852160" cy="603504"/>
          </a:xfrm>
          <a:prstGeom prst="roundRect">
            <a:avLst>
              <a:gd name="adj" fmla="val 121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l9"/>
          <p:cNvSpPr/>
          <p:nvPr/>
        </p:nvSpPr>
        <p:spPr>
          <a:xfrm>
            <a:off x="658368" y="333756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l9"/>
          <p:cNvSpPr txBox="1"/>
          <p:nvPr/>
        </p:nvSpPr>
        <p:spPr>
          <a:xfrm>
            <a:off x="658368" y="3337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l9"/>
          <p:cNvSpPr txBox="1"/>
          <p:nvPr/>
        </p:nvSpPr>
        <p:spPr>
          <a:xfrm>
            <a:off x="1143000" y="3218688"/>
            <a:ext cx="5120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Run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./nolibc hello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; compare with the libsys quiz: why so many writes?</a:t>
            </a:r>
            <a:endParaRPr lang="en-US" sz="1200" dirty="0"/>
          </a:p>
        </p:txBody>
      </p:sp>
      <p:sp>
        <p:nvSpPr>
          <p:cNvPr id="19" name="a5_l9"/>
          <p:cNvSpPr/>
          <p:nvPr/>
        </p:nvSpPr>
        <p:spPr>
          <a:xfrm>
            <a:off x="548640" y="3895344"/>
            <a:ext cx="5852160" cy="603504"/>
          </a:xfrm>
          <a:prstGeom prst="roundRect">
            <a:avLst>
              <a:gd name="adj" fmla="val 121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l9"/>
          <p:cNvSpPr/>
          <p:nvPr/>
        </p:nvSpPr>
        <p:spPr>
          <a:xfrm>
            <a:off x="658368" y="401421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5_l9"/>
          <p:cNvSpPr txBox="1"/>
          <p:nvPr/>
        </p:nvSpPr>
        <p:spPr>
          <a:xfrm>
            <a:off x="658368" y="40142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a5_l9"/>
          <p:cNvSpPr txBox="1"/>
          <p:nvPr/>
        </p:nvSpPr>
        <p:spPr>
          <a:xfrm>
            <a:off x="1143000" y="3895344"/>
            <a:ext cx="5120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Run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./syscost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on the lab PC; fill the table; explain the vDSO line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48640" y="4663440"/>
            <a:ext cx="5852160" cy="1280160"/>
          </a:xfrm>
          <a:prstGeom prst="roundRect">
            <a:avLst>
              <a:gd name="adj" fmla="val 571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31520" y="4663440"/>
            <a:ext cx="5486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accent1"/>
                </a:solidFill>
              </a:rPr>
              <a:t>Before TODO 1: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the starter prints nothing and dies with "Illegal instruction" (exit status 132 = 128 + 4, SIGILL): exit never reached the kernel. strace shows every call as syscall_0x3e8 … = -1 ENOSYS.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6629400" y="1188720"/>
            <a:ext cx="502920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6793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6995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7196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745236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finished nolibc  (real)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6830568" y="1572768"/>
            <a:ext cx="466344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./nolibc hello world; echo $?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 PID is 417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argc = 3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argv: hello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argv: world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write(42, ...) returned -9   (the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kernel returns -errno; 9 = EBADF)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./nolibc hello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execve("./nolibc", …) = 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write(1, "my PID is ", 10) = 10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getpid()                 = 390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write(1, "390", 3)       = 3   …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write(42, "x", 1)  = -1 EBADF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exit(2)                  = ?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Which register holds the system call number on x86-64? And the 4th argument?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rax; r10 (not rcx: the CPU overwrites rcx)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Does strlen() enter the kernel? Does malloc(100)?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strlen never; malloc only when it needs more memory (brk or mmap)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kernel returned −2 for open(). What does your C code see?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−1, and errno = 2 (ENOENT)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Why does the kernel switch to its own stack at entry?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the user rsp cannot be trusted; each task has a kernel stack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Why is clock_gettime 6× cheaper than getpid?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the vDSO: it runs in user mode and reads [vvar]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26 / 29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system call is a request by number; libc's wrappers put it in rax and run syscall.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Arguments in rdi, rsi, rdx, r10, r8, r9; result in rax; the CPU saves rip in rcx, flags in r11.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entry_SYSCALL_64 → pt_regs on the kernel stack → do_syscall_64 → switch on the number → sys_write.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kernel checks every argument: bad fd → EBADF, bad pointer → EFAULT, never a crash.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54864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4980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258" y="4908042"/>
            <a:ext cx="342900" cy="3429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64592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Errors come back as −1 … −4095; libc returns −1 and sets errno (per thread).</a:t>
            </a:r>
            <a:endParaRPr lang="en-US" sz="1500" dirty="0"/>
          </a:p>
        </p:txBody>
      </p:sp>
      <p:sp>
        <p:nvSpPr>
          <p:cNvPr id="23" name="Shape 16"/>
          <p:cNvSpPr/>
          <p:nvPr/>
        </p:nvSpPr>
        <p:spPr>
          <a:xfrm>
            <a:off x="617220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637336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4818" y="4908042"/>
            <a:ext cx="342900" cy="3429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26948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≈ 100 ns per call (≈ 40 function calls). Batch your work; the vDSO avoids the door for time.</a:t>
            </a:r>
            <a:endParaRPr lang="en-US" sz="1500" dirty="0"/>
          </a:p>
        </p:txBody>
      </p:sp>
      <p:sp>
        <p:nvSpPr>
          <p:cNvPr id="28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27 / 29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9 (due before Lecture 10.1)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int $0x80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Read int80.c (demo folder): the same message is written with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 $0x80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 eax = 4, then with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syscall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and rax = 4. Predict both results, then build with -static and run. Explain.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One byte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bytes.c writes 1 MiB one byte at a time, with write() or with putchar(). Count the system calls of each (strace -c) and time both. Explain the ratio.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Numbers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System call number 39 is getpid on x86-64. What is 39 on i386 and on arm64? Use the three tables in the lab folder (tables/).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Which?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 program calls time, gettimeofday, clock_gettime, sched_getcpu, getpid three times, getppid. How many system calls does strace show? Check with which.c.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/dev/null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write(1, NULL, 5) gives EFAULT on a terminal. Run 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./errno_demo &gt; /dev/null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under strace: what does that write return now? Explain with vfs_write.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28 / 29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10.1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Inter-process communication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Processes share nothing (Lecture 8.1). How do they talk? Pipes, FIFOs, shared memory: each one a few system calls you now know how to read in strace.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Main text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Love,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Linux Kernel Development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Ch. 5 (today). M. Kerrisk,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TLPI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Ch. 3 (today) and Ch. 44 (pipes and FIFOs) for 10.1.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C side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E. Bryant &amp; D. R. O'Hallaron,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CS:APP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§8.1.3 (system calls) and §8.3 (system call error handling).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Source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Linux 6.8: arch/x86/entry/entry_64.S, common.c, syscall_64.tbl, fs/read_write.c, kernel/sys.c (Linux v6.8 source online: elixir.bootlin.com/linux/v6.8).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Lab files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lab9_files.zip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nolibc_starter.c, syscost.c and the demo programs.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29 / 29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9: System Calls</dc:title>
  <dc:subject>PptxGenJS Presentation</dc:subject>
  <dc:creator>Md Mahbub E Noor</dc:creator>
  <cp:lastModifiedBy>Md Mahbub E Noor</cp:lastModifiedBy>
  <cp:revision>1</cp:revision>
  <dcterms:created xsi:type="dcterms:W3CDTF">2026-10-13T19:56:34Z</dcterms:created>
  <dcterms:modified xsi:type="dcterms:W3CDTF">2026-10-13T19:56:34Z</dcterms:modified>
</cp:coreProperties>
</file>