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da7feee-95bb-b1b7-a911-2a83fa3ca539}">
          <p14:sldIdLst>
            <p14:sldId id="256"/>
            <p14:sldId id="257"/>
            <p14:sldId id="258"/>
          </p14:sldIdLst>
        </p14:section>
        <p14:section name="execve inside the kernel" id="{a2038b28-fa0d-a948-ded4-da119e5e95ab}">
          <p14:sldIdLst>
            <p14:sldId id="259"/>
            <p14:sldId id="260"/>
            <p14:sldId id="261"/>
            <p14:sldId id="262"/>
            <p14:sldId id="263"/>
          </p14:sldIdLst>
        </p14:section>
        <p14:section name="The initial stack" id="{1ca228e7-b60d-1c8c-123c-d2e6d80185ec}">
          <p14:sldIdLst>
            <p14:sldId id="264"/>
            <p14:sldId id="265"/>
            <p14:sldId id="266"/>
          </p14:sldIdLst>
        </p14:section>
        <p14:section name="Scripts and errors" id="{65e0f349-1f5e-bd79-8cb9-0900b6f495f3}">
          <p14:sldIdLst>
            <p14:sldId id="267"/>
            <p14:sldId id="268"/>
            <p14:sldId id="269"/>
          </p14:sldIdLst>
        </p14:section>
        <p14:section name="Scheduling" id="{6bb7f462-c476-a0eb-0790-79ff2cf2e771}">
          <p14:sldIdLst>
            <p14:sldId id="270"/>
            <p14:sldId id="271"/>
            <p14:sldId id="272"/>
            <p14:sldId id="273"/>
            <p14:sldId id="274"/>
          </p14:sldIdLst>
        </p14:section>
        <p14:section name="Lab 8.2" id="{87cac4b8-811c-0883-5a7e-01c32ce83376}">
          <p14:sldIdLst>
            <p14:sldId id="275"/>
            <p14:sldId id="276"/>
          </p14:sldIdLst>
        </p14:section>
        <p14:section name="Wrap-up" id="{35afda97-8b91-b2be-daa0-da59f0ddb56d}">
          <p14:sldIdLst>
            <p14:sldId id="277"/>
            <p14:sldId id="278"/>
            <p14:sldId id="279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8.2: execve and Scheduling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8.2: execve and Scheduling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image" Target="../media/image-23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8.2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execve and Scheduling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how a file becomes a process, and who gets the CPU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./stack hello world  (real)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argc = 3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argv[1] at 0x7ffe5cfa236e -&gt; "hello"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auxv AT_PHDR   0x55f059196040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auxv AT_BASE   0x7efc626ee000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auxv AT_ENTRY  0x55f059197080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all put there by the kernel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before the first instruction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Trace execve from the system call to load_elf_binary, and say what each step does.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Draw the first stack of a new program: argc, argv, envp, auxv.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how #! scripts run, and the errors ENOEXEC and EACCES.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Predict CPU shares from nice values, and explain how EEVDF picks the next task.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8.1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9326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9326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5–22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43840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execve inside the kernel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05714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05714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22–32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0022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first stack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62102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62102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32–38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56616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Scripts and errors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18490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18490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38–55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130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Scheduling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7487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7487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55–60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693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Checkpoint</a:t>
            </a:r>
            <a:endParaRPr lang="en-US" sz="1500" dirty="0"/>
          </a:p>
        </p:txBody>
      </p:sp>
      <p:sp>
        <p:nvSpPr>
          <p:cNvPr id="39" name="Text 33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8.2: stack.c and the nice experiment.</a:t>
            </a:r>
            <a:endParaRPr lang="en-US" sz="1200" dirty="0"/>
          </a:p>
        </p:txBody>
      </p:sp>
      <p:sp>
        <p:nvSpPr>
          <p:cNvPr id="41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25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8.1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How many lines: three fork() calls in a loop, then one printf?</a:t>
            </a:r>
            <a:endParaRPr lang="en-US" sz="1700" dirty="0"/>
          </a:p>
        </p:txBody>
      </p:sp>
      <p:sp>
        <p:nvSpPr>
          <p:cNvPr id="7" name="a1_r"/>
          <p:cNvSpPr txBox="1"/>
          <p:nvPr/>
        </p:nvSpPr>
        <p:spPr>
          <a:xfrm>
            <a:off x="6172200" y="13441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8 = 2³. Every fork doubles the processes that go on through the loop (Homework 8.1, run: 8).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What does exec keep, and what does it replace?</a:t>
            </a:r>
            <a:endParaRPr lang="en-US" sz="1700" dirty="0"/>
          </a:p>
        </p:txBody>
      </p:sp>
      <p:sp>
        <p:nvSpPr>
          <p:cNvPr id="12" name="a2_r"/>
          <p:cNvSpPr txBox="1"/>
          <p:nvPr/>
        </p:nvSpPr>
        <p:spPr>
          <a:xfrm>
            <a:off x="6172200" y="29443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Keeps: the PID, the parent, open files. Replaces: code, data, heap, stack. Today: how.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Parent and child print the same &amp;x but different x. Why?</a:t>
            </a:r>
            <a:endParaRPr lang="en-US" sz="1700" dirty="0"/>
          </a:p>
        </p:txBody>
      </p:sp>
      <p:sp>
        <p:nvSpPr>
          <p:cNvPr id="17" name="a3_r"/>
          <p:cNvSpPr txBox="1"/>
          <p:nvPr/>
        </p:nvSpPr>
        <p:spPr>
          <a:xfrm>
            <a:off x="6172200" y="45445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address is virtual: each process has its own memory behind it (copy-on-write).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execve inside the kernel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From one system call to a new program in memory: fs/exec.c and fs/binfmt_elf.c.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25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path: from execve() to load_elf_binary()</a:t>
            </a:r>
            <a:endParaRPr lang="en-US" sz="3000" dirty="0"/>
          </a:p>
        </p:txBody>
      </p:sp>
      <p:sp>
        <p:nvSpPr>
          <p:cNvPr id="3" name="a1_ep"/>
          <p:cNvSpPr/>
          <p:nvPr/>
        </p:nvSpPr>
        <p:spPr>
          <a:xfrm>
            <a:off x="548640" y="1188720"/>
            <a:ext cx="6035040" cy="786384"/>
          </a:xfrm>
          <a:prstGeom prst="roundRect">
            <a:avLst>
              <a:gd name="adj" fmla="val 930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ep"/>
          <p:cNvSpPr/>
          <p:nvPr/>
        </p:nvSpPr>
        <p:spPr>
          <a:xfrm>
            <a:off x="658368" y="139903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ep"/>
          <p:cNvSpPr txBox="1"/>
          <p:nvPr/>
        </p:nvSpPr>
        <p:spPr>
          <a:xfrm>
            <a:off x="658368" y="13990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ep"/>
          <p:cNvSpPr txBox="1"/>
          <p:nvPr/>
        </p:nvSpPr>
        <p:spPr>
          <a:xfrm>
            <a:off x="1143000" y="1188720"/>
            <a:ext cx="53035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SYSCALL_DEFINE3(execve)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(exec.c 2129): user space enters here (Lecture 9: how).</a:t>
            </a:r>
            <a:endParaRPr lang="en-US" sz="1300" dirty="0"/>
          </a:p>
        </p:txBody>
      </p:sp>
      <p:sp>
        <p:nvSpPr>
          <p:cNvPr id="7" name="a2_ep"/>
          <p:cNvSpPr/>
          <p:nvPr/>
        </p:nvSpPr>
        <p:spPr>
          <a:xfrm>
            <a:off x="548640" y="2048256"/>
            <a:ext cx="6035040" cy="786384"/>
          </a:xfrm>
          <a:prstGeom prst="roundRect">
            <a:avLst>
              <a:gd name="adj" fmla="val 9302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ep"/>
          <p:cNvSpPr/>
          <p:nvPr/>
        </p:nvSpPr>
        <p:spPr>
          <a:xfrm>
            <a:off x="658368" y="225856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ep"/>
          <p:cNvSpPr txBox="1"/>
          <p:nvPr/>
        </p:nvSpPr>
        <p:spPr>
          <a:xfrm>
            <a:off x="658368" y="22585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ep"/>
          <p:cNvSpPr txBox="1"/>
          <p:nvPr/>
        </p:nvSpPr>
        <p:spPr>
          <a:xfrm>
            <a:off x="1143000" y="2048256"/>
            <a:ext cx="53035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do_execveat_common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(1908): open the file, asking for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execute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permission (line 917); copy argv and envp in.</a:t>
            </a:r>
            <a:endParaRPr lang="en-US" sz="1300" dirty="0"/>
          </a:p>
        </p:txBody>
      </p:sp>
      <p:sp>
        <p:nvSpPr>
          <p:cNvPr id="11" name="a3_ep"/>
          <p:cNvSpPr/>
          <p:nvPr/>
        </p:nvSpPr>
        <p:spPr>
          <a:xfrm>
            <a:off x="548640" y="2907792"/>
            <a:ext cx="6035040" cy="786384"/>
          </a:xfrm>
          <a:prstGeom prst="roundRect">
            <a:avLst>
              <a:gd name="adj" fmla="val 930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ep"/>
          <p:cNvSpPr/>
          <p:nvPr/>
        </p:nvSpPr>
        <p:spPr>
          <a:xfrm>
            <a:off x="658368" y="31181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ep"/>
          <p:cNvSpPr txBox="1"/>
          <p:nvPr/>
        </p:nvSpPr>
        <p:spPr>
          <a:xfrm>
            <a:off x="658368" y="31181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ep"/>
          <p:cNvSpPr txBox="1"/>
          <p:nvPr/>
        </p:nvSpPr>
        <p:spPr>
          <a:xfrm>
            <a:off x="1143000" y="2907792"/>
            <a:ext cx="53035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bprm_execve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→ 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exec_binprm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(1853, 1808): at most 5 rounds of rewriting (#! in #!), then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ELOOP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(1822).</a:t>
            </a:r>
            <a:endParaRPr lang="en-US" sz="1300" dirty="0"/>
          </a:p>
        </p:txBody>
      </p:sp>
      <p:sp>
        <p:nvSpPr>
          <p:cNvPr id="15" name="a4_ep"/>
          <p:cNvSpPr/>
          <p:nvPr/>
        </p:nvSpPr>
        <p:spPr>
          <a:xfrm>
            <a:off x="548640" y="3767328"/>
            <a:ext cx="6035040" cy="786384"/>
          </a:xfrm>
          <a:prstGeom prst="roundRect">
            <a:avLst>
              <a:gd name="adj" fmla="val 9302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ep"/>
          <p:cNvSpPr/>
          <p:nvPr/>
        </p:nvSpPr>
        <p:spPr>
          <a:xfrm>
            <a:off x="658368" y="397764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ep"/>
          <p:cNvSpPr txBox="1"/>
          <p:nvPr/>
        </p:nvSpPr>
        <p:spPr>
          <a:xfrm>
            <a:off x="658368" y="39776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ep"/>
          <p:cNvSpPr txBox="1"/>
          <p:nvPr/>
        </p:nvSpPr>
        <p:spPr>
          <a:xfrm>
            <a:off x="1143000" y="3767328"/>
            <a:ext cx="53035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search_binary_handler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(1761): read the first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256 bytes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of the file into bprm-&gt;buf.</a:t>
            </a:r>
            <a:endParaRPr lang="en-US" sz="1300" dirty="0"/>
          </a:p>
        </p:txBody>
      </p:sp>
      <p:sp>
        <p:nvSpPr>
          <p:cNvPr id="19" name="a5_ep"/>
          <p:cNvSpPr/>
          <p:nvPr/>
        </p:nvSpPr>
        <p:spPr>
          <a:xfrm>
            <a:off x="548640" y="4626864"/>
            <a:ext cx="6035040" cy="786384"/>
          </a:xfrm>
          <a:prstGeom prst="roundRect">
            <a:avLst>
              <a:gd name="adj" fmla="val 930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ep"/>
          <p:cNvSpPr/>
          <p:nvPr/>
        </p:nvSpPr>
        <p:spPr>
          <a:xfrm>
            <a:off x="658368" y="483717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ep"/>
          <p:cNvSpPr txBox="1"/>
          <p:nvPr/>
        </p:nvSpPr>
        <p:spPr>
          <a:xfrm>
            <a:off x="658368" y="48371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ep"/>
          <p:cNvSpPr txBox="1"/>
          <p:nvPr/>
        </p:nvSpPr>
        <p:spPr>
          <a:xfrm>
            <a:off x="1143000" y="4626864"/>
            <a:ext cx="53035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Ask each registered format: "is this yours?" ELF, #! script, …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812280" y="1188720"/>
            <a:ext cx="4846320" cy="3840480"/>
          </a:xfrm>
          <a:prstGeom prst="roundRect">
            <a:avLst>
              <a:gd name="adj" fmla="val 238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9768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71780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73792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7635240" y="12344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fs/exec.c, Linux 6.8 (real lines)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7013448" y="1572768"/>
            <a:ext cx="44805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1776  retry: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1778  list_for_each_entry(fmt, &amp;formats, lh) {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…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1783    retval = fmt-&gt;load_binary(bprm);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…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1787    if (bprm-&gt;point_of_no_return ||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retval != -ENOEXEC)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1789        return retval;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1791  }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binfmt_elf.c 103: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.load_binary = load_elf_binary,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812280" y="5166360"/>
            <a:ext cx="4846320" cy="777240"/>
          </a:xfrm>
          <a:prstGeom prst="roundRect">
            <a:avLst>
              <a:gd name="adj" fmla="val 9412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6949440" y="5166360"/>
            <a:ext cx="4572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a list of structs holding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function pointers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, called in turn, like the comparator you pass to qsort.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3; Bovet &amp; Cesati Ch. 20 (program execution)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load_elf_binary(): four phases (binfmt_elf.c, real line numbers)</a:t>
            </a:r>
            <a:endParaRPr lang="en-US" sz="3000" dirty="0"/>
          </a:p>
        </p:txBody>
      </p:sp>
      <p:sp>
        <p:nvSpPr>
          <p:cNvPr id="3" name="a1_ph"/>
          <p:cNvSpPr/>
          <p:nvPr/>
        </p:nvSpPr>
        <p:spPr>
          <a:xfrm>
            <a:off x="548640" y="1188720"/>
            <a:ext cx="2679192" cy="3703320"/>
          </a:xfrm>
          <a:prstGeom prst="roundRect">
            <a:avLst>
              <a:gd name="adj" fmla="val 273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ph"/>
          <p:cNvSpPr/>
          <p:nvPr/>
        </p:nvSpPr>
        <p:spPr>
          <a:xfrm>
            <a:off x="713232" y="1325880"/>
            <a:ext cx="1463040" cy="31089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ph"/>
          <p:cNvSpPr txBox="1"/>
          <p:nvPr/>
        </p:nvSpPr>
        <p:spPr>
          <a:xfrm>
            <a:off x="713232" y="1325880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CHECK</a:t>
            </a:r>
            <a:endParaRPr lang="en-US" sz="1150" dirty="0"/>
          </a:p>
        </p:txBody>
      </p:sp>
      <p:sp>
        <p:nvSpPr>
          <p:cNvPr id="6" name="a1_ph"/>
          <p:cNvSpPr txBox="1"/>
          <p:nvPr/>
        </p:nvSpPr>
        <p:spPr>
          <a:xfrm>
            <a:off x="713232" y="181051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843</a:t>
            </a:r>
            <a:endParaRPr lang="en-US" sz="1200" dirty="0"/>
          </a:p>
        </p:txBody>
      </p:sp>
      <p:sp>
        <p:nvSpPr>
          <p:cNvPr id="7" name="a1_ph"/>
          <p:cNvSpPr txBox="1"/>
          <p:nvPr/>
        </p:nvSpPr>
        <p:spPr>
          <a:xfrm>
            <a:off x="713232" y="207568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magic 7f 45 4c 46?</a:t>
            </a:r>
            <a:endParaRPr lang="en-US" sz="1300" dirty="0"/>
          </a:p>
        </p:txBody>
      </p:sp>
      <p:sp>
        <p:nvSpPr>
          <p:cNvPr id="8" name="a1_ph"/>
          <p:cNvSpPr txBox="1"/>
          <p:nvPr/>
        </p:nvSpPr>
        <p:spPr>
          <a:xfrm>
            <a:off x="713232" y="25603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846</a:t>
            </a:r>
            <a:endParaRPr lang="en-US" sz="1200" dirty="0"/>
          </a:p>
        </p:txBody>
      </p:sp>
      <p:sp>
        <p:nvSpPr>
          <p:cNvPr id="9" name="a1_ph"/>
          <p:cNvSpPr txBox="1"/>
          <p:nvPr/>
        </p:nvSpPr>
        <p:spPr>
          <a:xfrm>
            <a:off x="713232" y="2825496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type EXEC or DYN?</a:t>
            </a:r>
            <a:endParaRPr lang="en-US" sz="1300" dirty="0"/>
          </a:p>
        </p:txBody>
      </p:sp>
      <p:sp>
        <p:nvSpPr>
          <p:cNvPr id="10" name="a1_ph"/>
          <p:cNvSpPr txBox="1"/>
          <p:nvPr/>
        </p:nvSpPr>
        <p:spPr>
          <a:xfrm>
            <a:off x="713232" y="33101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855</a:t>
            </a:r>
            <a:endParaRPr lang="en-US" sz="1200" dirty="0"/>
          </a:p>
        </p:txBody>
      </p:sp>
      <p:sp>
        <p:nvSpPr>
          <p:cNvPr id="11" name="a1_ph"/>
          <p:cNvSpPr txBox="1"/>
          <p:nvPr/>
        </p:nvSpPr>
        <p:spPr>
          <a:xfrm>
            <a:off x="713232" y="357530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read program headers</a:t>
            </a:r>
            <a:endParaRPr lang="en-US" sz="1300" dirty="0"/>
          </a:p>
        </p:txBody>
      </p:sp>
      <p:sp>
        <p:nvSpPr>
          <p:cNvPr id="12" name="a1_ph"/>
          <p:cNvSpPr txBox="1"/>
          <p:nvPr/>
        </p:nvSpPr>
        <p:spPr>
          <a:xfrm>
            <a:off x="713232" y="405993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868</a:t>
            </a:r>
            <a:endParaRPr lang="en-US" sz="1200" dirty="0"/>
          </a:p>
        </p:txBody>
      </p:sp>
      <p:sp>
        <p:nvSpPr>
          <p:cNvPr id="13" name="a1_ph"/>
          <p:cNvSpPr txBox="1"/>
          <p:nvPr/>
        </p:nvSpPr>
        <p:spPr>
          <a:xfrm>
            <a:off x="713232" y="4325112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PT_INTERP: need ld.so?</a:t>
            </a:r>
            <a:endParaRPr lang="en-US" sz="1300" dirty="0"/>
          </a:p>
        </p:txBody>
      </p:sp>
      <p:sp>
        <p:nvSpPr>
          <p:cNvPr id="14" name="a2_ph"/>
          <p:cNvSpPr/>
          <p:nvPr/>
        </p:nvSpPr>
        <p:spPr>
          <a:xfrm>
            <a:off x="3364992" y="1188720"/>
            <a:ext cx="2679192" cy="3703320"/>
          </a:xfrm>
          <a:prstGeom prst="roundRect">
            <a:avLst>
              <a:gd name="adj" fmla="val 273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5" name="a2_ph"/>
          <p:cNvSpPr/>
          <p:nvPr/>
        </p:nvSpPr>
        <p:spPr>
          <a:xfrm>
            <a:off x="3529584" y="1325880"/>
            <a:ext cx="1463040" cy="31089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6" name="a2_ph"/>
          <p:cNvSpPr txBox="1"/>
          <p:nvPr/>
        </p:nvSpPr>
        <p:spPr>
          <a:xfrm>
            <a:off x="3529584" y="1325880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NO RETURN</a:t>
            </a:r>
            <a:endParaRPr lang="en-US" sz="1150" dirty="0"/>
          </a:p>
        </p:txBody>
      </p:sp>
      <p:sp>
        <p:nvSpPr>
          <p:cNvPr id="17" name="a2_ph"/>
          <p:cNvSpPr txBox="1"/>
          <p:nvPr/>
        </p:nvSpPr>
        <p:spPr>
          <a:xfrm>
            <a:off x="3529584" y="181051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996</a:t>
            </a:r>
            <a:endParaRPr lang="en-US" sz="1200" dirty="0"/>
          </a:p>
        </p:txBody>
      </p:sp>
      <p:sp>
        <p:nvSpPr>
          <p:cNvPr id="18" name="a2_ph"/>
          <p:cNvSpPr txBox="1"/>
          <p:nvPr/>
        </p:nvSpPr>
        <p:spPr>
          <a:xfrm>
            <a:off x="3529584" y="207568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begin_new_exec: drop old memory</a:t>
            </a:r>
            <a:endParaRPr lang="en-US" sz="1300" dirty="0"/>
          </a:p>
        </p:txBody>
      </p:sp>
      <p:sp>
        <p:nvSpPr>
          <p:cNvPr id="19" name="a2_ph"/>
          <p:cNvSpPr txBox="1"/>
          <p:nvPr/>
        </p:nvSpPr>
        <p:spPr>
          <a:xfrm>
            <a:off x="3529584" y="25603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1013</a:t>
            </a:r>
            <a:endParaRPr lang="en-US" sz="1200" dirty="0"/>
          </a:p>
        </p:txBody>
      </p:sp>
      <p:sp>
        <p:nvSpPr>
          <p:cNvPr id="20" name="a2_ph"/>
          <p:cNvSpPr txBox="1"/>
          <p:nvPr/>
        </p:nvSpPr>
        <p:spPr>
          <a:xfrm>
            <a:off x="3529584" y="2825496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setup_arg_pages: stack</a:t>
            </a:r>
            <a:endParaRPr lang="en-US" sz="1300" dirty="0"/>
          </a:p>
        </p:txBody>
      </p:sp>
      <p:sp>
        <p:nvSpPr>
          <p:cNvPr id="21" name="a2_ph"/>
          <p:cNvSpPr txBox="1"/>
          <p:nvPr/>
        </p:nvSpPr>
        <p:spPr>
          <a:xfrm>
            <a:off x="3529584" y="33101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exec.c 1273</a:t>
            </a:r>
            <a:endParaRPr lang="en-US" sz="1200" dirty="0"/>
          </a:p>
        </p:txBody>
      </p:sp>
      <p:sp>
        <p:nvSpPr>
          <p:cNvPr id="22" name="a2_ph"/>
          <p:cNvSpPr txBox="1"/>
          <p:nvPr/>
        </p:nvSpPr>
        <p:spPr>
          <a:xfrm>
            <a:off x="3529584" y="357530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point_of_no_return = true</a:t>
            </a:r>
            <a:endParaRPr lang="en-US" sz="1300" dirty="0"/>
          </a:p>
        </p:txBody>
      </p:sp>
      <p:sp>
        <p:nvSpPr>
          <p:cNvPr id="23" name="a3_ph"/>
          <p:cNvSpPr/>
          <p:nvPr/>
        </p:nvSpPr>
        <p:spPr>
          <a:xfrm>
            <a:off x="6181344" y="1188720"/>
            <a:ext cx="2679192" cy="3703320"/>
          </a:xfrm>
          <a:prstGeom prst="roundRect">
            <a:avLst>
              <a:gd name="adj" fmla="val 273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a3_ph"/>
          <p:cNvSpPr/>
          <p:nvPr/>
        </p:nvSpPr>
        <p:spPr>
          <a:xfrm>
            <a:off x="6345936" y="1325880"/>
            <a:ext cx="1463040" cy="31089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3_ph"/>
          <p:cNvSpPr txBox="1"/>
          <p:nvPr/>
        </p:nvSpPr>
        <p:spPr>
          <a:xfrm>
            <a:off x="6345936" y="1325880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MAP</a:t>
            </a:r>
            <a:endParaRPr lang="en-US" sz="1150" dirty="0"/>
          </a:p>
        </p:txBody>
      </p:sp>
      <p:sp>
        <p:nvSpPr>
          <p:cNvPr id="26" name="a3_ph"/>
          <p:cNvSpPr txBox="1"/>
          <p:nvPr/>
        </p:nvSpPr>
        <p:spPr>
          <a:xfrm>
            <a:off x="6345936" y="181051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1027</a:t>
            </a:r>
            <a:endParaRPr lang="en-US" sz="1200" dirty="0"/>
          </a:p>
        </p:txBody>
      </p:sp>
      <p:sp>
        <p:nvSpPr>
          <p:cNvPr id="27" name="a3_ph"/>
          <p:cNvSpPr txBox="1"/>
          <p:nvPr/>
        </p:nvSpPr>
        <p:spPr>
          <a:xfrm>
            <a:off x="6345936" y="207568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loop over PT_LOAD</a:t>
            </a:r>
            <a:endParaRPr lang="en-US" sz="1300" dirty="0"/>
          </a:p>
        </p:txBody>
      </p:sp>
      <p:sp>
        <p:nvSpPr>
          <p:cNvPr id="28" name="a3_ph"/>
          <p:cNvSpPr txBox="1"/>
          <p:nvPr/>
        </p:nvSpPr>
        <p:spPr>
          <a:xfrm>
            <a:off x="6345936" y="25603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1132</a:t>
            </a:r>
            <a:endParaRPr lang="en-US" sz="1200" dirty="0"/>
          </a:p>
        </p:txBody>
      </p:sp>
      <p:sp>
        <p:nvSpPr>
          <p:cNvPr id="29" name="a3_ph"/>
          <p:cNvSpPr txBox="1"/>
          <p:nvPr/>
        </p:nvSpPr>
        <p:spPr>
          <a:xfrm>
            <a:off x="6345936" y="2825496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elf_load: mmap + zero .bss</a:t>
            </a:r>
            <a:endParaRPr lang="en-US" sz="1300" dirty="0"/>
          </a:p>
        </p:txBody>
      </p:sp>
      <p:sp>
        <p:nvSpPr>
          <p:cNvPr id="30" name="a3_ph"/>
          <p:cNvSpPr txBox="1"/>
          <p:nvPr/>
        </p:nvSpPr>
        <p:spPr>
          <a:xfrm>
            <a:off x="6345936" y="33101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1189</a:t>
            </a:r>
            <a:endParaRPr lang="en-US" sz="1200" dirty="0"/>
          </a:p>
        </p:txBody>
      </p:sp>
      <p:sp>
        <p:nvSpPr>
          <p:cNvPr id="31" name="a3_ph"/>
          <p:cNvSpPr txBox="1"/>
          <p:nvPr/>
        </p:nvSpPr>
        <p:spPr>
          <a:xfrm>
            <a:off x="6345936" y="357530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e_entry + load_bias</a:t>
            </a:r>
            <a:endParaRPr lang="en-US" sz="1300" dirty="0"/>
          </a:p>
        </p:txBody>
      </p:sp>
      <p:sp>
        <p:nvSpPr>
          <p:cNvPr id="32" name="a3_ph"/>
          <p:cNvSpPr txBox="1"/>
          <p:nvPr/>
        </p:nvSpPr>
        <p:spPr>
          <a:xfrm>
            <a:off x="6345936" y="405993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1200</a:t>
            </a:r>
            <a:endParaRPr lang="en-US" sz="1200" dirty="0"/>
          </a:p>
        </p:txBody>
      </p:sp>
      <p:sp>
        <p:nvSpPr>
          <p:cNvPr id="33" name="a3_ph"/>
          <p:cNvSpPr txBox="1"/>
          <p:nvPr/>
        </p:nvSpPr>
        <p:spPr>
          <a:xfrm>
            <a:off x="6345936" y="4325112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load ld.so if needed</a:t>
            </a:r>
            <a:endParaRPr lang="en-US" sz="1300" dirty="0"/>
          </a:p>
        </p:txBody>
      </p:sp>
      <p:sp>
        <p:nvSpPr>
          <p:cNvPr id="34" name="a4_ph"/>
          <p:cNvSpPr/>
          <p:nvPr/>
        </p:nvSpPr>
        <p:spPr>
          <a:xfrm>
            <a:off x="8997696" y="1188720"/>
            <a:ext cx="2679192" cy="3703320"/>
          </a:xfrm>
          <a:prstGeom prst="roundRect">
            <a:avLst>
              <a:gd name="adj" fmla="val 273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5" name="a4_ph"/>
          <p:cNvSpPr/>
          <p:nvPr/>
        </p:nvSpPr>
        <p:spPr>
          <a:xfrm>
            <a:off x="9162288" y="1325880"/>
            <a:ext cx="1463040" cy="31089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36" name="a4_ph"/>
          <p:cNvSpPr txBox="1"/>
          <p:nvPr/>
        </p:nvSpPr>
        <p:spPr>
          <a:xfrm>
            <a:off x="9162288" y="1325880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STACK + RUN</a:t>
            </a:r>
            <a:endParaRPr lang="en-US" sz="1150" dirty="0"/>
          </a:p>
        </p:txBody>
      </p:sp>
      <p:sp>
        <p:nvSpPr>
          <p:cNvPr id="37" name="a4_ph"/>
          <p:cNvSpPr txBox="1"/>
          <p:nvPr/>
        </p:nvSpPr>
        <p:spPr>
          <a:xfrm>
            <a:off x="9162288" y="181051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1237</a:t>
            </a:r>
            <a:endParaRPr lang="en-US" sz="1200" dirty="0"/>
          </a:p>
        </p:txBody>
      </p:sp>
      <p:sp>
        <p:nvSpPr>
          <p:cNvPr id="38" name="a4_ph"/>
          <p:cNvSpPr txBox="1"/>
          <p:nvPr/>
        </p:nvSpPr>
        <p:spPr>
          <a:xfrm>
            <a:off x="9162288" y="207568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map the vDSO</a:t>
            </a:r>
            <a:endParaRPr lang="en-US" sz="1300" dirty="0"/>
          </a:p>
        </p:txBody>
      </p:sp>
      <p:sp>
        <p:nvSpPr>
          <p:cNvPr id="39" name="a4_ph"/>
          <p:cNvSpPr txBox="1"/>
          <p:nvPr/>
        </p:nvSpPr>
        <p:spPr>
          <a:xfrm>
            <a:off x="9162288" y="25603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1242</a:t>
            </a:r>
            <a:endParaRPr lang="en-US" sz="1200" dirty="0"/>
          </a:p>
        </p:txBody>
      </p:sp>
      <p:sp>
        <p:nvSpPr>
          <p:cNvPr id="40" name="a4_ph"/>
          <p:cNvSpPr txBox="1"/>
          <p:nvPr/>
        </p:nvSpPr>
        <p:spPr>
          <a:xfrm>
            <a:off x="9162288" y="2825496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create_elf_tables: argc … auxv</a:t>
            </a:r>
            <a:endParaRPr lang="en-US" sz="1300" dirty="0"/>
          </a:p>
        </p:txBody>
      </p:sp>
      <p:sp>
        <p:nvSpPr>
          <p:cNvPr id="41" name="a4_ph"/>
          <p:cNvSpPr txBox="1"/>
          <p:nvPr/>
        </p:nvSpPr>
        <p:spPr>
          <a:xfrm>
            <a:off x="9162288" y="33101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1264</a:t>
            </a:r>
            <a:endParaRPr lang="en-US" sz="1200" dirty="0"/>
          </a:p>
        </p:txBody>
      </p:sp>
      <p:sp>
        <p:nvSpPr>
          <p:cNvPr id="42" name="a4_ph"/>
          <p:cNvSpPr txBox="1"/>
          <p:nvPr/>
        </p:nvSpPr>
        <p:spPr>
          <a:xfrm>
            <a:off x="9162288" y="357530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heap start (brk)</a:t>
            </a:r>
            <a:endParaRPr lang="en-US" sz="1300" dirty="0"/>
          </a:p>
        </p:txBody>
      </p:sp>
      <p:sp>
        <p:nvSpPr>
          <p:cNvPr id="43" name="a4_ph"/>
          <p:cNvSpPr txBox="1"/>
          <p:nvPr/>
        </p:nvSpPr>
        <p:spPr>
          <a:xfrm>
            <a:off x="9162288" y="405993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1298</a:t>
            </a:r>
            <a:endParaRPr lang="en-US" sz="1200" dirty="0"/>
          </a:p>
        </p:txBody>
      </p:sp>
      <p:sp>
        <p:nvSpPr>
          <p:cNvPr id="44" name="a4_ph"/>
          <p:cNvSpPr txBox="1"/>
          <p:nvPr/>
        </p:nvSpPr>
        <p:spPr>
          <a:xfrm>
            <a:off x="9162288" y="4325112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START_THREAD: rip, rsp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548640" y="5029200"/>
            <a:ext cx="11109960" cy="9144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46" name="Text 44"/>
          <p:cNvSpPr txBox="1"/>
          <p:nvPr/>
        </p:nvSpPr>
        <p:spPr>
          <a:xfrm>
            <a:off x="777240" y="50292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Point of no return: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before begin_new_exec, any error goes back to the caller as -1 (the old program keeps running). After it, the old program is gone: if loading fails now, the kernel kills the process with SIGSEGV (bprm_execve, exec.c 1898–1899).</a:t>
            </a:r>
            <a:endParaRPr lang="en-US" sz="1350" dirty="0"/>
          </a:p>
        </p:txBody>
      </p:sp>
      <p:sp>
        <p:nvSpPr>
          <p:cNvPr id="47" name="Text 4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Bovet &amp; Cesati Ch. 20 (the exec functions)</a:t>
            </a:r>
            <a:endParaRPr lang="en-US" sz="1100" dirty="0"/>
          </a:p>
        </p:txBody>
      </p:sp>
      <p:sp>
        <p:nvSpPr>
          <p:cNvPr id="49" name="Text 4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the kernel build cat's memory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1.5 minutes,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4 bytes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7f E L F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pick the loader.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No PT_INTERP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busybox is static.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Each PT_LOAD becomes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one line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of maps.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.bss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memory with no file behind it.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rip =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e_entry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rsp =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argc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25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Who runs first: your _start, or ld.so?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66928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fs/binfmt_elf.c, Linux 6.8 (real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035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1189  e_entry = elf_ex-&gt;e_entry + load_bias;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1199  if (interpreter) {          /* PT_INTERP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1200      elf_entry = load_elf_interp(…);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1209      interp_load_addr = elf_entry;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1210      elf_entry += interp_elf_ex-&gt;e_entry;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1224  } else {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1225      elf_entry = e_entry;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}</a:t>
            </a:r>
            <a:endParaRPr lang="en-US" sz="11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46520" y="1188720"/>
          <a:ext cx="521208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737360"/>
                <a:gridCol w="22860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busybox (static, guest)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./stack (PIE, our machine)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PT_INTERP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none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/lib64/ld-linux-x86-64.so.2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AT_BASE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0x0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0x7efc626ee000 (ld.so)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first code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busybox's _start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ld.so's _start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load address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fixed 0x400000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random 0x55f059196000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548640" y="4114800"/>
            <a:ext cx="5669280" cy="18288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713232" y="42428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914400" y="42428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1115568" y="42428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4" name="Text 11"/>
          <p:cNvSpPr txBox="1"/>
          <p:nvPr/>
        </p:nvSpPr>
        <p:spPr>
          <a:xfrm>
            <a:off x="1371600" y="416052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./stack a  (first calls after exec, real)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749808" y="4498848"/>
            <a:ext cx="53035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execve("./stack", ["./stack", "a"], …) = 0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brk(NULL)                          = 0x5645ba851000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access("/etc/ld.so.preload", R_OK) = -1 ENOENT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openat(…, "/etc/ld.so.cache", …)  = 3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6446520" y="3840480"/>
            <a:ext cx="5212080" cy="2103120"/>
          </a:xfrm>
          <a:prstGeom prst="roundRect">
            <a:avLst>
              <a:gd name="adj" fmla="val 3478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6629400" y="388620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No system call loads ld.so.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The kernel maps it during execve (line 1200) and jumps to it. The calls above are ld.so's own work: finding libc (Lecture 5.2). Then ld.so jumps to your program's _start, whose address it finds in AT_ENTRY.</a:t>
            </a:r>
            <a:endParaRPr lang="en-US" sz="1350" dirty="0"/>
          </a:p>
        </p:txBody>
      </p:sp>
      <p:sp>
        <p:nvSpPr>
          <p:cNvPr id="19" name="Text 1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25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The first stack of a new program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What the kernel leaves for main(argc, argv, envp) before the first instruction.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25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stack at the first instruction (create_elf_tables)</a:t>
            </a:r>
            <a:endParaRPr lang="en-US" sz="3000" dirty="0"/>
          </a:p>
        </p:txBody>
      </p:sp>
      <p:sp>
        <p:nvSpPr>
          <p:cNvPr id="3" name="a1_sk"/>
          <p:cNvSpPr/>
          <p:nvPr/>
        </p:nvSpPr>
        <p:spPr>
          <a:xfrm>
            <a:off x="548640" y="1188720"/>
            <a:ext cx="4206240" cy="566928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" name="a1_sk"/>
          <p:cNvSpPr txBox="1"/>
          <p:nvPr/>
        </p:nvSpPr>
        <p:spPr>
          <a:xfrm>
            <a:off x="685800" y="1188720"/>
            <a:ext cx="3977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file name, environment strings (PATH=…, HOME=…)</a:t>
            </a:r>
            <a:endParaRPr lang="en-US" sz="1250" dirty="0"/>
          </a:p>
        </p:txBody>
      </p:sp>
      <p:sp>
        <p:nvSpPr>
          <p:cNvPr id="5" name="a1_sk"/>
          <p:cNvSpPr txBox="1"/>
          <p:nvPr/>
        </p:nvSpPr>
        <p:spPr>
          <a:xfrm>
            <a:off x="4846320" y="1188720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high addresses</a:t>
            </a:r>
            <a:endParaRPr lang="en-US" sz="1100" dirty="0"/>
          </a:p>
        </p:txBody>
      </p:sp>
      <p:sp>
        <p:nvSpPr>
          <p:cNvPr id="6" name="a2_sk"/>
          <p:cNvSpPr/>
          <p:nvPr/>
        </p:nvSpPr>
        <p:spPr>
          <a:xfrm>
            <a:off x="548640" y="1828800"/>
            <a:ext cx="4206240" cy="566928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" name="a2_sk"/>
          <p:cNvSpPr txBox="1"/>
          <p:nvPr/>
        </p:nvSpPr>
        <p:spPr>
          <a:xfrm>
            <a:off x="685800" y="1828800"/>
            <a:ext cx="3977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argument strings "/…/tiny"  "one"  "two"</a:t>
            </a:r>
            <a:endParaRPr lang="en-US" sz="1250" dirty="0"/>
          </a:p>
        </p:txBody>
      </p:sp>
      <p:sp>
        <p:nvSpPr>
          <p:cNvPr id="8" name="a2_sk"/>
          <p:cNvSpPr txBox="1"/>
          <p:nvPr/>
        </p:nvSpPr>
        <p:spPr>
          <a:xfrm>
            <a:off x="4846320" y="1828800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0x7fffffff9330</a:t>
            </a:r>
            <a:endParaRPr lang="en-US" sz="1100" dirty="0"/>
          </a:p>
        </p:txBody>
      </p:sp>
      <p:sp>
        <p:nvSpPr>
          <p:cNvPr id="9" name="a3_sk"/>
          <p:cNvSpPr/>
          <p:nvPr/>
        </p:nvSpPr>
        <p:spPr>
          <a:xfrm>
            <a:off x="548640" y="2468880"/>
            <a:ext cx="4206240" cy="566928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" name="a3_sk"/>
          <p:cNvSpPr txBox="1"/>
          <p:nvPr/>
        </p:nvSpPr>
        <p:spPr>
          <a:xfrm>
            <a:off x="685800" y="2468880"/>
            <a:ext cx="3977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16 random bytes (AT_RANDOM), "x86_64"</a:t>
            </a:r>
            <a:endParaRPr lang="en-US" sz="1250" dirty="0"/>
          </a:p>
        </p:txBody>
      </p:sp>
      <p:sp>
        <p:nvSpPr>
          <p:cNvPr id="11" name="a4_sk"/>
          <p:cNvSpPr/>
          <p:nvPr/>
        </p:nvSpPr>
        <p:spPr>
          <a:xfrm>
            <a:off x="548640" y="3108960"/>
            <a:ext cx="4206240" cy="566928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" name="a4_sk"/>
          <p:cNvSpPr txBox="1"/>
          <p:nvPr/>
        </p:nvSpPr>
        <p:spPr>
          <a:xfrm>
            <a:off x="685800" y="3108960"/>
            <a:ext cx="3977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auxv: (type, value) pairs … AT_NULL</a:t>
            </a:r>
            <a:endParaRPr lang="en-US" sz="1250" dirty="0"/>
          </a:p>
        </p:txBody>
      </p:sp>
      <p:sp>
        <p:nvSpPr>
          <p:cNvPr id="13" name="a5_sk"/>
          <p:cNvSpPr/>
          <p:nvPr/>
        </p:nvSpPr>
        <p:spPr>
          <a:xfrm>
            <a:off x="548640" y="3749040"/>
            <a:ext cx="4206240" cy="566928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" name="a5_sk"/>
          <p:cNvSpPr txBox="1"/>
          <p:nvPr/>
        </p:nvSpPr>
        <p:spPr>
          <a:xfrm>
            <a:off x="685800" y="3749040"/>
            <a:ext cx="3977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envp[0] … envp[n−1], NULL</a:t>
            </a:r>
            <a:endParaRPr lang="en-US" sz="1250" dirty="0"/>
          </a:p>
        </p:txBody>
      </p:sp>
      <p:sp>
        <p:nvSpPr>
          <p:cNvPr id="15" name="a6_sk"/>
          <p:cNvSpPr/>
          <p:nvPr/>
        </p:nvSpPr>
        <p:spPr>
          <a:xfrm>
            <a:off x="548640" y="4389120"/>
            <a:ext cx="4206240" cy="566928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6" name="a6_sk"/>
          <p:cNvSpPr txBox="1"/>
          <p:nvPr/>
        </p:nvSpPr>
        <p:spPr>
          <a:xfrm>
            <a:off x="685800" y="4389120"/>
            <a:ext cx="3977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argv[0], argv[1], argv[2], NULL</a:t>
            </a:r>
            <a:endParaRPr lang="en-US" sz="1250" dirty="0"/>
          </a:p>
        </p:txBody>
      </p:sp>
      <p:sp>
        <p:nvSpPr>
          <p:cNvPr id="17" name="a6_sk"/>
          <p:cNvSpPr txBox="1"/>
          <p:nvPr/>
        </p:nvSpPr>
        <p:spPr>
          <a:xfrm>
            <a:off x="4846320" y="4389120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0x7fffffff8b18</a:t>
            </a:r>
            <a:endParaRPr lang="en-US" sz="1100" dirty="0"/>
          </a:p>
        </p:txBody>
      </p:sp>
      <p:sp>
        <p:nvSpPr>
          <p:cNvPr id="18" name="a7_sk"/>
          <p:cNvSpPr/>
          <p:nvPr/>
        </p:nvSpPr>
        <p:spPr>
          <a:xfrm>
            <a:off x="548640" y="5029200"/>
            <a:ext cx="4206240" cy="566928"/>
          </a:xfrm>
          <a:prstGeom prst="rect">
            <a:avLst/>
          </a:prstGeom>
          <a:solidFill>
            <a:schemeClr val="accent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9" name="a7_sk"/>
          <p:cNvSpPr txBox="1"/>
          <p:nvPr/>
        </p:nvSpPr>
        <p:spPr>
          <a:xfrm>
            <a:off x="685800" y="5029200"/>
            <a:ext cx="3977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bg1"/>
                </a:solidFill>
              </a:rPr>
              <a:t>argc = 3</a:t>
            </a:r>
            <a:endParaRPr lang="en-US" sz="1250" dirty="0"/>
          </a:p>
        </p:txBody>
      </p:sp>
      <p:sp>
        <p:nvSpPr>
          <p:cNvPr id="20" name="a7_sk"/>
          <p:cNvSpPr txBox="1"/>
          <p:nvPr/>
        </p:nvSpPr>
        <p:spPr>
          <a:xfrm>
            <a:off x="4846320" y="5029200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rsp = 0x7fffffff8b10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675120" y="1280160"/>
            <a:ext cx="914" cy="420624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548640" y="566928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i="1" dirty="0">
                <a:solidFill>
                  <a:schemeClr val="accent3"/>
                </a:solidFill>
              </a:rPr>
              <a:t>The kernel writes from the top down: strings first, argc last. The arrow shows the order.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7086600" y="1188720"/>
            <a:ext cx="4572000" cy="3063240"/>
          </a:xfrm>
          <a:prstGeom prst="roundRect">
            <a:avLst>
              <a:gd name="adj" fmla="val 298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2511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74523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76535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7909560" y="12344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gdb: starti ./tiny one two  (real)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7287768" y="1572768"/>
            <a:ext cx="42062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0x0000000000400078 in ?? ()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(gdb) info registers rip rsp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rip  0x400078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rsp  0x7fffffff8b10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(gdb) x/4gx $rsp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…8b10: 0x0000000000000003  0x00007fffffff9330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…8b20: 0x00007fffffff934a  0x00007fffffff934e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(gdb) x/s 0x7fffffff9330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"/home/claude/l8/demo/tiny"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7086600" y="4389120"/>
            <a:ext cx="4572000" cy="1554480"/>
          </a:xfrm>
          <a:prstGeom prst="roundRect">
            <a:avLst>
              <a:gd name="adj" fmla="val 470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7269480" y="4434840"/>
            <a:ext cx="4206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Check the gaps: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0x934a − 0x9330 = 26 = the path's 25 letters + '\0'. 0x934e − 0x934a = 4 = "one" + '\0'. The pointers point at the strings above them.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§8.4.5 (Figure 8.22)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Reading it from C: argv, envp, then the auxiliary vector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60720" cy="2148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lab/stack.c (core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94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main(int argc, char *argv[], char *envp[])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int n = 0;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while (envp[n]) n++;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Elf64_auxv_t *a = (Elf64_auxv_t *)(envp + n + 1);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for (; a-&gt;a_type != AT_NULL; a++) …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3474720"/>
            <a:ext cx="5760720" cy="2468880"/>
          </a:xfrm>
          <a:prstGeom prst="roundRect">
            <a:avLst>
              <a:gd name="adj" fmla="val 370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602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602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602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520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./stack hello world  (our machine, 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858768"/>
            <a:ext cx="53949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envp: 203 strings, the first at 0x7ffe5cfa237a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auxv AT_PAGESZ                0x1000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auxv AT_PHDR  (headers)       0x55f059196040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auxv AT_PHNUM (how many)      0xd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auxv AT_BASE  (ld.so)         0x7efc626ee000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auxv AT_ENTRY (_start)        0x55f059197080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 is at 0x55f059197169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537960" y="1188720"/>
            <a:ext cx="512064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7025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9037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1048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36092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fs/binfmt_elf.c 241–261 (real, some lines)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739128" y="1572768"/>
            <a:ext cx="475488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241  NEW_AUX_ENT(AT_HWCAP, ELF_HWCAP);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242  NEW_AUX_ENT(AT_PAGESZ, ELF_EXEC_PAGESIZE);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244  NEW_AUX_ENT(AT_PHDR, phdr_addr);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247  NEW_AUX_ENT(AT_BASE, interp_load_addr);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251  NEW_AUX_ENT(AT_ENTRY, e_entry);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257  NEW_AUX_ENT(AT_RANDOM, …u_rand_bytes);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261  NEW_AUX_ENT(AT_EXECFN, bprm-&gt;exec);</a:t>
            </a:r>
            <a:endParaRPr lang="en-US" sz="1100" dirty="0"/>
          </a:p>
        </p:txBody>
      </p:sp>
      <p:sp>
        <p:nvSpPr>
          <p:cNvPr id="21" name="a1_ax"/>
          <p:cNvSpPr/>
          <p:nvPr/>
        </p:nvSpPr>
        <p:spPr>
          <a:xfrm>
            <a:off x="6537960" y="3703320"/>
            <a:ext cx="512064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2" name="a1_ax"/>
          <p:cNvSpPr txBox="1"/>
          <p:nvPr/>
        </p:nvSpPr>
        <p:spPr>
          <a:xfrm>
            <a:off x="6675120" y="3730752"/>
            <a:ext cx="484632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Who reads auxv?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ld.so: AT_PHDR finds your program's headers, AT_ENTRY says where to jump. libc: AT_RANDOM for the stack canary.</a:t>
            </a:r>
            <a:endParaRPr lang="en-US" sz="1250" dirty="0"/>
          </a:p>
        </p:txBody>
      </p:sp>
      <p:sp>
        <p:nvSpPr>
          <p:cNvPr id="23" name="a2_ax"/>
          <p:cNvSpPr/>
          <p:nvPr/>
        </p:nvSpPr>
        <p:spPr>
          <a:xfrm>
            <a:off x="6537960" y="4846320"/>
            <a:ext cx="5120640" cy="1051560"/>
          </a:xfrm>
          <a:prstGeom prst="roundRect">
            <a:avLst>
              <a:gd name="adj" fmla="val 695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4" name="a2_ax"/>
          <p:cNvSpPr txBox="1"/>
          <p:nvPr/>
        </p:nvSpPr>
        <p:spPr>
          <a:xfrm>
            <a:off x="6675120" y="4873752"/>
            <a:ext cx="484632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Try it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LD_SHOW_AUXV=1 /bin/true</a:t>
            </a:r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makes ld.so print the whole list (22 entries on our machine). </a:t>
            </a:r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getauxval()</a:t>
            </a:r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reads one entry.</a:t>
            </a:r>
            <a:endParaRPr lang="en-US" sz="1250" dirty="0"/>
          </a:p>
        </p:txBody>
      </p:sp>
      <p:sp>
        <p:nvSpPr>
          <p:cNvPr id="26" name="Text 2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#! scripts, and when exec says no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The second binary format, and the errors you will meet in Lab 8.1's shell.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25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#!: the kernel rewrites argv and starts again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148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hashbang (a two-line file, chmod +x)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#!/bin/echo I was started with: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this line is never read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./hashbang a b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 was started with: ./hashbang a b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-e trace=execve ./hashbang a b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execve("./hashbang", ["./hashbang", "a", "b"], …) = 0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3474720"/>
            <a:ext cx="5486400" cy="2468880"/>
          </a:xfrm>
          <a:prstGeom prst="roundRect">
            <a:avLst>
              <a:gd name="adj" fmla="val 370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602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602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602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520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fs/binfmt_script.c, Linux 6.8 (real lines)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858768"/>
            <a:ext cx="512064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41  if ((bprm-&gt;buf[0] != '#') || (bprm-&gt;buf[1] != '!'))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42      return -ENOEXEC;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77  i_name = next_non_spacetab(bprm-&gt;buf+2, i_end);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116  copy_string_kernel(i_arg, bprm);   /* optional */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121  copy_string_kernel(i_name, bprm);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132  file = open_exec(i_name);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/* back to search_binary_handler */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309360" y="1188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The new argv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, built by the kernel:</a:t>
            </a:r>
            <a:endParaRPr lang="en-US" sz="1500" dirty="0"/>
          </a:p>
        </p:txBody>
      </p:sp>
      <p:sp>
        <p:nvSpPr>
          <p:cNvPr id="16" name="a1_av"/>
          <p:cNvSpPr/>
          <p:nvPr/>
        </p:nvSpPr>
        <p:spPr>
          <a:xfrm>
            <a:off x="6309360" y="1645920"/>
            <a:ext cx="2651760" cy="420624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7" name="a1_av"/>
          <p:cNvSpPr txBox="1"/>
          <p:nvPr/>
        </p:nvSpPr>
        <p:spPr>
          <a:xfrm>
            <a:off x="6400800" y="1645920"/>
            <a:ext cx="2514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/bin/echo</a:t>
            </a:r>
            <a:endParaRPr lang="en-US" sz="1200" dirty="0"/>
          </a:p>
        </p:txBody>
      </p:sp>
      <p:sp>
        <p:nvSpPr>
          <p:cNvPr id="18" name="a1_av"/>
          <p:cNvSpPr txBox="1"/>
          <p:nvPr/>
        </p:nvSpPr>
        <p:spPr>
          <a:xfrm>
            <a:off x="9052560" y="1645920"/>
            <a:ext cx="2560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accent3"/>
                </a:solidFill>
              </a:rPr>
              <a:t>interpreter</a:t>
            </a:r>
            <a:endParaRPr lang="en-US" sz="1200" dirty="0"/>
          </a:p>
        </p:txBody>
      </p:sp>
      <p:sp>
        <p:nvSpPr>
          <p:cNvPr id="19" name="a1_av"/>
          <p:cNvSpPr/>
          <p:nvPr/>
        </p:nvSpPr>
        <p:spPr>
          <a:xfrm>
            <a:off x="6309360" y="2121408"/>
            <a:ext cx="2651760" cy="420624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0" name="a1_av"/>
          <p:cNvSpPr txBox="1"/>
          <p:nvPr/>
        </p:nvSpPr>
        <p:spPr>
          <a:xfrm>
            <a:off x="6400800" y="2121408"/>
            <a:ext cx="2514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 was started with:</a:t>
            </a:r>
            <a:endParaRPr lang="en-US" sz="1200" dirty="0"/>
          </a:p>
        </p:txBody>
      </p:sp>
      <p:sp>
        <p:nvSpPr>
          <p:cNvPr id="21" name="a1_av"/>
          <p:cNvSpPr txBox="1"/>
          <p:nvPr/>
        </p:nvSpPr>
        <p:spPr>
          <a:xfrm>
            <a:off x="9052560" y="2121408"/>
            <a:ext cx="2560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accent3"/>
                </a:solidFill>
              </a:rPr>
              <a:t>its one argument</a:t>
            </a:r>
            <a:endParaRPr lang="en-US" sz="1200" dirty="0"/>
          </a:p>
        </p:txBody>
      </p:sp>
      <p:sp>
        <p:nvSpPr>
          <p:cNvPr id="22" name="a1_av"/>
          <p:cNvSpPr/>
          <p:nvPr/>
        </p:nvSpPr>
        <p:spPr>
          <a:xfrm>
            <a:off x="6309360" y="2596896"/>
            <a:ext cx="2651760" cy="420624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3" name="a1_av"/>
          <p:cNvSpPr txBox="1"/>
          <p:nvPr/>
        </p:nvSpPr>
        <p:spPr>
          <a:xfrm>
            <a:off x="6400800" y="2596896"/>
            <a:ext cx="2514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./hashbang</a:t>
            </a:r>
            <a:endParaRPr lang="en-US" sz="1200" dirty="0"/>
          </a:p>
        </p:txBody>
      </p:sp>
      <p:sp>
        <p:nvSpPr>
          <p:cNvPr id="24" name="a1_av"/>
          <p:cNvSpPr txBox="1"/>
          <p:nvPr/>
        </p:nvSpPr>
        <p:spPr>
          <a:xfrm>
            <a:off x="9052560" y="2596896"/>
            <a:ext cx="2560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accent3"/>
                </a:solidFill>
              </a:rPr>
              <a:t>the script</a:t>
            </a:r>
            <a:endParaRPr lang="en-US" sz="1200" dirty="0"/>
          </a:p>
        </p:txBody>
      </p:sp>
      <p:sp>
        <p:nvSpPr>
          <p:cNvPr id="25" name="a1_av"/>
          <p:cNvSpPr/>
          <p:nvPr/>
        </p:nvSpPr>
        <p:spPr>
          <a:xfrm>
            <a:off x="6309360" y="3072384"/>
            <a:ext cx="2651760" cy="420624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6" name="a1_av"/>
          <p:cNvSpPr txBox="1"/>
          <p:nvPr/>
        </p:nvSpPr>
        <p:spPr>
          <a:xfrm>
            <a:off x="6400800" y="3072384"/>
            <a:ext cx="2514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00" dirty="0"/>
          </a:p>
        </p:txBody>
      </p:sp>
      <p:sp>
        <p:nvSpPr>
          <p:cNvPr id="27" name="a1_av"/>
          <p:cNvSpPr txBox="1"/>
          <p:nvPr/>
        </p:nvSpPr>
        <p:spPr>
          <a:xfrm>
            <a:off x="9052560" y="3072384"/>
            <a:ext cx="2560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accent3"/>
                </a:solidFill>
              </a:rPr>
              <a:t> </a:t>
            </a:r>
            <a:endParaRPr lang="en-US" sz="1200" dirty="0"/>
          </a:p>
        </p:txBody>
      </p:sp>
      <p:sp>
        <p:nvSpPr>
          <p:cNvPr id="28" name="a1_av"/>
          <p:cNvSpPr/>
          <p:nvPr/>
        </p:nvSpPr>
        <p:spPr>
          <a:xfrm>
            <a:off x="6309360" y="3547872"/>
            <a:ext cx="2651760" cy="420624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9" name="a1_av"/>
          <p:cNvSpPr txBox="1"/>
          <p:nvPr/>
        </p:nvSpPr>
        <p:spPr>
          <a:xfrm>
            <a:off x="6400800" y="3547872"/>
            <a:ext cx="2514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00" dirty="0"/>
          </a:p>
        </p:txBody>
      </p:sp>
      <p:sp>
        <p:nvSpPr>
          <p:cNvPr id="30" name="a1_av"/>
          <p:cNvSpPr txBox="1"/>
          <p:nvPr/>
        </p:nvSpPr>
        <p:spPr>
          <a:xfrm>
            <a:off x="9052560" y="3547872"/>
            <a:ext cx="2560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accent3"/>
                </a:solidFill>
              </a:rPr>
              <a:t> 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309360" y="4160520"/>
            <a:ext cx="5349240" cy="1783080"/>
          </a:xfrm>
          <a:prstGeom prst="roundRect">
            <a:avLst>
              <a:gd name="adj" fmla="val 410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6492240" y="4206240"/>
            <a:ext cx="49834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One execve, two loads.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strace shows only one call: the kernel itself opened /bin/echo and ran search_binary_handler again. That is how 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#!/usr/bin/python3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works: Python gets the script's name as an argument. A #! may point to another script, at most 5 levels deep (ELOOP).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Kerrisk, TLPI §27.3 (interpreter scripts)</a:t>
            </a:r>
            <a:endParaRPr lang="en-US" sz="1100" dirty="0"/>
          </a:p>
        </p:txBody>
      </p:sp>
      <p:sp>
        <p:nvSpPr>
          <p:cNvPr id="35" name="Text 3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When execve says no: three errors, and one rescue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57784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run.c calls execv() directly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212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./run ./nosuchfile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./nosuchfile: No such file or directory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 noexec         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an ELF file, no x bit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-rw-r--r-- 1 root root 26936 … noexec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./run ./noexec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./noexec: Permission denied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./run ./noshebang    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text, no #! line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./noshebang: Exec format error</a:t>
            </a:r>
            <a:endParaRPr lang="en-US" sz="11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5080" y="1188720"/>
          <a:ext cx="5303520" cy="914400"/>
        </p:xfrm>
        <a:graphic>
          <a:graphicData uri="http://schemas.openxmlformats.org/drawingml/2006/table">
            <a:tbl>
              <a:tblPr/>
              <a:tblGrid>
                <a:gridCol w="1051560"/>
                <a:gridCol w="1828800"/>
                <a:gridCol w="242316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errno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Meaning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Where it is decided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ENOENT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no such file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opening the file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EACCES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no execute permission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do_open_execat, MAY_EXEC (917)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ENOEXEC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no format said "mine"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search_binary_handler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ELOOP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#! nested &gt; 5 levels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exec_binprm (1822)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548640" y="3657600"/>
            <a:ext cx="5577840" cy="2286000"/>
          </a:xfrm>
          <a:prstGeom prst="roundRect">
            <a:avLst>
              <a:gd name="adj" fmla="val 4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713232" y="37856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914400" y="37856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1115568" y="37856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4" name="Text 11"/>
          <p:cNvSpPr txBox="1"/>
          <p:nvPr/>
        </p:nvSpPr>
        <p:spPr>
          <a:xfrm>
            <a:off x="1371600" y="37033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-f bash -c ./noshebang  (real)</a:t>
            </a:r>
            <a:endParaRPr lang="en-US" sz="1100" dirty="0"/>
          </a:p>
        </p:txBody>
      </p:sp>
      <p:sp>
        <p:nvSpPr>
          <p:cNvPr id="20" name="Text 12"/>
          <p:cNvSpPr txBox="1"/>
          <p:nvPr/>
        </p:nvSpPr>
        <p:spPr>
          <a:xfrm>
            <a:off x="749808" y="4041648"/>
            <a:ext cx="5212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[pid 5248] execve("./noshebang", …) = -1 ENOEXEC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 have no #! line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[pid 5248] +++ exited with 0 +++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6355080" y="3657600"/>
            <a:ext cx="5303520" cy="2286000"/>
          </a:xfrm>
          <a:prstGeom prst="roundRect">
            <a:avLst>
              <a:gd name="adj" fmla="val 32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6537960" y="3703320"/>
            <a:ext cx="49377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The rescue is bash, not the kernel.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When execve fails with ENOEXEC, bash (and dash) read the file as a shell script themselves, in the child. Our mysh just reports the error. Even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root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gets EACCES on a file with no x bit at all.</a:t>
            </a:r>
            <a:endParaRPr lang="en-US" sz="1350" dirty="0"/>
          </a:p>
        </p:txBody>
      </p:sp>
      <p:sp>
        <p:nvSpPr>
          <p:cNvPr id="19" name="Text 1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25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Scheduling: who gets the CPU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Run queues, nice values, EEVDF, and context switches you can count.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25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More R tasks than CPUs: someone must choose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394960" cy="2148840"/>
          </a:xfrm>
          <a:prstGeom prst="roundRect">
            <a:avLst>
              <a:gd name="adj" fmla="val 340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261872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Each CPU has a run queue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(struct rq) of tasks in state R. The scheduler,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schedule()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picks the next one. It runs when: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731520" y="2148840"/>
            <a:ext cx="868680" cy="29260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731520" y="2148840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blocks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1737360" y="2121408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task waits (read, sleep):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voluntary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switch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31520" y="2532888"/>
            <a:ext cx="868680" cy="29260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31520" y="2532888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tick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1737360" y="2505456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timer says its turn is used up: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involuntary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731520" y="2916936"/>
            <a:ext cx="868680" cy="29260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31520" y="2916936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wakes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1737360" y="2889504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a woken task deserves the CPU now: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preemption</a:t>
            </a:r>
            <a:endParaRPr lang="en-US" sz="125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520440"/>
          <a:ext cx="111099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023360"/>
                <a:gridCol w="43434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Class (checked in this order)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Policies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Used for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stop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(kernel only)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stopping a CPU, migration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deadline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SCHED_DEADLINE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tasks with a time budget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real-time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SCHED_FIFO, SCHED_RR  (1–99)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audio, control loops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fair (EEVDF)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D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SCHED_OTHER, BATCH, IDLE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D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almost everything: nice −20 … 19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D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idle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(kernel only)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idle loop when nothing is R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15" name="Shape 12"/>
          <p:cNvSpPr/>
          <p:nvPr/>
        </p:nvSpPr>
        <p:spPr>
          <a:xfrm>
            <a:off x="6172200" y="1188720"/>
            <a:ext cx="5486400" cy="2148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3"/>
          <p:cNvSpPr/>
          <p:nvPr/>
        </p:nvSpPr>
        <p:spPr>
          <a:xfrm>
            <a:off x="63367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4" name="Shape 14"/>
          <p:cNvSpPr/>
          <p:nvPr/>
        </p:nvSpPr>
        <p:spPr>
          <a:xfrm>
            <a:off x="65379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5"/>
          <p:cNvSpPr/>
          <p:nvPr/>
        </p:nvSpPr>
        <p:spPr>
          <a:xfrm>
            <a:off x="67391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6"/>
          <p:cNvSpPr txBox="1"/>
          <p:nvPr/>
        </p:nvSpPr>
        <p:spPr>
          <a:xfrm>
            <a:off x="699516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chrt -m ; chrt -p $$  (real)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6373368" y="1572768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SCHED_OTHER min/max priority    : 0/0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SCHED_FIFO min/max priority     : 1/99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SCHED_RR min/max priority       : 1/99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SCHED_DEADLINE min/max priority : 0/0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pid 5365's current scheduling policy: SCHED_OTHER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4 (process scheduling)</a:t>
            </a:r>
            <a:endParaRPr lang="en-US" sz="1100" dirty="0"/>
          </a:p>
        </p:txBody>
      </p:sp>
      <p:sp>
        <p:nvSpPr>
          <p:cNvPr id="23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25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nice → weight → share of the CPU</a:t>
            </a:r>
            <a:endParaRPr lang="en-US" sz="30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658368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731520"/>
                <a:gridCol w="731520"/>
                <a:gridCol w="685800"/>
                <a:gridCol w="685800"/>
                <a:gridCol w="685800"/>
                <a:gridCol w="685800"/>
                <a:gridCol w="731520"/>
                <a:gridCol w="73152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nice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−10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−5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19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weight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9548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3121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1024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820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526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335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110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15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201168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accent3"/>
                </a:solidFill>
              </a:rPr>
              <a:t>from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sched_prio_to_weight[]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accent3"/>
                </a:solidFill>
              </a:rPr>
              <a:t>, kernel/sched/core.c 11497. Each step of nice ≈ ×1.25.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7360920" y="1188720"/>
            <a:ext cx="4297680" cy="1143000"/>
          </a:xfrm>
          <a:prstGeom prst="roundRect">
            <a:avLst>
              <a:gd name="adj" fmla="val 64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7543800" y="1188720"/>
            <a:ext cx="3931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Two busy tasks on one CPU:</a:t>
            </a:r>
            <a:endParaRPr lang="en-US" sz="15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share of A = w(A) / (w(A) + w(B))</a:t>
            </a:r>
            <a:endParaRPr lang="en-US" sz="1500" dirty="0"/>
          </a:p>
        </p:txBody>
      </p:sp>
      <p:graphicFrame>
        <p:nvGraphicFramePr>
          <p:cNvPr id="3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560320"/>
          <a:ext cx="11109960" cy="914400"/>
        </p:xfrm>
        <a:graphic>
          <a:graphicData uri="http://schemas.openxmlformats.org/drawingml/2006/table">
            <a:tbl>
              <a:tblPr/>
              <a:tblGrid>
                <a:gridCol w="3566160"/>
                <a:gridCol w="2057400"/>
                <a:gridCol w="2651760"/>
                <a:gridCol w="28346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shares.c: nice 0 against …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Predicted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Measured, our machine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Measured, QEMU guest (6.8)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nice 1     1024 / 1844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55.5 %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55.5 %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nice 5     1024 / 1359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75.3 %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75.4 %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75.3 %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nice 10    1024 / 1134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90.3 %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90.3 %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90.3 %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nice 19    1024 / 1039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98.6 %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98.5 %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548640" y="4800600"/>
            <a:ext cx="6766560" cy="1143000"/>
          </a:xfrm>
          <a:prstGeom prst="roundRect">
            <a:avLst>
              <a:gd name="adj" fmla="val 64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9" name="Text 5"/>
          <p:cNvSpPr txBox="1"/>
          <p:nvPr/>
        </p:nvSpPr>
        <p:spPr>
          <a:xfrm>
            <a:off x="731520" y="4800600"/>
            <a:ext cx="6400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A ratio, not a priority.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Raising nice by 1 always costs about 10 % of the CPU, whatever the starting point. A nice 19 task still runs: it just gets 1.5 %.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7498080" y="4800600"/>
            <a:ext cx="416052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1" name="Text 7"/>
          <p:cNvSpPr txBox="1"/>
          <p:nvPr/>
        </p:nvSpPr>
        <p:spPr>
          <a:xfrm>
            <a:off x="7680960" y="4800600"/>
            <a:ext cx="37947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the kernel has no floating point here: shares come from integer weights and a fixed-point multiply.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4 (nice values, the weight table)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25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EEVDF: Earliest Eligible Virtual Deadline First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6072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kernel/sched/fair.c, Linux 6.8 (real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949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every tick: charge the running task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1168  curr-&gt;vruntime += calc_delta_fair(delta_exec, curr);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 calc_delta_fair = delta × 1024 / weight  (296)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988  se-&gt;slice = sysctl_sched_base_slice;  /* 0.75 ms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993  se-&gt;deadline = se-&gt;vruntime +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calc_delta_fair(se-&gt;slice, se);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863: pick 1) eligible (owed CPU time)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2) earliest virtual deadline  */</a:t>
            </a:r>
            <a:endParaRPr lang="en-US" sz="1050" dirty="0"/>
          </a:p>
        </p:txBody>
      </p:sp>
      <p:sp>
        <p:nvSpPr>
          <p:cNvPr id="9" name="a1_ev"/>
          <p:cNvSpPr/>
          <p:nvPr/>
        </p:nvSpPr>
        <p:spPr>
          <a:xfrm>
            <a:off x="548640" y="4069080"/>
            <a:ext cx="5760720" cy="566928"/>
          </a:xfrm>
          <a:prstGeom prst="roundRect">
            <a:avLst>
              <a:gd name="adj" fmla="val 1290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ev"/>
          <p:cNvSpPr txBox="1"/>
          <p:nvPr/>
        </p:nvSpPr>
        <p:spPr>
          <a:xfrm>
            <a:off x="685800" y="406908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vruntime: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CPU time, scaled: a nice 5 task (weight 335) is charged 1024/335 ≈ 3× faster.</a:t>
            </a:r>
            <a:endParaRPr lang="en-US" sz="1200" dirty="0"/>
          </a:p>
        </p:txBody>
      </p:sp>
      <p:sp>
        <p:nvSpPr>
          <p:cNvPr id="11" name="a2_ev"/>
          <p:cNvSpPr/>
          <p:nvPr/>
        </p:nvSpPr>
        <p:spPr>
          <a:xfrm>
            <a:off x="548640" y="4709160"/>
            <a:ext cx="5760720" cy="566928"/>
          </a:xfrm>
          <a:prstGeom prst="roundRect">
            <a:avLst>
              <a:gd name="adj" fmla="val 1290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2" name="a2_ev"/>
          <p:cNvSpPr txBox="1"/>
          <p:nvPr/>
        </p:nvSpPr>
        <p:spPr>
          <a:xfrm>
            <a:off x="685800" y="470916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eligible: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vruntime ≤ the weighted average: it has received no more than its share.</a:t>
            </a:r>
            <a:endParaRPr lang="en-US" sz="1200" dirty="0"/>
          </a:p>
        </p:txBody>
      </p:sp>
      <p:sp>
        <p:nvSpPr>
          <p:cNvPr id="13" name="a3_ev"/>
          <p:cNvSpPr/>
          <p:nvPr/>
        </p:nvSpPr>
        <p:spPr>
          <a:xfrm>
            <a:off x="548640" y="5349240"/>
            <a:ext cx="5760720" cy="566928"/>
          </a:xfrm>
          <a:prstGeom prst="roundRect">
            <a:avLst>
              <a:gd name="adj" fmla="val 1290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ev"/>
          <p:cNvSpPr txBox="1"/>
          <p:nvPr/>
        </p:nvSpPr>
        <p:spPr>
          <a:xfrm>
            <a:off x="685800" y="534924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deadline: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vruntime + one slice, scaled the same way. Earliest deadline wins.</a:t>
            </a:r>
            <a:endParaRPr lang="en-US" sz="12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37960" y="1188720"/>
          <a:ext cx="51206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1417320"/>
                <a:gridCol w="1417320"/>
                <a:gridCol w="868680"/>
                <a:gridCol w="86868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turn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A: v / deadline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B: v / deadline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eligible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runs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0.00 / 0.75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0.00 / 2.29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 B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0.75 / 1.50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0.00 / 2.29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0.75 / 1.50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2.29 / 4.59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1.50 / 2.25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2.29 / 4.59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2.25 / 3.00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2.29 / 4.59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3.00 / 3.75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2.29 / 4.59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6537960" y="3931920"/>
            <a:ext cx="5120640" cy="201168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6720840" y="3977640"/>
            <a:ext cx="47548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 = nice 0, B = nice 5, one CPU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(a model of these rules, eevdf_sim.py, in ms of virtual time). Pattern: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 B A A A B A A A B …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A runs 3 turns for each of B's, ≈ 1024 : 335. Over 4000 turns the model gives 75.3 % : 24.6 %, as measured.</a:t>
            </a:r>
            <a:endParaRPr lang="en-US" sz="1250" dirty="0"/>
          </a:p>
        </p:txBody>
      </p:sp>
      <p:sp>
        <p:nvSpPr>
          <p:cNvPr id="18" name="Text 1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LKD Ch. 4 describes CFS; EEVDF replaced it in Linux 6.6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Context switches you can count (ctxsw.c)</a:t>
            </a:r>
            <a:endParaRPr lang="en-US" sz="30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2606040"/>
                <a:gridCol w="2743200"/>
                <a:gridCol w="274320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/proc/self/status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sleeper: 100 × usleep(10 ms)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hog, our machine (HZ = 250)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hog, QEMU guest (HZ = 1000)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voluntary_ctxt_switches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nonvoluntary_ctxt_switches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276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901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a1_cs"/>
          <p:cNvSpPr/>
          <p:nvPr/>
        </p:nvSpPr>
        <p:spPr>
          <a:xfrm>
            <a:off x="548640" y="2651760"/>
            <a:ext cx="5486400" cy="73152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5" name="a1_cs"/>
          <p:cNvSpPr txBox="1"/>
          <p:nvPr/>
        </p:nvSpPr>
        <p:spPr>
          <a:xfrm>
            <a:off x="685800" y="2651760"/>
            <a:ext cx="5212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Sleeper: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100 naps = 100 voluntary switches: it gave the CPU away each time it called usleep.</a:t>
            </a:r>
            <a:endParaRPr lang="en-US" sz="1250" dirty="0"/>
          </a:p>
        </p:txBody>
      </p:sp>
      <p:sp>
        <p:nvSpPr>
          <p:cNvPr id="6" name="a2_cs"/>
          <p:cNvSpPr/>
          <p:nvPr/>
        </p:nvSpPr>
        <p:spPr>
          <a:xfrm>
            <a:off x="548640" y="3474720"/>
            <a:ext cx="5486400" cy="73152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7" name="a2_cs"/>
          <p:cNvSpPr txBox="1"/>
          <p:nvPr/>
        </p:nvSpPr>
        <p:spPr>
          <a:xfrm>
            <a:off x="685800" y="3474720"/>
            <a:ext cx="5212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Hog: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Never gives up the CPU; it is taken away. Two hogs share CPU 0 for 2 s: ≈ 1 s each.</a:t>
            </a:r>
            <a:endParaRPr lang="en-US" sz="1250" dirty="0"/>
          </a:p>
        </p:txBody>
      </p:sp>
      <p:sp>
        <p:nvSpPr>
          <p:cNvPr id="8" name="a3_cs"/>
          <p:cNvSpPr/>
          <p:nvPr/>
        </p:nvSpPr>
        <p:spPr>
          <a:xfrm>
            <a:off x="548640" y="4297680"/>
            <a:ext cx="5486400" cy="73152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9" name="a3_cs"/>
          <p:cNvSpPr txBox="1"/>
          <p:nvPr/>
        </p:nvSpPr>
        <p:spPr>
          <a:xfrm>
            <a:off x="685800" y="4297680"/>
            <a:ext cx="5212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Why 276 and 901: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Preemption is checked at the timer tick: 4 ms here, 1 ms in Ubuntu's kernel. 1 s / 276 ≈ 3.6 ms, 1 s / 901 ≈ 1.1 ms per turn.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263640" y="2651760"/>
            <a:ext cx="539496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6428232" y="27797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6629400" y="27797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6830568" y="27797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4" name="Text 11"/>
          <p:cNvSpPr txBox="1"/>
          <p:nvPr/>
        </p:nvSpPr>
        <p:spPr>
          <a:xfrm>
            <a:off x="7086600" y="269748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kernel/sched/core.c, Linux 6.8 (real lines)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6464808" y="3035808"/>
            <a:ext cx="50292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5656  void scheduler_tick(void)      /* every tick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→ update_curr → resched_curr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6607  static void __schedule(…)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6691      next = pick_next_task(rq, prev, &amp;rf);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6727      rq = context_switch(rq, prev, next, &amp;rf);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5344  context_switch(): switch mm, then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registers and kernel stack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548640" y="5166360"/>
            <a:ext cx="11109960" cy="777240"/>
          </a:xfrm>
          <a:prstGeom prst="roundRect">
            <a:avLst>
              <a:gd name="adj" fmla="val 9412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731520" y="516636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 context switch is like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setjmp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/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longjmp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between two programs: save one set of registers and stack pointer, load another. The kernel does it in assembly (switch_to).</a:t>
            </a:r>
            <a:endParaRPr lang="en-US" sz="1350" dirty="0"/>
          </a:p>
        </p:txBody>
      </p:sp>
      <p:sp>
        <p:nvSpPr>
          <p:cNvPr id="18" name="Text 1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4 (preemption and context switching)</a:t>
            </a:r>
            <a:endParaRPr lang="en-US" sz="1100" dirty="0"/>
          </a:p>
        </p:txBody>
      </p:sp>
      <p:sp>
        <p:nvSpPr>
          <p:cNvPr id="21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8.2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stack.c and the nice experiment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Read the auxiliary vector yourself; then predict and measure CPU shares.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25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8.2 tasks, step by step</a:t>
            </a:r>
            <a:endParaRPr lang="en-US" sz="3000" dirty="0"/>
          </a:p>
        </p:txBody>
      </p:sp>
      <p:sp>
        <p:nvSpPr>
          <p:cNvPr id="3" name="a1_l8"/>
          <p:cNvSpPr/>
          <p:nvPr/>
        </p:nvSpPr>
        <p:spPr>
          <a:xfrm>
            <a:off x="548640" y="118872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l8"/>
          <p:cNvSpPr/>
          <p:nvPr/>
        </p:nvSpPr>
        <p:spPr>
          <a:xfrm>
            <a:off x="658368" y="13350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l8"/>
          <p:cNvSpPr txBox="1"/>
          <p:nvPr/>
        </p:nvSpPr>
        <p:spPr>
          <a:xfrm>
            <a:off x="658368" y="1335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l8"/>
          <p:cNvSpPr txBox="1"/>
          <p:nvPr/>
        </p:nvSpPr>
        <p:spPr>
          <a:xfrm>
            <a:off x="1143000" y="118872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TODO 1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in stack_starter.c: count the envp strings (a NULL-ended array, like argv)</a:t>
            </a:r>
            <a:endParaRPr lang="en-US" sz="1250" dirty="0"/>
          </a:p>
        </p:txBody>
      </p:sp>
      <p:sp>
        <p:nvSpPr>
          <p:cNvPr id="7" name="a2_l8"/>
          <p:cNvSpPr/>
          <p:nvPr/>
        </p:nvSpPr>
        <p:spPr>
          <a:xfrm>
            <a:off x="548640" y="192024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l8"/>
          <p:cNvSpPr/>
          <p:nvPr/>
        </p:nvSpPr>
        <p:spPr>
          <a:xfrm>
            <a:off x="658368" y="20665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l8"/>
          <p:cNvSpPr txBox="1"/>
          <p:nvPr/>
        </p:nvSpPr>
        <p:spPr>
          <a:xfrm>
            <a:off x="658368" y="2066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l8"/>
          <p:cNvSpPr txBox="1"/>
          <p:nvPr/>
        </p:nvSpPr>
        <p:spPr>
          <a:xfrm>
            <a:off x="1143000" y="192024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TODO 2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point an 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Elf64_auxv_t *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just past envp's NULL; print until AT_NULL</a:t>
            </a:r>
            <a:endParaRPr lang="en-US" sz="1250" dirty="0"/>
          </a:p>
        </p:txBody>
      </p:sp>
      <p:sp>
        <p:nvSpPr>
          <p:cNvPr id="11" name="a3_l8"/>
          <p:cNvSpPr/>
          <p:nvPr/>
        </p:nvSpPr>
        <p:spPr>
          <a:xfrm>
            <a:off x="548640" y="265176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l8"/>
          <p:cNvSpPr/>
          <p:nvPr/>
        </p:nvSpPr>
        <p:spPr>
          <a:xfrm>
            <a:off x="658368" y="27980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l8"/>
          <p:cNvSpPr txBox="1"/>
          <p:nvPr/>
        </p:nvSpPr>
        <p:spPr>
          <a:xfrm>
            <a:off x="658368" y="27980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l8"/>
          <p:cNvSpPr txBox="1"/>
          <p:nvPr/>
        </p:nvSpPr>
        <p:spPr>
          <a:xfrm>
            <a:off x="1143000" y="265176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Compare with 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LD_SHOW_AUXV=1 ./stack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; build with 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-static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and compare AT_BASE</a:t>
            </a:r>
            <a:endParaRPr lang="en-US" sz="1250" dirty="0"/>
          </a:p>
        </p:txBody>
      </p:sp>
      <p:sp>
        <p:nvSpPr>
          <p:cNvPr id="15" name="a4_l8"/>
          <p:cNvSpPr/>
          <p:nvPr/>
        </p:nvSpPr>
        <p:spPr>
          <a:xfrm>
            <a:off x="548640" y="338328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l8"/>
          <p:cNvSpPr/>
          <p:nvPr/>
        </p:nvSpPr>
        <p:spPr>
          <a:xfrm>
            <a:off x="658368" y="35295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l8"/>
          <p:cNvSpPr txBox="1"/>
          <p:nvPr/>
        </p:nvSpPr>
        <p:spPr>
          <a:xfrm>
            <a:off x="658368" y="35295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l8"/>
          <p:cNvSpPr txBox="1"/>
          <p:nvPr/>
        </p:nvSpPr>
        <p:spPr>
          <a:xfrm>
            <a:off x="1143000" y="338328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Predict the shares for nice 1, 5, 10, 19 from the weight table, then run 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./shares N 5</a:t>
            </a:r>
            <a:endParaRPr lang="en-US" sz="1250" dirty="0"/>
          </a:p>
        </p:txBody>
      </p:sp>
      <p:sp>
        <p:nvSpPr>
          <p:cNvPr id="19" name="a5_l8"/>
          <p:cNvSpPr/>
          <p:nvPr/>
        </p:nvSpPr>
        <p:spPr>
          <a:xfrm>
            <a:off x="548640" y="411480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l8"/>
          <p:cNvSpPr/>
          <p:nvPr/>
        </p:nvSpPr>
        <p:spPr>
          <a:xfrm>
            <a:off x="658368" y="42611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l8"/>
          <p:cNvSpPr txBox="1"/>
          <p:nvPr/>
        </p:nvSpPr>
        <p:spPr>
          <a:xfrm>
            <a:off x="658368" y="42611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l8"/>
          <p:cNvSpPr txBox="1"/>
          <p:nvPr/>
        </p:nvSpPr>
        <p:spPr>
          <a:xfrm>
            <a:off x="1143000" y="411480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Run 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./ctxsw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; find CONFIG_HZ of your kernel and explain the hog's number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548640" y="4800600"/>
            <a:ext cx="5852160" cy="1143000"/>
          </a:xfrm>
          <a:prstGeom prst="roundRect">
            <a:avLst>
              <a:gd name="adj" fmla="val 64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31520" y="4800600"/>
            <a:ext cx="5486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Report: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 table predicted vs measured for task 4, and one sentence per difference larger than 1 %.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629400" y="1188720"/>
            <a:ext cx="502920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expected output (our machine, real)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6830568" y="1572768"/>
            <a:ext cx="46634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./stack hello world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argc = 3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argv[0] at 0x7ffe5cfa2366 -&gt; "./stack"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argv[1] at 0x7ffe5cfa236e -&gt; "hello"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argv[2] at 0x7ffe5cfa2374 -&gt; "world"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envp: 203 strings, …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auxv AT_PAGESZ          0x1000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auxv AT_PHDR  …         0x55f059196040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./shares 5 5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nice 0 : 2.99 s CPU (75.4%)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nice 5 : 0.98 s CPU (24.6%)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./ctxsw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sleeper  voluntary_ctxt_switches:  100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hog      nonvoluntary_ctxt_switches: 276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file has no x bit. Which errno does execve give, and when?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EACCES, when opening the file, before reading a byte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After begin_new_exec, loading fails. What happens?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no return to the old program: the process is killed (SIGSEGV)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Where does auxv start on the first stack?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right after the NULL that ends envp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Who first runs in a dynamic program after execve?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ld.so (its address is AT_BASE); then it jumps to AT_ENTRY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nice 0 and nice 10 share one CPU. Share of nice 0?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1024 / (1024 + 110) = 90.3 %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execve: open with MAY_EXEC, read 256 bytes, ask each binary format; -ENOEXEC means "not mine".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load_elf_binary: check, point of no return, mmap each PT_LOAD, build the stack, jump to the entry.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First stack: argc, argv, NULL, envp, NULL, auxv, then the strings. ld.so reads auxv.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#!: the kernel builds argv = interpreter, argument, script, args, and loads again.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54864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4980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58" y="4908042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64592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nice sets a weight; CPU share = weight / total weight. Measured within 0.1 %.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637336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818" y="4908042"/>
            <a:ext cx="342900" cy="3429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26948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EEVDF: run the eligible task with the earliest virtual deadline; the tick enforces it.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25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8.2 (due before Lecture 9)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Two #!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script1 is one line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#!./script2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; script2 is one line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#!/bin/echo hi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Both are executable. Predict the output of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./script1 x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then run it.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Static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Build stack.c with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-static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Which auxv entries change compared with the normal build, and why? Run it twice: which addresses change?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Predict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nice 0 against nice 3 on one CPU: predict the shares from the weight table, then measure with ./shares 3 5.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Three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Change shares.c to start three busy tasks: nice 0, nice 0, nice 10. Predict and measure each share.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Your HZ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Find CONFIG_HZ of your lab PC's kernel. Predict the hog's nonvoluntary_ctxt_switches in ctxsw, then measure.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25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9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System calls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How a program crosses into the kernel: the syscall instruction, the system call table, registers for arguments, errno, and the vDSO you saw in /proc/self/maps today.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Love,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Linux Kernel Development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Ch. 4 (today; it describes CFS, the scheduler before EEVDF) and Ch. 5 (system calls) for Lecture 9.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C side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E. Bryant &amp; D. R. O'Hallaron,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CS:APP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§7.9 (loading), §8.4.5 (the stack of a new program, Figure 8.22).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Source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Linux 6.8: fs/exec.c, fs/binfmt_elf.c, fs/binfmt_script.c, kernel/sched/core.c, kernel/sched/fair.c (Linux v6.8 source online: elixir.bootlin.com/linux/v6.8).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lab8_files.zip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stack_starter.c, shares.c, ctxsw.c and the demo programs.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25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8.2: execve and Scheduling</dc:title>
  <dc:subject>PptxGenJS Presentation</dc:subject>
  <dc:creator>Md Mahbub E Noor</dc:creator>
  <cp:lastModifiedBy>Md Mahbub E Noor</cp:lastModifiedBy>
  <cp:revision>1</cp:revision>
  <dcterms:created xsi:type="dcterms:W3CDTF">2026-10-13T04:11:31Z</dcterms:created>
  <dcterms:modified xsi:type="dcterms:W3CDTF">2026-10-13T04:11:31Z</dcterms:modified>
</cp:coreProperties>
</file>