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0c771e89-750b-5af3-619c-ffcf9dec0980}">
          <p14:sldIdLst>
            <p14:sldId id="256"/>
            <p14:sldId id="257"/>
            <p14:sldId id="258"/>
          </p14:sldIdLst>
        </p14:section>
        <p14:section name="What a process is" id="{1322e23c-cbc5-c631-68c7-8baa9a855fc5}">
          <p14:sldIdLst>
            <p14:sldId id="259"/>
            <p14:sldId id="260"/>
            <p14:sldId id="261"/>
          </p14:sldIdLst>
        </p14:section>
        <p14:section name="States" id="{ba48293d-975c-05e9-ebe7-5224e8acba38}">
          <p14:sldIdLst>
            <p14:sldId id="262"/>
            <p14:sldId id="263"/>
            <p14:sldId id="264"/>
          </p14:sldIdLst>
        </p14:section>
        <p14:section name="fork, exec, exit, wait" id="{21027675-5bc5-af79-d98c-8d8ed9ae9295}">
          <p14:sldIdLst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</p14:sldIdLst>
        </p14:section>
        <p14:section name="Threads" id="{611ccc23-5d87-2bfe-d9af-4a7827ba2d13}">
          <p14:sldIdLst>
            <p14:sldId id="274"/>
            <p14:sldId id="275"/>
            <p14:sldId id="276"/>
          </p14:sldIdLst>
        </p14:section>
        <p14:section name="Lab 8.1" id="{8c33a608-f1e6-244d-66f0-064db4ea2cd9}">
          <p14:sldIdLst>
            <p14:sldId id="277"/>
            <p14:sldId id="278"/>
          </p14:sldIdLst>
        </p14:section>
        <p14:section name="Wrap-up" id="{c8e076fa-a9a9-e0c0-493e-22796abbded1}">
          <p14:sldIdLst>
            <p14:sldId id="279"/>
            <p14:sldId id="280"/>
            <p14:sldId id="281"/>
            <p14:sldId id="2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8.1: Processes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8.1: Processes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8.1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Processes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fork, exec, exit and wait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./fork1  (real)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before fork: I am PID 199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 : fork returned 0, my PID 200,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parent 199, x = 15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parent: fork returned 200, my PID 199,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x = 10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one call, two returns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Say what a process is, and what the kernel stores about it in task_struct.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Name the process states and make a process enter each one.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Use fork, exec, exit and wait, and explain zombies and orphans.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how threads differ from processes, in the kernel's terms.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7.2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49326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49326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5–15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43840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What a process is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305714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305714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15–22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30022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States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62102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62102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22–42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56616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fork, exec, exit, wait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418490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418490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42–52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41300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Threads</a:t>
            </a:r>
            <a:endParaRPr lang="en-US" sz="1500" dirty="0"/>
          </a:p>
        </p:txBody>
      </p:sp>
      <p:sp>
        <p:nvSpPr>
          <p:cNvPr id="36" name="Shape 30"/>
          <p:cNvSpPr/>
          <p:nvPr/>
        </p:nvSpPr>
        <p:spPr>
          <a:xfrm>
            <a:off x="7909560" y="47487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1"/>
          <p:cNvSpPr txBox="1"/>
          <p:nvPr/>
        </p:nvSpPr>
        <p:spPr>
          <a:xfrm>
            <a:off x="7909560" y="47487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52–60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8915400" y="46939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Checkpoint</a:t>
            </a:r>
            <a:endParaRPr lang="en-US" sz="1500" dirty="0"/>
          </a:p>
        </p:txBody>
      </p:sp>
      <p:sp>
        <p:nvSpPr>
          <p:cNvPr id="39" name="Text 33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Lab 8.1: mysh.c, a small shell.</a:t>
            </a:r>
            <a:endParaRPr lang="en-US" sz="1200" dirty="0"/>
          </a:p>
        </p:txBody>
      </p:sp>
      <p:sp>
        <p:nvSpPr>
          <p:cNvPr id="41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27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7.2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Which function makes PID 1, and how?</a:t>
            </a:r>
            <a:endParaRPr lang="en-US" sz="1700" dirty="0"/>
          </a:p>
        </p:txBody>
      </p:sp>
      <p:sp>
        <p:nvSpPr>
          <p:cNvPr id="7" name="a1_r"/>
          <p:cNvSpPr txBox="1"/>
          <p:nvPr/>
        </p:nvSpPr>
        <p:spPr>
          <a:xfrm>
            <a:off x="5989320" y="13441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rest_init() calls user_mode_thread(kernel_init, …); later kernel_execve("/init") turns it into our program.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What did our init do to run kinfo?</a:t>
            </a:r>
            <a:endParaRPr lang="en-US" sz="1700" dirty="0"/>
          </a:p>
        </p:txBody>
      </p:sp>
      <p:sp>
        <p:nvSpPr>
          <p:cNvPr id="12" name="a2_r"/>
          <p:cNvSpPr txBox="1"/>
          <p:nvPr/>
        </p:nvSpPr>
        <p:spPr>
          <a:xfrm>
            <a:off x="5989320" y="29443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fork(), then execv("/bin/kinfo") in the child, then waitpid() in the parent. Today: why each step is needed.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297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Why must PID 1 never return?</a:t>
            </a:r>
            <a:endParaRPr lang="en-US" sz="1700" dirty="0"/>
          </a:p>
        </p:txBody>
      </p:sp>
      <p:sp>
        <p:nvSpPr>
          <p:cNvPr id="17" name="a3_r"/>
          <p:cNvSpPr txBox="1"/>
          <p:nvPr/>
        </p:nvSpPr>
        <p:spPr>
          <a:xfrm>
            <a:off x="5989320" y="4544568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kernel panics: "Attempted to kill init!". Today: PID 1 also adopts orphans.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What a process is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A program in execution, and the struct the kernel keeps for it.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27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 program is a file; a process is a program running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291840" cy="3108960"/>
          </a:xfrm>
          <a:prstGeom prst="roundRect">
            <a:avLst>
              <a:gd name="adj" fmla="val 235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280160"/>
            <a:ext cx="29260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Program</a:t>
            </a:r>
            <a:endParaRPr lang="en-US" sz="145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/usr/bin/sleep</a:t>
            </a:r>
            <a:endParaRPr lang="en-US" sz="145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an ELF file on the disk (Lecture 6): code, data, headers.</a:t>
            </a:r>
            <a:endParaRPr lang="en-US" sz="1450" dirty="0"/>
          </a:p>
          <a:p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It does nothing by itself.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3931920" y="2743200"/>
            <a:ext cx="548640" cy="914"/>
          </a:xfrm>
          <a:prstGeom prst="line">
            <a:avLst/>
          </a:prstGeom>
          <a:noFill/>
          <a:ln w="3175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3840480" y="2331720"/>
            <a:ext cx="731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</a:rPr>
              <a:t>execve</a:t>
            </a:r>
            <a:endParaRPr lang="en-US" sz="1100" dirty="0"/>
          </a:p>
        </p:txBody>
      </p:sp>
      <p:sp>
        <p:nvSpPr>
          <p:cNvPr id="7" name="a1_pp"/>
          <p:cNvSpPr/>
          <p:nvPr/>
        </p:nvSpPr>
        <p:spPr>
          <a:xfrm>
            <a:off x="4572000" y="1188720"/>
            <a:ext cx="320040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8" name="a1_pp"/>
          <p:cNvSpPr txBox="1"/>
          <p:nvPr/>
        </p:nvSpPr>
        <p:spPr>
          <a:xfrm>
            <a:off x="4754880" y="128016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PID 3001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 sleep 100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its own memory, registers, open files, state</a:t>
            </a:r>
            <a:endParaRPr lang="en-US" sz="1350" dirty="0"/>
          </a:p>
        </p:txBody>
      </p:sp>
      <p:sp>
        <p:nvSpPr>
          <p:cNvPr id="9" name="a2_pp"/>
          <p:cNvSpPr/>
          <p:nvPr/>
        </p:nvSpPr>
        <p:spPr>
          <a:xfrm>
            <a:off x="4572000" y="2788920"/>
            <a:ext cx="320040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0" name="a2_pp"/>
          <p:cNvSpPr txBox="1"/>
          <p:nvPr/>
        </p:nvSpPr>
        <p:spPr>
          <a:xfrm>
            <a:off x="4754880" y="2880360"/>
            <a:ext cx="28346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PID 3002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 sleep 200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its own memory, registers, open files, state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8001000" y="1188720"/>
            <a:ext cx="365760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8138160" y="1188720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memory: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code, data, heap, stack (Lecture 8.2, 11)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001000" y="1965960"/>
            <a:ext cx="3657600" cy="685800"/>
          </a:xfrm>
          <a:prstGeom prst="roundRect">
            <a:avLst>
              <a:gd name="adj" fmla="val 10667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8138160" y="1965960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CPU state: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registers, instruction pointer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001000" y="2743200"/>
            <a:ext cx="3657600" cy="685800"/>
          </a:xfrm>
          <a:prstGeom prst="roundRect">
            <a:avLst>
              <a:gd name="adj" fmla="val 1066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8138160" y="2743200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resources: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open files, current folder, signals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8001000" y="3520440"/>
            <a:ext cx="3657600" cy="685800"/>
          </a:xfrm>
          <a:prstGeom prst="roundRect">
            <a:avLst>
              <a:gd name="adj" fmla="val 10667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8138160" y="3520440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identity: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PID, parent, user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48640" y="452628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31520" y="469087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469087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731520" y="5056632"/>
            <a:ext cx="50749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Like a function and its calls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One function, many calls: each call has its own local variables. One program, many processes: each has its own memory.</a:t>
            </a:r>
            <a:endParaRPr lang="en-US" sz="1350" dirty="0"/>
          </a:p>
        </p:txBody>
      </p:sp>
      <p:sp>
        <p:nvSpPr>
          <p:cNvPr id="23" name="Shape 21"/>
          <p:cNvSpPr/>
          <p:nvPr/>
        </p:nvSpPr>
        <p:spPr>
          <a:xfrm>
            <a:off x="6217920" y="452628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400800" y="469087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400800" y="469087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6400800" y="5056632"/>
            <a:ext cx="507492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But fully separated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Two calls of a function share global variables. Two processes share nothing unless they ask the kernel (Lecture 10).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3 (the process); Bovet &amp; Cesati Ch. 3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task_struct: everything the kernel knows about one task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400800" cy="3794760"/>
          </a:xfrm>
          <a:prstGeom prst="roundRect">
            <a:avLst>
              <a:gd name="adj" fmla="val 241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include/linux/sched.h, Linux 6.8 (real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0350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748  struct task_struct {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756      unsigned int        __state;     /* R, S, D, T … */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767      void               *stack;       /* kernel stack */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797      struct sched_entity se;          /* scheduler data */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880      struct mm_struct   *mm;          /* the memory */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884      int                 exit_state;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885      int                 exit_code;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975      pid_t               pid;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976      pid_t               tgid;        /* process ID */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989      struct task_struct *real_parent;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997      struct list_head    children;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1085      char                comm[16];    /* name */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1101      struct files_struct *files;      /* open files */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1565  };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178040" y="1188720"/>
            <a:ext cx="44805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0" y="1188720"/>
            <a:ext cx="1920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818 lines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9235440" y="118872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of C between the braces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178040" y="2167128"/>
            <a:ext cx="4480560" cy="868680"/>
          </a:xfrm>
          <a:prstGeom prst="roundRect">
            <a:avLst>
              <a:gd name="adj" fmla="val 842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315200" y="2167128"/>
            <a:ext cx="1920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accent1"/>
                </a:solidFill>
              </a:rPr>
              <a:t>10 176 bytes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9235440" y="2167128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per task in Ubuntu's 6.8 kernel (slabinfo)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178040" y="3145536"/>
            <a:ext cx="44805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315200" y="3145536"/>
            <a:ext cx="1920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pointers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9235440" y="3145536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most parts live in other structs: mm, files, signal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7178040" y="4160520"/>
            <a:ext cx="4480560" cy="822960"/>
          </a:xfrm>
          <a:prstGeom prst="roundRect">
            <a:avLst>
              <a:gd name="adj" fmla="val 8889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315200" y="4160520"/>
            <a:ext cx="4206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a struct full of pointers to other structs, like a linked data structure from your data-structures course.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48640" y="5166360"/>
            <a:ext cx="11109960" cy="777240"/>
          </a:xfrm>
          <a:prstGeom prst="roundRect">
            <a:avLst>
              <a:gd name="adj" fmla="val 9412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77240" y="516636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Process or task?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kernel calls every running thing a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task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 pid is the task's own ID; tgid (thread group ID) is what user space calls the process ID: getpid() returns tgid.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3 (process descriptor and the task structure)</a:t>
            </a:r>
            <a:endParaRPr lang="en-US" sz="110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27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Process states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Running, waiting, stopped, and the strange state of the dead.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27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Five states you can produce and see (states.c, real)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67512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./states  (ps -o pid,ppid,stat,wchan,comm)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3093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PID  PPID STAT WCHAN            COMMAND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270   254 S    do_wait          states   # parent, in system()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271   270 R    -                states   # for (;;) 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272   270 S    do_sys_pause     states   # pause()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273   270 T    do_signal_stop   states   # SIGSTOP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274   270 Z    -                states   # exit, no wait</a:t>
            </a:r>
            <a:endParaRPr lang="en-US" sz="11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657600"/>
          <a:ext cx="1110996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3291840"/>
                <a:gridCol w="7086600"/>
              </a:tblGrid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ps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Kernel name (sched.h)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Meaning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TASK_RUNNING  0x0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running, or ready and waiting for a CPU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S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TASK_INTERRUPTIBLE  0x1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sleeping until an event or a signal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D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TASK_UNINTERRUPTIBLE  0x2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sleeping, signals ignored (usually disk I/O)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__TASK_STOPPED  0x4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stopped by SIGSTOP or Ctrl-Z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Z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EXIT_ZOMBIE  0x20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finished; exit status not yet collected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I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TASK_IDLE</a:t>
                      </a:r>
                      <a:endParaRPr lang="en-US" sz="12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an idle kernel thread (Lecture 7.1's kworkers)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a1_wc"/>
          <p:cNvSpPr/>
          <p:nvPr/>
        </p:nvSpPr>
        <p:spPr>
          <a:xfrm>
            <a:off x="7452360" y="1188720"/>
            <a:ext cx="4206240" cy="109728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1" name="a1_wc"/>
          <p:cNvSpPr txBox="1"/>
          <p:nvPr/>
        </p:nvSpPr>
        <p:spPr>
          <a:xfrm>
            <a:off x="7589520" y="1216152"/>
            <a:ext cx="3931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WCHAN</a:t>
            </a:r>
            <a:endParaRPr lang="en-US" sz="12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the kernel function where the task is waiting: do_wait is inside wait(), do_sys_pause inside pause(). Real kernel names, seen from user space.</a:t>
            </a:r>
            <a:endParaRPr lang="en-US" sz="1200" dirty="0"/>
          </a:p>
        </p:txBody>
      </p:sp>
      <p:sp>
        <p:nvSpPr>
          <p:cNvPr id="12" name="a2_wc"/>
          <p:cNvSpPr/>
          <p:nvPr/>
        </p:nvSpPr>
        <p:spPr>
          <a:xfrm>
            <a:off x="7452360" y="2395728"/>
            <a:ext cx="4206240" cy="1097280"/>
          </a:xfrm>
          <a:prstGeom prst="roundRect">
            <a:avLst>
              <a:gd name="adj" fmla="val 666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3" name="a2_wc"/>
          <p:cNvSpPr txBox="1"/>
          <p:nvPr/>
        </p:nvSpPr>
        <p:spPr>
          <a:xfrm>
            <a:off x="7589520" y="2423160"/>
            <a:ext cx="39319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R does not mean running</a:t>
            </a:r>
            <a:endParaRPr lang="en-US" sz="12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R means "wants a CPU". With more R tasks than CPUs, some wait in the run queue (Lecture 8.2).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3 (process state)</a:t>
            </a:r>
            <a:endParaRPr lang="en-US" sz="1100" dirty="0"/>
          </a:p>
        </p:txBody>
      </p:sp>
      <p:sp>
        <p:nvSpPr>
          <p:cNvPr id="16" name="Text 1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How a task moves between states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2926080"/>
            <a:ext cx="182880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548640" y="292608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fork()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2651760" y="2926080"/>
            <a:ext cx="1828800" cy="822960"/>
          </a:xfrm>
          <a:prstGeom prst="roundRect">
            <a:avLst>
              <a:gd name="adj" fmla="val 1333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2651760" y="292608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  ready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120640" y="2926080"/>
            <a:ext cx="1828800" cy="822960"/>
          </a:xfrm>
          <a:prstGeom prst="roundRect">
            <a:avLst>
              <a:gd name="adj" fmla="val 13333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5120640" y="292608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R  running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120640" y="1234440"/>
            <a:ext cx="1828800" cy="822960"/>
          </a:xfrm>
          <a:prstGeom prst="roundRect">
            <a:avLst>
              <a:gd name="adj" fmla="val 1333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5120640" y="123444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 / D  waiting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5120640" y="4617720"/>
            <a:ext cx="182880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120640" y="461772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  stopped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772400" y="2926080"/>
            <a:ext cx="1828800" cy="822960"/>
          </a:xfrm>
          <a:prstGeom prst="roundRect">
            <a:avLst>
              <a:gd name="adj" fmla="val 13333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7772400" y="292608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Z  zombie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10058400" y="2926080"/>
            <a:ext cx="1828800" cy="82296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10058400" y="292608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gone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2423160" y="3337560"/>
            <a:ext cx="182880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4526280" y="3200400"/>
            <a:ext cx="548640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4389120" y="2788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chemeClr val="accent3"/>
                </a:solidFill>
              </a:rPr>
              <a:t>scheduled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 flipH="1">
            <a:off x="4526280" y="3520440"/>
            <a:ext cx="548640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4389120" y="37490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chemeClr val="accent3"/>
                </a:solidFill>
              </a:rPr>
              <a:t>time is up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 flipV="1">
            <a:off x="5852160" y="2103120"/>
            <a:ext cx="914" cy="777240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5943600" y="228600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chemeClr val="accent3"/>
                </a:solidFill>
              </a:rPr>
              <a:t>read(), sleep(), wait()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 flipH="1">
            <a:off x="3566160" y="1645920"/>
            <a:ext cx="1508760" cy="1234440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3291840" y="187452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chemeClr val="accent3"/>
                </a:solidFill>
              </a:rPr>
              <a:t>event happened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6035040" y="3794760"/>
            <a:ext cx="914" cy="777240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6126480" y="40233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chemeClr val="accent3"/>
                </a:solidFill>
              </a:rPr>
              <a:t>SIGSTOP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 flipH="1" flipV="1">
            <a:off x="3566160" y="3794760"/>
            <a:ext cx="1508760" cy="1234440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3291840" y="45262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chemeClr val="accent3"/>
                </a:solidFill>
              </a:rPr>
              <a:t>SIGCONT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6995160" y="3337560"/>
            <a:ext cx="731520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6949440" y="29718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chemeClr val="accent3"/>
                </a:solidFill>
              </a:rPr>
              <a:t>exit()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9646920" y="3337560"/>
            <a:ext cx="365760" cy="914"/>
          </a:xfrm>
          <a:prstGeom prst="line">
            <a:avLst/>
          </a:prstGeom>
          <a:noFill/>
          <a:ln w="25400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3" name="Text 31"/>
          <p:cNvSpPr txBox="1"/>
          <p:nvPr/>
        </p:nvSpPr>
        <p:spPr>
          <a:xfrm>
            <a:off x="9235440" y="379476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chemeClr val="accent3"/>
                </a:solidFill>
              </a:rPr>
              <a:t>parent's wait()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548640" y="5532120"/>
            <a:ext cx="11109960" cy="4572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777240" y="55321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Only the scheduler moves a task between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ready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running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; the task itself only asks to wait, to stop, or to exit.</a:t>
            </a:r>
            <a:endParaRPr lang="en-US" sz="1350" dirty="0"/>
          </a:p>
        </p:txBody>
      </p:sp>
      <p:sp>
        <p:nvSpPr>
          <p:cNvPr id="37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27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fork, exec, exit and wait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Four system calls make the life of every process.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27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fork(): one call, two returns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943600" cy="3429000"/>
          </a:xfrm>
          <a:prstGeom prst="roundRect">
            <a:avLst>
              <a:gd name="adj" fmla="val 26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fork1.c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5778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x = 10;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printf("before fork: I am PID %d\n", getpid());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fflush(stdout);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pid_t pid = fork();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(pid == 0) {              /* child */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x = x + 5;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printf("child : fork returned %d …", pid, …, x);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0;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waitpid(pid, NULL, 0);       /* parent */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printf("parent: fork returned %d …", pid, …, x);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720840" y="1188720"/>
            <a:ext cx="4937760" cy="1874520"/>
          </a:xfrm>
          <a:prstGeom prst="roundRect">
            <a:avLst>
              <a:gd name="adj" fmla="val 48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8854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70866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2877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543800" y="123444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./fork1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922008" y="1572768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before fork: I am PID 199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 : fork returned 0, my PID 200,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parent 199, x = 15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parent: fork returned 200, my PID 199, x = 10</a:t>
            </a:r>
            <a:endParaRPr lang="en-US" sz="1050" dirty="0"/>
          </a:p>
        </p:txBody>
      </p:sp>
      <p:sp>
        <p:nvSpPr>
          <p:cNvPr id="15" name="a1_fk"/>
          <p:cNvSpPr/>
          <p:nvPr/>
        </p:nvSpPr>
        <p:spPr>
          <a:xfrm>
            <a:off x="6720840" y="3200400"/>
            <a:ext cx="49377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fk"/>
          <p:cNvSpPr txBox="1"/>
          <p:nvPr/>
        </p:nvSpPr>
        <p:spPr>
          <a:xfrm>
            <a:off x="6858000" y="3200400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Two returns: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The child gets 0; the parent gets the child's PID. That is the only way the code can tell them apart.</a:t>
            </a:r>
            <a:endParaRPr lang="en-US" sz="1150" dirty="0"/>
          </a:p>
        </p:txBody>
      </p:sp>
      <p:sp>
        <p:nvSpPr>
          <p:cNvPr id="17" name="a2_fk"/>
          <p:cNvSpPr/>
          <p:nvPr/>
        </p:nvSpPr>
        <p:spPr>
          <a:xfrm>
            <a:off x="6720840" y="3931920"/>
            <a:ext cx="4937760" cy="658368"/>
          </a:xfrm>
          <a:prstGeom prst="roundRect">
            <a:avLst>
              <a:gd name="adj" fmla="val 1111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8" name="a2_fk"/>
          <p:cNvSpPr txBox="1"/>
          <p:nvPr/>
        </p:nvSpPr>
        <p:spPr>
          <a:xfrm>
            <a:off x="6858000" y="3931920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Two copies of x: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The child changed its x to 15; the parent's x is still 10. All memory was copied.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48640" y="4754880"/>
            <a:ext cx="5440680" cy="1188720"/>
          </a:xfrm>
          <a:prstGeom prst="roundRect">
            <a:avLst>
              <a:gd name="adj" fmla="val 615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31520" y="491947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491947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731520" y="5285232"/>
            <a:ext cx="5074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Like passing by value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The child gets a copy of everything, as a C function gets copies of its arguments.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217920" y="4754880"/>
            <a:ext cx="5440680" cy="118872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6400800" y="491947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400800" y="491947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6400800" y="5285232"/>
            <a:ext cx="5074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No C function returns twice</a:t>
            </a:r>
            <a:endParaRPr lang="en-US" sz="13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fork does: once in each process. Nothing in C prepares you for that.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3 (process creation)</a:t>
            </a:r>
            <a:endParaRPr lang="en-US" sz="11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Inside the kernel: fork is copy_process()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85216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kernel/fork.c, Linux 6.8 (real lines, shortened)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48640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2984  SYSCALL_DEFINE0(fork)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{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struct kernel_clone_args args = {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.exit_signal = SIGCHLD,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};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return kernel_clone(&amp;args);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}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2861  pid_t kernel_clone(…) {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2902      p = copy_process(NULL, trace, …, args);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2933      wake_up_new_task(p);  /* let it run */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2240  struct task_struct *copy_process(…) {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2327      p = dup_task_struct(current, node);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2485      retval = copy_files(clone_flags, p, …);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2497      retval = copy_mm(clone_flags, p);</a:t>
            </a:r>
            <a:endParaRPr lang="en-US" sz="1100" dirty="0"/>
          </a:p>
        </p:txBody>
      </p:sp>
      <p:sp>
        <p:nvSpPr>
          <p:cNvPr id="9" name="a1_kf"/>
          <p:cNvSpPr/>
          <p:nvPr/>
        </p:nvSpPr>
        <p:spPr>
          <a:xfrm>
            <a:off x="6629400" y="1188720"/>
            <a:ext cx="502920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kf"/>
          <p:cNvSpPr/>
          <p:nvPr/>
        </p:nvSpPr>
        <p:spPr>
          <a:xfrm>
            <a:off x="6739128" y="146304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1" name="a1_kf"/>
          <p:cNvSpPr txBox="1"/>
          <p:nvPr/>
        </p:nvSpPr>
        <p:spPr>
          <a:xfrm>
            <a:off x="6739128" y="1463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2" name="a1_kf"/>
          <p:cNvSpPr txBox="1"/>
          <p:nvPr/>
        </p:nvSpPr>
        <p:spPr>
          <a:xfrm>
            <a:off x="7223760" y="1188720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dup_task_struct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a new task_struct and kernel stack, copied from the parent (current)</a:t>
            </a:r>
            <a:endParaRPr lang="en-US" sz="1250" dirty="0"/>
          </a:p>
        </p:txBody>
      </p:sp>
      <p:sp>
        <p:nvSpPr>
          <p:cNvPr id="13" name="a2_kf"/>
          <p:cNvSpPr/>
          <p:nvPr/>
        </p:nvSpPr>
        <p:spPr>
          <a:xfrm>
            <a:off x="6629400" y="2176272"/>
            <a:ext cx="5029200" cy="9144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4" name="a2_kf"/>
          <p:cNvSpPr/>
          <p:nvPr/>
        </p:nvSpPr>
        <p:spPr>
          <a:xfrm>
            <a:off x="6739128" y="245059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a2_kf"/>
          <p:cNvSpPr txBox="1"/>
          <p:nvPr/>
        </p:nvSpPr>
        <p:spPr>
          <a:xfrm>
            <a:off x="6739128" y="24505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6" name="a2_kf"/>
          <p:cNvSpPr txBox="1"/>
          <p:nvPr/>
        </p:nvSpPr>
        <p:spPr>
          <a:xfrm>
            <a:off x="7223760" y="2176272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copy_files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the same open files, so the child writes to the same terminal</a:t>
            </a:r>
            <a:endParaRPr lang="en-US" sz="1250" dirty="0"/>
          </a:p>
        </p:txBody>
      </p:sp>
      <p:sp>
        <p:nvSpPr>
          <p:cNvPr id="17" name="a3_kf"/>
          <p:cNvSpPr/>
          <p:nvPr/>
        </p:nvSpPr>
        <p:spPr>
          <a:xfrm>
            <a:off x="6629400" y="3163824"/>
            <a:ext cx="502920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3_kf"/>
          <p:cNvSpPr/>
          <p:nvPr/>
        </p:nvSpPr>
        <p:spPr>
          <a:xfrm>
            <a:off x="6739128" y="34381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9" name="a3_kf"/>
          <p:cNvSpPr txBox="1"/>
          <p:nvPr/>
        </p:nvSpPr>
        <p:spPr>
          <a:xfrm>
            <a:off x="6739128" y="34381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0" name="a3_kf"/>
          <p:cNvSpPr txBox="1"/>
          <p:nvPr/>
        </p:nvSpPr>
        <p:spPr>
          <a:xfrm>
            <a:off x="7223760" y="3163824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copy_mm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a copy of the memory (next slides: copy-on-write)</a:t>
            </a:r>
            <a:endParaRPr lang="en-US" sz="1250" dirty="0"/>
          </a:p>
        </p:txBody>
      </p:sp>
      <p:sp>
        <p:nvSpPr>
          <p:cNvPr id="21" name="a4_kf"/>
          <p:cNvSpPr/>
          <p:nvPr/>
        </p:nvSpPr>
        <p:spPr>
          <a:xfrm>
            <a:off x="6629400" y="4151376"/>
            <a:ext cx="5029200" cy="9144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2" name="a4_kf"/>
          <p:cNvSpPr/>
          <p:nvPr/>
        </p:nvSpPr>
        <p:spPr>
          <a:xfrm>
            <a:off x="6739128" y="442569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3" name="a4_kf"/>
          <p:cNvSpPr txBox="1"/>
          <p:nvPr/>
        </p:nvSpPr>
        <p:spPr>
          <a:xfrm>
            <a:off x="6739128" y="44256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24" name="a4_kf"/>
          <p:cNvSpPr txBox="1"/>
          <p:nvPr/>
        </p:nvSpPr>
        <p:spPr>
          <a:xfrm>
            <a:off x="7223760" y="4151376"/>
            <a:ext cx="4297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wake_up_new_task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state R, into the run queue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6629400" y="5074920"/>
            <a:ext cx="5029200" cy="868680"/>
          </a:xfrm>
          <a:prstGeom prst="roundRect">
            <a:avLst>
              <a:gd name="adj" fmla="val 842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6812280" y="5074920"/>
            <a:ext cx="4663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current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= a pointer to the task that is running now: in fork, the parent.</a:t>
            </a:r>
            <a:endParaRPr lang="en-US" sz="1300" dirty="0"/>
          </a:p>
        </p:txBody>
      </p:sp>
      <p:sp>
        <p:nvSpPr>
          <p:cNvPr id="28" name="Text 2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fork really copies: a surprise and a cost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394960" cy="2423160"/>
          </a:xfrm>
          <a:prstGeom prst="roundRect">
            <a:avLst>
              <a:gd name="adj" fmla="val 377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nobuf.c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029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printf("hello ");   /* still in the buffer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fork();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printf("world\n");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./nobuf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 world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 world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749040"/>
            <a:ext cx="5394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"hello " was printed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once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by the program but appears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twice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: it was still in stdio's buffer, inside the process's memory, and fork copied the buffer. Fix: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fflush(stdout)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before fork.</a:t>
            </a:r>
            <a:endParaRPr lang="en-US" sz="135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172200" y="1188720"/>
          <a:ext cx="548640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1920240"/>
                <a:gridCol w="1920240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Memory in use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fork + exit + wait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chemeClr val="bg1"/>
                          </a:solidFill>
                        </a:rPr>
                        <a:t>thread create + join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0 MB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0.14 ms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0.035 ms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100 MB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2.3 ms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0.035 ms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</a:rPr>
                        <a:t>400 MB</a:t>
                      </a:r>
                      <a:endParaRPr lang="en-US" sz="13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6.9 ms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0.035 ms</a:t>
                      </a:r>
                      <a:endParaRPr lang="en-US" sz="13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1" name="Text 8"/>
          <p:cNvSpPr txBox="1"/>
          <p:nvPr/>
        </p:nvSpPr>
        <p:spPr>
          <a:xfrm>
            <a:off x="6172200" y="30175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050" i="1" dirty="0">
                <a:solidFill>
                  <a:schemeClr val="accent3"/>
                </a:solidFill>
              </a:rPr>
              <a:t>forkcost.c, average of 2000 runs on our test machine (real CPU, Linux)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6172200" y="3429000"/>
            <a:ext cx="5486400" cy="1508760"/>
          </a:xfrm>
          <a:prstGeom prst="roundRect">
            <a:avLst>
              <a:gd name="adj" fmla="val 4848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6355080" y="3474720"/>
            <a:ext cx="51206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accent1"/>
                </a:solidFill>
              </a:rPr>
              <a:t>Copy-on-write: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fork does not copy the bytes. Parent and child share every page, marked read-only; a page is copied only when one of them writes to it. But the kernel still copies the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page tables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more memory, slower fork.</a:t>
            </a:r>
            <a:endParaRPr lang="en-US" sz="1250" dirty="0"/>
          </a:p>
        </p:txBody>
      </p:sp>
      <p:sp>
        <p:nvSpPr>
          <p:cNvPr id="18" name="Shape 11"/>
          <p:cNvSpPr/>
          <p:nvPr/>
        </p:nvSpPr>
        <p:spPr>
          <a:xfrm>
            <a:off x="548640" y="5120640"/>
            <a:ext cx="11109960" cy="822960"/>
          </a:xfrm>
          <a:prstGeom prst="roundRect">
            <a:avLst>
              <a:gd name="adj" fmla="val 888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5" name="Text 12"/>
          <p:cNvSpPr txBox="1"/>
          <p:nvPr/>
        </p:nvSpPr>
        <p:spPr>
          <a:xfrm>
            <a:off x="777240" y="512064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stdout's buffer is an ordinary array in your process. Anything in your memory at the moment of fork exists twice afterwards: buffers, malloc'd data, half-built strings.</a:t>
            </a:r>
            <a:endParaRPr lang="en-US" sz="1400" dirty="0"/>
          </a:p>
        </p:txBody>
      </p:sp>
      <p:sp>
        <p:nvSpPr>
          <p:cNvPr id="17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27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exec: same process, new program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03504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exec1.c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66928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printf("exec1: my PID is %d, now I exec the shell\n", …);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execlp("sh", "sh", "-c", "echo \"sh   : my PID is $$ …\"", NULL);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perror("execlp");   /* only if exec failed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./exec1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exec1: my PID is 240, now I exec the shell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sh   : my PID is 240, and exec1 is gone</a:t>
            </a:r>
            <a:endParaRPr lang="en-US" sz="105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749040"/>
          <a:ext cx="603504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2194560"/>
                <a:gridCol w="1463040"/>
                <a:gridCol w="1371600"/>
              </a:tblGrid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Function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Arguments as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Finds the program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Environment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execl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 list: "ls", "-l", NULL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full path only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same as now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execv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an array: argv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full path only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same as now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execvp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an array: argv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searches PATH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same as now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execve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an array: argv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full path only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given: envp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a1_ex"/>
          <p:cNvSpPr/>
          <p:nvPr/>
        </p:nvSpPr>
        <p:spPr>
          <a:xfrm>
            <a:off x="6812280" y="1188720"/>
            <a:ext cx="484632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1" name="a1_ex"/>
          <p:cNvSpPr txBox="1"/>
          <p:nvPr/>
        </p:nvSpPr>
        <p:spPr>
          <a:xfrm>
            <a:off x="6949440" y="1234440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Same PID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240 before and after: the process stays, the program changes. Open files stay open too.</a:t>
            </a:r>
            <a:endParaRPr lang="en-US" sz="1300" dirty="0"/>
          </a:p>
        </p:txBody>
      </p:sp>
      <p:sp>
        <p:nvSpPr>
          <p:cNvPr id="12" name="a2_ex"/>
          <p:cNvSpPr/>
          <p:nvPr/>
        </p:nvSpPr>
        <p:spPr>
          <a:xfrm>
            <a:off x="6812280" y="2788920"/>
            <a:ext cx="484632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3" name="a2_ex"/>
          <p:cNvSpPr txBox="1"/>
          <p:nvPr/>
        </p:nvSpPr>
        <p:spPr>
          <a:xfrm>
            <a:off x="6949440" y="2834640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Never returns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On success the old code is gone, so there is nothing to return to. The perror line runs only if exec failed.</a:t>
            </a:r>
            <a:endParaRPr lang="en-US" sz="1300" dirty="0"/>
          </a:p>
        </p:txBody>
      </p:sp>
      <p:sp>
        <p:nvSpPr>
          <p:cNvPr id="14" name="a3_ex"/>
          <p:cNvSpPr/>
          <p:nvPr/>
        </p:nvSpPr>
        <p:spPr>
          <a:xfrm>
            <a:off x="6812280" y="4389120"/>
            <a:ext cx="484632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3_ex"/>
          <p:cNvSpPr txBox="1"/>
          <p:nvPr/>
        </p:nvSpPr>
        <p:spPr>
          <a:xfrm>
            <a:off x="6949440" y="4434840"/>
            <a:ext cx="45720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Only one real call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All six exec functions in libc end in the execve system call (Lecture 8.2).</a:t>
            </a:r>
            <a:endParaRPr lang="en-US" sz="1300" dirty="0"/>
          </a:p>
        </p:txBody>
      </p:sp>
      <p:sp>
        <p:nvSpPr>
          <p:cNvPr id="17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exit and wait: how a parent learns how its child ended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035040" cy="2926080"/>
          </a:xfrm>
          <a:prstGeom prst="roundRect">
            <a:avLst>
              <a:gd name="adj" fmla="val 312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waitst.c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66928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(fork() == 0) exit(42);                /* normal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waitpid(p, &amp;st, 0);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(fork() == 0) { int *q = NULL; return *q; } /* crash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waitpid(p, &amp;st, 0);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./waitst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 230 exited, status 42   (raw 0x2a00)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 231 killed by signal 11 (raw 0x000b)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812280" y="1371600"/>
            <a:ext cx="2423160" cy="54864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6812280" y="137160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0x2a = 42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629400" y="1947672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exit status  (8)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9235440" y="1371600"/>
            <a:ext cx="2423160" cy="54864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9235440" y="137160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0x00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9052560" y="1947672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signal + core bit  (8)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812280" y="2514600"/>
            <a:ext cx="2423160" cy="548640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6812280" y="251460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0x00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6629400" y="3090672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unused  (8)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9235440" y="2514600"/>
            <a:ext cx="2423160" cy="54864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9235440" y="2514600"/>
            <a:ext cx="2423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0x0b = 11 SIGSEGV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9052560" y="3090672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accent3"/>
                </a:solidFill>
              </a:rPr>
              <a:t>signal number  (8)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812280" y="3429000"/>
            <a:ext cx="4846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accent2"/>
                </a:solidFill>
              </a:rPr>
              <a:t>Do not decode by hand: use the macros WIFEXITED / WEXITSTATUS and WIFSIGNALED / WTERMSIG.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48640" y="4297680"/>
            <a:ext cx="5440680" cy="1645920"/>
          </a:xfrm>
          <a:prstGeom prst="roundRect">
            <a:avLst>
              <a:gd name="adj" fmla="val 444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731520" y="446227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31520" y="446227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31520" y="4828032"/>
            <a:ext cx="507492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return from main = exit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return 42;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in main and 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exit(42)</a:t>
            </a:r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do the same: libc's __libc_start_main calls exit with main's return value (Lecture 6).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6217920" y="4297680"/>
            <a:ext cx="5440680" cy="1645920"/>
          </a:xfrm>
          <a:prstGeom prst="roundRect">
            <a:avLst>
              <a:gd name="adj" fmla="val 444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6400800" y="446227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6400800" y="446227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6400800" y="4828032"/>
            <a:ext cx="507492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Only 8 bits survive</a:t>
            </a:r>
            <a:endParaRPr lang="en-US" sz="13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exit(256) gives status 0, exit(300) gives 44: only the low byte is kept. The shell shows it as $? (Lecture 1: 127, 126, 139 = 128 + 11).</a:t>
            </a:r>
            <a:endParaRPr lang="en-US" sz="1350" dirty="0"/>
          </a:p>
        </p:txBody>
      </p:sp>
      <p:sp>
        <p:nvSpPr>
          <p:cNvPr id="31" name="Text 2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27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Zombies and orphans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zombie.c: child exits, parent sleeps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PID  PPID STAT COMMAND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247   233 S    zombie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248   247 Z    zombie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after waitpid: status 7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PID  PPID STAT COMMAND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247   233 S    zombie      # 248 is gone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3657600"/>
            <a:ext cx="5486400" cy="1600200"/>
          </a:xfrm>
          <a:prstGeom prst="roundRect">
            <a:avLst>
              <a:gd name="adj" fmla="val 571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7856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7856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7856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70332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orphan.c: parent exits first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041648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parent 261: ending now, child is 262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  262: my parent is 261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child  262: my parent is now 1</a:t>
            </a:r>
            <a:endParaRPr lang="en-US" sz="1100" dirty="0"/>
          </a:p>
        </p:txBody>
      </p:sp>
      <p:sp>
        <p:nvSpPr>
          <p:cNvPr id="15" name="a1_zo"/>
          <p:cNvSpPr/>
          <p:nvPr/>
        </p:nvSpPr>
        <p:spPr>
          <a:xfrm>
            <a:off x="6263640" y="1188720"/>
            <a:ext cx="5394960" cy="1261872"/>
          </a:xfrm>
          <a:prstGeom prst="roundRect">
            <a:avLst>
              <a:gd name="adj" fmla="val 579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a1_zo"/>
          <p:cNvSpPr txBox="1"/>
          <p:nvPr/>
        </p:nvSpPr>
        <p:spPr>
          <a:xfrm>
            <a:off x="6400800" y="1216152"/>
            <a:ext cx="512064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Zombie (Z)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The child has finished, but its task_struct stays so the parent can read the exit status. A parent that never calls wait leaks zombies: each one holds a PID.</a:t>
            </a:r>
            <a:endParaRPr lang="en-US" sz="1250" dirty="0"/>
          </a:p>
        </p:txBody>
      </p:sp>
      <p:sp>
        <p:nvSpPr>
          <p:cNvPr id="17" name="a2_zo"/>
          <p:cNvSpPr/>
          <p:nvPr/>
        </p:nvSpPr>
        <p:spPr>
          <a:xfrm>
            <a:off x="6263640" y="2560320"/>
            <a:ext cx="5394960" cy="1261872"/>
          </a:xfrm>
          <a:prstGeom prst="roundRect">
            <a:avLst>
              <a:gd name="adj" fmla="val 579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2_zo"/>
          <p:cNvSpPr txBox="1"/>
          <p:nvPr/>
        </p:nvSpPr>
        <p:spPr>
          <a:xfrm>
            <a:off x="6400800" y="2587752"/>
            <a:ext cx="512064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Orphan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The parent ended first. The kernel gives the child a new parent: PID 1 (here, and in our QEMU guest). PID 1 calls wait for it: one more reason it must never exit.</a:t>
            </a:r>
            <a:endParaRPr lang="en-US" sz="1250" dirty="0"/>
          </a:p>
        </p:txBody>
      </p:sp>
      <p:sp>
        <p:nvSpPr>
          <p:cNvPr id="19" name="a3_zo"/>
          <p:cNvSpPr/>
          <p:nvPr/>
        </p:nvSpPr>
        <p:spPr>
          <a:xfrm>
            <a:off x="6263640" y="3931920"/>
            <a:ext cx="5394960" cy="1261872"/>
          </a:xfrm>
          <a:prstGeom prst="roundRect">
            <a:avLst>
              <a:gd name="adj" fmla="val 579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0" name="a3_zo"/>
          <p:cNvSpPr txBox="1"/>
          <p:nvPr/>
        </p:nvSpPr>
        <p:spPr>
          <a:xfrm>
            <a:off x="6400800" y="3959352"/>
            <a:ext cx="512064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On an Ubuntu desktop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The new parent may be a "subreaper" instead, such as systemd --user. kernel/exit.c, find_new_reaper(), checks is_child_subreaper before falling back to init.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48640" y="5440680"/>
            <a:ext cx="11109960" cy="54864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77240" y="54406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Lab 8.1 tip: a shell that runs programs in the background must collect them later with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waitpid(-1, &amp;st, WNOHANG)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or they stay zombies.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our shell run ls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1 minute,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After fork,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two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processes run mysh.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parent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sleeps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(S) in wait4.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execvp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tries PATH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folders one by one.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Same PID 411,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new program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ls.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 short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zombie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(Z) before wait4 returns.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27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same run in strace: one command, about 6 ms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3291840"/>
          </a:xfrm>
          <a:prstGeom prst="roundRect">
            <a:avLst>
              <a:gd name="adj" fmla="val 27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10104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-f -tt ./mysh  (real, shortened)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1074420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410  .730533  clone(child_stack=NULL, flags=…|SIGCHLD) = 411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410  .730669  wait4(411,  &lt;unfinished ...&gt;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411  .730758  execve("/usr/local/sbin/ls", ["ls", "/proc/self/fd"], envp) = -1 ENOENT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411  .730837  execve("/usr/local/bin/ls", …) = -1 ENOENT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411  .730896  execve("/usr/sbin/ls", …) = -1 ENOENT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411  .730953  execve("/usr/bin/ls", ["ls", "/proc/self/fd"], envp) = 0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411  .735887  write(1, "0\n1\n2\n3\n", 8) = 8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411  .736080  exit_group(0) = ?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410  .736232  &lt;... wait4 resumed&gt;[{WIFEXITED(s) &amp;&amp; WEXITSTATUS(s) == 0}], 0, NULL) = 411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410  .736376  --- SIGCHLD {si_signo=SIGCHLD, si_code=CLD_EXITED, si_pid=411, …} ---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4663440"/>
            <a:ext cx="3520440" cy="128016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685800" y="4690872"/>
            <a:ext cx="324612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clone = fork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glibc's fork() is the clone system call, with SIGCHLD: "tell my parent when I end".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297680" y="4663440"/>
            <a:ext cx="3520440" cy="1280160"/>
          </a:xfrm>
          <a:prstGeom prst="roundRect">
            <a:avLst>
              <a:gd name="adj" fmla="val 571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4434840" y="4690872"/>
            <a:ext cx="324612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PATH search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execvp is a loop in libc: try each folder of PATH until the kernel says yes.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046720" y="4663440"/>
            <a:ext cx="3520440" cy="128016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8183880" y="4690872"/>
            <a:ext cx="324612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0 1 2 3</a:t>
            </a:r>
            <a:endParaRPr lang="en-US" sz="125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ls inherited fds 0, 1, 2 from the shell (through fork and exec); 3 is the folder it opened itself.</a:t>
            </a:r>
            <a:endParaRPr lang="en-US" sz="125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27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Threads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Tasks that share one process: one memory, many flows of control.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27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Threads: same PID, different TID, shared memory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669280" cy="3017520"/>
          </a:xfrm>
          <a:prstGeom prst="roundRect">
            <a:avLst>
              <a:gd name="adj" fmla="val 303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./threads  (pthread_create twice, 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035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main    : getpid() = 310, gettid() = 310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thread 1: getpid() = 310, gettid() = 312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thread 2: getpid() = 310, gettid() = 313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PID   LWP NLWP STAT COMMAND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310   310    3 Sl   threads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310   312    3 Sl   threads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310   313    3 Sl   threads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shared = 2 (both threads changed the same variable)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48640" y="4343400"/>
            <a:ext cx="11109960" cy="1600200"/>
          </a:xfrm>
          <a:prstGeom prst="roundRect">
            <a:avLst>
              <a:gd name="adj" fmla="val 571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44714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44714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44714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4389120"/>
            <a:ext cx="10104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strace: the flags of clone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727448"/>
            <a:ext cx="10744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fork()          : clone(flags=CLONE_CHILD_CLEARTID|CLONE_CHILD_SETTID|SIGCHLD)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pthread_create(): clone3(flags=CLONE_VM|CLONE_FS|CLONE_FILES|CLONE_SIGHAND|CLONE_THREAD|CLONE_SYSVSEM|…)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kernel/fork.c 1730:  if (clone_flags &amp; CLONE_VM) { mmget(oldmm); mm = oldmm; }  else  mm = dup_mm(…);</a:t>
            </a:r>
            <a:endParaRPr lang="en-US" sz="1050" dirty="0"/>
          </a:p>
        </p:txBody>
      </p:sp>
      <p:sp>
        <p:nvSpPr>
          <p:cNvPr id="15" name="a1_th"/>
          <p:cNvSpPr/>
          <p:nvPr/>
        </p:nvSpPr>
        <p:spPr>
          <a:xfrm>
            <a:off x="6446520" y="1188720"/>
            <a:ext cx="5212080" cy="932688"/>
          </a:xfrm>
          <a:prstGeom prst="roundRect">
            <a:avLst>
              <a:gd name="adj" fmla="val 784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a1_th"/>
          <p:cNvSpPr txBox="1"/>
          <p:nvPr/>
        </p:nvSpPr>
        <p:spPr>
          <a:xfrm>
            <a:off x="6583680" y="1188720"/>
            <a:ext cx="49377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One mechanism: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Linux has no separate "thread" object: a thread is a task created with flags that say what to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share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instead of copy.</a:t>
            </a:r>
            <a:endParaRPr lang="en-US" sz="1200" dirty="0"/>
          </a:p>
        </p:txBody>
      </p:sp>
      <p:sp>
        <p:nvSpPr>
          <p:cNvPr id="17" name="a2_th"/>
          <p:cNvSpPr/>
          <p:nvPr/>
        </p:nvSpPr>
        <p:spPr>
          <a:xfrm>
            <a:off x="6446520" y="2212848"/>
            <a:ext cx="5212080" cy="932688"/>
          </a:xfrm>
          <a:prstGeom prst="roundRect">
            <a:avLst>
              <a:gd name="adj" fmla="val 78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2_th"/>
          <p:cNvSpPr txBox="1"/>
          <p:nvPr/>
        </p:nvSpPr>
        <p:spPr>
          <a:xfrm>
            <a:off x="6583680" y="2212848"/>
            <a:ext cx="49377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CLONE_VM: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share the memory: copy_mm just points to the parent's mm. That is why shared became 2.</a:t>
            </a:r>
            <a:endParaRPr lang="en-US" sz="1200" dirty="0"/>
          </a:p>
        </p:txBody>
      </p:sp>
      <p:sp>
        <p:nvSpPr>
          <p:cNvPr id="19" name="a3_th"/>
          <p:cNvSpPr/>
          <p:nvPr/>
        </p:nvSpPr>
        <p:spPr>
          <a:xfrm>
            <a:off x="6446520" y="3236976"/>
            <a:ext cx="5212080" cy="932688"/>
          </a:xfrm>
          <a:prstGeom prst="roundRect">
            <a:avLst>
              <a:gd name="adj" fmla="val 78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3_th"/>
          <p:cNvSpPr txBox="1"/>
          <p:nvPr/>
        </p:nvSpPr>
        <p:spPr>
          <a:xfrm>
            <a:off x="6583680" y="3236976"/>
            <a:ext cx="49377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CLONE_THREAD: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join the parent's thread group: same tgid, so getpid() gives 310 for all three.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3 (the Linux implementation of threads)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Process or thread? The trade-offs</a:t>
            </a:r>
            <a:endParaRPr lang="en-US" sz="30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114800"/>
                <a:gridCol w="4251960"/>
              </a:tblGrid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Processes (fork)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Threads (pthread_create)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Memory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copied (copy-on-write)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shared: one mm_struct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Open files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copied table, same files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shared table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IDs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new PID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same PID, new TID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Creating one (our machine)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0.14 ms, more with more memory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0.035 ms, always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A crash (SIGSEGV)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kills only that process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kills the whole process, all threads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Talking to each other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needs the kernel: pipes, sockets (Lecture 10)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just use the same variables (with locks)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Examples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the shell, each command; Chrome's tabs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 web server's workers; a game engine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4892040"/>
            <a:ext cx="11109960" cy="1051560"/>
          </a:xfrm>
          <a:prstGeom prst="roundRect">
            <a:avLst>
              <a:gd name="adj" fmla="val 695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77240" y="4892040"/>
            <a:ext cx="106984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accent1"/>
                </a:solidFill>
              </a:rPr>
              <a:t>Rule of thumb: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processes for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isolation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(one part may crash or must not see the other's data), threads for </a:t>
            </a:r>
            <a:pPr algn="l"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chemeClr val="tx1"/>
                </a:solidFill>
              </a:rPr>
              <a:t>sharing</a:t>
            </a:r>
            <a:pPr algn="l" indent="0" marL="0">
              <a:spcAft>
                <a:spcPts val="600"/>
              </a:spcAft>
              <a:buNone/>
            </a:pPr>
            <a:r>
              <a:rPr lang="en-US" sz="1450" dirty="0">
                <a:solidFill>
                  <a:schemeClr val="tx1"/>
                </a:solidFill>
              </a:rPr>
              <a:t> and speed. Chrome uses a process per site so a crashing page cannot take the browser down.</a:t>
            </a:r>
            <a:endParaRPr lang="en-US" sz="1450" dirty="0"/>
          </a:p>
        </p:txBody>
      </p:sp>
      <p:sp>
        <p:nvSpPr>
          <p:cNvPr id="7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27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8.1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mysh.c: write a small shell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Read a line, fork, exec, wait. Five TODOs.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27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8.1 tasks, step by step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629400" y="1188720"/>
            <a:ext cx="5029200" cy="4709160"/>
          </a:xfrm>
          <a:prstGeom prst="roundRect">
            <a:avLst>
              <a:gd name="adj" fmla="val 194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6793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6995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7196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745236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finished shell (real session)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830568" y="1572768"/>
            <a:ext cx="46634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mysh&gt; echo hello from a child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 from a child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mysh&gt; cd /tmp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mysh&gt; pwd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/tmp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mysh&gt; nosuchprog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mysh: nosuchprog: No such file or directory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[369 exited with status 127]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mysh&gt; ./segv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[370 killed by signal 11]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mysh&gt; sleep 1 &amp;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[371 running in the background]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mysh&gt; echo waiting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waiting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[371 done]</a:t>
            </a:r>
            <a:endParaRPr lang="en-US" sz="1050" dirty="0"/>
          </a:p>
        </p:txBody>
      </p:sp>
      <p:sp>
        <p:nvSpPr>
          <p:cNvPr id="9" name="a1_l8"/>
          <p:cNvSpPr/>
          <p:nvPr/>
        </p:nvSpPr>
        <p:spPr>
          <a:xfrm>
            <a:off x="548640" y="1188720"/>
            <a:ext cx="5852160" cy="64008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l8"/>
          <p:cNvSpPr/>
          <p:nvPr/>
        </p:nvSpPr>
        <p:spPr>
          <a:xfrm>
            <a:off x="658368" y="132588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1" name="a1_l8"/>
          <p:cNvSpPr txBox="1"/>
          <p:nvPr/>
        </p:nvSpPr>
        <p:spPr>
          <a:xfrm>
            <a:off x="658368" y="1325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2" name="a1_l8"/>
          <p:cNvSpPr txBox="1"/>
          <p:nvPr/>
        </p:nvSpPr>
        <p:spPr>
          <a:xfrm>
            <a:off x="1143000" y="118872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TODO 1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split the line into argv with strtok; end it with NULL</a:t>
            </a:r>
            <a:endParaRPr lang="en-US" sz="1300" dirty="0"/>
          </a:p>
        </p:txBody>
      </p:sp>
      <p:sp>
        <p:nvSpPr>
          <p:cNvPr id="13" name="a2_l8"/>
          <p:cNvSpPr/>
          <p:nvPr/>
        </p:nvSpPr>
        <p:spPr>
          <a:xfrm>
            <a:off x="548640" y="1901952"/>
            <a:ext cx="5852160" cy="640080"/>
          </a:xfrm>
          <a:prstGeom prst="roundRect">
            <a:avLst>
              <a:gd name="adj" fmla="val 11429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4" name="a2_l8"/>
          <p:cNvSpPr/>
          <p:nvPr/>
        </p:nvSpPr>
        <p:spPr>
          <a:xfrm>
            <a:off x="658368" y="203911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a2_l8"/>
          <p:cNvSpPr txBox="1"/>
          <p:nvPr/>
        </p:nvSpPr>
        <p:spPr>
          <a:xfrm>
            <a:off x="658368" y="20391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6" name="a2_l8"/>
          <p:cNvSpPr txBox="1"/>
          <p:nvPr/>
        </p:nvSpPr>
        <p:spPr>
          <a:xfrm>
            <a:off x="1143000" y="1901952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TODO 2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fork; in the child execvp, or print the error and _exit(127)</a:t>
            </a:r>
            <a:endParaRPr lang="en-US" sz="1300" dirty="0"/>
          </a:p>
        </p:txBody>
      </p:sp>
      <p:sp>
        <p:nvSpPr>
          <p:cNvPr id="17" name="a3_l8"/>
          <p:cNvSpPr/>
          <p:nvPr/>
        </p:nvSpPr>
        <p:spPr>
          <a:xfrm>
            <a:off x="548640" y="2615184"/>
            <a:ext cx="5852160" cy="64008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3_l8"/>
          <p:cNvSpPr/>
          <p:nvPr/>
        </p:nvSpPr>
        <p:spPr>
          <a:xfrm>
            <a:off x="658368" y="27523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9" name="a3_l8"/>
          <p:cNvSpPr txBox="1"/>
          <p:nvPr/>
        </p:nvSpPr>
        <p:spPr>
          <a:xfrm>
            <a:off x="658368" y="27523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0" name="a3_l8"/>
          <p:cNvSpPr txBox="1"/>
          <p:nvPr/>
        </p:nvSpPr>
        <p:spPr>
          <a:xfrm>
            <a:off x="1143000" y="2615184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TODO 3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waitpid in the parent and report how the child ended</a:t>
            </a:r>
            <a:endParaRPr lang="en-US" sz="1300" dirty="0"/>
          </a:p>
        </p:txBody>
      </p:sp>
      <p:sp>
        <p:nvSpPr>
          <p:cNvPr id="21" name="a4_l8"/>
          <p:cNvSpPr/>
          <p:nvPr/>
        </p:nvSpPr>
        <p:spPr>
          <a:xfrm>
            <a:off x="548640" y="3328416"/>
            <a:ext cx="5852160" cy="640080"/>
          </a:xfrm>
          <a:prstGeom prst="roundRect">
            <a:avLst>
              <a:gd name="adj" fmla="val 11429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2" name="a4_l8"/>
          <p:cNvSpPr/>
          <p:nvPr/>
        </p:nvSpPr>
        <p:spPr>
          <a:xfrm>
            <a:off x="658368" y="346557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3" name="a4_l8"/>
          <p:cNvSpPr txBox="1"/>
          <p:nvPr/>
        </p:nvSpPr>
        <p:spPr>
          <a:xfrm>
            <a:off x="658368" y="34655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24" name="a4_l8"/>
          <p:cNvSpPr txBox="1"/>
          <p:nvPr/>
        </p:nvSpPr>
        <p:spPr>
          <a:xfrm>
            <a:off x="1143000" y="3328416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TODO 4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cd as a built-in with chdir</a:t>
            </a:r>
            <a:endParaRPr lang="en-US" sz="1300" dirty="0"/>
          </a:p>
        </p:txBody>
      </p:sp>
      <p:sp>
        <p:nvSpPr>
          <p:cNvPr id="25" name="a5_l8"/>
          <p:cNvSpPr/>
          <p:nvPr/>
        </p:nvSpPr>
        <p:spPr>
          <a:xfrm>
            <a:off x="548640" y="4041648"/>
            <a:ext cx="5852160" cy="64008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6" name="a5_l8"/>
          <p:cNvSpPr/>
          <p:nvPr/>
        </p:nvSpPr>
        <p:spPr>
          <a:xfrm>
            <a:off x="658368" y="417880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7" name="a5_l8"/>
          <p:cNvSpPr txBox="1"/>
          <p:nvPr/>
        </p:nvSpPr>
        <p:spPr>
          <a:xfrm>
            <a:off x="658368" y="41788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8" name="a5_l8"/>
          <p:cNvSpPr txBox="1"/>
          <p:nvPr/>
        </p:nvSpPr>
        <p:spPr>
          <a:xfrm>
            <a:off x="1143000" y="4041648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TODO 5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a trailing &amp;: do not wait; collect later with WNOHANG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548640" y="4846320"/>
            <a:ext cx="5852160" cy="1051560"/>
          </a:xfrm>
          <a:prstGeom prst="roundRect">
            <a:avLst>
              <a:gd name="adj" fmla="val 695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731520" y="4846320"/>
            <a:ext cx="5486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1"/>
                </a:solidFill>
              </a:rPr>
              <a:t>Think: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why can cd not be a program like ls? (Hint: whose current folder would change?) Answer in your report.</a:t>
            </a:r>
            <a:endParaRPr lang="en-US" sz="1350" dirty="0"/>
          </a:p>
        </p:txBody>
      </p:sp>
      <p:sp>
        <p:nvSpPr>
          <p:cNvPr id="32" name="Text 2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fork returned 0. Are you the parent or the child?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the child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After a successful execvp, which line of your code runs next?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none: your program is gone; the new one starts at its _start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ps shows STAT Z. What does the parent have to do?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call wait / waitpid for that child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status is 0x000b after waitpid. What happened?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killed by signal 11 (SIGSEGV)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Which clone flag makes a thread share memory?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CLONE_VM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27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process = a program running: memory, registers, files, an ID, all in task_struct.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States R, S, D, T, Z: only the scheduler moves a task between ready and running.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fork copies the process and returns twice: 0 in the child, the PID in the parent.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exec replaces the program, keeps the PID and open files, and never returns.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54864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4980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258" y="4908042"/>
            <a:ext cx="342900" cy="3429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64592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exit leaves a zombie until the parent waits; orphans are adopted by PID 1 (or a subreaper).</a:t>
            </a:r>
            <a:endParaRPr lang="en-US" sz="1500" dirty="0"/>
          </a:p>
        </p:txBody>
      </p:sp>
      <p:sp>
        <p:nvSpPr>
          <p:cNvPr id="23" name="Shape 16"/>
          <p:cNvSpPr/>
          <p:nvPr/>
        </p:nvSpPr>
        <p:spPr>
          <a:xfrm>
            <a:off x="617220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637336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4818" y="4908042"/>
            <a:ext cx="342900" cy="3429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26948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thread is a task that shares memory (CLONE_VM) and the PID (CLONE_THREAD).</a:t>
            </a:r>
            <a:endParaRPr lang="en-US" sz="1500" dirty="0"/>
          </a:p>
        </p:txBody>
      </p:sp>
      <p:sp>
        <p:nvSpPr>
          <p:cNvPr id="28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27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8.1 (due before Lecture 8.2)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Count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How many lines does this print: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(i = 0; i &lt; 3; i++) fork(); printf("hi\n");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Draw the process tree, then run it.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Same address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Parent and child print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&amp;x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after the child sets x = 2. Predict both lines; explain why the addresses are equal but the values are not.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Zombie farm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Write a program that makes 5 zombies and keeps them for 30 s. Show them with ps. How do they disappear without a wait call?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Redirect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Add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&gt; file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to mysh: in the child, before exec, open the file and use dup2(fd, 1). Test with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hello &gt; out.txt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Measure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Run forkcost (demo folder) on the lab PC with 0, 100 and 400 MB. Plot the times and explain the shape.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26 / 27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8.2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execve inside the kernel, and scheduling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How the kernel turns an ELF file into a running process (load_elf_binary, the initial stack), and how the scheduler shares the CPU: run queues, nice values, EEVDF.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Main text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Love,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Linux Kernel Development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Ch. 3 (today) and Ch. 4 (process scheduling) for 8.2.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C side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E. Bryant &amp; D. R. O'Hallaron,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CS:APP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§8.4 (process control).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Source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Linux 6.8: include/linux/sched.h, kernel/fork.c, kernel/exit.c (Linux v6.8 source online: elixir.bootlin.com/linux/v6.8).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Lab files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lab8_files.zip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mysh_starter.c, the demo programs, stack and shares for Lab 8.2.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27 / 27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8.1: Processes</dc:title>
  <dc:subject>PptxGenJS Presentation</dc:subject>
  <dc:creator>Md Mahbub E Noor</dc:creator>
  <cp:lastModifiedBy>Md Mahbub E Noor</cp:lastModifiedBy>
  <cp:revision>1</cp:revision>
  <dcterms:created xsi:type="dcterms:W3CDTF">2026-10-13T04:02:50Z</dcterms:created>
  <dcterms:modified xsi:type="dcterms:W3CDTF">2026-10-13T04:02:50Z</dcterms:modified>
</cp:coreProperties>
</file>