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notesMasterIdLst>
    <p:notesMasterId r:id="rId2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a7b11754-127c-22a3-f005-24c769651b66}">
          <p14:sldIdLst>
            <p14:sldId id="256"/>
            <p14:sldId id="257"/>
            <p14:sldId id="258"/>
            <p14:sldId id="259"/>
          </p14:sldIdLst>
        </p14:section>
        <p14:section name="Firmware" id="{d6cf483f-39e4-54e3-bfc7-5463721a8d59}">
          <p14:sldIdLst>
            <p14:sldId id="260"/>
            <p14:sldId id="261"/>
            <p14:sldId id="262"/>
          </p14:sldIdLst>
        </p14:section>
        <p14:section name="Boot loader" id="{dfc5b0c7-7e6e-103c-f4d8-6c42e14eb0bd}">
          <p14:sldIdLst>
            <p14:sldId id="263"/>
            <p14:sldId id="264"/>
            <p14:sldId id="265"/>
          </p14:sldIdLst>
        </p14:section>
        <p14:section name="Kernel start-up" id="{156d69f6-50d5-0c59-02c6-7a89469ba7fd}">
          <p14:sldIdLst>
            <p14:sldId id="266"/>
            <p14:sldId id="267"/>
            <p14:sldId id="268"/>
            <p14:sldId id="269"/>
            <p14:sldId id="270"/>
            <p14:sldId id="271"/>
          </p14:sldIdLst>
        </p14:section>
        <p14:section name="PID 1" id="{300e711c-c98f-c29b-5a72-d1b2117926c7}">
          <p14:sldIdLst>
            <p14:sldId id="272"/>
            <p14:sldId id="273"/>
            <p14:sldId id="274"/>
            <p14:sldId id="275"/>
            <p14:sldId id="276"/>
          </p14:sldIdLst>
        </p14:section>
        <p14:section name="Lab 7.2" id="{d5603d91-fa39-6707-8922-0fe046104a1f}">
          <p14:sldIdLst>
            <p14:sldId id="277"/>
            <p14:sldId id="278"/>
          </p14:sldIdLst>
        </p14:section>
        <p14:section name="Wrap-up" id="{57ef3922-7d95-9c44-ce83-dafd7f7bf294}">
          <p14:sldIdLst>
            <p14:sldId id="279"/>
            <p14:sldId id="280"/>
            <p14:sldId id="281"/>
            <p14:sldId id="28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33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/>
        </p:nvSpPr>
        <p:spPr>
          <a:xfrm>
            <a:off x="411480" y="6492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Md Mahbub E Noor   |   Lecture 7.2: Booting Linux   |   University of Barishal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b="1" dirty="0">
                <a:solidFill>
                  <a:schemeClr val="accent1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  <p:sp>
        <p:nvSpPr>
          <p:cNvPr id="5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6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4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/>
        </p:nvSpPr>
        <p:spPr>
          <a:xfrm>
            <a:off x="411480" y="6492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Md Mahbub E Noor   |   Lecture 7.2: Booting Linux   |   University of Barishal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image" Target="../media/image-25-5.png"/><Relationship Id="rId6" Type="http://schemas.openxmlformats.org/officeDocument/2006/relationships/image" Target="../media/image-25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05156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accent1"/>
                </a:solidFill>
              </a:rPr>
              <a:t>CSE 4105  ·  SYSTEM PROGRAMMING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55448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4400" b="1" dirty="0">
                <a:solidFill>
                  <a:schemeClr val="bg1"/>
                </a:solidFill>
              </a:rPr>
              <a:t>Lecture 7.2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331720"/>
            <a:ext cx="6035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chemeClr val="bg1"/>
                </a:solidFill>
              </a:rPr>
              <a:t>Booting Linux</a:t>
            </a:r>
            <a:endParaRPr lang="en-US" sz="2600" dirty="0"/>
          </a:p>
          <a:p>
            <a:pPr algn="l" indent="0" marL="0">
              <a:buNone/>
            </a:pPr>
            <a:r>
              <a:rPr lang="en-US" sz="2600" dirty="0">
                <a:solidFill>
                  <a:schemeClr val="bg1"/>
                </a:solidFill>
              </a:rPr>
              <a:t>from power-on to your own PID 1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4343400"/>
            <a:ext cx="5943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chemeClr val="accent4"/>
                </a:solidFill>
              </a:rPr>
              <a:t>Md Mahbub E Noor</a:t>
            </a:r>
            <a:endParaRPr lang="en-US" sz="16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600" dirty="0">
                <a:solidFill>
                  <a:schemeClr val="accent4"/>
                </a:solidFill>
              </a:rPr>
              <a:t>Assistant Professor, Department of CSE</a:t>
            </a:r>
            <a:endParaRPr lang="en-US" sz="16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600" dirty="0">
                <a:solidFill>
                  <a:schemeClr val="accent4"/>
                </a:solidFill>
              </a:rPr>
              <a:t>University of Barishal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7086600" y="1600200"/>
            <a:ext cx="4434840" cy="2651760"/>
          </a:xfrm>
          <a:prstGeom prst="roundRect">
            <a:avLst>
              <a:gd name="adj" fmla="val 344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7251192" y="17282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7452360" y="17282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653528" y="17282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909560" y="1645920"/>
            <a:ext cx="3429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QEMU: firmware → GRUB → kernel → our init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7287768" y="1984248"/>
            <a:ext cx="406908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SeaBIOS (version 1.16.3-debian-1.16.3-2)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Booting from DVD/CD...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GNU GRUB  version 2.12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GRUB: loading the kernel...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GRUB: loading the initramfs...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*** myinit: I am PID 1, started by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the kernel as /init ***</a:t>
            </a:r>
            <a:endParaRPr lang="en-US" sz="13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What you will learn today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49808" y="1426464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1586484"/>
            <a:ext cx="320040" cy="320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00200" y="1344168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Name the stages from power-on to the first user program, and what each one loads.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548640" y="2441448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749808" y="2633472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828" y="2793492"/>
            <a:ext cx="320040" cy="32004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600200" y="2551176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Compare BIOS and UEFI booting, and say what a boot loader does.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548640" y="3648456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49808" y="3840480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828" y="4000500"/>
            <a:ext cx="320040" cy="32004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00200" y="3758184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Follow start_kernel, rest_init and kernel_init in the real source.</a:t>
            </a:r>
            <a:endParaRPr lang="en-US" sz="1700" dirty="0"/>
          </a:p>
        </p:txBody>
      </p:sp>
      <p:sp>
        <p:nvSpPr>
          <p:cNvPr id="15" name="Shape 10"/>
          <p:cNvSpPr/>
          <p:nvPr/>
        </p:nvSpPr>
        <p:spPr>
          <a:xfrm>
            <a:off x="548640" y="4855464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749808" y="5047488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828" y="5207508"/>
            <a:ext cx="320040" cy="32004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600200" y="4965192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Write your own PID 1 in C, boot it in QEMU, and read a kernel panic.</a:t>
            </a:r>
            <a:endParaRPr lang="en-US" sz="1700" dirty="0"/>
          </a:p>
        </p:txBody>
      </p:sp>
      <p:sp>
        <p:nvSpPr>
          <p:cNvPr id="19" name="Shape 13"/>
          <p:cNvSpPr/>
          <p:nvPr/>
        </p:nvSpPr>
        <p:spPr>
          <a:xfrm>
            <a:off x="7635240" y="1234440"/>
            <a:ext cx="4023360" cy="4645152"/>
          </a:xfrm>
          <a:prstGeom prst="roundRect">
            <a:avLst>
              <a:gd name="adj" fmla="val 1818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0" name="Text 14"/>
          <p:cNvSpPr txBox="1"/>
          <p:nvPr/>
        </p:nvSpPr>
        <p:spPr>
          <a:xfrm>
            <a:off x="7909560" y="13716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Today's plan (60 min)</a:t>
            </a:r>
            <a:endParaRPr lang="en-US" sz="1700" dirty="0"/>
          </a:p>
        </p:txBody>
      </p:sp>
      <p:sp>
        <p:nvSpPr>
          <p:cNvPr id="21" name="Shape 15"/>
          <p:cNvSpPr/>
          <p:nvPr/>
        </p:nvSpPr>
        <p:spPr>
          <a:xfrm>
            <a:off x="7909560" y="192938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2" name="Text 16"/>
          <p:cNvSpPr txBox="1"/>
          <p:nvPr/>
        </p:nvSpPr>
        <p:spPr>
          <a:xfrm>
            <a:off x="7909560" y="192938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0–5</a:t>
            </a:r>
            <a:endParaRPr lang="en-US" sz="1100" dirty="0"/>
          </a:p>
        </p:txBody>
      </p:sp>
      <p:sp>
        <p:nvSpPr>
          <p:cNvPr id="23" name="Text 17"/>
          <p:cNvSpPr txBox="1"/>
          <p:nvPr/>
        </p:nvSpPr>
        <p:spPr>
          <a:xfrm>
            <a:off x="8915400" y="187452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Recap of 7.1</a:t>
            </a:r>
            <a:endParaRPr lang="en-US" sz="1500" dirty="0"/>
          </a:p>
        </p:txBody>
      </p:sp>
      <p:sp>
        <p:nvSpPr>
          <p:cNvPr id="24" name="Shape 18"/>
          <p:cNvSpPr/>
          <p:nvPr/>
        </p:nvSpPr>
        <p:spPr>
          <a:xfrm>
            <a:off x="7909560" y="249326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5" name="Text 19"/>
          <p:cNvSpPr txBox="1"/>
          <p:nvPr/>
        </p:nvSpPr>
        <p:spPr>
          <a:xfrm>
            <a:off x="7909560" y="249326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5–15</a:t>
            </a:r>
            <a:endParaRPr lang="en-US" sz="1100" dirty="0"/>
          </a:p>
        </p:txBody>
      </p:sp>
      <p:sp>
        <p:nvSpPr>
          <p:cNvPr id="26" name="Text 20"/>
          <p:cNvSpPr txBox="1"/>
          <p:nvPr/>
        </p:nvSpPr>
        <p:spPr>
          <a:xfrm>
            <a:off x="8915400" y="243840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Firmware</a:t>
            </a:r>
            <a:endParaRPr lang="en-US" sz="1500" dirty="0"/>
          </a:p>
        </p:txBody>
      </p:sp>
      <p:sp>
        <p:nvSpPr>
          <p:cNvPr id="27" name="Shape 21"/>
          <p:cNvSpPr/>
          <p:nvPr/>
        </p:nvSpPr>
        <p:spPr>
          <a:xfrm>
            <a:off x="7909560" y="305714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8" name="Text 22"/>
          <p:cNvSpPr txBox="1"/>
          <p:nvPr/>
        </p:nvSpPr>
        <p:spPr>
          <a:xfrm>
            <a:off x="7909560" y="305714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15–25</a:t>
            </a:r>
            <a:endParaRPr lang="en-US" sz="1100" dirty="0"/>
          </a:p>
        </p:txBody>
      </p:sp>
      <p:sp>
        <p:nvSpPr>
          <p:cNvPr id="29" name="Text 23"/>
          <p:cNvSpPr txBox="1"/>
          <p:nvPr/>
        </p:nvSpPr>
        <p:spPr>
          <a:xfrm>
            <a:off x="8915400" y="300228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Boot loader</a:t>
            </a:r>
            <a:endParaRPr lang="en-US" sz="1500" dirty="0"/>
          </a:p>
        </p:txBody>
      </p:sp>
      <p:sp>
        <p:nvSpPr>
          <p:cNvPr id="30" name="Shape 24"/>
          <p:cNvSpPr/>
          <p:nvPr/>
        </p:nvSpPr>
        <p:spPr>
          <a:xfrm>
            <a:off x="7909560" y="362102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1" name="Text 25"/>
          <p:cNvSpPr txBox="1"/>
          <p:nvPr/>
        </p:nvSpPr>
        <p:spPr>
          <a:xfrm>
            <a:off x="7909560" y="362102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25–45</a:t>
            </a:r>
            <a:endParaRPr lang="en-US" sz="1100" dirty="0"/>
          </a:p>
        </p:txBody>
      </p:sp>
      <p:sp>
        <p:nvSpPr>
          <p:cNvPr id="32" name="Text 26"/>
          <p:cNvSpPr txBox="1"/>
          <p:nvPr/>
        </p:nvSpPr>
        <p:spPr>
          <a:xfrm>
            <a:off x="8915400" y="356616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Kernel start-up</a:t>
            </a:r>
            <a:endParaRPr lang="en-US" sz="1500" dirty="0"/>
          </a:p>
        </p:txBody>
      </p:sp>
      <p:sp>
        <p:nvSpPr>
          <p:cNvPr id="33" name="Shape 27"/>
          <p:cNvSpPr/>
          <p:nvPr/>
        </p:nvSpPr>
        <p:spPr>
          <a:xfrm>
            <a:off x="7909560" y="418490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4" name="Text 28"/>
          <p:cNvSpPr txBox="1"/>
          <p:nvPr/>
        </p:nvSpPr>
        <p:spPr>
          <a:xfrm>
            <a:off x="7909560" y="418490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45–55</a:t>
            </a:r>
            <a:endParaRPr lang="en-US" sz="1100" dirty="0"/>
          </a:p>
        </p:txBody>
      </p:sp>
      <p:sp>
        <p:nvSpPr>
          <p:cNvPr id="35" name="Text 29"/>
          <p:cNvSpPr txBox="1"/>
          <p:nvPr/>
        </p:nvSpPr>
        <p:spPr>
          <a:xfrm>
            <a:off x="8915400" y="413004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PID 1</a:t>
            </a:r>
            <a:endParaRPr lang="en-US" sz="1500" dirty="0"/>
          </a:p>
        </p:txBody>
      </p:sp>
      <p:sp>
        <p:nvSpPr>
          <p:cNvPr id="36" name="Shape 30"/>
          <p:cNvSpPr/>
          <p:nvPr/>
        </p:nvSpPr>
        <p:spPr>
          <a:xfrm>
            <a:off x="7909560" y="474878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7" name="Text 31"/>
          <p:cNvSpPr txBox="1"/>
          <p:nvPr/>
        </p:nvSpPr>
        <p:spPr>
          <a:xfrm>
            <a:off x="7909560" y="474878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55–60</a:t>
            </a:r>
            <a:endParaRPr lang="en-US" sz="1100" dirty="0"/>
          </a:p>
        </p:txBody>
      </p:sp>
      <p:sp>
        <p:nvSpPr>
          <p:cNvPr id="38" name="Text 32"/>
          <p:cNvSpPr txBox="1"/>
          <p:nvPr/>
        </p:nvSpPr>
        <p:spPr>
          <a:xfrm>
            <a:off x="8915400" y="469392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Checkpoint</a:t>
            </a:r>
            <a:endParaRPr lang="en-US" sz="1500" dirty="0"/>
          </a:p>
        </p:txBody>
      </p:sp>
      <p:sp>
        <p:nvSpPr>
          <p:cNvPr id="39" name="Text 33"/>
          <p:cNvSpPr txBox="1"/>
          <p:nvPr/>
        </p:nvSpPr>
        <p:spPr>
          <a:xfrm>
            <a:off x="7909560" y="5440680"/>
            <a:ext cx="3611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Lab 7.2: myinit.c, your own init, booted in QEMU.</a:t>
            </a:r>
            <a:endParaRPr lang="en-US" sz="1200" dirty="0"/>
          </a:p>
        </p:txBody>
      </p:sp>
      <p:sp>
        <p:nvSpPr>
          <p:cNvPr id="41" name="Text 3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 / 27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Quick recap of Lecture 7.1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16459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645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508760" y="1344168"/>
            <a:ext cx="4297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Who is PID 1, and who is PID 2?</a:t>
            </a:r>
            <a:endParaRPr lang="en-US" sz="1700" dirty="0"/>
          </a:p>
        </p:txBody>
      </p:sp>
      <p:sp>
        <p:nvSpPr>
          <p:cNvPr id="7" name="a1_r"/>
          <p:cNvSpPr txBox="1"/>
          <p:nvPr/>
        </p:nvSpPr>
        <p:spPr>
          <a:xfrm>
            <a:off x="5989320" y="1344168"/>
            <a:ext cx="5486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PID 1: the first user program (init). PID 2: kthreadd, the parent of all kernel threads. Today: who creates them, and in which order.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48640" y="28346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31520" y="32461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31520" y="32461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508760" y="2944368"/>
            <a:ext cx="4297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What does /proc show before it is mounted?</a:t>
            </a:r>
            <a:endParaRPr lang="en-US" sz="1700" dirty="0"/>
          </a:p>
        </p:txBody>
      </p:sp>
      <p:sp>
        <p:nvSpPr>
          <p:cNvPr id="12" name="a2_r"/>
          <p:cNvSpPr txBox="1"/>
          <p:nvPr/>
        </p:nvSpPr>
        <p:spPr>
          <a:xfrm>
            <a:off x="5989320" y="2944368"/>
            <a:ext cx="5486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Nothing: an empty folder. Today your own init must mount it.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48640" y="44348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31520" y="48463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31520" y="48463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Q3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508760" y="4544568"/>
            <a:ext cx="4297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What did the bootstrap loader of Lecture 5.1 do?</a:t>
            </a:r>
            <a:endParaRPr lang="en-US" sz="1700" dirty="0"/>
          </a:p>
        </p:txBody>
      </p:sp>
      <p:sp>
        <p:nvSpPr>
          <p:cNvPr id="17" name="a3_r"/>
          <p:cNvSpPr txBox="1"/>
          <p:nvPr/>
        </p:nvSpPr>
        <p:spPr>
          <a:xfrm>
            <a:off x="5989320" y="4544568"/>
            <a:ext cx="5486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 tiny absolute loader at a fixed address that loads a bigger program. A PC does the same, in several stages.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 / 27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boot chain: each stage loads the next</a:t>
            </a:r>
            <a:endParaRPr lang="en-US" sz="3000" dirty="0"/>
          </a:p>
        </p:txBody>
      </p:sp>
      <p:sp>
        <p:nvSpPr>
          <p:cNvPr id="3" name="a1_bc"/>
          <p:cNvSpPr/>
          <p:nvPr/>
        </p:nvSpPr>
        <p:spPr>
          <a:xfrm>
            <a:off x="548640" y="1234440"/>
            <a:ext cx="2011680" cy="2834640"/>
          </a:xfrm>
          <a:prstGeom prst="roundRect">
            <a:avLst>
              <a:gd name="adj" fmla="val 4545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4" name="a1_bc"/>
          <p:cNvSpPr txBox="1"/>
          <p:nvPr/>
        </p:nvSpPr>
        <p:spPr>
          <a:xfrm>
            <a:off x="658368" y="1325880"/>
            <a:ext cx="17922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1"/>
                </a:solidFill>
              </a:rPr>
              <a:t>firmware</a:t>
            </a:r>
            <a:endParaRPr lang="en-US" sz="1700" dirty="0"/>
          </a:p>
        </p:txBody>
      </p:sp>
      <p:sp>
        <p:nvSpPr>
          <p:cNvPr id="5" name="a1_bc"/>
          <p:cNvSpPr txBox="1"/>
          <p:nvPr/>
        </p:nvSpPr>
        <p:spPr>
          <a:xfrm>
            <a:off x="658368" y="1874520"/>
            <a:ext cx="179222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BIOS or UEFI, in a chip on the motherboard</a:t>
            </a:r>
            <a:endParaRPr lang="en-US" sz="1250" dirty="0"/>
          </a:p>
        </p:txBody>
      </p:sp>
      <p:sp>
        <p:nvSpPr>
          <p:cNvPr id="6" name="a1_bc"/>
          <p:cNvSpPr txBox="1"/>
          <p:nvPr/>
        </p:nvSpPr>
        <p:spPr>
          <a:xfrm>
            <a:off x="658368" y="2880360"/>
            <a:ext cx="179222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50" i="1" dirty="0">
                <a:solidFill>
                  <a:schemeClr val="tx1"/>
                </a:solidFill>
              </a:rPr>
              <a:t>tests the hardware, finds a boot device</a:t>
            </a:r>
            <a:endParaRPr lang="en-US" sz="1250" dirty="0"/>
          </a:p>
        </p:txBody>
      </p:sp>
      <p:sp>
        <p:nvSpPr>
          <p:cNvPr id="7" name="a2_bc"/>
          <p:cNvSpPr/>
          <p:nvPr/>
        </p:nvSpPr>
        <p:spPr>
          <a:xfrm>
            <a:off x="2578608" y="2651760"/>
            <a:ext cx="219456" cy="914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8" name="a2_bc"/>
          <p:cNvSpPr/>
          <p:nvPr/>
        </p:nvSpPr>
        <p:spPr>
          <a:xfrm>
            <a:off x="2816352" y="1234440"/>
            <a:ext cx="2011680" cy="2834640"/>
          </a:xfrm>
          <a:prstGeom prst="roundRect">
            <a:avLst>
              <a:gd name="adj" fmla="val 4545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9" name="a2_bc"/>
          <p:cNvSpPr txBox="1"/>
          <p:nvPr/>
        </p:nvSpPr>
        <p:spPr>
          <a:xfrm>
            <a:off x="2926080" y="1325880"/>
            <a:ext cx="17922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1"/>
                </a:solidFill>
              </a:rPr>
              <a:t>boot loader</a:t>
            </a:r>
            <a:endParaRPr lang="en-US" sz="1700" dirty="0"/>
          </a:p>
        </p:txBody>
      </p:sp>
      <p:sp>
        <p:nvSpPr>
          <p:cNvPr id="10" name="a2_bc"/>
          <p:cNvSpPr txBox="1"/>
          <p:nvPr/>
        </p:nvSpPr>
        <p:spPr>
          <a:xfrm>
            <a:off x="2926080" y="1874520"/>
            <a:ext cx="179222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GRUB, on the disk</a:t>
            </a:r>
            <a:endParaRPr lang="en-US" sz="1250" dirty="0"/>
          </a:p>
        </p:txBody>
      </p:sp>
      <p:sp>
        <p:nvSpPr>
          <p:cNvPr id="11" name="a2_bc"/>
          <p:cNvSpPr txBox="1"/>
          <p:nvPr/>
        </p:nvSpPr>
        <p:spPr>
          <a:xfrm>
            <a:off x="2926080" y="2880360"/>
            <a:ext cx="179222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50" i="1" dirty="0">
                <a:solidFill>
                  <a:schemeClr val="tx1"/>
                </a:solidFill>
              </a:rPr>
              <a:t>loads the kernel and the initramfs into RAM</a:t>
            </a:r>
            <a:endParaRPr lang="en-US" sz="1250" dirty="0"/>
          </a:p>
        </p:txBody>
      </p:sp>
      <p:sp>
        <p:nvSpPr>
          <p:cNvPr id="12" name="a3_bc"/>
          <p:cNvSpPr/>
          <p:nvPr/>
        </p:nvSpPr>
        <p:spPr>
          <a:xfrm>
            <a:off x="4846320" y="2651760"/>
            <a:ext cx="219456" cy="914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3" name="a3_bc"/>
          <p:cNvSpPr/>
          <p:nvPr/>
        </p:nvSpPr>
        <p:spPr>
          <a:xfrm>
            <a:off x="5084064" y="1234440"/>
            <a:ext cx="2011680" cy="2834640"/>
          </a:xfrm>
          <a:prstGeom prst="roundRect">
            <a:avLst>
              <a:gd name="adj" fmla="val 4545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4" name="a3_bc"/>
          <p:cNvSpPr txBox="1"/>
          <p:nvPr/>
        </p:nvSpPr>
        <p:spPr>
          <a:xfrm>
            <a:off x="5193792" y="1325880"/>
            <a:ext cx="17922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bg1"/>
                </a:solidFill>
              </a:rPr>
              <a:t>kernel</a:t>
            </a:r>
            <a:endParaRPr lang="en-US" sz="1700" dirty="0"/>
          </a:p>
        </p:txBody>
      </p:sp>
      <p:sp>
        <p:nvSpPr>
          <p:cNvPr id="15" name="a3_bc"/>
          <p:cNvSpPr txBox="1"/>
          <p:nvPr/>
        </p:nvSpPr>
        <p:spPr>
          <a:xfrm>
            <a:off x="5193792" y="1874520"/>
            <a:ext cx="179222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bg1"/>
                </a:solidFill>
              </a:rPr>
              <a:t>vmlinuz, a compressed file in /boot</a:t>
            </a:r>
            <a:endParaRPr lang="en-US" sz="1250" dirty="0"/>
          </a:p>
        </p:txBody>
      </p:sp>
      <p:sp>
        <p:nvSpPr>
          <p:cNvPr id="16" name="a3_bc"/>
          <p:cNvSpPr txBox="1"/>
          <p:nvPr/>
        </p:nvSpPr>
        <p:spPr>
          <a:xfrm>
            <a:off x="5193792" y="2880360"/>
            <a:ext cx="179222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50" i="1" dirty="0">
                <a:solidFill>
                  <a:schemeClr val="bg1"/>
                </a:solidFill>
              </a:rPr>
              <a:t>unpacks itself, starts every subsystem</a:t>
            </a:r>
            <a:endParaRPr lang="en-US" sz="1250" dirty="0"/>
          </a:p>
        </p:txBody>
      </p:sp>
      <p:sp>
        <p:nvSpPr>
          <p:cNvPr id="17" name="a4_bc"/>
          <p:cNvSpPr/>
          <p:nvPr/>
        </p:nvSpPr>
        <p:spPr>
          <a:xfrm>
            <a:off x="7114032" y="2651760"/>
            <a:ext cx="219456" cy="914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8" name="a4_bc"/>
          <p:cNvSpPr/>
          <p:nvPr/>
        </p:nvSpPr>
        <p:spPr>
          <a:xfrm>
            <a:off x="7351776" y="1234440"/>
            <a:ext cx="2011680" cy="2834640"/>
          </a:xfrm>
          <a:prstGeom prst="roundRect">
            <a:avLst>
              <a:gd name="adj" fmla="val 4545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9" name="a4_bc"/>
          <p:cNvSpPr txBox="1"/>
          <p:nvPr/>
        </p:nvSpPr>
        <p:spPr>
          <a:xfrm>
            <a:off x="7461504" y="1325880"/>
            <a:ext cx="17922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1"/>
                </a:solidFill>
              </a:rPr>
              <a:t>initramfs</a:t>
            </a:r>
            <a:endParaRPr lang="en-US" sz="1700" dirty="0"/>
          </a:p>
        </p:txBody>
      </p:sp>
      <p:sp>
        <p:nvSpPr>
          <p:cNvPr id="20" name="a4_bc"/>
          <p:cNvSpPr txBox="1"/>
          <p:nvPr/>
        </p:nvSpPr>
        <p:spPr>
          <a:xfrm>
            <a:off x="7461504" y="1874520"/>
            <a:ext cx="179222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a small archive, also in /boot</a:t>
            </a:r>
            <a:endParaRPr lang="en-US" sz="1250" dirty="0"/>
          </a:p>
        </p:txBody>
      </p:sp>
      <p:sp>
        <p:nvSpPr>
          <p:cNvPr id="21" name="a4_bc"/>
          <p:cNvSpPr txBox="1"/>
          <p:nvPr/>
        </p:nvSpPr>
        <p:spPr>
          <a:xfrm>
            <a:off x="7461504" y="2880360"/>
            <a:ext cx="179222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50" i="1" dirty="0">
                <a:solidFill>
                  <a:schemeClr val="tx1"/>
                </a:solidFill>
              </a:rPr>
              <a:t>a first root file system in RAM, with /init</a:t>
            </a:r>
            <a:endParaRPr lang="en-US" sz="1250" dirty="0"/>
          </a:p>
        </p:txBody>
      </p:sp>
      <p:sp>
        <p:nvSpPr>
          <p:cNvPr id="22" name="a5_bc"/>
          <p:cNvSpPr/>
          <p:nvPr/>
        </p:nvSpPr>
        <p:spPr>
          <a:xfrm>
            <a:off x="9381744" y="2651760"/>
            <a:ext cx="219456" cy="914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3" name="a5_bc"/>
          <p:cNvSpPr/>
          <p:nvPr/>
        </p:nvSpPr>
        <p:spPr>
          <a:xfrm>
            <a:off x="9619488" y="1234440"/>
            <a:ext cx="2011680" cy="2834640"/>
          </a:xfrm>
          <a:prstGeom prst="roundRect">
            <a:avLst>
              <a:gd name="adj" fmla="val 4545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4" name="a5_bc"/>
          <p:cNvSpPr txBox="1"/>
          <p:nvPr/>
        </p:nvSpPr>
        <p:spPr>
          <a:xfrm>
            <a:off x="9729216" y="1325880"/>
            <a:ext cx="17922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bg1"/>
                </a:solidFill>
              </a:rPr>
              <a:t>PID 1</a:t>
            </a:r>
            <a:endParaRPr lang="en-US" sz="1700" dirty="0"/>
          </a:p>
        </p:txBody>
      </p:sp>
      <p:sp>
        <p:nvSpPr>
          <p:cNvPr id="25" name="a5_bc"/>
          <p:cNvSpPr txBox="1"/>
          <p:nvPr/>
        </p:nvSpPr>
        <p:spPr>
          <a:xfrm>
            <a:off x="9729216" y="1874520"/>
            <a:ext cx="179222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bg1"/>
                </a:solidFill>
              </a:rPr>
              <a:t>/init, then systemd on Ubuntu</a:t>
            </a:r>
            <a:endParaRPr lang="en-US" sz="1250" dirty="0"/>
          </a:p>
        </p:txBody>
      </p:sp>
      <p:sp>
        <p:nvSpPr>
          <p:cNvPr id="26" name="a5_bc"/>
          <p:cNvSpPr txBox="1"/>
          <p:nvPr/>
        </p:nvSpPr>
        <p:spPr>
          <a:xfrm>
            <a:off x="9729216" y="2880360"/>
            <a:ext cx="179222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50" i="1" dirty="0">
                <a:solidFill>
                  <a:schemeClr val="bg1"/>
                </a:solidFill>
              </a:rPr>
              <a:t>starts every other program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548640" y="4343400"/>
            <a:ext cx="5440680" cy="1600200"/>
          </a:xfrm>
          <a:prstGeom prst="roundRect">
            <a:avLst>
              <a:gd name="adj" fmla="val 4571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8" name="Shape 26"/>
          <p:cNvSpPr/>
          <p:nvPr/>
        </p:nvSpPr>
        <p:spPr>
          <a:xfrm>
            <a:off x="731520" y="450799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731520" y="450799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731520" y="4873752"/>
            <a:ext cx="5074920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Beck's bootstrap, in stages</a:t>
            </a:r>
            <a:endParaRPr lang="en-US" sz="14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Lecture 5.1: a tiny loader at a fixed address loads a bigger program. A PC does this three times: firmware → GRUB → kernel.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6217920" y="4343400"/>
            <a:ext cx="5440680" cy="1600200"/>
          </a:xfrm>
          <a:prstGeom prst="roundRect">
            <a:avLst>
              <a:gd name="adj" fmla="val 4571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2" name="Shape 30"/>
          <p:cNvSpPr/>
          <p:nvPr/>
        </p:nvSpPr>
        <p:spPr>
          <a:xfrm>
            <a:off x="6400800" y="4507992"/>
            <a:ext cx="178308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33" name="Text 31"/>
          <p:cNvSpPr txBox="1"/>
          <p:nvPr/>
        </p:nvSpPr>
        <p:spPr>
          <a:xfrm>
            <a:off x="6400800" y="450799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DIFFERENT FROM C</a:t>
            </a:r>
            <a:endParaRPr lang="en-US" sz="1050" dirty="0"/>
          </a:p>
        </p:txBody>
      </p:sp>
      <p:sp>
        <p:nvSpPr>
          <p:cNvPr id="34" name="Text 32"/>
          <p:cNvSpPr txBox="1"/>
          <p:nvPr/>
        </p:nvSpPr>
        <p:spPr>
          <a:xfrm>
            <a:off x="6400800" y="4873752"/>
            <a:ext cx="5074920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But the hardware is bigger</a:t>
            </a:r>
            <a:endParaRPr lang="en-US" sz="14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Before anything can be loaded, memory, disks and screens must be found and set up. That is most of the work, and most of the time.</a:t>
            </a:r>
            <a:endParaRPr lang="en-US" sz="1400" dirty="0"/>
          </a:p>
        </p:txBody>
      </p:sp>
      <p:sp>
        <p:nvSpPr>
          <p:cNvPr id="35" name="Text 33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Bovet &amp; Cesati, Appendix A (system startup); Beck §3.4.3 (bootstrap loaders)</a:t>
            </a:r>
            <a:endParaRPr lang="en-US" sz="1100" dirty="0"/>
          </a:p>
        </p:txBody>
      </p:sp>
      <p:sp>
        <p:nvSpPr>
          <p:cNvPr id="37" name="Text 3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4 / 27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1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Power-on: the firmware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BIOS, UEFI, and the 512-byte boot sector you wrote in Lecture 5.1.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5 / 27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BIOS: load sector 0 to 7C00 and jump</a:t>
            </a:r>
            <a:endParaRPr lang="en-US" sz="3000" dirty="0"/>
          </a:p>
        </p:txBody>
      </p:sp>
      <p:pic>
        <p:nvPicPr>
          <p:cNvPr id="3" name="Image 0" descr="/home/claude/l7/kernel/bootsecto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188720"/>
            <a:ext cx="5760720" cy="320040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4480560"/>
            <a:ext cx="5760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2"/>
                </a:solidFill>
              </a:rPr>
              <a:t>Real: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accent2"/>
                </a:solidFill>
              </a:rPr>
              <a:t> boot.bin from Lecture 5.1 as a QEMU hard disk. SeaBIOS (the BIOS in QEMU) loads it and it prints its message.</a:t>
            </a:r>
            <a:endParaRPr lang="en-US" sz="1300" dirty="0"/>
          </a:p>
        </p:txBody>
      </p:sp>
      <p:sp>
        <p:nvSpPr>
          <p:cNvPr id="5" name="a1_bi"/>
          <p:cNvSpPr/>
          <p:nvPr/>
        </p:nvSpPr>
        <p:spPr>
          <a:xfrm>
            <a:off x="6537960" y="1188720"/>
            <a:ext cx="5120640" cy="896112"/>
          </a:xfrm>
          <a:prstGeom prst="roundRect">
            <a:avLst>
              <a:gd name="adj" fmla="val 816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6" name="a1_bi"/>
          <p:cNvSpPr/>
          <p:nvPr/>
        </p:nvSpPr>
        <p:spPr>
          <a:xfrm>
            <a:off x="6647688" y="1453896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7" name="a1_bi"/>
          <p:cNvSpPr txBox="1"/>
          <p:nvPr/>
        </p:nvSpPr>
        <p:spPr>
          <a:xfrm>
            <a:off x="6647688" y="14538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8" name="a1_bi"/>
          <p:cNvSpPr txBox="1"/>
          <p:nvPr/>
        </p:nvSpPr>
        <p:spPr>
          <a:xfrm>
            <a:off x="7132320" y="1188720"/>
            <a:ext cx="438912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Power on: the CPU starts in 16-bit </a:t>
            </a:r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real mode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, running firmware code from the chip.</a:t>
            </a:r>
            <a:endParaRPr lang="en-US" sz="1350" dirty="0"/>
          </a:p>
        </p:txBody>
      </p:sp>
      <p:sp>
        <p:nvSpPr>
          <p:cNvPr id="9" name="a2_bi"/>
          <p:cNvSpPr/>
          <p:nvPr/>
        </p:nvSpPr>
        <p:spPr>
          <a:xfrm>
            <a:off x="6537960" y="2157984"/>
            <a:ext cx="5120640" cy="896112"/>
          </a:xfrm>
          <a:prstGeom prst="roundRect">
            <a:avLst>
              <a:gd name="adj" fmla="val 8163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0" name="a2_bi"/>
          <p:cNvSpPr/>
          <p:nvPr/>
        </p:nvSpPr>
        <p:spPr>
          <a:xfrm>
            <a:off x="6647688" y="2423160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1" name="a2_bi"/>
          <p:cNvSpPr txBox="1"/>
          <p:nvPr/>
        </p:nvSpPr>
        <p:spPr>
          <a:xfrm>
            <a:off x="6647688" y="24231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2" name="a2_bi"/>
          <p:cNvSpPr txBox="1"/>
          <p:nvPr/>
        </p:nvSpPr>
        <p:spPr>
          <a:xfrm>
            <a:off x="7132320" y="2157984"/>
            <a:ext cx="438912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POST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(power-on self test): find RAM, disks, keyboard, screen.</a:t>
            </a:r>
            <a:endParaRPr lang="en-US" sz="1350" dirty="0"/>
          </a:p>
        </p:txBody>
      </p:sp>
      <p:sp>
        <p:nvSpPr>
          <p:cNvPr id="13" name="a3_bi"/>
          <p:cNvSpPr/>
          <p:nvPr/>
        </p:nvSpPr>
        <p:spPr>
          <a:xfrm>
            <a:off x="6537960" y="3127248"/>
            <a:ext cx="5120640" cy="896112"/>
          </a:xfrm>
          <a:prstGeom prst="roundRect">
            <a:avLst>
              <a:gd name="adj" fmla="val 816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a3_bi"/>
          <p:cNvSpPr/>
          <p:nvPr/>
        </p:nvSpPr>
        <p:spPr>
          <a:xfrm>
            <a:off x="6647688" y="339242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a3_bi"/>
          <p:cNvSpPr txBox="1"/>
          <p:nvPr/>
        </p:nvSpPr>
        <p:spPr>
          <a:xfrm>
            <a:off x="6647688" y="33924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16" name="a3_bi"/>
          <p:cNvSpPr txBox="1"/>
          <p:nvPr/>
        </p:nvSpPr>
        <p:spPr>
          <a:xfrm>
            <a:off x="7132320" y="3127248"/>
            <a:ext cx="438912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Read </a:t>
            </a:r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sector 0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(512 bytes) of the boot disk to address </a:t>
            </a:r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7C00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</a:t>
            </a:r>
            <a:endParaRPr lang="en-US" sz="1350" dirty="0"/>
          </a:p>
        </p:txBody>
      </p:sp>
      <p:sp>
        <p:nvSpPr>
          <p:cNvPr id="17" name="a4_bi"/>
          <p:cNvSpPr/>
          <p:nvPr/>
        </p:nvSpPr>
        <p:spPr>
          <a:xfrm>
            <a:off x="6537960" y="4096512"/>
            <a:ext cx="5120640" cy="896112"/>
          </a:xfrm>
          <a:prstGeom prst="roundRect">
            <a:avLst>
              <a:gd name="adj" fmla="val 8163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8" name="a4_bi"/>
          <p:cNvSpPr/>
          <p:nvPr/>
        </p:nvSpPr>
        <p:spPr>
          <a:xfrm>
            <a:off x="6647688" y="4361688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9" name="a4_bi"/>
          <p:cNvSpPr txBox="1"/>
          <p:nvPr/>
        </p:nvSpPr>
        <p:spPr>
          <a:xfrm>
            <a:off x="6647688" y="43616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20" name="a4_bi"/>
          <p:cNvSpPr txBox="1"/>
          <p:nvPr/>
        </p:nvSpPr>
        <p:spPr>
          <a:xfrm>
            <a:off x="7132320" y="4096512"/>
            <a:ext cx="438912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Last two bytes </a:t>
            </a:r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55 AA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? Jump to 7C00. If not, try the next device.</a:t>
            </a:r>
            <a:endParaRPr lang="en-US" sz="1350" dirty="0"/>
          </a:p>
        </p:txBody>
      </p:sp>
      <p:sp>
        <p:nvSpPr>
          <p:cNvPr id="21" name="Shape 18"/>
          <p:cNvSpPr/>
          <p:nvPr/>
        </p:nvSpPr>
        <p:spPr>
          <a:xfrm>
            <a:off x="548640" y="5212080"/>
            <a:ext cx="11109960" cy="731520"/>
          </a:xfrm>
          <a:prstGeom prst="roundRect">
            <a:avLst>
              <a:gd name="adj" fmla="val 1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2" name="Text 19"/>
          <p:cNvSpPr txBox="1"/>
          <p:nvPr/>
        </p:nvSpPr>
        <p:spPr>
          <a:xfrm>
            <a:off x="777240" y="5212080"/>
            <a:ext cx="1069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accent1"/>
                </a:solidFill>
              </a:rPr>
              <a:t>512 bytes is too small for a kernel.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So the boot sector loads more of the boot loader from the disk: GRUB's first stage does exactly that.</a:t>
            </a:r>
            <a:endParaRPr lang="en-US" sz="1450" dirty="0"/>
          </a:p>
        </p:txBody>
      </p:sp>
      <p:sp>
        <p:nvSpPr>
          <p:cNvPr id="23" name="Text 20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Bovet &amp; Cesati, Appendix A (the BIOS, the boot loader)</a:t>
            </a:r>
            <a:endParaRPr lang="en-US" sz="1100" dirty="0"/>
          </a:p>
        </p:txBody>
      </p:sp>
      <p:sp>
        <p:nvSpPr>
          <p:cNvPr id="25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6 / 27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UEFI: the modern firmware, and how to tell which one you have</a:t>
            </a:r>
            <a:endParaRPr lang="en-US" sz="30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676656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103120"/>
                <a:gridCol w="2651760"/>
              </a:tblGrid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BIOS (legacy)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UEFI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Since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1981 (IBM PC)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about 2010 on PCs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CPU mode at hand-over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16-bit real mode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32- or 64-bit mode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Finds the boot loader in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sector 0 of a disk (512 bytes)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a file on a FAT partition: \EFI\…\*.efi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Boot loader format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raw machine code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a PE program, the Windows .exe format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Extra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–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Secure Boot: runs only signed boot loaders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7543800" y="1188720"/>
            <a:ext cx="4114800" cy="3108960"/>
          </a:xfrm>
          <a:prstGeom prst="roundRect">
            <a:avLst>
              <a:gd name="adj" fmla="val 2941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5" name="Shape 2"/>
          <p:cNvSpPr/>
          <p:nvPr/>
        </p:nvSpPr>
        <p:spPr>
          <a:xfrm>
            <a:off x="770839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6" name="Shape 3"/>
          <p:cNvSpPr/>
          <p:nvPr/>
        </p:nvSpPr>
        <p:spPr>
          <a:xfrm>
            <a:off x="790956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7" name="Shape 4"/>
          <p:cNvSpPr/>
          <p:nvPr/>
        </p:nvSpPr>
        <p:spPr>
          <a:xfrm>
            <a:off x="811072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4" name="Text 5"/>
          <p:cNvSpPr txBox="1"/>
          <p:nvPr/>
        </p:nvSpPr>
        <p:spPr>
          <a:xfrm>
            <a:off x="8366760" y="123444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same kernel booted with UEFI firmware (OVMF) in QEMU (real)</a:t>
            </a:r>
            <a:endParaRPr lang="en-US" sz="1100" dirty="0"/>
          </a:p>
        </p:txBody>
      </p:sp>
      <p:sp>
        <p:nvSpPr>
          <p:cNvPr id="9" name="Text 6"/>
          <p:cNvSpPr txBox="1"/>
          <p:nvPr/>
        </p:nvSpPr>
        <p:spPr>
          <a:xfrm>
            <a:off x="7744968" y="1572768"/>
            <a:ext cx="374904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ls /sys/firmware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acpi  dmi  efi  memmap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ls /sys/firmware/efi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config_table  efivars …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dmesg | grep efi | head -1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efi: EFI v2.7 by Ubuntu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distribution of EDK II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548640" y="4434840"/>
            <a:ext cx="11109960" cy="1508760"/>
          </a:xfrm>
          <a:prstGeom prst="roundRect">
            <a:avLst>
              <a:gd name="adj" fmla="val 4848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1" name="Text 8"/>
          <p:cNvSpPr txBox="1"/>
          <p:nvPr/>
        </p:nvSpPr>
        <p:spPr>
          <a:xfrm>
            <a:off x="777240" y="4434840"/>
            <a:ext cx="1069848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accent1"/>
                </a:solidFill>
              </a:rPr>
              <a:t>Try it on the lab PC: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ls /sys/firmware/efi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. If the folder exists, the PC booted with UEFI; if not, with BIOS (or UEFI in legacy mode). Our BIOS boot in QEMU had no efi folder: 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acpi dmi memmap</a:t>
            </a:r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 only. The kernel shows the firmware's world as files in /sys (Lecture 7.1).</a:t>
            </a:r>
            <a:endParaRPr lang="en-US" sz="1500" dirty="0"/>
          </a:p>
        </p:txBody>
      </p:sp>
      <p:sp>
        <p:nvSpPr>
          <p:cNvPr id="13" name="Text 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7 / 27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2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The boot loader: GRUB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Load two files into RAM, pass a command line, jump.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8 / 27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GRUB loads the kernel and the initramfs (real boot)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86400" cy="3017520"/>
          </a:xfrm>
          <a:prstGeom prst="roundRect">
            <a:avLst>
              <a:gd name="adj" fmla="val 303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iso/boot/grub/grub.cfg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12064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serial --unit=0 --speed=115200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terminal_output serial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set timeout=3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menuentry "CSE 4105: Ubuntu kernel + our init" {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linux  /boot/vmlinuz console=ttyS0 quiet panic=-1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initrd /boot/initramfs.cpio.gz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263640" y="1188720"/>
            <a:ext cx="5394960" cy="3017520"/>
          </a:xfrm>
          <a:prstGeom prst="roundRect">
            <a:avLst>
              <a:gd name="adj" fmla="val 303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6428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6629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6830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086600" y="123444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boot, on the serial console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6464808" y="1572768"/>
            <a:ext cx="502920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Booting from DVD/CD...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GNU GRUB  version 2.12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highlighted entry will be executed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automatically in 0s.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GRUB: loading the kernel...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GRUB: loading the initramfs...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… our init prints /proc/cmdline: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BOOT_IMAGE=/boot/vmlinuz console=ttyS0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quiet panic=-1</a:t>
            </a:r>
            <a:endParaRPr lang="en-US" sz="1150" dirty="0"/>
          </a:p>
        </p:txBody>
      </p:sp>
      <p:sp>
        <p:nvSpPr>
          <p:cNvPr id="15" name="a1_gr"/>
          <p:cNvSpPr/>
          <p:nvPr/>
        </p:nvSpPr>
        <p:spPr>
          <a:xfrm>
            <a:off x="548640" y="4389120"/>
            <a:ext cx="3520440" cy="1554480"/>
          </a:xfrm>
          <a:prstGeom prst="roundRect">
            <a:avLst>
              <a:gd name="adj" fmla="val 470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a1_gr"/>
          <p:cNvSpPr txBox="1"/>
          <p:nvPr/>
        </p:nvSpPr>
        <p:spPr>
          <a:xfrm>
            <a:off x="713232" y="4434840"/>
            <a:ext cx="3200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linux</a:t>
            </a:r>
            <a:endParaRPr lang="en-US" sz="13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loads the kernel file into RAM and remembers the </a:t>
            </a:r>
            <a:pPr algn="l" indent="0" marL="0">
              <a:spcAft>
                <a:spcPts val="3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command line</a:t>
            </a:r>
            <a:pPr algn="l"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after it.</a:t>
            </a:r>
            <a:endParaRPr lang="en-US" sz="1300" dirty="0"/>
          </a:p>
        </p:txBody>
      </p:sp>
      <p:sp>
        <p:nvSpPr>
          <p:cNvPr id="17" name="a2_gr"/>
          <p:cNvSpPr/>
          <p:nvPr/>
        </p:nvSpPr>
        <p:spPr>
          <a:xfrm>
            <a:off x="4297680" y="4389120"/>
            <a:ext cx="3520440" cy="1554480"/>
          </a:xfrm>
          <a:prstGeom prst="roundRect">
            <a:avLst>
              <a:gd name="adj" fmla="val 470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8" name="a2_gr"/>
          <p:cNvSpPr txBox="1"/>
          <p:nvPr/>
        </p:nvSpPr>
        <p:spPr>
          <a:xfrm>
            <a:off x="4462272" y="4434840"/>
            <a:ext cx="3200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initrd</a:t>
            </a:r>
            <a:endParaRPr lang="en-US" sz="13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loads the initramfs archive next to it. GRUB reads files, so it understands file systems (here ISO 9660; on a PC ext4).</a:t>
            </a:r>
            <a:endParaRPr lang="en-US" sz="1300" dirty="0"/>
          </a:p>
        </p:txBody>
      </p:sp>
      <p:sp>
        <p:nvSpPr>
          <p:cNvPr id="19" name="a3_gr"/>
          <p:cNvSpPr/>
          <p:nvPr/>
        </p:nvSpPr>
        <p:spPr>
          <a:xfrm>
            <a:off x="8046720" y="4389120"/>
            <a:ext cx="3520440" cy="1554480"/>
          </a:xfrm>
          <a:prstGeom prst="roundRect">
            <a:avLst>
              <a:gd name="adj" fmla="val 4706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0" name="a3_gr"/>
          <p:cNvSpPr txBox="1"/>
          <p:nvPr/>
        </p:nvSpPr>
        <p:spPr>
          <a:xfrm>
            <a:off x="8211312" y="4434840"/>
            <a:ext cx="3200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boot</a:t>
            </a:r>
            <a:endParaRPr lang="en-US" sz="13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jumps into the kernel. GRUB adds BOOT_IMAGE= to say which file it was: the kernel prints it in /proc/cmdline.</a:t>
            </a:r>
            <a:endParaRPr lang="en-US" sz="1300" dirty="0"/>
          </a:p>
        </p:txBody>
      </p:sp>
      <p:sp>
        <p:nvSpPr>
          <p:cNvPr id="22" name="Text 1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9 / 27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vmlinuz: one file, three ways to be started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035040" cy="3108960"/>
          </a:xfrm>
          <a:prstGeom prst="roundRect">
            <a:avLst>
              <a:gd name="adj" fmla="val 2941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Ubuntu's kernel file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66928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file vmlinuz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Linux kernel x86 boot executable bzImage,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version 6.8.0-146-generic … RO-rootFS …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ls -l vmlinuz      →  15 067 528 bytes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 -A x -t x1z -N 2 vmlinuz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000000 4d 5a                  &gt;MZ&lt;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 -A x -t x1z -j 0x1fe -N 6 vmlinuz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0001fe 55 aa 00 00 48 64 72 53  &gt;U...HdrS&lt;</a:t>
            </a:r>
            <a:endParaRPr lang="en-US" sz="1150" dirty="0"/>
          </a:p>
        </p:txBody>
      </p:sp>
      <p:sp>
        <p:nvSpPr>
          <p:cNvPr id="9" name="a1_vm"/>
          <p:cNvSpPr/>
          <p:nvPr/>
        </p:nvSpPr>
        <p:spPr>
          <a:xfrm>
            <a:off x="6812280" y="1188720"/>
            <a:ext cx="4846320" cy="969264"/>
          </a:xfrm>
          <a:prstGeom prst="roundRect">
            <a:avLst>
              <a:gd name="adj" fmla="val 7547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0" name="a1_vm"/>
          <p:cNvSpPr txBox="1"/>
          <p:nvPr/>
        </p:nvSpPr>
        <p:spPr>
          <a:xfrm>
            <a:off x="6949440" y="1207008"/>
            <a:ext cx="45720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MZ at byte 0</a:t>
            </a:r>
            <a:endParaRPr lang="en-US" sz="12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the start of a PE (Windows .exe) header: UEFI can run the kernel directly as an EFI program.</a:t>
            </a:r>
            <a:endParaRPr lang="en-US" sz="1250" dirty="0"/>
          </a:p>
        </p:txBody>
      </p:sp>
      <p:sp>
        <p:nvSpPr>
          <p:cNvPr id="11" name="a2_vm"/>
          <p:cNvSpPr/>
          <p:nvPr/>
        </p:nvSpPr>
        <p:spPr>
          <a:xfrm>
            <a:off x="6812280" y="2267712"/>
            <a:ext cx="4846320" cy="969264"/>
          </a:xfrm>
          <a:prstGeom prst="roundRect">
            <a:avLst>
              <a:gd name="adj" fmla="val 7547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a2_vm"/>
          <p:cNvSpPr txBox="1"/>
          <p:nvPr/>
        </p:nvSpPr>
        <p:spPr>
          <a:xfrm>
            <a:off x="6949440" y="2286000"/>
            <a:ext cx="45720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55 AA at byte 510</a:t>
            </a:r>
            <a:endParaRPr lang="en-US" sz="12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a boot-sector signature, from the days when the kernel could boot itself from a floppy.</a:t>
            </a:r>
            <a:endParaRPr lang="en-US" sz="1250" dirty="0"/>
          </a:p>
        </p:txBody>
      </p:sp>
      <p:sp>
        <p:nvSpPr>
          <p:cNvPr id="13" name="a3_vm"/>
          <p:cNvSpPr/>
          <p:nvPr/>
        </p:nvSpPr>
        <p:spPr>
          <a:xfrm>
            <a:off x="6812280" y="3346704"/>
            <a:ext cx="4846320" cy="969264"/>
          </a:xfrm>
          <a:prstGeom prst="roundRect">
            <a:avLst>
              <a:gd name="adj" fmla="val 7547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4" name="a3_vm"/>
          <p:cNvSpPr txBox="1"/>
          <p:nvPr/>
        </p:nvSpPr>
        <p:spPr>
          <a:xfrm>
            <a:off x="6949440" y="3364992"/>
            <a:ext cx="45720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HdrS at byte 0x202</a:t>
            </a:r>
            <a:endParaRPr lang="en-US" sz="12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the Linux boot protocol header: a C struct (setup_header) where GRUB writes the command line and initramfs address.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48640" y="452628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731520" y="469087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731520" y="469087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18" name="Text 16"/>
          <p:cNvSpPr txBox="1"/>
          <p:nvPr/>
        </p:nvSpPr>
        <p:spPr>
          <a:xfrm>
            <a:off x="731520" y="5056632"/>
            <a:ext cx="507492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Like the ELF header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A header the loader reads to know what to load and where (Lecture 6). GRUB is the loader here.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6217920" y="452628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6400800" y="4690872"/>
            <a:ext cx="178308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6400800" y="469087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DIFFERENT FROM C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6400800" y="5056632"/>
            <a:ext cx="507492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But compressed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vmlinuz is the kernel compressed, plus a small program that unpacks it in RAM first: "z" in the name.</a:t>
            </a:r>
            <a:endParaRPr lang="en-US" sz="1350" dirty="0"/>
          </a:p>
        </p:txBody>
      </p:sp>
      <p:sp>
        <p:nvSpPr>
          <p:cNvPr id="24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10 / 27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3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The kernel starts itself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start_kernel(), rest_init(), and the birth of PID 1 and PID 2.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11 / 27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start_kernel(): every subsystem, in order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852160" cy="4754880"/>
          </a:xfrm>
          <a:prstGeom prst="roundRect">
            <a:avLst>
              <a:gd name="adj" fmla="val 192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init/main.c, Linux 6.8 (real lines, shortened)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48640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874  void start_kernel(void)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875  {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895      pr_notice("%s", linux_banner);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897      setup_arch(&amp;command_line);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905      pr_notice("Kernel command line: …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931      trap_init();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932      mm_core_init();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944      sched_init();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976      init_IRQ();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984      time_init();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1008      console_init();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1056      vfs_caches_init();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1072      arch_call_rest_init();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}   /* never returns */</a:t>
            </a:r>
            <a:endParaRPr lang="en-US" sz="115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29400" y="1188720"/>
          <a:ext cx="502920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2606040"/>
                <a:gridCol w="77724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Call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Starts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Lecture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setup_arch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CPU, firmware memory map (e820)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7.2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trap_init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exception handlers (divide by 0, page fault)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mm_core_init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the memory allocator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sched_init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the process scheduler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init_IRQ, time_init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interrupts and the timer tick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vfs_caches_init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the virtual file system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6629400" y="4572000"/>
            <a:ext cx="5029200" cy="1371600"/>
          </a:xfrm>
          <a:prstGeom prst="roundRect">
            <a:avLst>
              <a:gd name="adj" fmla="val 5333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1" name="Text 8"/>
          <p:cNvSpPr txBox="1"/>
          <p:nvPr/>
        </p:nvSpPr>
        <p:spPr>
          <a:xfrm>
            <a:off x="6812280" y="4572000"/>
            <a:ext cx="4663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accent1"/>
                </a:solidFill>
              </a:rPr>
              <a:t>C link: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start_kernel is the kernel's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main()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: a long list of function calls, one per subsystem. Part B of the course is basically this list.</a:t>
            </a:r>
            <a:endParaRPr lang="en-US" sz="1350" dirty="0"/>
          </a:p>
        </p:txBody>
      </p:sp>
      <p:sp>
        <p:nvSpPr>
          <p:cNvPr id="12" name="Text 9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Love, LKD Ch. 1–2; Bovet &amp; Cesati, Appendix A</a:t>
            </a:r>
            <a:endParaRPr lang="en-US" sz="1100" dirty="0"/>
          </a:p>
        </p:txBody>
      </p:sp>
      <p:sp>
        <p:nvSpPr>
          <p:cNvPr id="14" name="Text 10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12 / 27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Watch one real boot, message by message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6235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Click the video to play or pause. About 1½ minutes, no sound.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8503920" y="1188720"/>
            <a:ext cx="3154680" cy="4754880"/>
          </a:xfrm>
          <a:prstGeom prst="roundRect">
            <a:avLst>
              <a:gd name="adj" fmla="val 2319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8732520" y="13258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Watch for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8732520" y="1783080"/>
            <a:ext cx="2743200" cy="4069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1.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The firmware has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no timestamp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the kernel clock starts at 0.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2.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Each message is a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printk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from one function.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3.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Memory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is known after 0.1 s.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4.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The initramfs is unpacked at about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2 s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5.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Run /init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ends the kernel's own work.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13 / 27</a:t>
            </a:r>
            <a:endParaRPr lang="en-US" sz="1100" dirty="0"/>
          </a:p>
        </p:txBody>
      </p:sp>
      <p:pic>
        <p:nvPicPr>
          <p:cNvPr id="10" name="Explainer video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8640" y="1188720"/>
            <a:ext cx="7680960" cy="43205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rest_init(): why init is PID 1 and kthreadd is PID 2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583680" cy="3566160"/>
          </a:xfrm>
          <a:prstGeom prst="roundRect">
            <a:avLst>
              <a:gd name="adj" fmla="val 2564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577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init/main.c, Linux 6.8 (real, shortened)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621792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683  void rest_init(void)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684  {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689      /* We need to spawn init first so that it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obtains pid 1, however the init task will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end up wanting to create kthreads … */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695      pid = user_mode_thread(kernel_init, NULL, CLONE_FS);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…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708      pid = kernel_thread(kthreadd, NULL, NULL, …);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…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730      cpu_startup_entry(CPUHP_ONLINE);   /* idle */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731  }</a:t>
            </a:r>
            <a:endParaRPr lang="en-US" sz="1150" dirty="0"/>
          </a:p>
        </p:txBody>
      </p:sp>
      <p:sp>
        <p:nvSpPr>
          <p:cNvPr id="9" name="a1_ri"/>
          <p:cNvSpPr/>
          <p:nvPr/>
        </p:nvSpPr>
        <p:spPr>
          <a:xfrm>
            <a:off x="7360920" y="1188720"/>
            <a:ext cx="4297680" cy="1078992"/>
          </a:xfrm>
          <a:prstGeom prst="roundRect">
            <a:avLst>
              <a:gd name="adj" fmla="val 678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0" name="a1_ri"/>
          <p:cNvSpPr txBox="1"/>
          <p:nvPr/>
        </p:nvSpPr>
        <p:spPr>
          <a:xfrm>
            <a:off x="7498080" y="1216152"/>
            <a:ext cx="402336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PID 0: the boot thread itself</a:t>
            </a:r>
            <a:endParaRPr lang="en-US" sz="12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After creating the other two, it becomes the </a:t>
            </a:r>
            <a:pPr algn="l"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idle task</a:t>
            </a:r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: it runs when nothing else can. That is the PPID 0 you saw in 7.1.</a:t>
            </a:r>
            <a:endParaRPr lang="en-US" sz="1250" dirty="0"/>
          </a:p>
        </p:txBody>
      </p:sp>
      <p:sp>
        <p:nvSpPr>
          <p:cNvPr id="11" name="a2_ri"/>
          <p:cNvSpPr/>
          <p:nvPr/>
        </p:nvSpPr>
        <p:spPr>
          <a:xfrm>
            <a:off x="7360920" y="2377440"/>
            <a:ext cx="4297680" cy="1078992"/>
          </a:xfrm>
          <a:prstGeom prst="roundRect">
            <a:avLst>
              <a:gd name="adj" fmla="val 678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2" name="a2_ri"/>
          <p:cNvSpPr txBox="1"/>
          <p:nvPr/>
        </p:nvSpPr>
        <p:spPr>
          <a:xfrm>
            <a:off x="7498080" y="2404872"/>
            <a:ext cx="402336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PID 1: kernel_init</a:t>
            </a:r>
            <a:endParaRPr lang="en-US" sz="12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Created first, on purpose (the comment says so). It finishes the kernel's set-up, then becomes your /init.</a:t>
            </a:r>
            <a:endParaRPr lang="en-US" sz="1250" dirty="0"/>
          </a:p>
        </p:txBody>
      </p:sp>
      <p:sp>
        <p:nvSpPr>
          <p:cNvPr id="13" name="a3_ri"/>
          <p:cNvSpPr/>
          <p:nvPr/>
        </p:nvSpPr>
        <p:spPr>
          <a:xfrm>
            <a:off x="7360920" y="3566160"/>
            <a:ext cx="4297680" cy="1078992"/>
          </a:xfrm>
          <a:prstGeom prst="roundRect">
            <a:avLst>
              <a:gd name="adj" fmla="val 678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a3_ri"/>
          <p:cNvSpPr txBox="1"/>
          <p:nvPr/>
        </p:nvSpPr>
        <p:spPr>
          <a:xfrm>
            <a:off x="7498080" y="3593592"/>
            <a:ext cx="402336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PID 2: kthreadd</a:t>
            </a:r>
            <a:endParaRPr lang="en-US" sz="12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Created second. Every later kernel thread is made by it: PPID 2.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48640" y="4937760"/>
            <a:ext cx="11109960" cy="1005840"/>
          </a:xfrm>
          <a:prstGeom prst="roundRect">
            <a:avLst>
              <a:gd name="adj" fmla="val 7273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777240" y="4937760"/>
            <a:ext cx="10698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accent1"/>
                </a:solidFill>
              </a:rPr>
              <a:t>C link: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user_mode_thread(kernel_init, …)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is like 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pthread_create(&amp;t, NULL, func, NULL)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: start a new thread of control that runs a C function. The PID is given in creation order: 1, then 2.</a:t>
            </a:r>
            <a:endParaRPr lang="en-US" sz="1450" dirty="0"/>
          </a:p>
        </p:txBody>
      </p:sp>
      <p:sp>
        <p:nvSpPr>
          <p:cNvPr id="18" name="Text 15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14 / 27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kernel_init(): looking for a program to become PID 1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583680" cy="3657600"/>
          </a:xfrm>
          <a:prstGeom prst="roundRect">
            <a:avLst>
              <a:gd name="adj" fmla="val 250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577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init/main.c, Linux 6.8 (real, shortened)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621792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159  static char *ramdisk_execute_command = "/init";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…  in kernel_init():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1466      if (ramdisk_execute_command) {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1467          ret = run_init_process(ramdisk_execute_command);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1468          if (!ret) return 0;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…  init= from the command line, then: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1497      if (!try_to_run_init_process("/sbin/init") ||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1498          !try_to_run_init_process("/etc/init") ||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1499          !try_to_run_init_process("/bin/init") ||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1500          !try_to_run_init_process("/bin/sh"))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1501          return 0;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1503      panic("No working init found. …");</a:t>
            </a:r>
            <a:endParaRPr lang="en-US" sz="1100" dirty="0"/>
          </a:p>
        </p:txBody>
      </p:sp>
      <p:sp>
        <p:nvSpPr>
          <p:cNvPr id="9" name="a1_ki"/>
          <p:cNvSpPr/>
          <p:nvPr/>
        </p:nvSpPr>
        <p:spPr>
          <a:xfrm>
            <a:off x="7360920" y="1188720"/>
            <a:ext cx="4297680" cy="749808"/>
          </a:xfrm>
          <a:prstGeom prst="roundRect">
            <a:avLst>
              <a:gd name="adj" fmla="val 975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0" name="a1_ki"/>
          <p:cNvSpPr/>
          <p:nvPr/>
        </p:nvSpPr>
        <p:spPr>
          <a:xfrm>
            <a:off x="7470648" y="138074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1" name="a1_ki"/>
          <p:cNvSpPr txBox="1"/>
          <p:nvPr/>
        </p:nvSpPr>
        <p:spPr>
          <a:xfrm>
            <a:off x="7470648" y="13807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12" name="a1_ki"/>
          <p:cNvSpPr txBox="1"/>
          <p:nvPr/>
        </p:nvSpPr>
        <p:spPr>
          <a:xfrm>
            <a:off x="7955280" y="1188720"/>
            <a:ext cx="3566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/init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in the initramfs (or rdinit=…)</a:t>
            </a:r>
            <a:endParaRPr lang="en-US" sz="1350" dirty="0"/>
          </a:p>
        </p:txBody>
      </p:sp>
      <p:sp>
        <p:nvSpPr>
          <p:cNvPr id="13" name="a2_ki"/>
          <p:cNvSpPr/>
          <p:nvPr/>
        </p:nvSpPr>
        <p:spPr>
          <a:xfrm>
            <a:off x="7360920" y="2011680"/>
            <a:ext cx="4297680" cy="749808"/>
          </a:xfrm>
          <a:prstGeom prst="roundRect">
            <a:avLst>
              <a:gd name="adj" fmla="val 9756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4" name="a2_ki"/>
          <p:cNvSpPr/>
          <p:nvPr/>
        </p:nvSpPr>
        <p:spPr>
          <a:xfrm>
            <a:off x="7470648" y="220370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a2_ki"/>
          <p:cNvSpPr txBox="1"/>
          <p:nvPr/>
        </p:nvSpPr>
        <p:spPr>
          <a:xfrm>
            <a:off x="7470648" y="220370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6" name="a2_ki"/>
          <p:cNvSpPr txBox="1"/>
          <p:nvPr/>
        </p:nvSpPr>
        <p:spPr>
          <a:xfrm>
            <a:off x="7955280" y="2011680"/>
            <a:ext cx="3566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init=…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from the command line</a:t>
            </a:r>
            <a:endParaRPr lang="en-US" sz="1350" dirty="0"/>
          </a:p>
        </p:txBody>
      </p:sp>
      <p:sp>
        <p:nvSpPr>
          <p:cNvPr id="17" name="a3_ki"/>
          <p:cNvSpPr/>
          <p:nvPr/>
        </p:nvSpPr>
        <p:spPr>
          <a:xfrm>
            <a:off x="7360920" y="2834640"/>
            <a:ext cx="4297680" cy="749808"/>
          </a:xfrm>
          <a:prstGeom prst="roundRect">
            <a:avLst>
              <a:gd name="adj" fmla="val 975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8" name="a3_ki"/>
          <p:cNvSpPr/>
          <p:nvPr/>
        </p:nvSpPr>
        <p:spPr>
          <a:xfrm>
            <a:off x="7470648" y="302666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9" name="a3_ki"/>
          <p:cNvSpPr txBox="1"/>
          <p:nvPr/>
        </p:nvSpPr>
        <p:spPr>
          <a:xfrm>
            <a:off x="7470648" y="30266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20" name="a3_ki"/>
          <p:cNvSpPr txBox="1"/>
          <p:nvPr/>
        </p:nvSpPr>
        <p:spPr>
          <a:xfrm>
            <a:off x="7955280" y="2834640"/>
            <a:ext cx="3566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/sbin/init, /etc/init, /bin/init, /bin/sh</a:t>
            </a:r>
            <a:endParaRPr lang="en-US" sz="1350" dirty="0"/>
          </a:p>
        </p:txBody>
      </p:sp>
      <p:sp>
        <p:nvSpPr>
          <p:cNvPr id="21" name="a4_ki"/>
          <p:cNvSpPr/>
          <p:nvPr/>
        </p:nvSpPr>
        <p:spPr>
          <a:xfrm>
            <a:off x="7360920" y="3657600"/>
            <a:ext cx="4297680" cy="749808"/>
          </a:xfrm>
          <a:prstGeom prst="roundRect">
            <a:avLst>
              <a:gd name="adj" fmla="val 9756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2" name="a4_ki"/>
          <p:cNvSpPr/>
          <p:nvPr/>
        </p:nvSpPr>
        <p:spPr>
          <a:xfrm>
            <a:off x="7470648" y="384962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3" name="a4_ki"/>
          <p:cNvSpPr txBox="1"/>
          <p:nvPr/>
        </p:nvSpPr>
        <p:spPr>
          <a:xfrm>
            <a:off x="7470648" y="38496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24" name="a4_ki"/>
          <p:cNvSpPr txBox="1"/>
          <p:nvPr/>
        </p:nvSpPr>
        <p:spPr>
          <a:xfrm>
            <a:off x="7955280" y="3657600"/>
            <a:ext cx="3566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nothing found: </a:t>
            </a:r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panic</a:t>
            </a:r>
            <a:endParaRPr lang="en-US" sz="1350" dirty="0"/>
          </a:p>
        </p:txBody>
      </p:sp>
      <p:sp>
        <p:nvSpPr>
          <p:cNvPr id="25" name="Shape 23"/>
          <p:cNvSpPr/>
          <p:nvPr/>
        </p:nvSpPr>
        <p:spPr>
          <a:xfrm>
            <a:off x="548640" y="5029200"/>
            <a:ext cx="11109960" cy="914400"/>
          </a:xfrm>
          <a:prstGeom prst="roundRect">
            <a:avLst>
              <a:gd name="adj" fmla="val 8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777240" y="502920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run_init_process()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ends in 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kernel_execve("/init", …)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: the same exec that a shell uses to start a program (Lecture 8). PID 1 stops being kernel code and becomes your C program.</a:t>
            </a:r>
            <a:endParaRPr lang="en-US" sz="1450" dirty="0"/>
          </a:p>
        </p:txBody>
      </p:sp>
      <p:sp>
        <p:nvSpPr>
          <p:cNvPr id="28" name="Text 25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15 / 27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initramfs: a first root file system in RAM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852160" cy="2560320"/>
          </a:xfrm>
          <a:prstGeom prst="roundRect">
            <a:avLst>
              <a:gd name="adj" fmla="val 3571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mkinitramfs.sh (lab)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48640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mkdir -p rootfs/proc rootfs/sys rootfs/dev rootfs/bin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cp init rootfs/init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cp kinfo_static rootfs/bin/kinfo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cd rootfs &amp;&amp; find . | cpio -o -H newc \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| gzip &gt; ../initramfs.cpio.gz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548640" y="3886200"/>
            <a:ext cx="5852160" cy="2057400"/>
          </a:xfrm>
          <a:prstGeom prst="roundRect">
            <a:avLst>
              <a:gd name="adj" fmla="val 4444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40142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40142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40142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393192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zcat initramfs.cpio.gz | cpio -tv 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4270248"/>
            <a:ext cx="54864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drwxr-xr-x  proc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drwxr-xr-x  dev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drwxr-xr-x  sys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-rwxr-xr-x  init       826008 bytes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-rwxr-xr-x  bin/kinfo  968048 bytes</a:t>
            </a:r>
            <a:endParaRPr lang="en-US" sz="1150" dirty="0"/>
          </a:p>
        </p:txBody>
      </p:sp>
      <p:sp>
        <p:nvSpPr>
          <p:cNvPr id="15" name="a1_ir"/>
          <p:cNvSpPr/>
          <p:nvPr/>
        </p:nvSpPr>
        <p:spPr>
          <a:xfrm>
            <a:off x="6629400" y="1188720"/>
            <a:ext cx="502920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a1_ir"/>
          <p:cNvSpPr txBox="1"/>
          <p:nvPr/>
        </p:nvSpPr>
        <p:spPr>
          <a:xfrm>
            <a:off x="6784848" y="1225296"/>
            <a:ext cx="4754880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Why it exists</a:t>
            </a:r>
            <a:endParaRPr lang="en-US" sz="12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The real root disk may need a driver that is a module (Lecture 7.1), on the disk itself. The initramfs carries those modules and a small /init that loads them, mounts the real root, then hands over.</a:t>
            </a:r>
            <a:endParaRPr lang="en-US" sz="1250" dirty="0"/>
          </a:p>
        </p:txBody>
      </p:sp>
      <p:sp>
        <p:nvSpPr>
          <p:cNvPr id="17" name="a2_ir"/>
          <p:cNvSpPr/>
          <p:nvPr/>
        </p:nvSpPr>
        <p:spPr>
          <a:xfrm>
            <a:off x="6629400" y="2788920"/>
            <a:ext cx="502920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8" name="a2_ir"/>
          <p:cNvSpPr txBox="1"/>
          <p:nvPr/>
        </p:nvSpPr>
        <p:spPr>
          <a:xfrm>
            <a:off x="6784848" y="2825496"/>
            <a:ext cx="4754880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cpio</a:t>
            </a:r>
            <a:endParaRPr lang="en-US" sz="12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An old, simple archive format (like tar). The kernel has its own unpacker: "Trying to unpack rootfs image as initramfs" in the boot log.</a:t>
            </a:r>
            <a:endParaRPr lang="en-US" sz="1250" dirty="0"/>
          </a:p>
        </p:txBody>
      </p:sp>
      <p:sp>
        <p:nvSpPr>
          <p:cNvPr id="19" name="a3_ir"/>
          <p:cNvSpPr/>
          <p:nvPr/>
        </p:nvSpPr>
        <p:spPr>
          <a:xfrm>
            <a:off x="6629400" y="4389120"/>
            <a:ext cx="5029200" cy="1463040"/>
          </a:xfrm>
          <a:prstGeom prst="roundRect">
            <a:avLst>
              <a:gd name="adj" fmla="val 5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0" name="a3_ir"/>
          <p:cNvSpPr txBox="1"/>
          <p:nvPr/>
        </p:nvSpPr>
        <p:spPr>
          <a:xfrm>
            <a:off x="6784848" y="4425696"/>
            <a:ext cx="4754880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Why -static</a:t>
            </a:r>
            <a:endParaRPr lang="en-US" sz="12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The initramfs has no libc.so and no ld.so (Lecture 5.2). A static program needs nothing: 826 KB for a small init.</a:t>
            </a:r>
            <a:endParaRPr lang="en-US" sz="1250" dirty="0"/>
          </a:p>
        </p:txBody>
      </p:sp>
      <p:sp>
        <p:nvSpPr>
          <p:cNvPr id="22" name="Text 1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16 / 27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4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PID 1: the first user program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Yours, in the lab. And what happens when it goes wrong.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17 / 27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Our own init: 50 lines of ordinary C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760720" cy="4754880"/>
          </a:xfrm>
          <a:prstGeom prst="roundRect">
            <a:avLst>
              <a:gd name="adj" fmla="val 192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myinit.c (lab reference, shortened)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39496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 main(int argc, char *argv[]) {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printf("*** myinit: I am PID %d …", getpid(), …);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mount("proc", "/proc", "proc", 0, NULL);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mount("sysfs", "/sys", "sysfs", 0, NULL);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show("kernel:", "/proc/sys/kernel/osrelease");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show("command line:", "/proc/cmdline");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pid_t pid = fork();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if (pid == 0) {                /* child */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execv("/bin/kinfo", args);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_exit(127);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}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waitpid(pid, &amp;status, 0);     /* parent */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reboot(RB_POWER_OFF);   /* never return */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537960" y="1188720"/>
            <a:ext cx="5120640" cy="3200400"/>
          </a:xfrm>
          <a:prstGeom prst="roundRect">
            <a:avLst>
              <a:gd name="adj" fmla="val 2857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670255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690372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10488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360920" y="12344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./boot.sh  (lab, 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6739128" y="1572768"/>
            <a:ext cx="475488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*** myinit: I am PID 1, started by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the kernel as /init ***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kernel:        6.8.0-146-generic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command line:  console=ttyS0 quiet panic=-1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… kinfo's output (Lecture 7.1) …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myinit: child 78 (kinfo) exited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with status 0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myinit: all done, powering off.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    2.420903] reboot: Power down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6537960" y="4572000"/>
            <a:ext cx="5120640" cy="1371600"/>
          </a:xfrm>
          <a:prstGeom prst="roundRect">
            <a:avLst>
              <a:gd name="adj" fmla="val 5333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6720840" y="4572000"/>
            <a:ext cx="47548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C link: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fork + exec + wait is how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every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program after PID 1 is born, including the ones your shell starts. Lecture 8 opens it up.</a:t>
            </a:r>
            <a:endParaRPr lang="en-US" sz="1400" dirty="0"/>
          </a:p>
        </p:txBody>
      </p:sp>
      <p:sp>
        <p:nvSpPr>
          <p:cNvPr id="18" name="Text 15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18 / 27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When PID 1 goes wrong: three real kernel panics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1. init returns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3520440" cy="2606040"/>
          </a:xfrm>
          <a:prstGeom prst="roundRect">
            <a:avLst>
              <a:gd name="adj" fmla="val 3509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713232" y="17282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914400" y="17282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1115568" y="17282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1371600" y="1645920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serial console (real)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749808" y="1984248"/>
            <a:ext cx="31546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starter: main() ends with return 0;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myinit: all done.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Kernel panic - not syncing: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Attempted to kill init!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exitcode=0x00000000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548640" y="4343400"/>
            <a:ext cx="3520440" cy="1600200"/>
          </a:xfrm>
          <a:prstGeom prst="roundRect">
            <a:avLst>
              <a:gd name="adj" fmla="val 4571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685800" y="4389120"/>
            <a:ext cx="32461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PID 1 must never end: every orphaned process is given to it. kernel/exit.c line 840 panics.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297680" y="1188720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2. no /init, no root disk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4297680" y="1600200"/>
            <a:ext cx="3520440" cy="2606040"/>
          </a:xfrm>
          <a:prstGeom prst="roundRect">
            <a:avLst>
              <a:gd name="adj" fmla="val 3509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4462272" y="17282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4663440" y="17282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4864608" y="17282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5120640" y="1645920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serial console (real)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4498848" y="1984248"/>
            <a:ext cx="31546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initramfs without /init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VFS: Cannot open root device ""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Please append a correct "root="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Kernel panic - not syncing: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VFS: Unable to mount root fs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on unknown-block(0,0)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4297680" y="4343400"/>
            <a:ext cx="3520440" cy="1600200"/>
          </a:xfrm>
          <a:prstGeom prst="roundRect">
            <a:avLst>
              <a:gd name="adj" fmla="val 4571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4434840" y="4389120"/>
            <a:ext cx="32461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No /init, so the kernel tried a root disk; none was given. The fix: an init, or root=/dev/…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8046720" y="1188720"/>
            <a:ext cx="3520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chemeClr val="tx2"/>
                </a:solidFill>
              </a:rPr>
              <a:t>3. the wrong PID 1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8046720" y="1600200"/>
            <a:ext cx="3520440" cy="2606040"/>
          </a:xfrm>
          <a:prstGeom prst="roundRect">
            <a:avLst>
              <a:gd name="adj" fmla="val 3509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23" name="Shape 21"/>
          <p:cNvSpPr/>
          <p:nvPr/>
        </p:nvSpPr>
        <p:spPr>
          <a:xfrm>
            <a:off x="8211312" y="17282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8412480" y="17282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8613648" y="17282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8869680" y="1645920"/>
            <a:ext cx="2514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serial console (real)</a:t>
            </a:r>
            <a:endParaRPr lang="en-US" sz="1100" dirty="0"/>
          </a:p>
        </p:txBody>
      </p:sp>
      <p:sp>
        <p:nvSpPr>
          <p:cNvPr id="27" name="Text 25"/>
          <p:cNvSpPr txBox="1"/>
          <p:nvPr/>
        </p:nvSpPr>
        <p:spPr>
          <a:xfrm>
            <a:off x="8247888" y="1984248"/>
            <a:ext cx="31546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boot.sh with EXTRA=rdinit=/bin/kinfo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Processes: 0 user processes,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0 kernel threads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Kernel panic - not syncing: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Attempted to kill init!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PID: 1 Comm: kinfo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8046720" y="4343400"/>
            <a:ext cx="3520440" cy="1600200"/>
          </a:xfrm>
          <a:prstGeom prst="roundRect">
            <a:avLst>
              <a:gd name="adj" fmla="val 4571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8183880" y="4389120"/>
            <a:ext cx="32461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kinfo became PID 1: /proc was never mounted, so it saw nothing; then it ended.</a:t>
            </a:r>
            <a:endParaRPr lang="en-US" sz="1300" dirty="0"/>
          </a:p>
        </p:txBody>
      </p:sp>
      <p:sp>
        <p:nvSpPr>
          <p:cNvPr id="31" name="Text 28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19 / 27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kernel is relocated too: KASLR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766560" cy="2194560"/>
          </a:xfrm>
          <a:prstGeom prst="roundRect">
            <a:avLst>
              <a:gd name="adj" fmla="val 4167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760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last line of four panics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640080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Kernel Offset: 0x9e00000 from 0xffffffff81000000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Kernel Offset: 0x25e00000 from 0xffffffff81000000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Kernel Offset: 0x27200000 from 0xffffffff81000000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booted with nokaslr on the command line:</a:t>
            </a:r>
            <a:endParaRPr lang="en-US" sz="12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Kernel Offset: disabled</a:t>
            </a:r>
            <a:endParaRPr lang="en-US" sz="1200" dirty="0"/>
          </a:p>
        </p:txBody>
      </p:sp>
      <p:sp>
        <p:nvSpPr>
          <p:cNvPr id="9" name="a1_ka"/>
          <p:cNvSpPr/>
          <p:nvPr/>
        </p:nvSpPr>
        <p:spPr>
          <a:xfrm>
            <a:off x="7543800" y="1188720"/>
            <a:ext cx="4114800" cy="987552"/>
          </a:xfrm>
          <a:prstGeom prst="roundRect">
            <a:avLst>
              <a:gd name="adj" fmla="val 7407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0" name="a1_ka"/>
          <p:cNvSpPr txBox="1"/>
          <p:nvPr/>
        </p:nvSpPr>
        <p:spPr>
          <a:xfrm>
            <a:off x="7680960" y="1207008"/>
            <a:ext cx="3840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0xffffffff81000000</a:t>
            </a:r>
            <a:endParaRPr lang="en-US" sz="12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where System.map says _text is (Lecture 7.1): the address the kernel was linked for.</a:t>
            </a:r>
            <a:endParaRPr lang="en-US" sz="1250" dirty="0"/>
          </a:p>
        </p:txBody>
      </p:sp>
      <p:sp>
        <p:nvSpPr>
          <p:cNvPr id="11" name="a2_ka"/>
          <p:cNvSpPr/>
          <p:nvPr/>
        </p:nvSpPr>
        <p:spPr>
          <a:xfrm>
            <a:off x="7543800" y="2286000"/>
            <a:ext cx="4114800" cy="987552"/>
          </a:xfrm>
          <a:prstGeom prst="roundRect">
            <a:avLst>
              <a:gd name="adj" fmla="val 7407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2" name="a2_ka"/>
          <p:cNvSpPr txBox="1"/>
          <p:nvPr/>
        </p:nvSpPr>
        <p:spPr>
          <a:xfrm>
            <a:off x="7680960" y="2304288"/>
            <a:ext cx="3840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+ a random offset</a:t>
            </a:r>
            <a:endParaRPr lang="en-US" sz="12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chosen at every boot, so start_kernel is somewhere else each time. An attacker cannot know where kernel code is.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548640" y="3611880"/>
            <a:ext cx="5440680" cy="2331720"/>
          </a:xfrm>
          <a:prstGeom prst="roundRect">
            <a:avLst>
              <a:gd name="adj" fmla="val 3137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31520" y="377647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31520" y="377647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16" name="Text 14"/>
          <p:cNvSpPr txBox="1"/>
          <p:nvPr/>
        </p:nvSpPr>
        <p:spPr>
          <a:xfrm>
            <a:off x="731520" y="4142232"/>
            <a:ext cx="5074920" cy="1709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Same as ASLR and M records</a:t>
            </a:r>
            <a:endParaRPr lang="en-US" sz="14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Lecture 5.2: a PIE program gets a random base at every run. Lecture 5.1: a relocating loader adds the load address to address fields. The kernel's decompressor does both to the kernel itself.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6217920" y="3611880"/>
            <a:ext cx="5440680" cy="2331720"/>
          </a:xfrm>
          <a:prstGeom prst="roundRect">
            <a:avLst>
              <a:gd name="adj" fmla="val 3137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6400800" y="3776472"/>
            <a:ext cx="178308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6400800" y="377647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DIFFERENT FROM C</a:t>
            </a:r>
            <a:endParaRPr lang="en-US" sz="10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0" y="4142232"/>
            <a:ext cx="5074920" cy="1709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But who relocates the relocator?</a:t>
            </a:r>
            <a:endParaRPr lang="en-US" sz="14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There is no ld.so before the kernel runs. The small decompressor program in vmlinuz picks the offset and applies the kernel's own relocation table, then jumps in.</a:t>
            </a:r>
            <a:endParaRPr lang="en-US" sz="1400" dirty="0"/>
          </a:p>
        </p:txBody>
      </p:sp>
      <p:sp>
        <p:nvSpPr>
          <p:cNvPr id="22" name="Text 1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20 / 27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On the lab PC: systemd is PID 1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669280" cy="2743200"/>
          </a:xfrm>
          <a:prstGeom prst="roundRect">
            <a:avLst>
              <a:gd name="adj" fmla="val 333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commands to run on the lab PC (Ubuntu)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30352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ps -o pid,ppid,comm -p 1,2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  1   0 systemd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  2   0 kthreadd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ls -l /sbin/init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/sbin/init -&gt; /lib/systemd/systemd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systemd-analyze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firmware + loader + kernel + userspace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systemctl list-units --type=service | head</a:t>
            </a:r>
            <a:endParaRPr lang="en-US" sz="1150" dirty="0"/>
          </a:p>
        </p:txBody>
      </p:sp>
      <p:sp>
        <p:nvSpPr>
          <p:cNvPr id="9" name="a1_sd"/>
          <p:cNvSpPr/>
          <p:nvPr/>
        </p:nvSpPr>
        <p:spPr>
          <a:xfrm>
            <a:off x="6446520" y="1188720"/>
            <a:ext cx="5212080" cy="877824"/>
          </a:xfrm>
          <a:prstGeom prst="roundRect">
            <a:avLst>
              <a:gd name="adj" fmla="val 833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0" name="a1_sd"/>
          <p:cNvSpPr txBox="1"/>
          <p:nvPr/>
        </p:nvSpPr>
        <p:spPr>
          <a:xfrm>
            <a:off x="6583680" y="1197864"/>
            <a:ext cx="493776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1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Same job as our init</a:t>
            </a:r>
            <a:endParaRPr lang="en-US" sz="1200" dirty="0"/>
          </a:p>
          <a:p>
            <a:pPr algn="l" indent="0" marL="0">
              <a:spcAft>
                <a:spcPts val="1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Mount /proc and /sys, start programs with fork + exec, wait for them, never exit.</a:t>
            </a:r>
            <a:endParaRPr lang="en-US" sz="1200" dirty="0"/>
          </a:p>
        </p:txBody>
      </p:sp>
      <p:sp>
        <p:nvSpPr>
          <p:cNvPr id="11" name="a2_sd"/>
          <p:cNvSpPr/>
          <p:nvPr/>
        </p:nvSpPr>
        <p:spPr>
          <a:xfrm>
            <a:off x="6446520" y="2167128"/>
            <a:ext cx="5212080" cy="877824"/>
          </a:xfrm>
          <a:prstGeom prst="roundRect">
            <a:avLst>
              <a:gd name="adj" fmla="val 8333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2" name="a2_sd"/>
          <p:cNvSpPr txBox="1"/>
          <p:nvPr/>
        </p:nvSpPr>
        <p:spPr>
          <a:xfrm>
            <a:off x="6583680" y="2176272"/>
            <a:ext cx="493776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1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Much more</a:t>
            </a:r>
            <a:endParaRPr lang="en-US" sz="1200" dirty="0"/>
          </a:p>
          <a:p>
            <a:pPr algn="l" indent="0" marL="0">
              <a:spcAft>
                <a:spcPts val="1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Starts hundreds of services in parallel, restarts them when they crash, logs their output (journalctl), shuts down cleanly.</a:t>
            </a:r>
            <a:endParaRPr lang="en-US" sz="1200" dirty="0"/>
          </a:p>
        </p:txBody>
      </p:sp>
      <p:sp>
        <p:nvSpPr>
          <p:cNvPr id="13" name="a3_sd"/>
          <p:cNvSpPr/>
          <p:nvPr/>
        </p:nvSpPr>
        <p:spPr>
          <a:xfrm>
            <a:off x="6446520" y="3145536"/>
            <a:ext cx="5212080" cy="877824"/>
          </a:xfrm>
          <a:prstGeom prst="roundRect">
            <a:avLst>
              <a:gd name="adj" fmla="val 833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a3_sd"/>
          <p:cNvSpPr txBox="1"/>
          <p:nvPr/>
        </p:nvSpPr>
        <p:spPr>
          <a:xfrm>
            <a:off x="6583680" y="3154680"/>
            <a:ext cx="493776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1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systemd-analyze</a:t>
            </a:r>
            <a:endParaRPr lang="en-US" sz="1200" dirty="0"/>
          </a:p>
          <a:p>
            <a:pPr algn="l" indent="0" marL="0">
              <a:spcAft>
                <a:spcPts val="1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Prints how long each boot stage took on that PC: firmware, loader, kernel, user space. Compare with our 2.4 s QEMU boot.</a:t>
            </a:r>
            <a:endParaRPr lang="en-US" sz="12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4160520"/>
          <a:ext cx="1110996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4206240"/>
                <a:gridCol w="4892040"/>
              </a:tblGrid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SIC bootstrap (5.1)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PC with Linux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Started by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hardware, at address 0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firmware chip, then GRUB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Loads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object code from device F1, to address 80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kernel + initramfs from disk, anywhere (KASLR)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Then jumps to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80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the kernel, then /init, then systemd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17" name="Text 1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21 / 27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LAB 7.2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Boot your own init in QEMU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myinit.c: three TODOs, one deliberate kernel panic.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22 / 27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Lab 7.2 tasks, step by step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1389888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3898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417320" y="1298448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Get a kernel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sudo cp /boot/vmlinuz-$(uname -r) vmlinuz &amp;&amp; sudo chmod a+r vmlinuz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: the lab PC's own kernel.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617220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6355080" y="1389888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6355080" y="13898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7040880" y="1298448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Boot the starter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-Wall -static -o init myinit_starter.c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,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./mkinitramfs.sh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,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./boot.sh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 Read the panic: why?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48640" y="2761488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31520" y="2962656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31520" y="296265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417320" y="2871216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TODO 1: mount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Mount /proc and /sys. Now the kernel version and command line appear.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6172200" y="2761488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6355080" y="2962656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6355080" y="296265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7040880" y="2871216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TODO 2: fork + exec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Build kinfo with -static, run it as a child of your init, print its exit status.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48640" y="4334256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731520" y="4535424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31520" y="45354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5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1417320" y="4443984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TODO 3: never exit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sync() and reboot(RB_POWER_OFF): QEMU powers off cleanly, no panic.</a:t>
            </a:r>
            <a:endParaRPr lang="en-US" sz="1350" dirty="0"/>
          </a:p>
        </p:txBody>
      </p:sp>
      <p:sp>
        <p:nvSpPr>
          <p:cNvPr id="23" name="Shape 21"/>
          <p:cNvSpPr/>
          <p:nvPr/>
        </p:nvSpPr>
        <p:spPr>
          <a:xfrm>
            <a:off x="6172200" y="4334256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6355080" y="4535424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6355080" y="45354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bg1"/>
                </a:solidFill>
              </a:rPr>
              <a:t>6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7040880" y="4443984"/>
            <a:ext cx="443484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Experiments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EXTRA=rdinit=/bin/kinfo ./boot.sh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; 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EXTRA=nokaslr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; boot with -m 128. Note what changes.</a:t>
            </a:r>
            <a:endParaRPr lang="en-US" sz="1350" dirty="0"/>
          </a:p>
        </p:txBody>
      </p:sp>
      <p:sp>
        <p:nvSpPr>
          <p:cNvPr id="27" name="Text 25"/>
          <p:cNvSpPr txBox="1"/>
          <p:nvPr/>
        </p:nvSpPr>
        <p:spPr>
          <a:xfrm>
            <a:off x="548640" y="589788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i="1" dirty="0">
                <a:solidFill>
                  <a:schemeClr val="accent3"/>
                </a:solidFill>
              </a:rPr>
              <a:t>Quit a stuck QEMU with Ctrl-A then X. Submit: myinit.c and the serial output of your final boot.</a:t>
            </a:r>
            <a:endParaRPr lang="en-US" sz="1300" dirty="0"/>
          </a:p>
        </p:txBody>
      </p:sp>
      <p:sp>
        <p:nvSpPr>
          <p:cNvPr id="29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23 / 27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Checkpoint: test yourself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71600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13232" y="1371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417320" y="1234440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The BIOS loads how many bytes from the boot disk, and to where?</a:t>
            </a:r>
            <a:endParaRPr lang="en-US" sz="1500" dirty="0"/>
          </a:p>
        </p:txBody>
      </p:sp>
      <p:sp>
        <p:nvSpPr>
          <p:cNvPr id="7" name="a1_ans"/>
          <p:cNvSpPr txBox="1"/>
          <p:nvPr/>
        </p:nvSpPr>
        <p:spPr>
          <a:xfrm>
            <a:off x="7589520" y="1234440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512 bytes (sector 0) to address 7C00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2167128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13232" y="2350008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13232" y="235000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212848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How can you tell whether a Linux PC booted with UEFI?</a:t>
            </a:r>
            <a:endParaRPr lang="en-US" sz="1500" dirty="0"/>
          </a:p>
        </p:txBody>
      </p:sp>
      <p:sp>
        <p:nvSpPr>
          <p:cNvPr id="12" name="a2_ans"/>
          <p:cNvSpPr txBox="1"/>
          <p:nvPr/>
        </p:nvSpPr>
        <p:spPr>
          <a:xfrm>
            <a:off x="7589520" y="2212848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/sys/firmware/efi exists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48640" y="3145536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13232" y="3328416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13232" y="332841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Q3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3191256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Which two files does GRUB load into RAM?</a:t>
            </a:r>
            <a:endParaRPr lang="en-US" sz="1500" dirty="0"/>
          </a:p>
        </p:txBody>
      </p:sp>
      <p:sp>
        <p:nvSpPr>
          <p:cNvPr id="17" name="a3_ans"/>
          <p:cNvSpPr txBox="1"/>
          <p:nvPr/>
        </p:nvSpPr>
        <p:spPr>
          <a:xfrm>
            <a:off x="7589520" y="3191256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the kernel (vmlinuz) and the initramfs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48640" y="4123944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713232" y="4306824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713232" y="43068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Q4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1417320" y="4169664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Why does init get PID 1 and kthreadd PID 2?</a:t>
            </a:r>
            <a:endParaRPr lang="en-US" sz="1500" dirty="0"/>
          </a:p>
        </p:txBody>
      </p:sp>
      <p:sp>
        <p:nvSpPr>
          <p:cNvPr id="22" name="a4_ans"/>
          <p:cNvSpPr txBox="1"/>
          <p:nvPr/>
        </p:nvSpPr>
        <p:spPr>
          <a:xfrm>
            <a:off x="7589520" y="4169664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rest_init creates init first, then kthreadd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548640" y="5102352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713232" y="5285232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713232" y="528523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Q5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1417320" y="5148072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Your /init returns 0. What happens?</a:t>
            </a:r>
            <a:endParaRPr lang="en-US" sz="1500" dirty="0"/>
          </a:p>
        </p:txBody>
      </p:sp>
      <p:sp>
        <p:nvSpPr>
          <p:cNvPr id="27" name="a5_ans"/>
          <p:cNvSpPr txBox="1"/>
          <p:nvPr/>
        </p:nvSpPr>
        <p:spPr>
          <a:xfrm>
            <a:off x="7589520" y="5148072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kernel panic: Attempted to kill init!</a:t>
            </a:r>
            <a:endParaRPr lang="en-US" sz="1400" dirty="0"/>
          </a:p>
        </p:txBody>
      </p:sp>
      <p:sp>
        <p:nvSpPr>
          <p:cNvPr id="29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24 / 27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  <p:bldP spid="22" grpId="0" animBg="1"/>
      <p:bldP spid="2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Key ideas from today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49808" y="15361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1258" y="1707642"/>
            <a:ext cx="342900" cy="3429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45920" y="12984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Boot = a chain of loaders: firmware → GRUB → kernel → initramfs → PID 1.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617220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6373368" y="15361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4818" y="1707642"/>
            <a:ext cx="342900" cy="3429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269480" y="12984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BIOS loads a 512-byte sector to 7C00; UEFI runs a .efi program from a FAT partition.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548640" y="27889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49808" y="31363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258" y="3307842"/>
            <a:ext cx="342900" cy="34290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45920" y="28986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GRUB loads vmlinuz and the initramfs and passes the command line (BOOT_IMAGE=…).</a:t>
            </a:r>
            <a:endParaRPr lang="en-US" sz="1500" dirty="0"/>
          </a:p>
        </p:txBody>
      </p:sp>
      <p:sp>
        <p:nvSpPr>
          <p:cNvPr id="15" name="Shape 10"/>
          <p:cNvSpPr/>
          <p:nvPr/>
        </p:nvSpPr>
        <p:spPr>
          <a:xfrm>
            <a:off x="6172200" y="27889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6373368" y="31363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4818" y="3307842"/>
            <a:ext cx="342900" cy="34290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7269480" y="28986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start_kernel starts every subsystem; rest_init makes PID 1 (init) and PID 2 (kthreadd).</a:t>
            </a:r>
            <a:endParaRPr lang="en-US" sz="1500" dirty="0"/>
          </a:p>
        </p:txBody>
      </p:sp>
      <p:sp>
        <p:nvSpPr>
          <p:cNvPr id="19" name="Shape 13"/>
          <p:cNvSpPr/>
          <p:nvPr/>
        </p:nvSpPr>
        <p:spPr>
          <a:xfrm>
            <a:off x="548640" y="43891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4"/>
          <p:cNvSpPr/>
          <p:nvPr/>
        </p:nvSpPr>
        <p:spPr>
          <a:xfrm>
            <a:off x="749808" y="47365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258" y="4908042"/>
            <a:ext cx="342900" cy="34290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645920" y="44988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PID 1 must never exit; fork + exec + wait is how it starts everything else.</a:t>
            </a:r>
            <a:endParaRPr lang="en-US" sz="1500" dirty="0"/>
          </a:p>
        </p:txBody>
      </p:sp>
      <p:sp>
        <p:nvSpPr>
          <p:cNvPr id="23" name="Shape 16"/>
          <p:cNvSpPr/>
          <p:nvPr/>
        </p:nvSpPr>
        <p:spPr>
          <a:xfrm>
            <a:off x="6172200" y="43891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17"/>
          <p:cNvSpPr/>
          <p:nvPr/>
        </p:nvSpPr>
        <p:spPr>
          <a:xfrm>
            <a:off x="6373368" y="47365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4818" y="4908042"/>
            <a:ext cx="342900" cy="342900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7269480" y="44988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The kernel is relocated at every boot (KASLR), like a PIE program.</a:t>
            </a:r>
            <a:endParaRPr lang="en-US" sz="1500" dirty="0"/>
          </a:p>
        </p:txBody>
      </p:sp>
      <p:sp>
        <p:nvSpPr>
          <p:cNvPr id="28" name="Text 1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25 / 27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Homework 7.2 (due before Lecture 8.1)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412748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13232" y="1412748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1. Boot timeline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23160" y="1179576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From boot1.log (lab files) find the times of: the banner, "Memory:", the initramfs unpack and "Run /init". Which stage takes longest?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130552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713232" y="2400300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713232" y="2400300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2. The fallback list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2423160" y="2167128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Your initramfs has no /init but has /bin/sh (busybox). What does the kernel run, and why? Use the kernel_init code on slide 15.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48640" y="3118104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13232" y="3387852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13232" y="3387852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3. Two inits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2423160" y="3154680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Change myinit to start kinfo twice, one after the other. Predict the two child PIDs before you boot, then check.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548640" y="4105656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713232" y="4375404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713232" y="4375404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4. Read the header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423160" y="4142232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Use od on your vmlinuz: find MZ, 55 AA and HdrS. Read the 2 bytes after HdrS: which boot protocol version is it?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48640" y="5093208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713232" y="5362956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13232" y="5362956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5. Compare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2423160" y="5129784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In 8–10 sentences compare our boot with Beck's bootstrap loader (5.1): who starts it, what it loads, where, and how it ends.</a:t>
            </a:r>
            <a:endParaRPr lang="en-US" sz="1350" dirty="0"/>
          </a:p>
        </p:txBody>
      </p:sp>
      <p:sp>
        <p:nvSpPr>
          <p:cNvPr id="24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26 / 27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Next lecture and reading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4206240" cy="4754880"/>
          </a:xfrm>
          <a:prstGeom prst="roundRect">
            <a:avLst>
              <a:gd name="adj" fmla="val 1739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822960" y="13716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NEXT: LECTURE 8.1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78308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2200" b="1" dirty="0">
                <a:solidFill>
                  <a:schemeClr val="bg1"/>
                </a:solidFill>
              </a:rPr>
              <a:t>Processes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743200"/>
            <a:ext cx="36576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4"/>
                </a:solidFill>
              </a:rPr>
              <a:t>What a process is to the kernel: task_struct, process states, fork, exec, exit and wait — the calls your init used today, opened up.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5074920" y="118872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Main text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074920" y="1481328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R. Love,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Linux Kernel Development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3rd ed., Ch. 3 (process management). Bovet &amp; Cesati, Appendix A (system startup) for today.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5074920" y="2395728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Source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074920" y="2688336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Linux 6.8: init/main.c (start_kernel, rest_init, kernel_init), kernel/exit.c, init/do_mounts.c. Linux v6.8 source online: elixir.bootlin.com/linux/v6.8.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5074920" y="3602736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Tools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074920" y="3895344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qemu-system-x86, cpio, gzip, gcc -static: all offline once installed.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074920" y="4809744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Lab files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074920" y="5102352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lab7_files.zip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myinit_starter.c, kinfo_starter.c, mkinitramfs.sh, boot.sh, logs.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27 / 27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ysProg">
  <a:themeElements>
    <a:clrScheme name="SysProg">
      <a:dk1>
        <a:srgbClr val="0F172A"/>
      </a:dk1>
      <a:lt1>
        <a:srgbClr val="FFFFFF"/>
      </a:lt1>
      <a:dk2>
        <a:srgbClr val="1B2A41"/>
      </a:dk2>
      <a:lt2>
        <a:srgbClr val="F1F5F9"/>
      </a:lt2>
      <a:accent1>
        <a:srgbClr val="EA580C"/>
      </a:accent1>
      <a:accent2>
        <a:srgbClr val="0F766E"/>
      </a:accent2>
      <a:accent3>
        <a:srgbClr val="475569"/>
      </a:accent3>
      <a:accent4>
        <a:srgbClr val="CBD5E1"/>
      </a:accent4>
      <a:accent5>
        <a:srgbClr val="FFEDD5"/>
      </a:accent5>
      <a:accent6>
        <a:srgbClr val="CCFBF1"/>
      </a:accent6>
      <a:hlink>
        <a:srgbClr val="0F766E"/>
      </a:hlink>
      <a:folHlink>
        <a:srgbClr val="7C3AED"/>
      </a:folHlink>
    </a:clrScheme>
    <a:fontScheme name="SysProg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CSE 4105 Lecture 7.2: Booting Linux</dc:title>
  <dc:subject>PptxGenJS Presentation</dc:subject>
  <dc:creator>Md Mahbub E Noor</dc:creator>
  <cp:lastModifiedBy>Md Mahbub E Noor</cp:lastModifiedBy>
  <cp:revision>1</cp:revision>
  <dcterms:created xsi:type="dcterms:W3CDTF">2026-10-13T02:49:58Z</dcterms:created>
  <dcterms:modified xsi:type="dcterms:W3CDTF">2026-10-13T02:49:58Z</dcterms:modified>
</cp:coreProperties>
</file>