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40fd0b6-e335-7994-7888-62e2daeb4029}">
          <p14:sldIdLst>
            <p14:sldId id="256"/>
            <p14:sldId id="257"/>
            <p14:sldId id="258"/>
          </p14:sldIdLst>
        </p14:section>
        <p14:section name="What a kernel is" id="{8ae700f1-b929-43d0-4530-46749722083a}">
          <p14:sldIdLst>
            <p14:sldId id="259"/>
            <p14:sldId id="260"/>
            <p14:sldId id="261"/>
            <p14:sldId id="262"/>
          </p14:sldIdLst>
        </p14:section>
        <p14:section name="Kernel design" id="{b4e5325e-eb61-1cbb-70a8-affd2fdd25e8}">
          <p14:sldIdLst>
            <p14:sldId id="263"/>
            <p14:sldId id="264"/>
            <p14:sldId id="265"/>
            <p14:sldId id="266"/>
          </p14:sldIdLst>
        </p14:section>
        <p14:section name="Inside the source" id="{7a6cde61-4bea-55fd-60b7-88d7b3ec4eb7}">
          <p14:sldIdLst>
            <p14:sldId id="267"/>
            <p14:sldId id="268"/>
            <p14:sldId id="269"/>
            <p14:sldId id="270"/>
            <p14:sldId id="271"/>
          </p14:sldIdLst>
        </p14:section>
        <p14:section name="Talking to the kernel" id="{6b2bc39a-a082-833a-b73e-f0d3a93c4a3f}">
          <p14:sldIdLst>
            <p14:sldId id="272"/>
            <p14:sldId id="273"/>
            <p14:sldId id="274"/>
            <p14:sldId id="275"/>
          </p14:sldIdLst>
        </p14:section>
        <p14:section name="Lab 7.1" id="{f02218e4-6c74-7074-cb30-8a251e8e290f}">
          <p14:sldIdLst>
            <p14:sldId id="276"/>
            <p14:sldId id="277"/>
          </p14:sldIdLst>
        </p14:section>
        <p14:section name="Wrap-up" id="{e3e6264b-3f74-0a90-05a1-98d000afd68d}">
          <p14:sldIdLst>
            <p14:sldId id="278"/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7.1: The Linux Kernel, an Overview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7.1: The Linux Kernel, an Overview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7.1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The Linux Kernel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an overview from the inside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ps inside a freshly booted kernel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PID   COMMAND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1 {init} /bin/sh /init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2 [kthreadd]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16 [ksoftirqd/0]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44 [kswapd0]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… 57 kernel threads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before any program ran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Say what the kernel does, and where it sits between programs and hardware.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Compare monolithic kernels and microkernels; explain loadable modules.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Find your way in the Linux source tree, and say how kernel C differs from your C.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Ask a running kernel about itself through /proc, /sys and dmesg.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Part A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a kernel is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15–30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Kernel design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30–45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Inside the source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45–55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Talking to the kernel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7.1: kinfo.c, a C program that reads /proc.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26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recap: Part A in three questions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Who runs ./count after ld has made the file?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5989320" y="13441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kernel (execve) maps its segments, and ld.so links the libraries. Part B opens that box.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does syscall in tiny do?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5989320" y="29443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Switches the CPU from user mode to kernel mode and asks the kernel for a service (exit 42).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Who calls main?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5989320" y="45445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__libc_start_main, from _start. And who starts the very first program of all? Lecture 7.2.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What a kernel is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one program that is always running, in kernel mode, and owns the hardware.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26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Where the kernel sits</a:t>
            </a:r>
            <a:endParaRPr lang="en-US" sz="3000" dirty="0"/>
          </a:p>
        </p:txBody>
      </p:sp>
      <p:sp>
        <p:nvSpPr>
          <p:cNvPr id="3" name="a1_ly"/>
          <p:cNvSpPr/>
          <p:nvPr/>
        </p:nvSpPr>
        <p:spPr>
          <a:xfrm>
            <a:off x="548640" y="1188720"/>
            <a:ext cx="6583680" cy="548640"/>
          </a:xfrm>
          <a:prstGeom prst="roundRect">
            <a:avLst>
              <a:gd name="adj" fmla="val 10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4" name="a1_ly"/>
          <p:cNvSpPr txBox="1"/>
          <p:nvPr/>
        </p:nvSpPr>
        <p:spPr>
          <a:xfrm>
            <a:off x="731520" y="118872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your programs:  bash, gcc, count, a web browser</a:t>
            </a:r>
            <a:endParaRPr lang="en-US" sz="1350" dirty="0"/>
          </a:p>
        </p:txBody>
      </p:sp>
      <p:sp>
        <p:nvSpPr>
          <p:cNvPr id="5" name="a2_ly"/>
          <p:cNvSpPr/>
          <p:nvPr/>
        </p:nvSpPr>
        <p:spPr>
          <a:xfrm>
            <a:off x="548640" y="1828800"/>
            <a:ext cx="6583680" cy="548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a2_ly"/>
          <p:cNvSpPr txBox="1"/>
          <p:nvPr/>
        </p:nvSpPr>
        <p:spPr>
          <a:xfrm>
            <a:off x="731520" y="182880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the C library (libc):  printf, fopen, malloc …</a:t>
            </a:r>
            <a:endParaRPr lang="en-US" sz="1350" dirty="0"/>
          </a:p>
        </p:txBody>
      </p:sp>
      <p:sp>
        <p:nvSpPr>
          <p:cNvPr id="7" name="a3_ly"/>
          <p:cNvSpPr/>
          <p:nvPr/>
        </p:nvSpPr>
        <p:spPr>
          <a:xfrm>
            <a:off x="548640" y="2468880"/>
            <a:ext cx="6583680" cy="54864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8" name="a3_ly"/>
          <p:cNvSpPr txBox="1"/>
          <p:nvPr/>
        </p:nvSpPr>
        <p:spPr>
          <a:xfrm>
            <a:off x="731520" y="246888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bg1"/>
                </a:solidFill>
              </a:rPr>
              <a:t>system call interface:  read, write, fork, execve … (about 400)</a:t>
            </a:r>
            <a:endParaRPr lang="en-US" sz="1350" dirty="0"/>
          </a:p>
        </p:txBody>
      </p:sp>
      <p:sp>
        <p:nvSpPr>
          <p:cNvPr id="9" name="a4_ly"/>
          <p:cNvSpPr/>
          <p:nvPr/>
        </p:nvSpPr>
        <p:spPr>
          <a:xfrm>
            <a:off x="548640" y="3108960"/>
            <a:ext cx="6583680" cy="54864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a4_ly"/>
          <p:cNvSpPr txBox="1"/>
          <p:nvPr/>
        </p:nvSpPr>
        <p:spPr>
          <a:xfrm>
            <a:off x="731520" y="310896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bg1"/>
                </a:solidFill>
              </a:rPr>
              <a:t>kernel:  processes · memory · files · devices · network</a:t>
            </a:r>
            <a:endParaRPr lang="en-US" sz="1350" dirty="0"/>
          </a:p>
        </p:txBody>
      </p:sp>
      <p:sp>
        <p:nvSpPr>
          <p:cNvPr id="11" name="a5_ly"/>
          <p:cNvSpPr/>
          <p:nvPr/>
        </p:nvSpPr>
        <p:spPr>
          <a:xfrm>
            <a:off x="548640" y="3749040"/>
            <a:ext cx="6583680" cy="548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5_ly"/>
          <p:cNvSpPr txBox="1"/>
          <p:nvPr/>
        </p:nvSpPr>
        <p:spPr>
          <a:xfrm>
            <a:off x="731520" y="374904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hardware:  CPU · RAM · disk · keyboard · network card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269480" y="1188720"/>
            <a:ext cx="914" cy="118872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headEnd type="triangle"/>
            <a:tailEnd type="triangle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360920" y="14173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user</a:t>
            </a:r>
            <a:endParaRPr lang="en-US" sz="11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mode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269480" y="3108960"/>
            <a:ext cx="914" cy="54864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headEnd type="triangle"/>
            <a:tailEnd type="triangle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360920" y="30632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1"/>
                </a:solidFill>
              </a:rPr>
              <a:t>kernel</a:t>
            </a:r>
            <a:endParaRPr lang="en-US" sz="11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1"/>
                </a:solidFill>
              </a:rPr>
              <a:t>mode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321040" y="1188720"/>
            <a:ext cx="3337560" cy="3108960"/>
          </a:xfrm>
          <a:prstGeom prst="roundRect">
            <a:avLst>
              <a:gd name="adj" fmla="val 235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8503920" y="1280160"/>
            <a:ext cx="30175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The rule</a:t>
            </a:r>
            <a:endParaRPr lang="en-US" sz="13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Only the kernel touches hardware. A program that wants to read a file, print, or start another program must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ask the kernel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with a system call.</a:t>
            </a:r>
            <a:endParaRPr lang="en-US" sz="13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libc wraps those calls in friendly C functions.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754880"/>
            <a:ext cx="1110996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77240" y="475488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your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printf("hi")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(libc) ends in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"hi", 2)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(a system call), which the kernel turns into work for the terminal driver. You saw it with strace in Lecture 1; Lecture 9 opens the system call itself.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 (Fig. 1.1); Bovet &amp; Cesati Ch. 1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Five jobs, each with a real number from our booted kernel</a:t>
            </a:r>
            <a:endParaRPr lang="en-US" sz="3000" dirty="0"/>
          </a:p>
        </p:txBody>
      </p:sp>
      <p:sp>
        <p:nvSpPr>
          <p:cNvPr id="3" name="a1_jb"/>
          <p:cNvSpPr/>
          <p:nvPr/>
        </p:nvSpPr>
        <p:spPr>
          <a:xfrm>
            <a:off x="548640" y="1188720"/>
            <a:ext cx="1110996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jb"/>
          <p:cNvSpPr/>
          <p:nvPr/>
        </p:nvSpPr>
        <p:spPr>
          <a:xfrm>
            <a:off x="685800" y="1307592"/>
            <a:ext cx="603504" cy="603504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a1_jb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676" y="1458468"/>
            <a:ext cx="301752" cy="301752"/>
          </a:xfrm>
          <a:prstGeom prst="rect">
            <a:avLst/>
          </a:prstGeom>
        </p:spPr>
      </p:pic>
      <p:sp>
        <p:nvSpPr>
          <p:cNvPr id="6" name="a1_jb"/>
          <p:cNvSpPr txBox="1"/>
          <p:nvPr/>
        </p:nvSpPr>
        <p:spPr>
          <a:xfrm>
            <a:off x="1463040" y="1188720"/>
            <a:ext cx="1645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Processes</a:t>
            </a:r>
            <a:endParaRPr lang="en-US" sz="1600" dirty="0"/>
          </a:p>
        </p:txBody>
      </p:sp>
      <p:sp>
        <p:nvSpPr>
          <p:cNvPr id="7" name="a1_jb"/>
          <p:cNvSpPr txBox="1"/>
          <p:nvPr/>
        </p:nvSpPr>
        <p:spPr>
          <a:xfrm>
            <a:off x="3108960" y="1188720"/>
            <a:ext cx="6400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Creates, schedules and ends programs. Even before init did anything: 57 kernel threads.</a:t>
            </a:r>
            <a:endParaRPr lang="en-US" sz="1400" dirty="0"/>
          </a:p>
        </p:txBody>
      </p:sp>
      <p:sp>
        <p:nvSpPr>
          <p:cNvPr id="8" name="a1_jb"/>
          <p:cNvSpPr/>
          <p:nvPr/>
        </p:nvSpPr>
        <p:spPr>
          <a:xfrm>
            <a:off x="9646920" y="1463040"/>
            <a:ext cx="182880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9" name="a1_jb"/>
          <p:cNvSpPr txBox="1"/>
          <p:nvPr/>
        </p:nvSpPr>
        <p:spPr>
          <a:xfrm>
            <a:off x="9646920" y="14630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Lectures 8, 10</a:t>
            </a:r>
            <a:endParaRPr lang="en-US" sz="1100" dirty="0"/>
          </a:p>
        </p:txBody>
      </p:sp>
      <p:sp>
        <p:nvSpPr>
          <p:cNvPr id="10" name="a2_jb"/>
          <p:cNvSpPr/>
          <p:nvPr/>
        </p:nvSpPr>
        <p:spPr>
          <a:xfrm>
            <a:off x="548640" y="2148840"/>
            <a:ext cx="1110996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1" name="a2_jb"/>
          <p:cNvSpPr/>
          <p:nvPr/>
        </p:nvSpPr>
        <p:spPr>
          <a:xfrm>
            <a:off x="685800" y="2267712"/>
            <a:ext cx="603504" cy="603504"/>
          </a:xfrm>
          <a:prstGeom prst="ellipse">
            <a:avLst/>
          </a:prstGeom>
          <a:solidFill>
            <a:schemeClr val="bg2"/>
          </a:solidFill>
          <a:ln/>
        </p:spPr>
        <p:txBody>
          <a:bodyPr/>
          <a:p/>
        </p:txBody>
      </p:sp>
      <p:pic>
        <p:nvPicPr>
          <p:cNvPr id="12" name="a2_jb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2418588"/>
            <a:ext cx="301752" cy="301752"/>
          </a:xfrm>
          <a:prstGeom prst="rect">
            <a:avLst/>
          </a:prstGeom>
        </p:spPr>
      </p:pic>
      <p:sp>
        <p:nvSpPr>
          <p:cNvPr id="13" name="a2_jb"/>
          <p:cNvSpPr txBox="1"/>
          <p:nvPr/>
        </p:nvSpPr>
        <p:spPr>
          <a:xfrm>
            <a:off x="1463040" y="2148840"/>
            <a:ext cx="1645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Memory</a:t>
            </a:r>
            <a:endParaRPr lang="en-US" sz="1600" dirty="0"/>
          </a:p>
        </p:txBody>
      </p:sp>
      <p:sp>
        <p:nvSpPr>
          <p:cNvPr id="14" name="a2_jb"/>
          <p:cNvSpPr txBox="1"/>
          <p:nvPr/>
        </p:nvSpPr>
        <p:spPr>
          <a:xfrm>
            <a:off x="3108960" y="2148840"/>
            <a:ext cx="6400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Hands out RAM and protects each process's memory. MemTotal: 469 252 kB of a 512 MB machine.</a:t>
            </a:r>
            <a:endParaRPr lang="en-US" sz="1400" dirty="0"/>
          </a:p>
        </p:txBody>
      </p:sp>
      <p:sp>
        <p:nvSpPr>
          <p:cNvPr id="15" name="a2_jb"/>
          <p:cNvSpPr/>
          <p:nvPr/>
        </p:nvSpPr>
        <p:spPr>
          <a:xfrm>
            <a:off x="9646920" y="2423160"/>
            <a:ext cx="182880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2_jb"/>
          <p:cNvSpPr txBox="1"/>
          <p:nvPr/>
        </p:nvSpPr>
        <p:spPr>
          <a:xfrm>
            <a:off x="9646920" y="2423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 11</a:t>
            </a:r>
            <a:endParaRPr lang="en-US" sz="1100" dirty="0"/>
          </a:p>
        </p:txBody>
      </p:sp>
      <p:sp>
        <p:nvSpPr>
          <p:cNvPr id="17" name="a3_jb"/>
          <p:cNvSpPr/>
          <p:nvPr/>
        </p:nvSpPr>
        <p:spPr>
          <a:xfrm>
            <a:off x="548640" y="3108960"/>
            <a:ext cx="1110996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jb"/>
          <p:cNvSpPr/>
          <p:nvPr/>
        </p:nvSpPr>
        <p:spPr>
          <a:xfrm>
            <a:off x="685800" y="3227832"/>
            <a:ext cx="603504" cy="603504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9" name="a3_jb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" y="3378708"/>
            <a:ext cx="301752" cy="301752"/>
          </a:xfrm>
          <a:prstGeom prst="rect">
            <a:avLst/>
          </a:prstGeom>
        </p:spPr>
      </p:pic>
      <p:sp>
        <p:nvSpPr>
          <p:cNvPr id="20" name="a3_jb"/>
          <p:cNvSpPr txBox="1"/>
          <p:nvPr/>
        </p:nvSpPr>
        <p:spPr>
          <a:xfrm>
            <a:off x="1463040" y="3108960"/>
            <a:ext cx="1645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Files</a:t>
            </a:r>
            <a:endParaRPr lang="en-US" sz="1600" dirty="0"/>
          </a:p>
        </p:txBody>
      </p:sp>
      <p:sp>
        <p:nvSpPr>
          <p:cNvPr id="21" name="a3_jb"/>
          <p:cNvSpPr txBox="1"/>
          <p:nvPr/>
        </p:nvSpPr>
        <p:spPr>
          <a:xfrm>
            <a:off x="3108960" y="3108960"/>
            <a:ext cx="6400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One interface, many file systems: proc, sysfs, ext4, vfat … /proc/filesystems lists 30 types.</a:t>
            </a:r>
            <a:endParaRPr lang="en-US" sz="1400" dirty="0"/>
          </a:p>
        </p:txBody>
      </p:sp>
      <p:sp>
        <p:nvSpPr>
          <p:cNvPr id="22" name="a3_jb"/>
          <p:cNvSpPr/>
          <p:nvPr/>
        </p:nvSpPr>
        <p:spPr>
          <a:xfrm>
            <a:off x="9646920" y="3383280"/>
            <a:ext cx="182880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3" name="a3_jb"/>
          <p:cNvSpPr txBox="1"/>
          <p:nvPr/>
        </p:nvSpPr>
        <p:spPr>
          <a:xfrm>
            <a:off x="9646920" y="33832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 12</a:t>
            </a:r>
            <a:endParaRPr lang="en-US" sz="1100" dirty="0"/>
          </a:p>
        </p:txBody>
      </p:sp>
      <p:sp>
        <p:nvSpPr>
          <p:cNvPr id="24" name="a4_jb"/>
          <p:cNvSpPr/>
          <p:nvPr/>
        </p:nvSpPr>
        <p:spPr>
          <a:xfrm>
            <a:off x="548640" y="4069080"/>
            <a:ext cx="1110996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5" name="a4_jb"/>
          <p:cNvSpPr/>
          <p:nvPr/>
        </p:nvSpPr>
        <p:spPr>
          <a:xfrm>
            <a:off x="685800" y="4187952"/>
            <a:ext cx="603504" cy="603504"/>
          </a:xfrm>
          <a:prstGeom prst="ellipse">
            <a:avLst/>
          </a:prstGeom>
          <a:solidFill>
            <a:schemeClr val="bg2"/>
          </a:solidFill>
          <a:ln/>
        </p:spPr>
        <p:txBody>
          <a:bodyPr/>
          <a:p/>
        </p:txBody>
      </p:sp>
      <p:pic>
        <p:nvPicPr>
          <p:cNvPr id="26" name="a4_jb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" y="4338828"/>
            <a:ext cx="301752" cy="301752"/>
          </a:xfrm>
          <a:prstGeom prst="rect">
            <a:avLst/>
          </a:prstGeom>
        </p:spPr>
      </p:pic>
      <p:sp>
        <p:nvSpPr>
          <p:cNvPr id="27" name="a4_jb"/>
          <p:cNvSpPr txBox="1"/>
          <p:nvPr/>
        </p:nvSpPr>
        <p:spPr>
          <a:xfrm>
            <a:off x="1463040" y="4069080"/>
            <a:ext cx="1645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Devices</a:t>
            </a:r>
            <a:endParaRPr lang="en-US" sz="1600" dirty="0"/>
          </a:p>
        </p:txBody>
      </p:sp>
      <p:sp>
        <p:nvSpPr>
          <p:cNvPr id="28" name="a4_jb"/>
          <p:cNvSpPr txBox="1"/>
          <p:nvPr/>
        </p:nvSpPr>
        <p:spPr>
          <a:xfrm>
            <a:off x="3108960" y="4069080"/>
            <a:ext cx="6400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Drivers talk to hardware. /proc/interrupts: timer 522, serial port ttyS0 164 interrupts so far.</a:t>
            </a:r>
            <a:endParaRPr lang="en-US" sz="1400" dirty="0"/>
          </a:p>
        </p:txBody>
      </p:sp>
      <p:sp>
        <p:nvSpPr>
          <p:cNvPr id="29" name="a4_jb"/>
          <p:cNvSpPr/>
          <p:nvPr/>
        </p:nvSpPr>
        <p:spPr>
          <a:xfrm>
            <a:off x="9646920" y="4343400"/>
            <a:ext cx="182880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0" name="a4_jb"/>
          <p:cNvSpPr txBox="1"/>
          <p:nvPr/>
        </p:nvSpPr>
        <p:spPr>
          <a:xfrm>
            <a:off x="9646920" y="43434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Lectures 13–15</a:t>
            </a:r>
            <a:endParaRPr lang="en-US" sz="1100" dirty="0"/>
          </a:p>
        </p:txBody>
      </p:sp>
      <p:sp>
        <p:nvSpPr>
          <p:cNvPr id="31" name="a5_jb"/>
          <p:cNvSpPr/>
          <p:nvPr/>
        </p:nvSpPr>
        <p:spPr>
          <a:xfrm>
            <a:off x="548640" y="5029200"/>
            <a:ext cx="1110996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2" name="a5_jb"/>
          <p:cNvSpPr/>
          <p:nvPr/>
        </p:nvSpPr>
        <p:spPr>
          <a:xfrm>
            <a:off x="685800" y="5148072"/>
            <a:ext cx="603504" cy="603504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33" name="a5_jb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76" y="5298948"/>
            <a:ext cx="301752" cy="301752"/>
          </a:xfrm>
          <a:prstGeom prst="rect">
            <a:avLst/>
          </a:prstGeom>
        </p:spPr>
      </p:pic>
      <p:sp>
        <p:nvSpPr>
          <p:cNvPr id="34" name="a5_jb"/>
          <p:cNvSpPr txBox="1"/>
          <p:nvPr/>
        </p:nvSpPr>
        <p:spPr>
          <a:xfrm>
            <a:off x="1463040" y="5029200"/>
            <a:ext cx="1645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Network</a:t>
            </a:r>
            <a:endParaRPr lang="en-US" sz="1600" dirty="0"/>
          </a:p>
        </p:txBody>
      </p:sp>
      <p:sp>
        <p:nvSpPr>
          <p:cNvPr id="35" name="a5_jb"/>
          <p:cNvSpPr txBox="1"/>
          <p:nvPr/>
        </p:nvSpPr>
        <p:spPr>
          <a:xfrm>
            <a:off x="3108960" y="5029200"/>
            <a:ext cx="64008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Sockets and protocols. Boot log: "NET: Registered PF_INET protocol family".</a:t>
            </a:r>
            <a:endParaRPr lang="en-US" sz="1400" dirty="0"/>
          </a:p>
        </p:txBody>
      </p:sp>
      <p:sp>
        <p:nvSpPr>
          <p:cNvPr id="36" name="a5_jb"/>
          <p:cNvSpPr/>
          <p:nvPr/>
        </p:nvSpPr>
        <p:spPr>
          <a:xfrm>
            <a:off x="9646920" y="5303520"/>
            <a:ext cx="1828800" cy="27432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a5_jb"/>
          <p:cNvSpPr txBox="1"/>
          <p:nvPr/>
        </p:nvSpPr>
        <p:spPr>
          <a:xfrm>
            <a:off x="9646920" y="53035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beyond this course</a:t>
            </a:r>
            <a:endParaRPr lang="en-US" sz="1100" dirty="0"/>
          </a:p>
        </p:txBody>
      </p:sp>
      <p:sp>
        <p:nvSpPr>
          <p:cNvPr id="39" name="Text 3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kernel lives at the top of every address space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System.map of Ubuntu's kernel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ffffffff81000000 T _text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ffffffff811b84b0 T _printk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ffffffff83ab16f0 T start_kernel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ffffffff8225d370 t kernel_init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ffffffff84430000 B _end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3429000"/>
            <a:ext cx="548640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5570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5570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5570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4747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where.c from Lecture 5.2 (user program,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813048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  0x55f030bf3199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 0x7fdf0be60100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local  0x7ffdf3617b8c</a:t>
            </a:r>
            <a:endParaRPr lang="en-US" sz="1250" dirty="0"/>
          </a:p>
        </p:txBody>
      </p:sp>
      <p:sp>
        <p:nvSpPr>
          <p:cNvPr id="15" name="a1_as"/>
          <p:cNvSpPr/>
          <p:nvPr/>
        </p:nvSpPr>
        <p:spPr>
          <a:xfrm>
            <a:off x="6263640" y="1188720"/>
            <a:ext cx="5394960" cy="1783080"/>
          </a:xfrm>
          <a:prstGeom prst="roundRect">
            <a:avLst>
              <a:gd name="adj" fmla="val 410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1_as"/>
          <p:cNvSpPr txBox="1"/>
          <p:nvPr/>
        </p:nvSpPr>
        <p:spPr>
          <a:xfrm>
            <a:off x="6446520" y="1261872"/>
            <a:ext cx="5074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0xffff…  top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kernel: code, data, every process's kernel stack. Same in every process, but only usable in kernel mode.</a:t>
            </a:r>
            <a:endParaRPr lang="en-US" sz="1400" dirty="0"/>
          </a:p>
        </p:txBody>
      </p:sp>
      <p:sp>
        <p:nvSpPr>
          <p:cNvPr id="17" name="a2_as"/>
          <p:cNvSpPr/>
          <p:nvPr/>
        </p:nvSpPr>
        <p:spPr>
          <a:xfrm>
            <a:off x="6263640" y="3154680"/>
            <a:ext cx="5394960" cy="1783080"/>
          </a:xfrm>
          <a:prstGeom prst="roundRect">
            <a:avLst>
              <a:gd name="adj" fmla="val 410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a2_as"/>
          <p:cNvSpPr txBox="1"/>
          <p:nvPr/>
        </p:nvSpPr>
        <p:spPr>
          <a:xfrm>
            <a:off x="6446520" y="3227832"/>
            <a:ext cx="5074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0x0000 7fff …  and below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user space: your program, its libraries, heap and stack. Different in every process.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5212080"/>
            <a:ext cx="1110996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77240" y="52120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System.map has the same format as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output (Lecture 5): address, type letter T/t/B, name. The kernel is a linked ELF program too.</a:t>
            </a:r>
            <a:endParaRPr lang="en-US" sz="14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How much belongs inside the kernel?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Monolithic kernels, microkernels, and Linux's loadable modules.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26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Monolithic kernel or microkernel?</a:t>
            </a:r>
            <a:endParaRPr lang="en-US" sz="3000" dirty="0"/>
          </a:p>
        </p:txBody>
      </p:sp>
      <p:sp>
        <p:nvSpPr>
          <p:cNvPr id="3" name="a1_mm"/>
          <p:cNvSpPr/>
          <p:nvPr/>
        </p:nvSpPr>
        <p:spPr>
          <a:xfrm>
            <a:off x="548640" y="1188720"/>
            <a:ext cx="5440680" cy="3200400"/>
          </a:xfrm>
          <a:prstGeom prst="roundRect">
            <a:avLst>
              <a:gd name="adj" fmla="val 228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" name="a1_mm"/>
          <p:cNvSpPr txBox="1"/>
          <p:nvPr/>
        </p:nvSpPr>
        <p:spPr>
          <a:xfrm>
            <a:off x="77724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Monolithic</a:t>
            </a:r>
            <a:endParaRPr lang="en-US" sz="2000" dirty="0"/>
          </a:p>
        </p:txBody>
      </p:sp>
      <p:sp>
        <p:nvSpPr>
          <p:cNvPr id="5" name="a1_mm"/>
          <p:cNvSpPr txBox="1"/>
          <p:nvPr/>
        </p:nvSpPr>
        <p:spPr>
          <a:xfrm>
            <a:off x="777240" y="178308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All services (scheduling, memory, file systems, drivers, network) run in kernel mode, in one address space, and call each other directly.</a:t>
            </a:r>
            <a:endParaRPr lang="en-US" sz="1450" dirty="0"/>
          </a:p>
        </p:txBody>
      </p:sp>
      <p:sp>
        <p:nvSpPr>
          <p:cNvPr id="6" name="a1_mm"/>
          <p:cNvSpPr txBox="1"/>
          <p:nvPr/>
        </p:nvSpPr>
        <p:spPr>
          <a:xfrm>
            <a:off x="777240" y="301752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Trade-off: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fast: a function call; one bug can crash everything</a:t>
            </a:r>
            <a:endParaRPr lang="en-US" sz="1400" dirty="0"/>
          </a:p>
        </p:txBody>
      </p:sp>
      <p:sp>
        <p:nvSpPr>
          <p:cNvPr id="7" name="a1_mm"/>
          <p:cNvSpPr txBox="1"/>
          <p:nvPr/>
        </p:nvSpPr>
        <p:spPr>
          <a:xfrm>
            <a:off x="777240" y="37947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Examples: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Linux, FreeBSD, classic Unix</a:t>
            </a:r>
            <a:endParaRPr lang="en-US" sz="1400" dirty="0"/>
          </a:p>
        </p:txBody>
      </p:sp>
      <p:sp>
        <p:nvSpPr>
          <p:cNvPr id="8" name="a2_mm"/>
          <p:cNvSpPr/>
          <p:nvPr/>
        </p:nvSpPr>
        <p:spPr>
          <a:xfrm>
            <a:off x="6172200" y="1188720"/>
            <a:ext cx="5440680" cy="3200400"/>
          </a:xfrm>
          <a:prstGeom prst="roundRect">
            <a:avLst>
              <a:gd name="adj" fmla="val 228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9" name="a2_mm"/>
          <p:cNvSpPr txBox="1"/>
          <p:nvPr/>
        </p:nvSpPr>
        <p:spPr>
          <a:xfrm>
            <a:off x="64008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Microkernel</a:t>
            </a:r>
            <a:endParaRPr lang="en-US" sz="2000" dirty="0"/>
          </a:p>
        </p:txBody>
      </p:sp>
      <p:sp>
        <p:nvSpPr>
          <p:cNvPr id="10" name="a2_mm"/>
          <p:cNvSpPr txBox="1"/>
          <p:nvPr/>
        </p:nvSpPr>
        <p:spPr>
          <a:xfrm>
            <a:off x="6400800" y="178308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Only the minimum runs in kernel mode: messages (IPC), scheduling, memory. File systems and drivers are user programs (servers).</a:t>
            </a:r>
            <a:endParaRPr lang="en-US" sz="1450" dirty="0"/>
          </a:p>
        </p:txBody>
      </p:sp>
      <p:sp>
        <p:nvSpPr>
          <p:cNvPr id="11" name="a2_mm"/>
          <p:cNvSpPr txBox="1"/>
          <p:nvPr/>
        </p:nvSpPr>
        <p:spPr>
          <a:xfrm>
            <a:off x="6400800" y="301752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Trade-off: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robust: a crashed driver is restarted; but messages cost time</a:t>
            </a:r>
            <a:endParaRPr lang="en-US" sz="1400" dirty="0"/>
          </a:p>
        </p:txBody>
      </p:sp>
      <p:sp>
        <p:nvSpPr>
          <p:cNvPr id="12" name="a2_mm"/>
          <p:cNvSpPr txBox="1"/>
          <p:nvPr/>
        </p:nvSpPr>
        <p:spPr>
          <a:xfrm>
            <a:off x="6400800" y="37947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Examples: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MINIX 3, QNX, seL4</a:t>
            </a:r>
            <a:endParaRPr lang="en-US" sz="1400" dirty="0"/>
          </a:p>
        </p:txBody>
      </p:sp>
      <p:sp>
        <p:nvSpPr>
          <p:cNvPr id="13" name="a3_mm"/>
          <p:cNvSpPr/>
          <p:nvPr/>
        </p:nvSpPr>
        <p:spPr>
          <a:xfrm>
            <a:off x="548640" y="4572000"/>
            <a:ext cx="1110996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mm"/>
          <p:cNvSpPr txBox="1"/>
          <p:nvPr/>
        </p:nvSpPr>
        <p:spPr>
          <a:xfrm>
            <a:off x="777240" y="45720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A famous argument (1992):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Andrew Tanenbaum, author of MINIX, posted "LINUX is obsolete" because it was monolithic. Linus Torvalds answered that a monolithic kernel was simpler and faster to get working. Both kinds are still in use: Linux on servers and phones, QNX in cars, seL4 where a proof of correctness matters. Windows NT and macOS mix both ideas (hybrid).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 (monolithic kernel versus microkernel designs)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one read() in both designs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1½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orange dashed line is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user/kernel boundary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Monolithic: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one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system call, then plain function calls.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Microkernel: every message crosses the line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twice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Count the mode switches: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2 vs 8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What happens when a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driver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crashes?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26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Linux's answer: a monolithic kernel with loadable modules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2468880"/>
          </a:xfrm>
          <a:prstGeom prst="roundRect">
            <a:avLst>
              <a:gd name="adj" fmla="val 370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/boot/config-6.8.0-146-generic (Ubuntu,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CONFIG_MODULES=y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CONFIG_EXT4_FS=y        # built in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CONFIG_BTRFS_FS=m       # module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CONFIG_VFAT_FS=y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CONFIG_USB_STORAGE=m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CONFIG_E1000=m          # network card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46520" y="1188720"/>
            <a:ext cx="1627632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446520" y="1234440"/>
            <a:ext cx="16276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600" b="1" dirty="0">
                <a:solidFill>
                  <a:schemeClr val="tx2"/>
                </a:solidFill>
              </a:rPr>
              <a:t>3 074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6492240" y="1965960"/>
            <a:ext cx="1536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options =y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built into vmlinuz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02168" y="1188720"/>
            <a:ext cx="1627632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202168" y="1234440"/>
            <a:ext cx="16276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600" b="1" dirty="0">
                <a:solidFill>
                  <a:schemeClr val="accent1"/>
                </a:solidFill>
              </a:rPr>
              <a:t>6 275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8247888" y="1965960"/>
            <a:ext cx="1536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options =m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built as modules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9957816" y="1188720"/>
            <a:ext cx="1627632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9957816" y="1234440"/>
            <a:ext cx="16276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600" b="1" dirty="0">
                <a:solidFill>
                  <a:schemeClr val="tx2"/>
                </a:solidFill>
              </a:rPr>
              <a:t>1 011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10003536" y="1965960"/>
            <a:ext cx="1536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.ko files in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linux-modules alone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446520" y="278892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module (.ko, an ELF relocatable file like a .o) is linked into the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running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kernel when needed: a linking loader inside the kernel (Lecture 5.1).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3886200"/>
            <a:ext cx="5440680" cy="2057400"/>
          </a:xfrm>
          <a:prstGeom prst="roundRect">
            <a:avLst>
              <a:gd name="adj" fmla="val 355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0507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0507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731520" y="4416552"/>
            <a:ext cx="5074920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Like a shared library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lsmod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lists loaded modules like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ldd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lists libraries;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modprobe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loads one with its dependencies, like ld.so. Only drivers for hardware you have get loaded.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217920" y="3886200"/>
            <a:ext cx="5440680" cy="2057400"/>
          </a:xfrm>
          <a:prstGeom prst="roundRect">
            <a:avLst>
              <a:gd name="adj" fmla="val 355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0" y="405079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400800" y="405079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400800" y="4416552"/>
            <a:ext cx="5074920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But still kernel mode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Unlike a microkernel server, a module runs in kernel mode with full power. A buggy module can still crash the system. You will write one in Part C (Lecture 14).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26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Inside the Linux source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33 million lines of C, and where to find things.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26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Linux 6.8 source tree (real counts)</a:t>
            </a:r>
            <a:endParaRPr lang="en-US" sz="3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749808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005840"/>
                <a:gridCol w="822960"/>
                <a:gridCol w="4389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Folder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Files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MB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What is inside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drivers/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33 771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977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device drivers: 70% of all C lines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arch/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16 985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CPU-specific code: x86, arm64, riscv …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fs/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2 421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46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VFS and every file system (ext4, vfat, proc …)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net/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1 974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network protocols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include/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6 072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header files shared by the whole kernel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kernel/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579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processes, scheduler, signals, printk, exit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mm/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184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memory management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init/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15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0.2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start_kernel(), the boot sequence (7.2)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ipc/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pipes' cousins: message queues, semaphores (10.1)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275320" y="1188720"/>
            <a:ext cx="3383280" cy="896112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8366760" y="1188720"/>
            <a:ext cx="17830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83 475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10149840" y="1188720"/>
            <a:ext cx="1463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files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8275320" y="2212848"/>
            <a:ext cx="3383280" cy="896112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366760" y="2212848"/>
            <a:ext cx="17830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1.40 GB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10149840" y="2212848"/>
            <a:ext cx="1463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of source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275320" y="3236976"/>
            <a:ext cx="3383280" cy="896112"/>
          </a:xfrm>
          <a:prstGeom prst="roundRect">
            <a:avLst>
              <a:gd name="adj" fmla="val 816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8366760" y="3236976"/>
            <a:ext cx="17830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accent1"/>
                </a:solidFill>
              </a:rPr>
              <a:t>33.3 M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10149840" y="3236976"/>
            <a:ext cx="14630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lines of .c and .h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8275320" y="4343400"/>
            <a:ext cx="3383280" cy="1600200"/>
          </a:xfrm>
          <a:prstGeom prst="roundRect">
            <a:avLst>
              <a:gd name="adj" fmla="val 457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Text 11"/>
          <p:cNvSpPr txBox="1"/>
          <p:nvPr/>
        </p:nvSpPr>
        <p:spPr>
          <a:xfrm>
            <a:off x="8412480" y="4389120"/>
            <a:ext cx="31089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The core (kernel/ + mm/ + init/) is about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0.66 M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lines: 2% of the total. Most of Linux is drivers for hardware you will never own.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26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Reading a kernel version number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583680" cy="1691640"/>
          </a:xfrm>
          <a:prstGeom prst="roundRect">
            <a:avLst>
              <a:gd name="adj" fmla="val 540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uname -r ; cat /proc/version  (QEMU guest,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217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6.8.0-146-generic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Linux version 6.8.0-146-generic (buildd@lcy02-amd64-111)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(x86_64-linux-gnu-gcc-13 (Ubuntu 13.3.0-6ubuntu2~24.04.1) 13.3.0,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GNU ld (GNU Binutils for Ubuntu) 2.42) … (Ubuntu … 6.8.12)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3200400"/>
            <a:ext cx="940526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48640" y="3200400"/>
            <a:ext cx="94052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65760" y="3776472"/>
            <a:ext cx="13062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major  (1)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489166" y="3200400"/>
            <a:ext cx="940526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489166" y="3200400"/>
            <a:ext cx="94052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306286" y="3776472"/>
            <a:ext cx="13062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minor  (1)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429691" y="3200400"/>
            <a:ext cx="940526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2429691" y="3200400"/>
            <a:ext cx="94052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2246811" y="3776472"/>
            <a:ext cx="130628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Ubuntu  (1)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370217" y="3200400"/>
            <a:ext cx="1881051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3370217" y="3200400"/>
            <a:ext cx="188105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146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3187337" y="3776472"/>
            <a:ext cx="224681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ABI / upload  (2)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251269" y="3200400"/>
            <a:ext cx="1881051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5251269" y="3200400"/>
            <a:ext cx="188105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generic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068389" y="3776472"/>
            <a:ext cx="224681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flavour  (2)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411480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Linux 6.8 was released on 10 March 2024 (Makefile: VERSION = 6, PATCHLEVEL = 8). Ubuntu builds its own kernel on top of the stable release 6.8.12 and numbers its own updates (146).</a:t>
            </a:r>
            <a:endParaRPr lang="en-US" sz="1350" dirty="0"/>
          </a:p>
        </p:txBody>
      </p:sp>
      <p:sp>
        <p:nvSpPr>
          <p:cNvPr id="25" name="a1_hv"/>
          <p:cNvSpPr/>
          <p:nvPr/>
        </p:nvSpPr>
        <p:spPr>
          <a:xfrm>
            <a:off x="7360920" y="1188720"/>
            <a:ext cx="4297680" cy="1371600"/>
          </a:xfrm>
          <a:prstGeom prst="roundRect">
            <a:avLst>
              <a:gd name="adj" fmla="val 533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a1_hv"/>
          <p:cNvSpPr txBox="1"/>
          <p:nvPr/>
        </p:nvSpPr>
        <p:spPr>
          <a:xfrm>
            <a:off x="7543800" y="1234440"/>
            <a:ext cx="3977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1991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Linus Torvalds, a student in Helsinki, announces a "hobby" kernel. Version 0.01 has about 10 000 lines.</a:t>
            </a:r>
            <a:endParaRPr lang="en-US" sz="1350" dirty="0"/>
          </a:p>
        </p:txBody>
      </p:sp>
      <p:sp>
        <p:nvSpPr>
          <p:cNvPr id="27" name="a2_hv"/>
          <p:cNvSpPr/>
          <p:nvPr/>
        </p:nvSpPr>
        <p:spPr>
          <a:xfrm>
            <a:off x="7360920" y="2697480"/>
            <a:ext cx="42976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8" name="a2_hv"/>
          <p:cNvSpPr txBox="1"/>
          <p:nvPr/>
        </p:nvSpPr>
        <p:spPr>
          <a:xfrm>
            <a:off x="7543800" y="2743200"/>
            <a:ext cx="3977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now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new mainline version about every 9–10 weeks, made by thousands of developers; the git history is public.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7360920" y="4251960"/>
            <a:ext cx="4297680" cy="1691640"/>
          </a:xfrm>
          <a:prstGeom prst="roundRect">
            <a:avLst>
              <a:gd name="adj" fmla="val 432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7543800" y="441655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7543800" y="441655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543800" y="4782312"/>
            <a:ext cx="393192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Built with your compiler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/proc/version says it: gcc 13.3 and ld 2.42, the same versions as on the lab PC.</a:t>
            </a:r>
            <a:endParaRPr lang="en-US" sz="1350" dirty="0"/>
          </a:p>
        </p:txBody>
      </p:sp>
      <p:sp>
        <p:nvSpPr>
          <p:cNvPr id="34" name="Text 3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kernel is written in C, but not your C</a:t>
            </a:r>
            <a:endParaRPr lang="en-US" sz="3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3657600"/>
                <a:gridCol w="553212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Your C program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Kernel C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Library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libc: printf, strlen, malloc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no libc: its own lib/ (strlen at lib/string.c:399), printk, kmalloc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Stack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8 MB (ulimit -s: 8192)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16 KB per thread (THREAD_SIZE on x86-64)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A bad pointer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Segmentation fault: only you die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"Oops" or a panic: the whole system may die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Floating point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use double freely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avoided: the FPU state belongs to user programs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Running alone?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yes, as far as you can tell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no: interrupts and other CPUs run kernel code at the same time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tx1"/>
                          </a:solidFill>
                        </a:rPr>
                        <a:t>Language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standard C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GNU C extensions (and some Rust since 6.1)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50749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5074920"/>
            <a:ext cx="10698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Why no libc?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libc itself is built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on top of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system calls into the kernel. The kernel cannot call printf, because printf ends by asking the kernel to write.</a:t>
            </a:r>
            <a:endParaRPr lang="en-US" sz="145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2 (a beast of a different nature)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26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printk: the kernel's printf, from source to screen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2606040"/>
          </a:xfrm>
          <a:prstGeom prst="roundRect">
            <a:avLst>
              <a:gd name="adj" fmla="val 350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init/main.c, Linux 6.8 (real excerpt)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1345  static int run_init_process(const char *init_filename)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1346  {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1349      argv_init[0] = init_filename;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1350      pr_info("Run %s as init process\n", init_filename);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1357      return kernel_execve(init_filename, argv_init, envp_init);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3931920"/>
            <a:ext cx="5852160" cy="1097280"/>
          </a:xfrm>
          <a:prstGeom prst="roundRect">
            <a:avLst>
              <a:gd name="adj" fmla="val 8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0599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0599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0599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9776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boot log of our QEMU guest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315968"/>
            <a:ext cx="5486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   3.059268] Run /init as init process</a:t>
            </a:r>
            <a:endParaRPr lang="en-US" sz="1250" dirty="0"/>
          </a:p>
        </p:txBody>
      </p:sp>
      <p:sp>
        <p:nvSpPr>
          <p:cNvPr id="15" name="a1_pk"/>
          <p:cNvSpPr/>
          <p:nvPr/>
        </p:nvSpPr>
        <p:spPr>
          <a:xfrm>
            <a:off x="6629400" y="1188720"/>
            <a:ext cx="502920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1_pk"/>
          <p:cNvSpPr txBox="1"/>
          <p:nvPr/>
        </p:nvSpPr>
        <p:spPr>
          <a:xfrm>
            <a:off x="6812280" y="1225296"/>
            <a:ext cx="47091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pr_info(…) = printk(KERN_INFO …)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Same format string as printf: %s, %d, %x. The level (EMERG … DEBUG) says how important the message is.</a:t>
            </a:r>
            <a:endParaRPr lang="en-US" sz="1250" dirty="0"/>
          </a:p>
        </p:txBody>
      </p:sp>
      <p:sp>
        <p:nvSpPr>
          <p:cNvPr id="17" name="a2_pk"/>
          <p:cNvSpPr/>
          <p:nvPr/>
        </p:nvSpPr>
        <p:spPr>
          <a:xfrm>
            <a:off x="6629400" y="2487168"/>
            <a:ext cx="502920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pk"/>
          <p:cNvSpPr txBox="1"/>
          <p:nvPr/>
        </p:nvSpPr>
        <p:spPr>
          <a:xfrm>
            <a:off x="6812280" y="2523744"/>
            <a:ext cx="47091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Where it goes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Into a ring buffer in kernel memory. dmesg reads it; the console shows it while booting. The [3.059268] is seconds since the kernel started.</a:t>
            </a:r>
            <a:endParaRPr lang="en-US" sz="1250" dirty="0"/>
          </a:p>
        </p:txBody>
      </p:sp>
      <p:sp>
        <p:nvSpPr>
          <p:cNvPr id="19" name="a3_pk"/>
          <p:cNvSpPr/>
          <p:nvPr/>
        </p:nvSpPr>
        <p:spPr>
          <a:xfrm>
            <a:off x="6629400" y="3785616"/>
            <a:ext cx="502920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pk"/>
          <p:cNvSpPr txBox="1"/>
          <p:nvPr/>
        </p:nvSpPr>
        <p:spPr>
          <a:xfrm>
            <a:off x="6812280" y="3822192"/>
            <a:ext cx="47091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Who can read it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On Ubuntu, dmesg needs sudo (kernel.dmesg_restrict = 1): kernel messages can leak addresses.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5166360"/>
            <a:ext cx="11109960" cy="777240"/>
          </a:xfrm>
          <a:prstGeom prst="roundRect">
            <a:avLst>
              <a:gd name="adj" fmla="val 941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77240" y="516636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line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pr_info("Run %s as init process\n", init_filename);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is ordinary C. Find any boot message in the source with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grep -rn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you know exactly where you are in the boot.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Asking a running kernel about itself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/proc and /sys: files that are not stored anywhere.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26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/proc: the kernel shows its data as text files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40080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guest, busybox shell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0350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/proc/cmdline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console=ttyS0 quiet panic=-1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head -3 /proc/meminfo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MemTotal:   469252 kB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MemFree:    434512 kB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MemAvailable: 429228 kB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head -3 /proc/1/status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Name:   init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Umask:  0022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State:  S (sleeping)</a:t>
            </a:r>
            <a:endParaRPr lang="en-US" sz="1150" dirty="0"/>
          </a:p>
        </p:txBody>
      </p:sp>
      <p:sp>
        <p:nvSpPr>
          <p:cNvPr id="9" name="a1_pr"/>
          <p:cNvSpPr/>
          <p:nvPr/>
        </p:nvSpPr>
        <p:spPr>
          <a:xfrm>
            <a:off x="7178040" y="1188720"/>
            <a:ext cx="448056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pr"/>
          <p:cNvSpPr txBox="1"/>
          <p:nvPr/>
        </p:nvSpPr>
        <p:spPr>
          <a:xfrm>
            <a:off x="7360920" y="1216152"/>
            <a:ext cx="416052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Not on any disk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Each read runs kernel code that writes the answer at that moment. </a:t>
            </a:r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</a:t>
            </a:r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shows size 0.</a:t>
            </a:r>
            <a:endParaRPr lang="en-US" sz="1250" dirty="0"/>
          </a:p>
        </p:txBody>
      </p:sp>
      <p:sp>
        <p:nvSpPr>
          <p:cNvPr id="11" name="a2_pr"/>
          <p:cNvSpPr/>
          <p:nvPr/>
        </p:nvSpPr>
        <p:spPr>
          <a:xfrm>
            <a:off x="7178040" y="2331720"/>
            <a:ext cx="448056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2_pr"/>
          <p:cNvSpPr txBox="1"/>
          <p:nvPr/>
        </p:nvSpPr>
        <p:spPr>
          <a:xfrm>
            <a:off x="7360920" y="2359152"/>
            <a:ext cx="416052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One folder per process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/proc/1, /proc/2 … with status, cmdline, maps, fd … (our init had 57 entries).</a:t>
            </a:r>
            <a:endParaRPr lang="en-US" sz="1250" dirty="0"/>
          </a:p>
        </p:txBody>
      </p:sp>
      <p:sp>
        <p:nvSpPr>
          <p:cNvPr id="13" name="a3_pr"/>
          <p:cNvSpPr/>
          <p:nvPr/>
        </p:nvSpPr>
        <p:spPr>
          <a:xfrm>
            <a:off x="7178040" y="3474720"/>
            <a:ext cx="4480560" cy="1024128"/>
          </a:xfrm>
          <a:prstGeom prst="roundRect">
            <a:avLst>
              <a:gd name="adj" fmla="val 714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4" name="a3_pr"/>
          <p:cNvSpPr txBox="1"/>
          <p:nvPr/>
        </p:nvSpPr>
        <p:spPr>
          <a:xfrm>
            <a:off x="7360920" y="3502152"/>
            <a:ext cx="416052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Before mount: empty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/proc exists only after </a:t>
            </a:r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mount -t proc proc /proc</a:t>
            </a:r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 Your init in Lab 7.2 must do it.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5440680" cy="128016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31520" y="48280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1520" y="48280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5193792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Same C as always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fopen("/proc/meminfo")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fgets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sscanf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No special API: that is the lab.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217920" y="4663440"/>
            <a:ext cx="544068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400800" y="48280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400800" y="48280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5193792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Not a real file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data is made up on each read; two reads can give different answers.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Processes and kernel threads right after boot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577840" cy="365760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kinfo (Lab 7.1) inside the guest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21208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Kernel:   Linux version 6.8.0-146-generic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 for:   3.1 seconds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CPUs:     1 x QEMU Virtual CPU version 2.5+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Processes: 2 user processes, 57 kernel threads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(56 of them children of PID 2)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PID  PPID  S  kind    name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1     0  S  user    init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2     0  S  kernel  kthreadd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3     2  S  kernel  pool_workqueue_release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4     2  I  kernel  kworker/R-rcu_g</a:t>
            </a:r>
            <a:endParaRPr lang="en-US" sz="1150" dirty="0"/>
          </a:p>
        </p:txBody>
      </p:sp>
      <p:sp>
        <p:nvSpPr>
          <p:cNvPr id="9" name="a1_kt"/>
          <p:cNvSpPr/>
          <p:nvPr/>
        </p:nvSpPr>
        <p:spPr>
          <a:xfrm>
            <a:off x="6355080" y="1188720"/>
            <a:ext cx="530352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kt"/>
          <p:cNvSpPr txBox="1"/>
          <p:nvPr/>
        </p:nvSpPr>
        <p:spPr>
          <a:xfrm>
            <a:off x="6537960" y="1216152"/>
            <a:ext cx="498348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PID 1: the first user program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Parent 0: the kernel itself started it. Every user process descends from PID 1.</a:t>
            </a:r>
            <a:endParaRPr lang="en-US" sz="1250" dirty="0"/>
          </a:p>
        </p:txBody>
      </p:sp>
      <p:sp>
        <p:nvSpPr>
          <p:cNvPr id="11" name="a2_kt"/>
          <p:cNvSpPr/>
          <p:nvPr/>
        </p:nvSpPr>
        <p:spPr>
          <a:xfrm>
            <a:off x="6355080" y="2450592"/>
            <a:ext cx="530352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2_kt"/>
          <p:cNvSpPr txBox="1"/>
          <p:nvPr/>
        </p:nvSpPr>
        <p:spPr>
          <a:xfrm>
            <a:off x="6537960" y="2478024"/>
            <a:ext cx="498348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PID 2: kthreadd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Also started by the kernel. It creates all other kernel threads: their parent is 2.</a:t>
            </a:r>
            <a:endParaRPr lang="en-US" sz="1250" dirty="0"/>
          </a:p>
        </p:txBody>
      </p:sp>
      <p:sp>
        <p:nvSpPr>
          <p:cNvPr id="13" name="a3_kt"/>
          <p:cNvSpPr/>
          <p:nvPr/>
        </p:nvSpPr>
        <p:spPr>
          <a:xfrm>
            <a:off x="6355080" y="3712464"/>
            <a:ext cx="5303520" cy="1143000"/>
          </a:xfrm>
          <a:prstGeom prst="roundRect">
            <a:avLst>
              <a:gd name="adj" fmla="val 64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4" name="a3_kt"/>
          <p:cNvSpPr txBox="1"/>
          <p:nvPr/>
        </p:nvSpPr>
        <p:spPr>
          <a:xfrm>
            <a:off x="6537960" y="3739896"/>
            <a:ext cx="498348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Kernel threads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Work the kernel does in the background: ksoftirqd (deferred interrupt work), kswapd (freeing memory), kworker (queued jobs). ps shows them in [brackets].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5029200"/>
            <a:ext cx="11109960" cy="9144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77240" y="5029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How does kinfo know?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/proc/&lt;pid&gt;/stat has a flags field; the bit PF_KTHREAD (0x00200000) marks a kernel thread. The "2 user processes" are init and kinfo itself.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/sys, dmesg and /proc/interrupts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  (guest,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   class   devices   fs          kernel  power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bus     dev     firmware  hypervisor  module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2788920"/>
            <a:ext cx="5486400" cy="2057400"/>
          </a:xfrm>
          <a:prstGeom prst="roundRect">
            <a:avLst>
              <a:gd name="adj" fmla="val 444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29169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29169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29169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28346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head /proc/interrupts  (guest,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172968"/>
            <a:ext cx="5120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CPU0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0:   522  IO-APIC  2-edge   timer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1:     9  IO-APIC  1-edge   i8042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4:   164  IO-APIC  4-edge   ttyS0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8:     1  IO-APIC  8-edge   rtc0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1188720"/>
            <a:ext cx="5394960" cy="365760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| head -3  (guest, 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1572768"/>
            <a:ext cx="502920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[0.000000] Linux version 6.8.0-146-generic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(buildd@lcy02-amd64-111)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[0.000000] Command line: console=ttyS0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quiet panic=-1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[0.000000] KERNEL supported cpus: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| wc -l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411</a:t>
            </a:r>
            <a:endParaRPr lang="en-US" sz="12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983480"/>
          <a:ext cx="1110996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4206240"/>
                <a:gridCol w="5257800"/>
              </a:tblGrid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Interface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Shows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Example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/proc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processes and kernel state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/proc/1/status, /proc/meminfo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/sys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devices, drivers, kernel objects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/sys/firmware, /sys/class/net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dmesg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kernel messages (printk)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boot log, driver errors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3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26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7.1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kinfo.c: ask the kernel with C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Read /proc with fopen, fgets, sscanf and readdir: four TODOs.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26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7.1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1: first_line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fopen, fgets, fclose, cut the '\n'. Kernel: and Command line: appear.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2: field_kb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Find "MemTotal:" in /proc/meminfo and read the number with sscanf.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3: read_stat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After the last ')' in /proc/&lt;pid&gt;/stat: state, ppid … flags. One sscanf.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4: classify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flags &amp; PF_KTHREAD → kernel thread. Compare your counts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ps -ef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Explore the lab PC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uname -r; ls /boot; lsmod | wc -l; sudo dmesg | head; ulimit -s. Fill the table in the handout.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Think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Why is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/proc/uptime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different every time, though no file changed? Write 3 sentences.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Submit: kinfo.c, its output on the lab PC, and the filled table. Keep kinfo: Lab 7.2 runs it as a child of your own init.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26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can't the kernel call printf?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printf (libc) ends in a system call into the kernel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Name one advantage of a microkernel and one of a monolithic kernel.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micro: a driver crash is contained; mono: faster (no messages)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CONFIG_BTRFS_FS=m. What does m mean?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built as a loadable module (.ko), not into vmlinuz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is PID 2, and who are its children?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kthreadd; all other kernel threads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/proc/meminfo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reads which disk?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none: the kernel makes the text at each read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kernel owns the hardware; programs ask it through about 400 system calls.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Linux is monolithic (fast, one address space) with loadable modules for flexibility.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Kernel C has no libc, a 16 KB stack, no memory protection, and printk instead of printf.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33 million lines, 70% drivers; the core (kernel/, mm/, init/) is about 2%.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/proc, /sys and dmesg show the running kernel as text you can read in C.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PID 1 is the first user program, PID 2 the parent of all kernel threads.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26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7.1 (due before Lecture 7.2)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Layers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Trace printf("hi\n") from your program to the screen: name every layer of slide 5 it passes through, and the mode (user or kernel) at each.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Design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car maker must choose between Linux and a microkernel for the brake controller. Give two arguments for each and pick one.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Modules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On the lab PC: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modinfo ext4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modinfo btrfs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What is different, and why must ext4 be built in on most systems?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kinfo+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Extend kinfo: print the 5 processes using the most memory (VmRSS in /proc/&lt;pid&gt;/status). Kernel threads have no VmRSS: why?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Stack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a recursive C function with a 1 KB local array. How deep can it go in user space (8 MB)? How deep could it go on a 16 KB kernel stack?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26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7.2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Booting: from power-on to PID 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Firmware (BIOS and UEFI), the boot loader, the kernel's own start-up code, the initramfs, and the first user program — which in the lab will be yours.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Linux Kernel Development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Ch. 1–2 (today). D. P. Bovet &amp; M. Cesati,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Understanding the Linux Kernel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Ch. 1 and Appendix A (system startup) for 7.2.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6.8: init/main.c, kernel/exit.c (quoted on the slides; Linux v6.8 source online: elixir.bootlin.com/linux/v6.8).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On the lab PC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/proc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/sys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uname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lsmod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modinfo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sudo dmesg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all offline.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lab7_files.zip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kinfo_starter.c, myinit_starter.c, scripts for Lab 7.2.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26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7.1: The Linux Kernel, an Overview</dc:title>
  <dc:subject>PptxGenJS Presentation</dc:subject>
  <dc:creator>Md Mahbub E Noor</dc:creator>
  <cp:lastModifiedBy>Md Mahbub E Noor</cp:lastModifiedBy>
  <cp:revision>1</cp:revision>
  <dcterms:created xsi:type="dcterms:W3CDTF">2026-10-13T02:43:35Z</dcterms:created>
  <dcterms:modified xsi:type="dcterms:W3CDTF">2026-10-13T02:43:35Z</dcterms:modified>
</cp:coreProperties>
</file>