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730fdd6-62c7-cf37-d362-2d543be58d41}">
          <p14:sldIdLst>
            <p14:sldId id="256"/>
            <p14:sldId id="257"/>
            <p14:sldId id="258"/>
          </p14:sldIdLst>
        </p14:section>
        <p14:section name="Loader features" id="{614bdec9-bd39-7278-2fee-ed43432d657d}">
          <p14:sldIdLst>
            <p14:sldId id="259"/>
            <p14:sldId id="260"/>
            <p14:sldId id="261"/>
            <p14:sldId id="262"/>
          </p14:sldIdLst>
        </p14:section>
        <p14:section name="Design options" id="{e565fadb-d086-040c-a8c4-eb55732bd7b9}">
          <p14:sldIdLst>
            <p14:sldId id="263"/>
            <p14:sldId id="264"/>
            <p14:sldId id="265"/>
          </p14:sldIdLst>
        </p14:section>
        <p14:section name="Dynamic linking" id="{265b31cd-56f1-bdf2-99a7-9def6a80f46b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</p14:sldIdLst>
        </p14:section>
        <p14:section name="Big picture" id="{ce43717c-f991-6181-39d6-979c6399438a}">
          <p14:sldIdLst>
            <p14:sldId id="278"/>
            <p14:sldId id="279"/>
          </p14:sldIdLst>
        </p14:section>
        <p14:section name="Lab 5.2" id="{e72a0410-5d29-4ed7-0187-016c6fa22b63}">
          <p14:sldIdLst>
            <p14:sldId id="280"/>
            <p14:sldId id="281"/>
            <p14:sldId id="282"/>
          </p14:sldIdLst>
        </p14:section>
        <p14:section name="Wrap-up" id="{e6660621-f5df-c0d6-6bdc-47820147e0f2}">
          <p14:sldIdLst>
            <p14:sldId id="283"/>
            <p14:sldId id="284"/>
            <p14:sldId id="285"/>
            <p14:sldId id="28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5.2: Loader Design Options and Dynamic Linking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5.2: Loader Design Options and Dynamic Linking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5.2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Loader Design Options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and dynamic linking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LD_DEBUG=bindings ./count_so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binding file ./count_so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to ./libcount.so: symbol `total'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binding file ./count_so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to ./libcount.so: symbol `counta'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binding file ./count_so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to libc.so.6: symbol `printf'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= 3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automatic library search, and why the order of -l matters.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Compare a linking loader, a linkage editor and dynamic linking.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Build, find and debug a shared library with ldd, LD_DEBUG and strace.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Trace a call through the PLT and GOT, with real gdb values.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5.1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606040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60604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55117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Library search, options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282696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282696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15–25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227832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Linkage editors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959352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959352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25–50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904488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Dynamic linking, PLT/GOT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636008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636008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50–60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58114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Big picture, checkpoint</a:t>
            </a:r>
            <a:endParaRPr lang="en-US" sz="1500" dirty="0"/>
          </a:p>
        </p:txBody>
      </p:sp>
      <p:sp>
        <p:nvSpPr>
          <p:cNvPr id="36" name="Text 30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5.2: finish the linking loader (TODO 4–5), then the Linux part.</a:t>
            </a:r>
            <a:endParaRPr lang="en-US" sz="1200" dirty="0"/>
          </a:p>
        </p:txBody>
      </p:sp>
      <p:sp>
        <p:nvSpPr>
          <p:cNvPr id="38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31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5.1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50" b="1" dirty="0">
                <a:solidFill>
                  <a:schemeClr val="tx2"/>
                </a:solidFill>
              </a:rPr>
              <a:t>What does Pass 1 of the linking loader build?</a:t>
            </a:r>
            <a:endParaRPr lang="en-US" sz="165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ESTAB: every section name and every exported (D record) name with its real address.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50" b="1" dirty="0">
                <a:solidFill>
                  <a:schemeClr val="tx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M00000105+COUNTA</a:t>
            </a:r>
            <a:pPr algn="l" indent="0" marL="0">
              <a:spcAft>
                <a:spcPts val="600"/>
              </a:spcAft>
              <a:buNone/>
            </a:pPr>
            <a:r>
              <a:rPr lang="en-US" sz="1650" b="1" dirty="0">
                <a:solidFill>
                  <a:schemeClr val="tx2"/>
                </a:solidFill>
              </a:rPr>
              <a:t>: what does Pass 2 do?</a:t>
            </a:r>
            <a:endParaRPr lang="en-US" sz="165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Looks up COUNTA in ESTAB (4011) and adds it to the 5 half-bytes at 0001 of this section.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50" b="1" dirty="0">
                <a:solidFill>
                  <a:schemeClr val="tx2"/>
                </a:solidFill>
              </a:rPr>
              <a:t>Before linking, </a:t>
            </a:r>
            <a:pPr algn="l" indent="0" marL="0">
              <a:spcAft>
                <a:spcPts val="600"/>
              </a:spcAft>
              <a:buNone/>
            </a:pPr>
            <a:r>
              <a:rPr lang="en-US" sz="1650" b="1" dirty="0">
                <a:solidFill>
                  <a:schemeClr val="tx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call counta</a:t>
            </a:r>
            <a:pPr algn="l" indent="0" marL="0">
              <a:spcAft>
                <a:spcPts val="600"/>
              </a:spcAft>
              <a:buNone/>
            </a:pPr>
            <a:r>
              <a:rPr lang="en-US" sz="1650" b="1" dirty="0">
                <a:solidFill>
                  <a:schemeClr val="tx2"/>
                </a:solidFill>
              </a:rPr>
              <a:t> in main.o is e8 00 00 00 00. Who fills it?</a:t>
            </a:r>
            <a:endParaRPr lang="en-US" sz="165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ld, the linker: e8 29 00 00 00 = the distance to counta. Today: who fills it when counta is in a shared library?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Machine-independent loader features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Searching libraries automatically, and options that change what gets linked.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31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Automatic library search: take only what is missing</a:t>
            </a:r>
            <a:endParaRPr lang="en-US" sz="3000" dirty="0"/>
          </a:p>
        </p:txBody>
      </p:sp>
      <p:sp>
        <p:nvSpPr>
          <p:cNvPr id="3" name="a1_ls"/>
          <p:cNvSpPr/>
          <p:nvPr/>
        </p:nvSpPr>
        <p:spPr>
          <a:xfrm>
            <a:off x="548640" y="1188720"/>
            <a:ext cx="55778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s"/>
          <p:cNvSpPr/>
          <p:nvPr/>
        </p:nvSpPr>
        <p:spPr>
          <a:xfrm>
            <a:off x="658368" y="136245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s"/>
          <p:cNvSpPr txBox="1"/>
          <p:nvPr/>
        </p:nvSpPr>
        <p:spPr>
          <a:xfrm>
            <a:off x="658368" y="1362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s"/>
          <p:cNvSpPr txBox="1"/>
          <p:nvPr/>
        </p:nvSpPr>
        <p:spPr>
          <a:xfrm>
            <a:off x="1143000" y="1188720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After Pass 1, look at ESTAB: which referenced names are still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undefined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?</a:t>
            </a:r>
            <a:endParaRPr lang="en-US" sz="1450" dirty="0"/>
          </a:p>
        </p:txBody>
      </p:sp>
      <p:sp>
        <p:nvSpPr>
          <p:cNvPr id="7" name="a2_ls"/>
          <p:cNvSpPr/>
          <p:nvPr/>
        </p:nvSpPr>
        <p:spPr>
          <a:xfrm>
            <a:off x="548640" y="1975104"/>
            <a:ext cx="557784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s"/>
          <p:cNvSpPr/>
          <p:nvPr/>
        </p:nvSpPr>
        <p:spPr>
          <a:xfrm>
            <a:off x="658368" y="21488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s"/>
          <p:cNvSpPr txBox="1"/>
          <p:nvPr/>
        </p:nvSpPr>
        <p:spPr>
          <a:xfrm>
            <a:off x="658368" y="2148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s"/>
          <p:cNvSpPr txBox="1"/>
          <p:nvPr/>
        </p:nvSpPr>
        <p:spPr>
          <a:xfrm>
            <a:off x="1143000" y="1975104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Search the library's directory for a member that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defines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one of them.</a:t>
            </a:r>
            <a:endParaRPr lang="en-US" sz="1450" dirty="0"/>
          </a:p>
        </p:txBody>
      </p:sp>
      <p:sp>
        <p:nvSpPr>
          <p:cNvPr id="11" name="a3_ls"/>
          <p:cNvSpPr/>
          <p:nvPr/>
        </p:nvSpPr>
        <p:spPr>
          <a:xfrm>
            <a:off x="548640" y="2761488"/>
            <a:ext cx="557784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s"/>
          <p:cNvSpPr/>
          <p:nvPr/>
        </p:nvSpPr>
        <p:spPr>
          <a:xfrm>
            <a:off x="658368" y="29352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s"/>
          <p:cNvSpPr txBox="1"/>
          <p:nvPr/>
        </p:nvSpPr>
        <p:spPr>
          <a:xfrm>
            <a:off x="658368" y="2935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s"/>
          <p:cNvSpPr txBox="1"/>
          <p:nvPr/>
        </p:nvSpPr>
        <p:spPr>
          <a:xfrm>
            <a:off x="1143000" y="2761488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Load that member like any other section; it may need new names: repeat.</a:t>
            </a:r>
            <a:endParaRPr lang="en-US" sz="1450" dirty="0"/>
          </a:p>
        </p:txBody>
      </p:sp>
      <p:sp>
        <p:nvSpPr>
          <p:cNvPr id="15" name="a4_ls"/>
          <p:cNvSpPr/>
          <p:nvPr/>
        </p:nvSpPr>
        <p:spPr>
          <a:xfrm>
            <a:off x="548640" y="3547872"/>
            <a:ext cx="557784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s"/>
          <p:cNvSpPr/>
          <p:nvPr/>
        </p:nvSpPr>
        <p:spPr>
          <a:xfrm>
            <a:off x="658368" y="37216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s"/>
          <p:cNvSpPr txBox="1"/>
          <p:nvPr/>
        </p:nvSpPr>
        <p:spPr>
          <a:xfrm>
            <a:off x="658368" y="37216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s"/>
          <p:cNvSpPr txBox="1"/>
          <p:nvPr/>
        </p:nvSpPr>
        <p:spPr>
          <a:xfrm>
            <a:off x="1143000" y="3547872"/>
            <a:ext cx="4846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Names still undefined at the end: error.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355080" y="1188720"/>
            <a:ext cx="5303520" cy="2834640"/>
          </a:xfrm>
          <a:prstGeom prst="roundRect">
            <a:avLst>
              <a:gd name="adj" fmla="val 322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5196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7208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9220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178040" y="123444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 static library = an archive of .o files (real)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6556248" y="1572768"/>
            <a:ext cx="49377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 rcs libcount.a counta.o data.o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 t libcount.a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-no-pie -o count_lib main.o -L. -lcount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./count_lib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= 3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48640" y="4251960"/>
            <a:ext cx="11109960" cy="1691640"/>
          </a:xfrm>
          <a:prstGeom prst="roundRect">
            <a:avLst>
              <a:gd name="adj" fmla="val 432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77240" y="4251960"/>
            <a:ext cx="106984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accent1"/>
                </a:solidFill>
              </a:rPr>
              <a:t>Same as C: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you never write 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printf.o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on the gcc command line. gcc adds the C library for you, and only what your program needs is taken from it.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-L.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says where to look, </a:t>
            </a:r>
            <a:pPr algn="l" indent="0" marL="0">
              <a:spcAft>
                <a:spcPts val="600"/>
              </a:spcAft>
              <a:buNone/>
            </a:pPr>
            <a:r>
              <a:rPr lang="en-US" sz="1550" b="1" dirty="0">
                <a:solidFill>
                  <a:schemeClr val="tx1"/>
                </a:solidFill>
              </a:rPr>
              <a:t>-lcount</a:t>
            </a:r>
            <a:pPr algn="l" indent="0" marL="0">
              <a:spcAft>
                <a:spcPts val="600"/>
              </a:spcAft>
              <a:buNone/>
            </a:pPr>
            <a:r>
              <a:rPr lang="en-US" sz="1550" dirty="0">
                <a:solidFill>
                  <a:schemeClr val="tx1"/>
                </a:solidFill>
              </a:rPr>
              <a:t> means the file libcount.a (or libcount.so).</a:t>
            </a:r>
            <a:endParaRPr lang="en-US" sz="155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§3.3.1 (automatic library search)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Why the order of -l matters, and the famous -lm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148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library before the object file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-no-pie -o x -L. -lcount main.o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main.c:(.text+0x9): undefined reference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to `counta'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main.c:(.text+0xf): undefined reference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to `total'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486400" cy="2468880"/>
          </a:xfrm>
          <a:prstGeom prst="roundRect">
            <a:avLst>
              <a:gd name="adj" fmla="val 370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02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02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02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520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root.c uses sqrt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858768"/>
            <a:ext cx="51206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 root root.c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root.c:(.text+0x37): undefined reference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to `sqrt'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 root root.c -lm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./root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sqrt(2) = 1.414214</a:t>
            </a:r>
            <a:endParaRPr lang="en-US" sz="1250" dirty="0"/>
          </a:p>
        </p:txBody>
      </p:sp>
      <p:sp>
        <p:nvSpPr>
          <p:cNvPr id="15" name="a1_or"/>
          <p:cNvSpPr/>
          <p:nvPr/>
        </p:nvSpPr>
        <p:spPr>
          <a:xfrm>
            <a:off x="6263640" y="118872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or"/>
          <p:cNvSpPr txBox="1"/>
          <p:nvPr/>
        </p:nvSpPr>
        <p:spPr>
          <a:xfrm>
            <a:off x="6446520" y="1243584"/>
            <a:ext cx="5074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One pass, left to right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ld visits files in command-line order. When it reaches libcount.a, main.o has not been read yet, so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nothing is undefined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no member is taken. Then main.o needs counta: too late.</a:t>
            </a:r>
            <a:endParaRPr lang="en-US" sz="1350" dirty="0"/>
          </a:p>
        </p:txBody>
      </p:sp>
      <p:sp>
        <p:nvSpPr>
          <p:cNvPr id="17" name="a2_or"/>
          <p:cNvSpPr/>
          <p:nvPr/>
        </p:nvSpPr>
        <p:spPr>
          <a:xfrm>
            <a:off x="6263640" y="278892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or"/>
          <p:cNvSpPr txBox="1"/>
          <p:nvPr/>
        </p:nvSpPr>
        <p:spPr>
          <a:xfrm>
            <a:off x="6446520" y="2843784"/>
            <a:ext cx="5074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The rule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Put libraries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after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the files that use them: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main.o -lcount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9" name="a3_or"/>
          <p:cNvSpPr/>
          <p:nvPr/>
        </p:nvSpPr>
        <p:spPr>
          <a:xfrm>
            <a:off x="6263640" y="4389120"/>
            <a:ext cx="539496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or"/>
          <p:cNvSpPr txBox="1"/>
          <p:nvPr/>
        </p:nvSpPr>
        <p:spPr>
          <a:xfrm>
            <a:off x="6446520" y="4443984"/>
            <a:ext cx="5074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Why -lm?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sqrt lives in the math library libm, which gcc does not add by itself.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#include &lt;math.h&gt;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only declares sqrt; it does not link it.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Loader options: telling the loader what to do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023360"/>
                <a:gridCol w="44348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Beck's command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What it asks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With gcc / ld (all used today)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INCLUDE prog(lib)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load this program from this library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name the .o or .a on the command line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LIBRARY MYLIB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search this library too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-L. -lcount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(load map)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print where everything went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-Wl,-Map=count.map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DELETE / CHANGE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drop a section / rename a symbol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ld has options for these; not needed in this course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NOCALL STDDEV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do not load these routines, even if called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no common gcc equivalent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(no Beck name)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link everything now, or at run time?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-static  or the default (shared)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(no Beck name)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where to find shared libraries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-Wl,-rpath,'$ORIGIN'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029200"/>
            <a:ext cx="11109960" cy="914400"/>
          </a:xfrm>
          <a:prstGeom prst="roundRect">
            <a:avLst>
              <a:gd name="adj" fmla="val 8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5029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-Wl,…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passes an option through gcc to ld. When you type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main.o -lcount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, gcc runs ld with a long list of options for you: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-v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shows it.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§3.3.2 (loader options)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31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Linking loader or linkage editor?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Link every time you load, or link once and save the result.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31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Two ways to organise linking and loading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Linking loader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2"/>
                </a:solidFill>
              </a:rPr>
              <a:t> (Lecture 5.1): link and load together, every run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87452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object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programs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2450592" y="20756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834640" y="1645920"/>
            <a:ext cx="1874520" cy="868680"/>
          </a:xfrm>
          <a:prstGeom prst="roundRect">
            <a:avLst>
              <a:gd name="adj" fmla="val 10526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834640" y="16459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</a:rPr>
              <a:t>linking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</a:rPr>
              <a:t>loader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736592" y="20756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5120640" y="1645920"/>
            <a:ext cx="1874520" cy="868680"/>
          </a:xfrm>
          <a:prstGeom prst="roundRect">
            <a:avLst>
              <a:gd name="adj" fmla="val 10526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5120640" y="16459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</a:rPr>
              <a:t>memory</a:t>
            </a:r>
            <a:endParaRPr lang="en-US" sz="1350" dirty="0"/>
          </a:p>
        </p:txBody>
      </p:sp>
      <p:sp>
        <p:nvSpPr>
          <p:cNvPr id="12" name="a1_le"/>
          <p:cNvSpPr txBox="1"/>
          <p:nvPr/>
        </p:nvSpPr>
        <p:spPr>
          <a:xfrm>
            <a:off x="548640" y="27889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Linkage editor</a:t>
            </a:r>
            <a:pPr algn="l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2"/>
                </a:solidFill>
              </a:rPr>
              <a:t>: link once, save the result; load it many times</a:t>
            </a:r>
            <a:endParaRPr lang="en-US" sz="1600" dirty="0"/>
          </a:p>
        </p:txBody>
      </p:sp>
      <p:sp>
        <p:nvSpPr>
          <p:cNvPr id="13" name="a1_le"/>
          <p:cNvSpPr/>
          <p:nvPr/>
        </p:nvSpPr>
        <p:spPr>
          <a:xfrm>
            <a:off x="548640" y="3246120"/>
            <a:ext cx="1874520" cy="868680"/>
          </a:xfrm>
          <a:prstGeom prst="roundRect">
            <a:avLst>
              <a:gd name="adj" fmla="val 1052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1_le"/>
          <p:cNvSpPr txBox="1"/>
          <p:nvPr/>
        </p:nvSpPr>
        <p:spPr>
          <a:xfrm>
            <a:off x="548640" y="32461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object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programs</a:t>
            </a:r>
            <a:endParaRPr lang="en-US" sz="1350" dirty="0"/>
          </a:p>
        </p:txBody>
      </p:sp>
      <p:sp>
        <p:nvSpPr>
          <p:cNvPr id="15" name="a1_le"/>
          <p:cNvSpPr/>
          <p:nvPr/>
        </p:nvSpPr>
        <p:spPr>
          <a:xfrm>
            <a:off x="2450592" y="36758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6" name="a1_le"/>
          <p:cNvSpPr/>
          <p:nvPr/>
        </p:nvSpPr>
        <p:spPr>
          <a:xfrm>
            <a:off x="2834640" y="3246120"/>
            <a:ext cx="1874520" cy="868680"/>
          </a:xfrm>
          <a:prstGeom prst="roundRect">
            <a:avLst>
              <a:gd name="adj" fmla="val 10526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a1_le"/>
          <p:cNvSpPr txBox="1"/>
          <p:nvPr/>
        </p:nvSpPr>
        <p:spPr>
          <a:xfrm>
            <a:off x="2834640" y="32461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</a:rPr>
              <a:t>linkage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</a:rPr>
              <a:t>editor</a:t>
            </a:r>
            <a:endParaRPr lang="en-US" sz="1350" dirty="0"/>
          </a:p>
        </p:txBody>
      </p:sp>
      <p:sp>
        <p:nvSpPr>
          <p:cNvPr id="18" name="a1_le"/>
          <p:cNvSpPr/>
          <p:nvPr/>
        </p:nvSpPr>
        <p:spPr>
          <a:xfrm>
            <a:off x="4736592" y="36758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9" name="a1_le"/>
          <p:cNvSpPr/>
          <p:nvPr/>
        </p:nvSpPr>
        <p:spPr>
          <a:xfrm>
            <a:off x="5120640" y="3246120"/>
            <a:ext cx="1874520" cy="868680"/>
          </a:xfrm>
          <a:prstGeom prst="roundRect">
            <a:avLst>
              <a:gd name="adj" fmla="val 1052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1_le"/>
          <p:cNvSpPr txBox="1"/>
          <p:nvPr/>
        </p:nvSpPr>
        <p:spPr>
          <a:xfrm>
            <a:off x="5120640" y="32461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linked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program file</a:t>
            </a:r>
            <a:endParaRPr lang="en-US" sz="1350" dirty="0"/>
          </a:p>
        </p:txBody>
      </p:sp>
      <p:sp>
        <p:nvSpPr>
          <p:cNvPr id="21" name="a1_le"/>
          <p:cNvSpPr/>
          <p:nvPr/>
        </p:nvSpPr>
        <p:spPr>
          <a:xfrm>
            <a:off x="7022592" y="36758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2" name="a1_le"/>
          <p:cNvSpPr/>
          <p:nvPr/>
        </p:nvSpPr>
        <p:spPr>
          <a:xfrm>
            <a:off x="7406640" y="3246120"/>
            <a:ext cx="1874520" cy="868680"/>
          </a:xfrm>
          <a:prstGeom prst="roundRect">
            <a:avLst>
              <a:gd name="adj" fmla="val 10526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1_le"/>
          <p:cNvSpPr txBox="1"/>
          <p:nvPr/>
        </p:nvSpPr>
        <p:spPr>
          <a:xfrm>
            <a:off x="7406640" y="32461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</a:rPr>
              <a:t>relocating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</a:rPr>
              <a:t>loader</a:t>
            </a:r>
            <a:endParaRPr lang="en-US" sz="1350" dirty="0"/>
          </a:p>
        </p:txBody>
      </p:sp>
      <p:sp>
        <p:nvSpPr>
          <p:cNvPr id="24" name="a1_le"/>
          <p:cNvSpPr/>
          <p:nvPr/>
        </p:nvSpPr>
        <p:spPr>
          <a:xfrm>
            <a:off x="9308592" y="3675888"/>
            <a:ext cx="35661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5" name="a1_le"/>
          <p:cNvSpPr/>
          <p:nvPr/>
        </p:nvSpPr>
        <p:spPr>
          <a:xfrm>
            <a:off x="9692640" y="3246120"/>
            <a:ext cx="1874520" cy="868680"/>
          </a:xfrm>
          <a:prstGeom prst="roundRect">
            <a:avLst>
              <a:gd name="adj" fmla="val 10526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6" name="a1_le"/>
          <p:cNvSpPr txBox="1"/>
          <p:nvPr/>
        </p:nvSpPr>
        <p:spPr>
          <a:xfrm>
            <a:off x="9692640" y="3246120"/>
            <a:ext cx="1874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chemeClr val="bg1"/>
                </a:solidFill>
              </a:rPr>
              <a:t>memory</a:t>
            </a:r>
            <a:endParaRPr lang="en-US" sz="1350" dirty="0"/>
          </a:p>
        </p:txBody>
      </p:sp>
      <p:sp>
        <p:nvSpPr>
          <p:cNvPr id="27" name="a2_le"/>
          <p:cNvSpPr/>
          <p:nvPr/>
        </p:nvSpPr>
        <p:spPr>
          <a:xfrm>
            <a:off x="548640" y="4389120"/>
            <a:ext cx="5440680" cy="1554480"/>
          </a:xfrm>
          <a:prstGeom prst="roundRect">
            <a:avLst>
              <a:gd name="adj" fmla="val 470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a2_le"/>
          <p:cNvSpPr/>
          <p:nvPr/>
        </p:nvSpPr>
        <p:spPr>
          <a:xfrm>
            <a:off x="731520" y="45537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9" name="a2_le"/>
          <p:cNvSpPr txBox="1"/>
          <p:nvPr/>
        </p:nvSpPr>
        <p:spPr>
          <a:xfrm>
            <a:off x="731520" y="45537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0" name="a2_le"/>
          <p:cNvSpPr txBox="1"/>
          <p:nvPr/>
        </p:nvSpPr>
        <p:spPr>
          <a:xfrm>
            <a:off x="731520" y="4919472"/>
            <a:ext cx="5074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ld is a linkage editor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main.o counta.o data.o -o count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links once and writes the file count. You run it a thousand times without linking again.</a:t>
            </a:r>
            <a:endParaRPr lang="en-US" sz="1400" dirty="0"/>
          </a:p>
        </p:txBody>
      </p:sp>
      <p:sp>
        <p:nvSpPr>
          <p:cNvPr id="31" name="a3_le"/>
          <p:cNvSpPr/>
          <p:nvPr/>
        </p:nvSpPr>
        <p:spPr>
          <a:xfrm>
            <a:off x="6217920" y="4389120"/>
            <a:ext cx="5440680" cy="1554480"/>
          </a:xfrm>
          <a:prstGeom prst="roundRect">
            <a:avLst>
              <a:gd name="adj" fmla="val 47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2" name="a3_le"/>
          <p:cNvSpPr/>
          <p:nvPr/>
        </p:nvSpPr>
        <p:spPr>
          <a:xfrm>
            <a:off x="6400800" y="455371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33" name="a3_le"/>
          <p:cNvSpPr txBox="1"/>
          <p:nvPr/>
        </p:nvSpPr>
        <p:spPr>
          <a:xfrm>
            <a:off x="6400800" y="455371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34" name="a3_le"/>
          <p:cNvSpPr txBox="1"/>
          <p:nvPr/>
        </p:nvSpPr>
        <p:spPr>
          <a:xfrm>
            <a:off x="6400800" y="4919472"/>
            <a:ext cx="50749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But not the whole story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count still needs libc.so.6: that part is linked </a:t>
            </a:r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every run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by ld.so. Linux mixes both designs (next part).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§3.4.1 (linkage editors)</a:t>
            </a:r>
            <a:endParaRPr lang="en-US" sz="1100" dirty="0"/>
          </a:p>
        </p:txBody>
      </p:sp>
      <p:sp>
        <p:nvSpPr>
          <p:cNvPr id="37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Link everything in? The price of static linking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3063240"/>
          </a:xfrm>
          <a:prstGeom prst="roundRect">
            <a:avLst>
              <a:gd name="adj" fmla="val 298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same three C files, two ways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-no-pie -static -o count_static main.c counta.c data.c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-no-pie -o count_dyn main.c counta.c data.c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 count_static count_dyn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text   data    bss filename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667949  23360  22440 count_static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1182    556     12 count_dyn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  →   785504 count_static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16064 count_dyn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629400" y="1188720"/>
            <a:ext cx="155448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629400" y="12344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accent1"/>
                </a:solidFill>
              </a:rPr>
              <a:t>785 KB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6675120" y="196596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static file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321040" y="1188720"/>
            <a:ext cx="1554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321040" y="12344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tx2"/>
                </a:solidFill>
              </a:rPr>
              <a:t>16 KB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8366760" y="196596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dynamic file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0012680" y="1188720"/>
            <a:ext cx="15544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10012680" y="123444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400" b="1" dirty="0">
                <a:solidFill>
                  <a:schemeClr val="tx2"/>
                </a:solidFill>
              </a:rPr>
              <a:t>1868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10058400" y="196596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symbols (nm) in the static file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629400" y="2788920"/>
            <a:ext cx="50292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812280" y="2788920"/>
            <a:ext cx="4709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Our own code is 0x36 + 0x44 = 122 bytes. The rest of the 668 KB of text is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printf and everything printf needs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copied in from libc.a.</a:t>
            </a:r>
            <a:endParaRPr lang="en-US" sz="1400" dirty="0"/>
          </a:p>
        </p:txBody>
      </p:sp>
      <p:sp>
        <p:nvSpPr>
          <p:cNvPr id="20" name="a1_sc"/>
          <p:cNvSpPr/>
          <p:nvPr/>
        </p:nvSpPr>
        <p:spPr>
          <a:xfrm>
            <a:off x="548640" y="4480560"/>
            <a:ext cx="352044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1" name="a1_sc"/>
          <p:cNvSpPr txBox="1"/>
          <p:nvPr/>
        </p:nvSpPr>
        <p:spPr>
          <a:xfrm>
            <a:off x="731520" y="4480560"/>
            <a:ext cx="3154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Every static program carries its own copy of printf: 100 programs = 100 copies on disk and in memory.</a:t>
            </a:r>
            <a:endParaRPr lang="en-US" sz="1400" dirty="0"/>
          </a:p>
        </p:txBody>
      </p:sp>
      <p:sp>
        <p:nvSpPr>
          <p:cNvPr id="22" name="a2_sc"/>
          <p:cNvSpPr/>
          <p:nvPr/>
        </p:nvSpPr>
        <p:spPr>
          <a:xfrm>
            <a:off x="4297680" y="4480560"/>
            <a:ext cx="352044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3" name="a2_sc"/>
          <p:cNvSpPr txBox="1"/>
          <p:nvPr/>
        </p:nvSpPr>
        <p:spPr>
          <a:xfrm>
            <a:off x="4480560" y="4480560"/>
            <a:ext cx="3154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A bug fixed in libc? Every static program must be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linked again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24" name="a3_sc"/>
          <p:cNvSpPr/>
          <p:nvPr/>
        </p:nvSpPr>
        <p:spPr>
          <a:xfrm>
            <a:off x="8046720" y="4480560"/>
            <a:ext cx="3520440" cy="1463040"/>
          </a:xfrm>
          <a:prstGeom prst="roundRect">
            <a:avLst>
              <a:gd name="adj" fmla="val 5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5" name="a3_sc"/>
          <p:cNvSpPr txBox="1"/>
          <p:nvPr/>
        </p:nvSpPr>
        <p:spPr>
          <a:xfrm>
            <a:off x="8229600" y="4480560"/>
            <a:ext cx="3154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But: no library can go missing at run time, and start-up is fast.</a:t>
            </a:r>
            <a:endParaRPr lang="en-US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Dynamic linking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Link the library when the program starts, or even later: ld.so, GOT and PLT.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31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Make a shared library and use it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demo folder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-fPIC -c counta.c -o counta_pic.o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-fPIC -c data.c -o data_pic.o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-shared -o libcount.so counta_pic.o data_pic.o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 count_so main.o -L. -lcount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./count_so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./count_so: error while loading shared libraries: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libcount.so: cannot open shared object file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 status 127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LD_LIBRARY_PATH=. ./count_so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= 3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 count_rp main.o -L. -lcount -Wl,-rpath,'$ORIGIN'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./count_rp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= 3</a:t>
            </a:r>
            <a:endParaRPr lang="en-US" sz="1200" dirty="0"/>
          </a:p>
        </p:txBody>
      </p:sp>
      <p:sp>
        <p:nvSpPr>
          <p:cNvPr id="9" name="a1_sh"/>
          <p:cNvSpPr/>
          <p:nvPr/>
        </p:nvSpPr>
        <p:spPr>
          <a:xfrm>
            <a:off x="6812280" y="1188720"/>
            <a:ext cx="4846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sh"/>
          <p:cNvSpPr txBox="1"/>
          <p:nvPr/>
        </p:nvSpPr>
        <p:spPr>
          <a:xfrm>
            <a:off x="6995160" y="1243584"/>
            <a:ext cx="4526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-fPIC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Position-independent code: the library may be loaded at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any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address, so its code must not contain absolute addresses.</a:t>
            </a:r>
            <a:endParaRPr lang="en-US" sz="1350" dirty="0"/>
          </a:p>
        </p:txBody>
      </p:sp>
      <p:sp>
        <p:nvSpPr>
          <p:cNvPr id="11" name="a2_sh"/>
          <p:cNvSpPr/>
          <p:nvPr/>
        </p:nvSpPr>
        <p:spPr>
          <a:xfrm>
            <a:off x="6812280" y="2788920"/>
            <a:ext cx="4846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sh"/>
          <p:cNvSpPr txBox="1"/>
          <p:nvPr/>
        </p:nvSpPr>
        <p:spPr>
          <a:xfrm>
            <a:off x="6995160" y="2843784"/>
            <a:ext cx="4526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Linking ≠ copying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link step only checks that counta exists and writes "I need libcount.so" into count_so. The code is not copied.</a:t>
            </a:r>
            <a:endParaRPr lang="en-US" sz="1350" dirty="0"/>
          </a:p>
        </p:txBody>
      </p:sp>
      <p:sp>
        <p:nvSpPr>
          <p:cNvPr id="13" name="a3_sh"/>
          <p:cNvSpPr/>
          <p:nvPr/>
        </p:nvSpPr>
        <p:spPr>
          <a:xfrm>
            <a:off x="6812280" y="4389120"/>
            <a:ext cx="484632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4" name="a3_sh"/>
          <p:cNvSpPr txBox="1"/>
          <p:nvPr/>
        </p:nvSpPr>
        <p:spPr>
          <a:xfrm>
            <a:off x="6995160" y="4443984"/>
            <a:ext cx="4526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The error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At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run time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ld.so must find the file. The current folder is not searched. LD_LIBRARY_PATH or a RUNPATH ($ORIGIN = the program's own folder) fixes it.</a:t>
            </a:r>
            <a:endParaRPr lang="en-US" sz="135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Who links at run time? The dynamic linker ld.so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1828800"/>
          </a:xfrm>
          <a:prstGeom prst="roundRect">
            <a:avLst>
              <a:gd name="adj" fmla="val 5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-l count_dyn   (excerpt,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Entry point 0x401050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INTERP  [Requesting program interpreter: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/lib64/ld-linux-x86-64.so.2]</a:t>
            </a:r>
            <a:endParaRPr lang="en-US" sz="12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LOAD …  (4 segments)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3154680"/>
            <a:ext cx="5760720" cy="2788920"/>
          </a:xfrm>
          <a:prstGeom prst="roundRect">
            <a:avLst>
              <a:gd name="adj" fmla="val 327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2826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2826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2826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2004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ldd and a direct start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538728"/>
            <a:ext cx="5394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LD_LIBRARY_PATH=. ldd ./count_so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linux-vdso.so.1 (0x00007f7fa716d000)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libcount.so =&gt; ./libcount.so (0x00007f7fa715b000)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libc.so.6 =&gt; /lib/x86_64-linux-gnu/libc.so.6 (…)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/lib64/ld-linux-x86-64.so.2 (0x00007f7fa716f000)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/lib64/ld-linux-x86-64.so.2 ./count_dyn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= 3</a:t>
            </a:r>
            <a:endParaRPr lang="en-US" sz="1150" dirty="0"/>
          </a:p>
        </p:txBody>
      </p:sp>
      <p:sp>
        <p:nvSpPr>
          <p:cNvPr id="15" name="a1_wl"/>
          <p:cNvSpPr/>
          <p:nvPr/>
        </p:nvSpPr>
        <p:spPr>
          <a:xfrm>
            <a:off x="6537960" y="11887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wl"/>
          <p:cNvSpPr txBox="1"/>
          <p:nvPr/>
        </p:nvSpPr>
        <p:spPr>
          <a:xfrm>
            <a:off x="6720840" y="1243584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1. The kernel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loads count_dyn's segments, sees INTERP, and also loads ld.so. It starts </a:t>
            </a:r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ld.so</a:t>
            </a:r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not your program (Lecture 8.2).</a:t>
            </a:r>
            <a:endParaRPr lang="en-US" sz="1400" dirty="0"/>
          </a:p>
        </p:txBody>
      </p:sp>
      <p:sp>
        <p:nvSpPr>
          <p:cNvPr id="17" name="a2_wl"/>
          <p:cNvSpPr/>
          <p:nvPr/>
        </p:nvSpPr>
        <p:spPr>
          <a:xfrm>
            <a:off x="6537960" y="27889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wl"/>
          <p:cNvSpPr txBox="1"/>
          <p:nvPr/>
        </p:nvSpPr>
        <p:spPr>
          <a:xfrm>
            <a:off x="6720840" y="2843784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2. ld.so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reads the NEEDED list, finds and maps libcount.so and libc.so.6, relocates them, binds the names. A linking loader!</a:t>
            </a:r>
            <a:endParaRPr lang="en-US" sz="1400" dirty="0"/>
          </a:p>
        </p:txBody>
      </p:sp>
      <p:sp>
        <p:nvSpPr>
          <p:cNvPr id="19" name="a3_wl"/>
          <p:cNvSpPr/>
          <p:nvPr/>
        </p:nvSpPr>
        <p:spPr>
          <a:xfrm>
            <a:off x="6537960" y="43891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wl"/>
          <p:cNvSpPr txBox="1"/>
          <p:nvPr/>
        </p:nvSpPr>
        <p:spPr>
          <a:xfrm>
            <a:off x="6720840" y="4443984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3. Your program</a:t>
            </a:r>
            <a:endParaRPr lang="en-US" sz="14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ld.so jumps to the entry point (_start), which calls main.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§3.4.2 (dynamic linking)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Watching ld.so search and load (real traces)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LD_DEBUG=libs LD_LIBRARY_PATH=. ./count_so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 library=libcount.so [0]; searching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search path=./glibc-hwcaps/x86-64-v4: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…-v3:…-v2:.          (LD_LIBRARY_PATH)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trying file=./glibc-hwcaps/x86-64-v4/…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trying file=./libcount.so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 library=libc.so.6 [0]; searching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trying file=./libc.so.6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search cache=/etc/ld.so.cache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trying file=/lib/x86_64-linux-gnu/libc.so.6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calling init: ./libcount.so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initialize program: ./count_so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transferring control: ./count_so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537960" y="1188720"/>
            <a:ext cx="512064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-e trace=openat,mmap (excerpt)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739128" y="1572768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openat("./libcount.so", O_RDONLY) = 3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mmap(NULL, 16416, PROT_READ, …, 3, 0)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mmap(…, 4096, PROT_READ|PROT_EXEC, …, 3, 0x1000)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mmap(…, 8192, PROT_READ|PROT_WRITE, …, 3, 0x2000)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openat("/etc/ld.so.cache") = 3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openat("/lib/x86_64-linux-gnu/libc.so.6") = 3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537960" y="4114800"/>
            <a:ext cx="5120640" cy="1828800"/>
          </a:xfrm>
          <a:prstGeom prst="roundRect">
            <a:avLst>
              <a:gd name="adj" fmla="val 4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720840" y="4114800"/>
            <a:ext cx="4800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The search order: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LD_LIBRARY_PATH, then the RUNPATH in the program, then the cache /etc/ld.so.cache (built by ldconfig), then /lib and /usr/lib.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mmap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maps the file's pieces into memory: code read+execute, data read+write.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31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Relocation at load time, at a random address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1508760"/>
          </a:xfrm>
          <a:prstGeom prst="roundRect">
            <a:avLst>
              <a:gd name="adj" fmla="val 606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ldd twice: libcount.so's base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libcount.so =&gt; ./libcount.so (0x00007efd940cb000)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libcount.so =&gt; ./libcount.so (0x00007f6b4c702000)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2834640"/>
            <a:ext cx="576072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29626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29626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29626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288036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dyn.c: dlopen + dlsym, run twice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218688"/>
            <a:ext cx="539496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 is at 0x7f041e7b30f9, total is at 0x7f041e7b6018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 is at 0x7f3e190450f9, total is at 0x7f3e19048018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nm -D libcount.so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00000000000010f9 T counta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0000000000004018 B total</a:t>
            </a:r>
            <a:endParaRPr lang="en-US" sz="1150" dirty="0"/>
          </a:p>
        </p:txBody>
      </p:sp>
      <p:sp>
        <p:nvSpPr>
          <p:cNvPr id="15" name="a1_rl"/>
          <p:cNvSpPr/>
          <p:nvPr/>
        </p:nvSpPr>
        <p:spPr>
          <a:xfrm>
            <a:off x="6537960" y="11887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rl"/>
          <p:cNvSpPr txBox="1"/>
          <p:nvPr/>
        </p:nvSpPr>
        <p:spPr>
          <a:xfrm>
            <a:off x="6720840" y="1243584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base + offset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0x7f041e7b30f9 − 10f9 =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0x7f041e7b2000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and 0x7f041e7b6018 − 4018 = the same base. One base per library, offsets from the file.</a:t>
            </a:r>
            <a:endParaRPr lang="en-US" sz="1350" dirty="0"/>
          </a:p>
        </p:txBody>
      </p:sp>
      <p:sp>
        <p:nvSpPr>
          <p:cNvPr id="17" name="a2_rl"/>
          <p:cNvSpPr/>
          <p:nvPr/>
        </p:nvSpPr>
        <p:spPr>
          <a:xfrm>
            <a:off x="6537960" y="27889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rl"/>
          <p:cNvSpPr txBox="1"/>
          <p:nvPr/>
        </p:nvSpPr>
        <p:spPr>
          <a:xfrm>
            <a:off x="6720840" y="2843784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This is PROGADDR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ASLR picks a new random base each run, like a relocating loader that gets a different PROGADDR every time. Attackers cannot guess where code is.</a:t>
            </a:r>
            <a:endParaRPr lang="en-US" sz="1350" dirty="0"/>
          </a:p>
        </p:txBody>
      </p:sp>
      <p:sp>
        <p:nvSpPr>
          <p:cNvPr id="19" name="a3_rl"/>
          <p:cNvSpPr/>
          <p:nvPr/>
        </p:nvSpPr>
        <p:spPr>
          <a:xfrm>
            <a:off x="6537960" y="4389120"/>
            <a:ext cx="512064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rl"/>
          <p:cNvSpPr txBox="1"/>
          <p:nvPr/>
        </p:nvSpPr>
        <p:spPr>
          <a:xfrm>
            <a:off x="6720840" y="4443984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Same as 5.1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Only the base changes; the last three hex digits (0f9, 018) never do, because bases are multiples of the page size, 1000 hex (4096).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Binding names: ld.so's Pass 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58368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LD_DEBUG=bindings LD_LIBRARY_PATH=. ./count_so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2179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binding file ./libcount.so to ./libcount.so: normal symbol `text'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binding file ./libcount.so to ./libcount.so: normal symbol `len'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binding file ./count_so to ./libcount.so: normal symbol `total'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binding file ./count_so to ./libcount.so: normal symbol `counta'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binding file ./count_so to libc.so.6: normal symbol `printf'</a:t>
            </a:r>
            <a:endParaRPr lang="en-US" sz="11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749040"/>
          <a:ext cx="658368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393192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Linking loader (5.1)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ld.so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ESTAB built from D records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the dynamic symbol tables of all loaded files (nm -D)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R record: TOTAL, TEXT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undefined dynamic symbols (nm -D: U)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M record +TOTAL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dynamic relocations (readelf -r count_so)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patch the code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fill a table of addresses: the GOT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7360920" y="1188720"/>
            <a:ext cx="4297680" cy="4754880"/>
          </a:xfrm>
          <a:prstGeom prst="roundRect">
            <a:avLst>
              <a:gd name="adj" fmla="val 170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589520" y="1280160"/>
            <a:ext cx="38862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The big difference</a:t>
            </a:r>
            <a:endParaRPr lang="en-US" sz="14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Our linking loader wrote addresses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into the code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(+JSUB 4011). A shared library's code is shared by many processes and mapped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read-only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, so nobody may write into it.</a:t>
            </a:r>
            <a:endParaRPr lang="en-US" sz="14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</a:t>
            </a:r>
            <a:endParaRPr lang="en-US" sz="14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Solution: the code reads every outside address from a small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writable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table in each process: the Global Offset Table (GOT). ld.so fills the GOT; the code never changes.</a:t>
            </a:r>
            <a:endParaRPr lang="en-US" sz="145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31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Calls through the PLT: one stub per function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-d lazy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401162: e8 e9 fe ff ff  call 401050 &lt;counta@plt&gt;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0000000000401050 &lt;counta@plt&gt;: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401050: f3 0f 1e fa        endbr64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401054: ff 25 a6 2f 00 00  jmp *0x2fa6(%rip)  # 404000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3657600"/>
            <a:ext cx="5852160" cy="1188720"/>
          </a:xfrm>
          <a:prstGeom prst="roundRect">
            <a:avLst>
              <a:gd name="adj" fmla="val 769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785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785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785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033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-r lazy  (.rela.plt,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041648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404000  R_X86_64_JUMP_SLOT  counta + 0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404008  R_X86_64_JUMP_SLOT  printf@GLIBC_2.2.5 + 0</a:t>
            </a:r>
            <a:endParaRPr lang="en-US" sz="1150" dirty="0"/>
          </a:p>
        </p:txBody>
      </p:sp>
      <p:sp>
        <p:nvSpPr>
          <p:cNvPr id="15" name="a1_pl"/>
          <p:cNvSpPr/>
          <p:nvPr/>
        </p:nvSpPr>
        <p:spPr>
          <a:xfrm>
            <a:off x="6629400" y="1188720"/>
            <a:ext cx="502920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pl"/>
          <p:cNvSpPr/>
          <p:nvPr/>
        </p:nvSpPr>
        <p:spPr>
          <a:xfrm>
            <a:off x="6739128" y="14859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pl"/>
          <p:cNvSpPr txBox="1"/>
          <p:nvPr/>
        </p:nvSpPr>
        <p:spPr>
          <a:xfrm>
            <a:off x="6739128" y="14859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pl"/>
          <p:cNvSpPr txBox="1"/>
          <p:nvPr/>
        </p:nvSpPr>
        <p:spPr>
          <a:xfrm>
            <a:off x="7223760" y="1188720"/>
            <a:ext cx="4297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main calls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counta@plt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a stub inside the program. ld could fill that call: the stub is in the same file.</a:t>
            </a:r>
            <a:endParaRPr lang="en-US" sz="1350" dirty="0"/>
          </a:p>
        </p:txBody>
      </p:sp>
      <p:sp>
        <p:nvSpPr>
          <p:cNvPr id="19" name="a2_pl"/>
          <p:cNvSpPr/>
          <p:nvPr/>
        </p:nvSpPr>
        <p:spPr>
          <a:xfrm>
            <a:off x="6629400" y="2221992"/>
            <a:ext cx="5029200" cy="960120"/>
          </a:xfrm>
          <a:prstGeom prst="roundRect">
            <a:avLst>
              <a:gd name="adj" fmla="val 761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pl"/>
          <p:cNvSpPr/>
          <p:nvPr/>
        </p:nvSpPr>
        <p:spPr>
          <a:xfrm>
            <a:off x="6739128" y="251917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pl"/>
          <p:cNvSpPr txBox="1"/>
          <p:nvPr/>
        </p:nvSpPr>
        <p:spPr>
          <a:xfrm>
            <a:off x="6739128" y="25191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pl"/>
          <p:cNvSpPr txBox="1"/>
          <p:nvPr/>
        </p:nvSpPr>
        <p:spPr>
          <a:xfrm>
            <a:off x="7223760" y="2221992"/>
            <a:ext cx="4297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stub jumps to the address stored in the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GOT slot 404000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23" name="a3_pl"/>
          <p:cNvSpPr/>
          <p:nvPr/>
        </p:nvSpPr>
        <p:spPr>
          <a:xfrm>
            <a:off x="6629400" y="3255264"/>
            <a:ext cx="502920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pl"/>
          <p:cNvSpPr/>
          <p:nvPr/>
        </p:nvSpPr>
        <p:spPr>
          <a:xfrm>
            <a:off x="6739128" y="35524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pl"/>
          <p:cNvSpPr txBox="1"/>
          <p:nvPr/>
        </p:nvSpPr>
        <p:spPr>
          <a:xfrm>
            <a:off x="6739128" y="35524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pl"/>
          <p:cNvSpPr txBox="1"/>
          <p:nvPr/>
        </p:nvSpPr>
        <p:spPr>
          <a:xfrm>
            <a:off x="7223760" y="3255264"/>
            <a:ext cx="4297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ld.so fills slot 404000 (a JUMP_SLOT relocation = an M record for the GOT).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548640" y="5029200"/>
            <a:ext cx="11109960" cy="914400"/>
          </a:xfrm>
          <a:prstGeom prst="roundRect">
            <a:avLst>
              <a:gd name="adj" fmla="val 8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77240" y="5029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you saw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call puts@PLT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in Lecture 1's assembly. The GOT is an array of function pointers, and the stub does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goto *got[3];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the first call to counta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1⅓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At start GOT[3] points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back into the PLT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(401030).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push $0x0: which relocation to fix.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PLT0 jumps into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ld.so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through GOT[2].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ld.so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writes GOT[3]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it turns orange.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second call skips ld.so completely.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31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evidence: gdb reads the GOT slot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gdb -batch -x got.gdb ./lazy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Breakpoint 1, main () at lazy.c:6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before 1st call: GOT[counta] at 0x404000 = 0x401030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Breakpoint 2, main () at lazy.c:7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1st call : GOT[counta] at 0x404000 = 0x7ffff7fb70f9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 in section .text of …/libcount.so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Breakpoint 3, main () at lazy.c:8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2nd call : GOT[counta] at 0x404000 = 0x7ffff7fb70f9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4617720"/>
            <a:ext cx="6035040" cy="1325880"/>
          </a:xfrm>
          <a:prstGeom prst="roundRect">
            <a:avLst>
              <a:gd name="adj" fmla="val 689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745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745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745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663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built with -Wl,-z,now instead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5001768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BIND_NOW, before 1st call: GOT[counta] = 0x7ffff7fb70f9</a:t>
            </a:r>
            <a:endParaRPr lang="en-US" sz="1150" dirty="0"/>
          </a:p>
        </p:txBody>
      </p:sp>
      <p:sp>
        <p:nvSpPr>
          <p:cNvPr id="15" name="a1_ev"/>
          <p:cNvSpPr/>
          <p:nvPr/>
        </p:nvSpPr>
        <p:spPr>
          <a:xfrm>
            <a:off x="6812280" y="1188720"/>
            <a:ext cx="4846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ev"/>
          <p:cNvSpPr txBox="1"/>
          <p:nvPr/>
        </p:nvSpPr>
        <p:spPr>
          <a:xfrm>
            <a:off x="6995160" y="1243584"/>
            <a:ext cx="4526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Lazy binding (-z lazy)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The slot is filled at the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first call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Functions that are never called are never looked up: faster start for programs that use few of many library functions.</a:t>
            </a:r>
            <a:endParaRPr lang="en-US" sz="1350" dirty="0"/>
          </a:p>
        </p:txBody>
      </p:sp>
      <p:sp>
        <p:nvSpPr>
          <p:cNvPr id="17" name="a2_ev"/>
          <p:cNvSpPr/>
          <p:nvPr/>
        </p:nvSpPr>
        <p:spPr>
          <a:xfrm>
            <a:off x="6812280" y="2788920"/>
            <a:ext cx="4846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ev"/>
          <p:cNvSpPr txBox="1"/>
          <p:nvPr/>
        </p:nvSpPr>
        <p:spPr>
          <a:xfrm>
            <a:off x="6995160" y="2843784"/>
            <a:ext cx="4526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Immediate binding (-z now)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ld.so fills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every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slot before main. Ubuntu's gcc does this for normal (PIE) programs: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readelf -d count_so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shows FLAGS BIND_NOW.</a:t>
            </a:r>
            <a:endParaRPr lang="en-US" sz="1350" dirty="0"/>
          </a:p>
        </p:txBody>
      </p:sp>
      <p:sp>
        <p:nvSpPr>
          <p:cNvPr id="19" name="a3_ev"/>
          <p:cNvSpPr/>
          <p:nvPr/>
        </p:nvSpPr>
        <p:spPr>
          <a:xfrm>
            <a:off x="6812280" y="4389120"/>
            <a:ext cx="484632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ev"/>
          <p:cNvSpPr txBox="1"/>
          <p:nvPr/>
        </p:nvSpPr>
        <p:spPr>
          <a:xfrm>
            <a:off x="6995160" y="4443984"/>
            <a:ext cx="4526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Why now is the default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After start-up the GOT can be made read-only (RELRO), so an attacker cannot overwrite it to redirect calls.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Beck's dynamic linking and Linux: the same idea</a:t>
            </a:r>
            <a:endParaRPr lang="en-US" sz="3000" dirty="0"/>
          </a:p>
        </p:txBody>
      </p:sp>
      <p:sp>
        <p:nvSpPr>
          <p:cNvPr id="3" name="a1_bk"/>
          <p:cNvSpPr/>
          <p:nvPr/>
        </p:nvSpPr>
        <p:spPr>
          <a:xfrm>
            <a:off x="548640" y="1188720"/>
            <a:ext cx="566928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bk"/>
          <p:cNvSpPr/>
          <p:nvPr/>
        </p:nvSpPr>
        <p:spPr>
          <a:xfrm>
            <a:off x="658368" y="14264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bk"/>
          <p:cNvSpPr txBox="1"/>
          <p:nvPr/>
        </p:nvSpPr>
        <p:spPr>
          <a:xfrm>
            <a:off x="658368" y="14264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bk"/>
          <p:cNvSpPr txBox="1"/>
          <p:nvPr/>
        </p:nvSpPr>
        <p:spPr>
          <a:xfrm>
            <a:off x="1143000" y="1188720"/>
            <a:ext cx="4937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 program asks the OS for a routine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by name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(a service request), instead of calling an address.</a:t>
            </a:r>
            <a:endParaRPr lang="en-US" sz="1400" dirty="0"/>
          </a:p>
        </p:txBody>
      </p:sp>
      <p:sp>
        <p:nvSpPr>
          <p:cNvPr id="7" name="a2_bk"/>
          <p:cNvSpPr/>
          <p:nvPr/>
        </p:nvSpPr>
        <p:spPr>
          <a:xfrm>
            <a:off x="548640" y="2103120"/>
            <a:ext cx="566928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bk"/>
          <p:cNvSpPr/>
          <p:nvPr/>
        </p:nvSpPr>
        <p:spPr>
          <a:xfrm>
            <a:off x="658368" y="23408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bk"/>
          <p:cNvSpPr txBox="1"/>
          <p:nvPr/>
        </p:nvSpPr>
        <p:spPr>
          <a:xfrm>
            <a:off x="658368" y="23408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bk"/>
          <p:cNvSpPr txBox="1"/>
          <p:nvPr/>
        </p:nvSpPr>
        <p:spPr>
          <a:xfrm>
            <a:off x="1143000" y="2103120"/>
            <a:ext cx="4937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First time: the OS's dynamic loader finds the routine in a library and loads it.</a:t>
            </a:r>
            <a:endParaRPr lang="en-US" sz="1400" dirty="0"/>
          </a:p>
        </p:txBody>
      </p:sp>
      <p:sp>
        <p:nvSpPr>
          <p:cNvPr id="11" name="a3_bk"/>
          <p:cNvSpPr/>
          <p:nvPr/>
        </p:nvSpPr>
        <p:spPr>
          <a:xfrm>
            <a:off x="548640" y="3017520"/>
            <a:ext cx="566928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bk"/>
          <p:cNvSpPr/>
          <p:nvPr/>
        </p:nvSpPr>
        <p:spPr>
          <a:xfrm>
            <a:off x="658368" y="32552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bk"/>
          <p:cNvSpPr txBox="1"/>
          <p:nvPr/>
        </p:nvSpPr>
        <p:spPr>
          <a:xfrm>
            <a:off x="658368" y="3255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bk"/>
          <p:cNvSpPr txBox="1"/>
          <p:nvPr/>
        </p:nvSpPr>
        <p:spPr>
          <a:xfrm>
            <a:off x="1143000" y="3017520"/>
            <a:ext cx="4937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It records the routine's address in a table and passes control to it.</a:t>
            </a:r>
            <a:endParaRPr lang="en-US" sz="1400" dirty="0"/>
          </a:p>
        </p:txBody>
      </p:sp>
      <p:sp>
        <p:nvSpPr>
          <p:cNvPr id="15" name="a4_bk"/>
          <p:cNvSpPr/>
          <p:nvPr/>
        </p:nvSpPr>
        <p:spPr>
          <a:xfrm>
            <a:off x="548640" y="3931920"/>
            <a:ext cx="566928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bk"/>
          <p:cNvSpPr/>
          <p:nvPr/>
        </p:nvSpPr>
        <p:spPr>
          <a:xfrm>
            <a:off x="658368" y="41696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bk"/>
          <p:cNvSpPr txBox="1"/>
          <p:nvPr/>
        </p:nvSpPr>
        <p:spPr>
          <a:xfrm>
            <a:off x="658368" y="4169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bk"/>
          <p:cNvSpPr txBox="1"/>
          <p:nvPr/>
        </p:nvSpPr>
        <p:spPr>
          <a:xfrm>
            <a:off x="1143000" y="3931920"/>
            <a:ext cx="4937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Next time: the call goes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directly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through the table. No loading, no searching.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46520" y="1188720"/>
            <a:ext cx="5212080" cy="2194560"/>
          </a:xfrm>
          <a:prstGeom prst="roundRect">
            <a:avLst>
              <a:gd name="adj" fmla="val 3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629400" y="13533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629400" y="1353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629400" y="1719072"/>
            <a:ext cx="484632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Same as lazy binding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Beck's table is the GOT; the request by name is the PLT stub + 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push $0x0</a:t>
            </a:r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(relocation number = which name). First call slow, later calls one jump.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446520" y="3566160"/>
            <a:ext cx="5212080" cy="2377440"/>
          </a:xfrm>
          <a:prstGeom prst="roundRect">
            <a:avLst>
              <a:gd name="adj" fmla="val 307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629400" y="373075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629400" y="373075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629400" y="4096512"/>
            <a:ext cx="484632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Different in detail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Beck's dynamic loader is part of the </a:t>
            </a:r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operating system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On Linux, ld.so is an ordinary user-space program loaded into every process; the kernel only maps files. And dlopen lets a program load a library it did not know about when it was linked (next slide).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Beck §3.4.2 (dynamic linking)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Loading a library on request: dlopen and dlsym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30936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dyn.c  (demo folder)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94360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 *h = dlopen("./libcount.so", RTLD_NOW);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(!h) { printf("…%s\n", dlerror()); return 1; }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(*f)(void) = (int (*)(void)) dlsym(h, "counta");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*t = (int *) dlsym(h, "total");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*t = f();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printf("total = %d\n", *t);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dlclose(h);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4617720"/>
            <a:ext cx="6309360" cy="1325880"/>
          </a:xfrm>
          <a:prstGeom prst="roundRect">
            <a:avLst>
              <a:gd name="adj" fmla="val 689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745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745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745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663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-o dyn dyn.c &amp;&amp; ./dyn 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5001768"/>
            <a:ext cx="5943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counta is at 0x7f041e7b30f9, total is at 0x7f041e7b6018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= 3</a:t>
            </a:r>
            <a:endParaRPr lang="en-US" sz="1200" dirty="0"/>
          </a:p>
        </p:txBody>
      </p:sp>
      <p:sp>
        <p:nvSpPr>
          <p:cNvPr id="15" name="a1_dl"/>
          <p:cNvSpPr/>
          <p:nvPr/>
        </p:nvSpPr>
        <p:spPr>
          <a:xfrm>
            <a:off x="7086600" y="1188720"/>
            <a:ext cx="45720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dl"/>
          <p:cNvSpPr txBox="1"/>
          <p:nvPr/>
        </p:nvSpPr>
        <p:spPr>
          <a:xfrm>
            <a:off x="7269480" y="1243584"/>
            <a:ext cx="4251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dlopen = run the loader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Load the file and its dependencies, relocate it, bind its names. Your program becomes the one asking, at a time you choose.</a:t>
            </a:r>
            <a:endParaRPr lang="en-US" sz="1350" dirty="0"/>
          </a:p>
        </p:txBody>
      </p:sp>
      <p:sp>
        <p:nvSpPr>
          <p:cNvPr id="17" name="a2_dl"/>
          <p:cNvSpPr/>
          <p:nvPr/>
        </p:nvSpPr>
        <p:spPr>
          <a:xfrm>
            <a:off x="7086600" y="2788920"/>
            <a:ext cx="457200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dl"/>
          <p:cNvSpPr txBox="1"/>
          <p:nvPr/>
        </p:nvSpPr>
        <p:spPr>
          <a:xfrm>
            <a:off x="7269480" y="2843784"/>
            <a:ext cx="4251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dlsym = look up ESTAB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Give a name, get an address. Then call it through a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function pointer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as in 1st-semester C.</a:t>
            </a:r>
            <a:endParaRPr lang="en-US" sz="1350" dirty="0"/>
          </a:p>
        </p:txBody>
      </p:sp>
      <p:sp>
        <p:nvSpPr>
          <p:cNvPr id="19" name="a3_dl"/>
          <p:cNvSpPr/>
          <p:nvPr/>
        </p:nvSpPr>
        <p:spPr>
          <a:xfrm>
            <a:off x="7086600" y="4389120"/>
            <a:ext cx="45720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dl"/>
          <p:cNvSpPr txBox="1"/>
          <p:nvPr/>
        </p:nvSpPr>
        <p:spPr>
          <a:xfrm>
            <a:off x="7269480" y="4443984"/>
            <a:ext cx="4251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Where it is used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Plug-ins: a program that loads modules chosen by the user, like a browser or Python loading a C extension.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Static or dynamic linking? The trade-offs</a:t>
            </a:r>
            <a:endParaRPr lang="en-US" sz="30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3291840"/>
                <a:gridCol w="406908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Question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Static (-static)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Dynamic (default)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File size (count)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785 504 bytes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16 064 bytes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Copies of printf in memory, 50 programs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50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1, shared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libc security fix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relink every program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update libc.so.6 once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Start-up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fast: nothing to find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ld.so must find, map and bind libraries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Can fail at run time?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no missing libraries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yes: "cannot open shared object file"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Each call to printf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direct call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through the PLT/GOT: one extra jump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Runs on another Linux?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usually yes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needs compatible library versions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166360"/>
            <a:ext cx="11109960" cy="777240"/>
          </a:xfrm>
          <a:prstGeom prst="roundRect">
            <a:avLst>
              <a:gd name="adj" fmla="val 941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516636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No winner: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desktops and servers use dynamic linking; small tools for rescue disks and containers are often static. Know the trade-off, then choose.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31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From count.c to a running process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Every tool of Part A so far, in one chain.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31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whole chain, and where each lecture fits</a:t>
            </a:r>
            <a:endParaRPr lang="en-US" sz="3000" dirty="0"/>
          </a:p>
        </p:txBody>
      </p:sp>
      <p:sp>
        <p:nvSpPr>
          <p:cNvPr id="3" name="a1_ch"/>
          <p:cNvSpPr/>
          <p:nvPr/>
        </p:nvSpPr>
        <p:spPr>
          <a:xfrm>
            <a:off x="548640" y="1280160"/>
            <a:ext cx="1234440" cy="14630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ch"/>
          <p:cNvSpPr txBox="1"/>
          <p:nvPr/>
        </p:nvSpPr>
        <p:spPr>
          <a:xfrm>
            <a:off x="548640" y="1280160"/>
            <a:ext cx="1234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count.c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source</a:t>
            </a:r>
            <a:endParaRPr lang="en-US" sz="1300" dirty="0"/>
          </a:p>
        </p:txBody>
      </p:sp>
      <p:sp>
        <p:nvSpPr>
          <p:cNvPr id="5" name="a2_ch"/>
          <p:cNvSpPr/>
          <p:nvPr/>
        </p:nvSpPr>
        <p:spPr>
          <a:xfrm>
            <a:off x="1801368" y="2011680"/>
            <a:ext cx="128016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a2_ch"/>
          <p:cNvSpPr/>
          <p:nvPr/>
        </p:nvSpPr>
        <p:spPr>
          <a:xfrm>
            <a:off x="1947672" y="1280160"/>
            <a:ext cx="1234440" cy="1463040"/>
          </a:xfrm>
          <a:prstGeom prst="roundRect">
            <a:avLst>
              <a:gd name="adj" fmla="val 740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7" name="a2_ch"/>
          <p:cNvSpPr txBox="1"/>
          <p:nvPr/>
        </p:nvSpPr>
        <p:spPr>
          <a:xfrm>
            <a:off x="1947672" y="1280160"/>
            <a:ext cx="1234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cpp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macros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L4</a:t>
            </a:r>
            <a:endParaRPr lang="en-US" sz="1300" dirty="0"/>
          </a:p>
        </p:txBody>
      </p:sp>
      <p:sp>
        <p:nvSpPr>
          <p:cNvPr id="8" name="a3_ch"/>
          <p:cNvSpPr/>
          <p:nvPr/>
        </p:nvSpPr>
        <p:spPr>
          <a:xfrm>
            <a:off x="3200400" y="2011680"/>
            <a:ext cx="128016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a3_ch"/>
          <p:cNvSpPr/>
          <p:nvPr/>
        </p:nvSpPr>
        <p:spPr>
          <a:xfrm>
            <a:off x="3346704" y="1280160"/>
            <a:ext cx="1234440" cy="14630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3_ch"/>
          <p:cNvSpPr txBox="1"/>
          <p:nvPr/>
        </p:nvSpPr>
        <p:spPr>
          <a:xfrm>
            <a:off x="3346704" y="1280160"/>
            <a:ext cx="1234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cc1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compiler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L1</a:t>
            </a:r>
            <a:endParaRPr lang="en-US" sz="1300" dirty="0"/>
          </a:p>
        </p:txBody>
      </p:sp>
      <p:sp>
        <p:nvSpPr>
          <p:cNvPr id="11" name="a4_ch"/>
          <p:cNvSpPr/>
          <p:nvPr/>
        </p:nvSpPr>
        <p:spPr>
          <a:xfrm>
            <a:off x="4599432" y="2011680"/>
            <a:ext cx="128016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2" name="a4_ch"/>
          <p:cNvSpPr/>
          <p:nvPr/>
        </p:nvSpPr>
        <p:spPr>
          <a:xfrm>
            <a:off x="4745736" y="1280160"/>
            <a:ext cx="1234440" cy="1463040"/>
          </a:xfrm>
          <a:prstGeom prst="roundRect">
            <a:avLst>
              <a:gd name="adj" fmla="val 740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3" name="a4_ch"/>
          <p:cNvSpPr txBox="1"/>
          <p:nvPr/>
        </p:nvSpPr>
        <p:spPr>
          <a:xfrm>
            <a:off x="4745736" y="1280160"/>
            <a:ext cx="1234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as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assembler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L3</a:t>
            </a:r>
            <a:endParaRPr lang="en-US" sz="1300" dirty="0"/>
          </a:p>
        </p:txBody>
      </p:sp>
      <p:sp>
        <p:nvSpPr>
          <p:cNvPr id="14" name="a5_ch"/>
          <p:cNvSpPr/>
          <p:nvPr/>
        </p:nvSpPr>
        <p:spPr>
          <a:xfrm>
            <a:off x="5998464" y="2011680"/>
            <a:ext cx="128016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a5_ch"/>
          <p:cNvSpPr/>
          <p:nvPr/>
        </p:nvSpPr>
        <p:spPr>
          <a:xfrm>
            <a:off x="6144768" y="1280160"/>
            <a:ext cx="1234440" cy="1463040"/>
          </a:xfrm>
          <a:prstGeom prst="roundRect">
            <a:avLst>
              <a:gd name="adj" fmla="val 7407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6" name="a5_ch"/>
          <p:cNvSpPr txBox="1"/>
          <p:nvPr/>
        </p:nvSpPr>
        <p:spPr>
          <a:xfrm>
            <a:off x="6144768" y="1280160"/>
            <a:ext cx="1234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ld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link once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L5.1</a:t>
            </a:r>
            <a:endParaRPr lang="en-US" sz="1300" dirty="0"/>
          </a:p>
        </p:txBody>
      </p:sp>
      <p:sp>
        <p:nvSpPr>
          <p:cNvPr id="17" name="a6_ch"/>
          <p:cNvSpPr/>
          <p:nvPr/>
        </p:nvSpPr>
        <p:spPr>
          <a:xfrm>
            <a:off x="7397496" y="2011680"/>
            <a:ext cx="128016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a6_ch"/>
          <p:cNvSpPr/>
          <p:nvPr/>
        </p:nvSpPr>
        <p:spPr>
          <a:xfrm>
            <a:off x="7543800" y="1280160"/>
            <a:ext cx="1234440" cy="1463040"/>
          </a:xfrm>
          <a:prstGeom prst="roundRect">
            <a:avLst>
              <a:gd name="adj" fmla="val 7407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6_ch"/>
          <p:cNvSpPr txBox="1"/>
          <p:nvPr/>
        </p:nvSpPr>
        <p:spPr>
          <a:xfrm>
            <a:off x="7543800" y="1280160"/>
            <a:ext cx="1234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kernel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execve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L8.2</a:t>
            </a:r>
            <a:endParaRPr lang="en-US" sz="1300" dirty="0"/>
          </a:p>
        </p:txBody>
      </p:sp>
      <p:sp>
        <p:nvSpPr>
          <p:cNvPr id="20" name="a7_ch"/>
          <p:cNvSpPr/>
          <p:nvPr/>
        </p:nvSpPr>
        <p:spPr>
          <a:xfrm>
            <a:off x="8796528" y="2011680"/>
            <a:ext cx="128016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a7_ch"/>
          <p:cNvSpPr/>
          <p:nvPr/>
        </p:nvSpPr>
        <p:spPr>
          <a:xfrm>
            <a:off x="8942832" y="1280160"/>
            <a:ext cx="1234440" cy="1463040"/>
          </a:xfrm>
          <a:prstGeom prst="roundRect">
            <a:avLst>
              <a:gd name="adj" fmla="val 7407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2" name="a7_ch"/>
          <p:cNvSpPr txBox="1"/>
          <p:nvPr/>
        </p:nvSpPr>
        <p:spPr>
          <a:xfrm>
            <a:off x="8942832" y="1280160"/>
            <a:ext cx="1234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ld.so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link at run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L5.2</a:t>
            </a:r>
            <a:endParaRPr lang="en-US" sz="1300" dirty="0"/>
          </a:p>
        </p:txBody>
      </p:sp>
      <p:sp>
        <p:nvSpPr>
          <p:cNvPr id="23" name="a8_ch"/>
          <p:cNvSpPr/>
          <p:nvPr/>
        </p:nvSpPr>
        <p:spPr>
          <a:xfrm>
            <a:off x="10195560" y="2011680"/>
            <a:ext cx="128016" cy="914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4" name="a8_ch"/>
          <p:cNvSpPr/>
          <p:nvPr/>
        </p:nvSpPr>
        <p:spPr>
          <a:xfrm>
            <a:off x="10341864" y="1280160"/>
            <a:ext cx="1234440" cy="1463040"/>
          </a:xfrm>
          <a:prstGeom prst="roundRect">
            <a:avLst>
              <a:gd name="adj" fmla="val 7407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5" name="a8_ch"/>
          <p:cNvSpPr txBox="1"/>
          <p:nvPr/>
        </p:nvSpPr>
        <p:spPr>
          <a:xfrm>
            <a:off x="10341864" y="1280160"/>
            <a:ext cx="12344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main()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running</a:t>
            </a:r>
            <a:endParaRPr lang="en-US" sz="13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063240"/>
          <a:ext cx="1110996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56235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SIC/XE world (Beck)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Linux world (real tools)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macro processor: NAMTAB, DEFTAB, ARGTAB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cpp (gcc -E)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two-pass assembler: SYMTAB, M records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as: symbol table, relocation entries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linking loader: ESTAB, CSADDR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ld: symbol table, load map (-Wl,-Map)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relocating loader: + PROGADDR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kernel + ld.so: random base (ASLR)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bootstrap loader at address 0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firmware → boot loader → kernel</a:t>
                      </a:r>
                      <a:endParaRPr lang="en-US" sz="14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8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5.2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Finish the linking loader, then explore Linux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TODO 4 and 5 in sicload.c; then libraries, ld.so and the GOT on the lab PC.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31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5.2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4: Pass 1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Fill ESTAB from H and D records.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./sicload -l 4000 main.obj counta.obj data.obj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must print the load map of Lecture 5.1.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5: Pass 2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Apply M records with ±symbol from ESTAB.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diff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your output with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expected_link4000.txt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nothing.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Errors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Leave out data.obj, then give data.obj twice. You must get "undefined external symbol TOTAL" and "duplicate external symbol DATA".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Libraries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 demo/: build libcount.a and libcount.so; reproduce the -l order error and the 'cannot open shared object file' error, and fix both.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Watch ld.so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Run with LD_DEBUG=libs and LD_DEBUG=bindings, and with strace. Find where libcount.so is opened and mapped.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The GOT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gdb -batch -x got.gdb ./lazy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write down GOT[counta] before and after the first call; check base + 10f9.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Submit: sicload.c, your load map, and a short report with the GOT values from task 6.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31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Messages you will meet, and what they mean</a:t>
            </a:r>
            <a:endParaRPr lang="en-US" sz="30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645920"/>
                <a:gridCol w="1463040"/>
                <a:gridCol w="434340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Message (real)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Who says it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When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Fix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undefined reference to `sqrt'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ld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linking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add -lm after the source file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undefined reference to `counta'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ld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linking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add the .o, or put -lcount after main.o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multiple definition of `text'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ld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linking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remove one definition (or make one static)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cannot open shared object file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ld.so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starting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LD_LIBRARY_PATH=. or -Wl,-rpath,'$ORIGIN'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dlopen failed: … No such file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your program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running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check the path given to dlopen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undefined external symbol TOTAL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sicload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Pass 2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link data.obj too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duplicate external symbol DATA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sicload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Pass 1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give each file once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5440680"/>
            <a:ext cx="11109960" cy="548640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54406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Read the "who" column: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ld errors mean "rebuild"; ld.so errors mean "the program is fine, the environment is not".</a:t>
            </a:r>
            <a:endParaRPr lang="en-US" sz="1450" dirty="0"/>
          </a:p>
        </p:txBody>
      </p:sp>
      <p:sp>
        <p:nvSpPr>
          <p:cNvPr id="7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31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does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-L. -lcount main.o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fail but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main.o -L. -lcount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work?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ld searches the library when it meets it; nothing is undefined yet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count_so links fine but will not start. Which program complains?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ld.so: it cannot find libcount.so at run time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can ld.so not patch the call instruction, as our linking loader did?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library code is shared and read-only; it fills the GOT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GOT[counta] before the first call (lazy) points where?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back into the PLT (0x401030), to call the resolver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counta is at 0x7f3e190450f9, offset 10f9. Base of libcount.so?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0x7f3e19044000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31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Library search takes only the members that define missing names; ld searches left to right.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linkage editor (ld) links once into a file; a linking loader links at every load.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Static linking copies the library in (785 KB); dynamic linking shares one copy (16 KB).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ld.so is a linking loader that runs at start-up: find, map, relocate, bind.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Shared code is read-only, so calls go through the PLT and the GOT; ld.so fills the GOT.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dlopen/dlsym: load and look up a library yourself, then call through a function pointer.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31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5.2 (due before Lecture 6)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Library search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libcount.a holds counta.o and data.o. For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main.o -L. -lcount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list which members ld takes and why, step by step, like Beck's library search.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Linking loader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Our sicload has no library search. Describe in 6–8 lines how you would add it, using ESTAB and a library file that lists "name → object file".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The GOT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 gdb, GOT[printf] at 0x404008 was 0x401040 before printf ran and 0x7ffff7c60100 after. libc's printf offset (nm -D) is 0x60100. Where was libc loaded? Where does 0x401040 point?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dlopen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dynm.c: load libm.so.6 with dlopen, find sqrt with dlsym, and print sqrt(2). Which gcc options does it need on our lab PC?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Trade-off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lab has 40 PCs running the same 30 tools. Static or dynamic? Give two reasons, and one situation where you would choose the other.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30 / 31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6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Object file formats: ELF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One format for .o files, executables and shared libraries: the ELF header, sections and segments, symbol tables and relocation entries — the real-world H, T, D, R, M and E records.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L. L. Beck,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System Software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 Today: §3.3–3.4 (and §3.5 for real loaders).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§7.6–7.12 (symbol resolution, relocation, shared libraries, PIC).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Manual pages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man ld.so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man ldd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man dlopen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on the lab PC, offline.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lab5_files.zip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(same as 5.1): demo/ has run_all.sh, got.gdb and every C file.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31 / 31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5.2: Loader Design Options and Dynamic Linking</dc:title>
  <dc:subject>PptxGenJS Presentation</dc:subject>
  <dc:creator>Md Mahbub E Noor</dc:creator>
  <cp:lastModifiedBy>Md Mahbub E Noor</cp:lastModifiedBy>
  <cp:revision>1</cp:revision>
  <dcterms:created xsi:type="dcterms:W3CDTF">2026-10-10T15:24:39Z</dcterms:created>
  <dcterms:modified xsi:type="dcterms:W3CDTF">2026-10-10T15:24:39Z</dcterms:modified>
</cp:coreProperties>
</file>