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79e72415-b8e5-a250-92ae-9feb462978f0}">
          <p14:sldIdLst>
            <p14:sldId id="256"/>
            <p14:sldId id="257"/>
            <p14:sldId id="258"/>
          </p14:sldIdLst>
        </p14:section>
        <p14:section name="What a loader does" id="{728e3edf-462d-1185-7314-40e176d45906}">
          <p14:sldIdLst>
            <p14:sldId id="259"/>
            <p14:sldId id="260"/>
            <p14:sldId id="261"/>
          </p14:sldIdLst>
        </p14:section>
        <p14:section name="Absolute loader" id="{ec283915-ac78-07de-0dd3-f919e8996355}">
          <p14:sldIdLst>
            <p14:sldId id="262"/>
            <p14:sldId id="263"/>
            <p14:sldId id="264"/>
            <p14:sldId id="265"/>
            <p14:sldId id="266"/>
          </p14:sldIdLst>
        </p14:section>
        <p14:section name="Relocation" id="{fe4e41ac-6617-4841-e4f5-453657a27c8f}">
          <p14:sldIdLst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Linking loader" id="{ed8669ea-43bb-0910-6ed5-52d634d855c5}">
          <p14:sldIdLst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Lab 5.1" id="{5674d714-7a19-f6c2-27be-b0a2539415a5}">
          <p14:sldIdLst>
            <p14:sldId id="284"/>
            <p14:sldId id="285"/>
          </p14:sldIdLst>
        </p14:section>
        <p14:section name="Wrap-up" id="{a2673e70-adde-49d5-7c75-8ec8015ff990}">
          <p14:sldIdLst>
            <p14:sldId id="286"/>
            <p14:sldId id="287"/>
            <p14:sldId id="288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5.1: Loaders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5.1: Loaders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5.1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Loaders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absolute, relocating and linking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-l 4000 main.obj counta.obj data.obj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Load map (ESTAB)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Section   Symbol   Address  Length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              004000   000011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             004011   000028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               004039   00000C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TEXT     004039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LEN      00403F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TOTAL    004042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the three jobs of a loader: loading, relocation and linking.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Trace an absolute loader and a bootstrap loader byte by byte.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Relocate a program with M records and with bit masks.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Run the two-pass linking loader with ESTAB, and see gcc and ld do the same.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Lecture 4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606040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60604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55117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Absolute and bootstrap loaders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282696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282696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15–30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227832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Relocation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959352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959352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30–50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9044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Linking loader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636008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636008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50–60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58114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 side, checkpoint, homework</a:t>
            </a:r>
            <a:endParaRPr lang="en-US" sz="1500" dirty="0"/>
          </a:p>
        </p:txBody>
      </p:sp>
      <p:sp>
        <p:nvSpPr>
          <p:cNvPr id="36" name="Text 30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Writing the loader in C is the lab (TODO 1–3 today, TODO 4–5 in 5.2).</a:t>
            </a:r>
            <a:endParaRPr lang="en-US" sz="1200" dirty="0"/>
          </a:p>
        </p:txBody>
      </p:sp>
      <p:sp>
        <p:nvSpPr>
          <p:cNvPr id="38" name="Text 3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34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4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After macro expansion, who works next?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5989320" y="13441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assembler. It writes an object program: H, T, M, E records (and D, R for control sections). Today we read those records back.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did an M record mean in Lecture 3?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5989320" y="29443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"This address field is relative to the start of the program; fix it when you know where the program is." Today the loader does that fix.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 EXTDEF and EXTREF do?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5989320" y="45445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EXTDEF exports a name, EXTREF imports one. Like a global variable in one C file and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extern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in another. Today the linking loader joins them.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What a loader does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From an object program on disk to bytes in memory that the CPU can run.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34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Three jobs: loading, relocation, linking</a:t>
            </a:r>
            <a:endParaRPr lang="en-US" sz="3000" dirty="0"/>
          </a:p>
        </p:txBody>
      </p:sp>
      <p:sp>
        <p:nvSpPr>
          <p:cNvPr id="3" name="a1_j"/>
          <p:cNvSpPr/>
          <p:nvPr/>
        </p:nvSpPr>
        <p:spPr>
          <a:xfrm>
            <a:off x="548640" y="1188720"/>
            <a:ext cx="3520440" cy="2743200"/>
          </a:xfrm>
          <a:prstGeom prst="roundRect">
            <a:avLst>
              <a:gd name="adj" fmla="val 2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j"/>
          <p:cNvSpPr/>
          <p:nvPr/>
        </p:nvSpPr>
        <p:spPr>
          <a:xfrm>
            <a:off x="777240" y="137160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a1_j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690" y="1543050"/>
            <a:ext cx="342900" cy="342900"/>
          </a:xfrm>
          <a:prstGeom prst="rect">
            <a:avLst/>
          </a:prstGeom>
        </p:spPr>
      </p:pic>
      <p:sp>
        <p:nvSpPr>
          <p:cNvPr id="6" name="a1_j"/>
          <p:cNvSpPr txBox="1"/>
          <p:nvPr/>
        </p:nvSpPr>
        <p:spPr>
          <a:xfrm>
            <a:off x="1645920" y="14173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Loading</a:t>
            </a:r>
            <a:endParaRPr lang="en-US" sz="2000" dirty="0"/>
          </a:p>
        </p:txBody>
      </p:sp>
      <p:sp>
        <p:nvSpPr>
          <p:cNvPr id="7" name="a1_j"/>
          <p:cNvSpPr txBox="1"/>
          <p:nvPr/>
        </p:nvSpPr>
        <p:spPr>
          <a:xfrm>
            <a:off x="777240" y="219456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Copy the bytes of the T records into memory, then jump to the address in the E record.</a:t>
            </a:r>
            <a:endParaRPr lang="en-US" sz="1500" dirty="0"/>
          </a:p>
        </p:txBody>
      </p:sp>
      <p:sp>
        <p:nvSpPr>
          <p:cNvPr id="8" name="a1_j"/>
          <p:cNvSpPr/>
          <p:nvPr/>
        </p:nvSpPr>
        <p:spPr>
          <a:xfrm>
            <a:off x="777240" y="3474720"/>
            <a:ext cx="201168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9" name="a1_j"/>
          <p:cNvSpPr txBox="1"/>
          <p:nvPr/>
        </p:nvSpPr>
        <p:spPr>
          <a:xfrm>
            <a:off x="777240" y="3474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absolute loader</a:t>
            </a:r>
            <a:endParaRPr lang="en-US" sz="1100" dirty="0"/>
          </a:p>
        </p:txBody>
      </p:sp>
      <p:sp>
        <p:nvSpPr>
          <p:cNvPr id="10" name="a2_j"/>
          <p:cNvSpPr/>
          <p:nvPr/>
        </p:nvSpPr>
        <p:spPr>
          <a:xfrm>
            <a:off x="4297680" y="1188720"/>
            <a:ext cx="3520440" cy="2743200"/>
          </a:xfrm>
          <a:prstGeom prst="roundRect">
            <a:avLst>
              <a:gd name="adj" fmla="val 2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a2_j"/>
          <p:cNvSpPr/>
          <p:nvPr/>
        </p:nvSpPr>
        <p:spPr>
          <a:xfrm>
            <a:off x="4526280" y="137160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2" name="a2_j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730" y="1543050"/>
            <a:ext cx="342900" cy="342900"/>
          </a:xfrm>
          <a:prstGeom prst="rect">
            <a:avLst/>
          </a:prstGeom>
        </p:spPr>
      </p:pic>
      <p:sp>
        <p:nvSpPr>
          <p:cNvPr id="13" name="a2_j"/>
          <p:cNvSpPr txBox="1"/>
          <p:nvPr/>
        </p:nvSpPr>
        <p:spPr>
          <a:xfrm>
            <a:off x="5394960" y="14173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Relocation</a:t>
            </a:r>
            <a:endParaRPr lang="en-US" sz="2000" dirty="0"/>
          </a:p>
        </p:txBody>
      </p:sp>
      <p:sp>
        <p:nvSpPr>
          <p:cNvPr id="14" name="a2_j"/>
          <p:cNvSpPr txBox="1"/>
          <p:nvPr/>
        </p:nvSpPr>
        <p:spPr>
          <a:xfrm>
            <a:off x="4526280" y="219456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program was assembled for address 0 but goes to 5000: fix every field that holds an address.</a:t>
            </a:r>
            <a:endParaRPr lang="en-US" sz="1500" dirty="0"/>
          </a:p>
        </p:txBody>
      </p:sp>
      <p:sp>
        <p:nvSpPr>
          <p:cNvPr id="15" name="a2_j"/>
          <p:cNvSpPr/>
          <p:nvPr/>
        </p:nvSpPr>
        <p:spPr>
          <a:xfrm>
            <a:off x="4526280" y="3474720"/>
            <a:ext cx="201168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2_j"/>
          <p:cNvSpPr txBox="1"/>
          <p:nvPr/>
        </p:nvSpPr>
        <p:spPr>
          <a:xfrm>
            <a:off x="4526280" y="3474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relocating loader</a:t>
            </a:r>
            <a:endParaRPr lang="en-US" sz="1100" dirty="0"/>
          </a:p>
        </p:txBody>
      </p:sp>
      <p:sp>
        <p:nvSpPr>
          <p:cNvPr id="17" name="a3_j"/>
          <p:cNvSpPr/>
          <p:nvPr/>
        </p:nvSpPr>
        <p:spPr>
          <a:xfrm>
            <a:off x="8046720" y="1188720"/>
            <a:ext cx="3520440" cy="2743200"/>
          </a:xfrm>
          <a:prstGeom prst="roundRect">
            <a:avLst>
              <a:gd name="adj" fmla="val 2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j"/>
          <p:cNvSpPr/>
          <p:nvPr/>
        </p:nvSpPr>
        <p:spPr>
          <a:xfrm>
            <a:off x="8275320" y="137160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9" name="a3_j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770" y="1543050"/>
            <a:ext cx="342900" cy="342900"/>
          </a:xfrm>
          <a:prstGeom prst="rect">
            <a:avLst/>
          </a:prstGeom>
        </p:spPr>
      </p:pic>
      <p:sp>
        <p:nvSpPr>
          <p:cNvPr id="20" name="a3_j"/>
          <p:cNvSpPr txBox="1"/>
          <p:nvPr/>
        </p:nvSpPr>
        <p:spPr>
          <a:xfrm>
            <a:off x="9144000" y="14173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Linking</a:t>
            </a:r>
            <a:endParaRPr lang="en-US" sz="2000" dirty="0"/>
          </a:p>
        </p:txBody>
      </p:sp>
      <p:sp>
        <p:nvSpPr>
          <p:cNvPr id="21" name="a3_j"/>
          <p:cNvSpPr txBox="1"/>
          <p:nvPr/>
        </p:nvSpPr>
        <p:spPr>
          <a:xfrm>
            <a:off x="8275320" y="219456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MAIN uses COUNTA from another file: find where COUNTA ended up and put that address into MAIN.</a:t>
            </a:r>
            <a:endParaRPr lang="en-US" sz="1500" dirty="0"/>
          </a:p>
        </p:txBody>
      </p:sp>
      <p:sp>
        <p:nvSpPr>
          <p:cNvPr id="22" name="a3_j"/>
          <p:cNvSpPr/>
          <p:nvPr/>
        </p:nvSpPr>
        <p:spPr>
          <a:xfrm>
            <a:off x="8275320" y="3474720"/>
            <a:ext cx="201168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3" name="a3_j"/>
          <p:cNvSpPr txBox="1"/>
          <p:nvPr/>
        </p:nvSpPr>
        <p:spPr>
          <a:xfrm>
            <a:off x="8275320" y="3474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linking loader</a:t>
            </a:r>
            <a:endParaRPr lang="en-US" sz="1100" dirty="0"/>
          </a:p>
        </p:txBody>
      </p:sp>
      <p:sp>
        <p:nvSpPr>
          <p:cNvPr id="24" name="a4_j"/>
          <p:cNvSpPr/>
          <p:nvPr/>
        </p:nvSpPr>
        <p:spPr>
          <a:xfrm>
            <a:off x="548640" y="4160520"/>
            <a:ext cx="11109960" cy="1783080"/>
          </a:xfrm>
          <a:prstGeom prst="roundRect">
            <a:avLst>
              <a:gd name="adj" fmla="val 410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5" name="a4_j"/>
          <p:cNvSpPr txBox="1"/>
          <p:nvPr/>
        </p:nvSpPr>
        <p:spPr>
          <a:xfrm>
            <a:off x="777240" y="4206240"/>
            <a:ext cx="10698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C link: what happens when you type ./count</a:t>
            </a:r>
            <a:endParaRPr lang="en-US" sz="15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ld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(the linker) already did the linking when you ran gcc: it joined main.o, counta.o and data.o into one file. When you run it, the </a:t>
            </a:r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kernel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loads the program's pieces into memory and </a:t>
            </a:r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ld.so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loads and links the shared libraries (printf is in libc.so.6). Same three jobs, split between three programs.</a:t>
            </a:r>
            <a:endParaRPr lang="en-US" sz="1500" dirty="0"/>
          </a:p>
        </p:txBody>
      </p:sp>
      <p:sp>
        <p:nvSpPr>
          <p:cNvPr id="26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§3.1 (basic loader functions)</a:t>
            </a:r>
            <a:endParaRPr lang="en-US" sz="1100" dirty="0"/>
          </a:p>
        </p:txBody>
      </p:sp>
      <p:sp>
        <p:nvSpPr>
          <p:cNvPr id="28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the loader reads: the six record types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3931920"/>
                <a:gridCol w="2194560"/>
                <a:gridCol w="39776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Record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Holds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Needed by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C / Linux equivalent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H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program name, start address, length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every loader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the header of the .o / executable file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bytes of code and data, with their address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every loader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contents of .text and .data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address of the first instruction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every loader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the entry point (readelf -h: _start)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an address field that must be fixed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relocating, linking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relocation entries (readelf -r)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names this file exports (EXTDEF)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linking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defined symbols (nm: T, D, B)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names this file needs (EXTREF)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linking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undefined symbols (nm: U)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892040"/>
            <a:ext cx="11109960" cy="1051560"/>
          </a:xfrm>
          <a:prstGeom prst="roundRect">
            <a:avLst>
              <a:gd name="adj" fmla="val 69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4892040"/>
            <a:ext cx="10698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One difference: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our object programs are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text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(two hex characters per byte) so you can read them. A real .o file is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binary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, and you need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or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to read it. The information inside is the same.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§2.3.5 (D and R records), §3.1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34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absolute loader and the bootstrap loader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No relocation, no linking: put the bytes exactly where the records say.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34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absolute loader: about ten lines of logic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1920240"/>
          </a:xfrm>
          <a:prstGeom prst="roundRect">
            <a:avLst>
              <a:gd name="adj" fmla="val 476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count.obj (Lab 3 assembler, START 2000)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HCOUNT 0020000000A0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T0020001E04203300203350A0272820303020182C202D3820033…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T00201E1B0C20363C200F3C202442414E414E410000060000410…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T00209D03000001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E002000</a:t>
            </a:r>
            <a:endParaRPr lang="en-US" sz="1200" dirty="0"/>
          </a:p>
        </p:txBody>
      </p:sp>
      <p:sp>
        <p:nvSpPr>
          <p:cNvPr id="9" name="a1_ab"/>
          <p:cNvSpPr/>
          <p:nvPr/>
        </p:nvSpPr>
        <p:spPr>
          <a:xfrm>
            <a:off x="548640" y="3291840"/>
            <a:ext cx="576072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ab"/>
          <p:cNvSpPr/>
          <p:nvPr/>
        </p:nvSpPr>
        <p:spPr>
          <a:xfrm>
            <a:off x="658368" y="34838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ab"/>
          <p:cNvSpPr txBox="1"/>
          <p:nvPr/>
        </p:nvSpPr>
        <p:spPr>
          <a:xfrm>
            <a:off x="658368" y="34838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ab"/>
          <p:cNvSpPr txBox="1"/>
          <p:nvPr/>
        </p:nvSpPr>
        <p:spPr>
          <a:xfrm>
            <a:off x="1143000" y="3291840"/>
            <a:ext cx="5029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Read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name COUNT, start 2000, length A0. Check it fits in memory.</a:t>
            </a:r>
            <a:endParaRPr lang="en-US" sz="1400" dirty="0"/>
          </a:p>
        </p:txBody>
      </p:sp>
      <p:sp>
        <p:nvSpPr>
          <p:cNvPr id="13" name="a2_ab"/>
          <p:cNvSpPr/>
          <p:nvPr/>
        </p:nvSpPr>
        <p:spPr>
          <a:xfrm>
            <a:off x="548640" y="4114800"/>
            <a:ext cx="576072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ab"/>
          <p:cNvSpPr/>
          <p:nvPr/>
        </p:nvSpPr>
        <p:spPr>
          <a:xfrm>
            <a:off x="658368" y="43068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ab"/>
          <p:cNvSpPr txBox="1"/>
          <p:nvPr/>
        </p:nvSpPr>
        <p:spPr>
          <a:xfrm>
            <a:off x="658368" y="4306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ab"/>
          <p:cNvSpPr txBox="1"/>
          <p:nvPr/>
        </p:nvSpPr>
        <p:spPr>
          <a:xfrm>
            <a:off x="1143000" y="4114800"/>
            <a:ext cx="5029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For each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two hex characters → one byte; store at the address in columns 2–7.</a:t>
            </a:r>
            <a:endParaRPr lang="en-US" sz="1400" dirty="0"/>
          </a:p>
        </p:txBody>
      </p:sp>
      <p:sp>
        <p:nvSpPr>
          <p:cNvPr id="17" name="a3_ab"/>
          <p:cNvSpPr/>
          <p:nvPr/>
        </p:nvSpPr>
        <p:spPr>
          <a:xfrm>
            <a:off x="548640" y="4937760"/>
            <a:ext cx="576072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ab"/>
          <p:cNvSpPr/>
          <p:nvPr/>
        </p:nvSpPr>
        <p:spPr>
          <a:xfrm>
            <a:off x="658368" y="51297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ab"/>
          <p:cNvSpPr txBox="1"/>
          <p:nvPr/>
        </p:nvSpPr>
        <p:spPr>
          <a:xfrm>
            <a:off x="658368" y="51297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ab"/>
          <p:cNvSpPr txBox="1"/>
          <p:nvPr/>
        </p:nvSpPr>
        <p:spPr>
          <a:xfrm>
            <a:off x="1143000" y="4937760"/>
            <a:ext cx="5029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At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jump to 002000. The program runs.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537960" y="1188720"/>
            <a:ext cx="512064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heart of it in C (sicload.c)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6739128" y="1572768"/>
            <a:ext cx="47548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start = hexn(r + 1, 6);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len   = hexn(r + 7, 2);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(int i = 0; i &lt; len; i++)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mem[start + i] = hexn(r + 9 + 2*i, 2);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537960" y="3703320"/>
            <a:ext cx="5120640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6720840" y="38679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720840" y="38679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6720840" y="4233672"/>
            <a:ext cx="4754880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Like memcpy in a loop</a:t>
            </a:r>
            <a:endParaRPr lang="en-US" sz="14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A T record is </a:t>
            </a:r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memcpy(mem + start, bytes, len)</a:t>
            </a:r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 The loader does not understand the program; it only copies bytes. Code and data look the same to it.</a:t>
            </a:r>
            <a:endParaRPr lang="en-US" sz="1450" dirty="0"/>
          </a:p>
        </p:txBody>
      </p:sp>
      <p:sp>
        <p:nvSpPr>
          <p:cNvPr id="31" name="Text 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§3.1.1 (design of an absolute loader)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Memory after the absolute load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3840480"/>
          </a:xfrm>
          <a:prstGeom prst="roundRect">
            <a:avLst>
              <a:gd name="adj" fmla="val 238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count.obj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count.obj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002000  04203300 203350A0 27282030 3020182C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002010  202D3820 033C2024 00203618 209D0C20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002020  363C200F 3C202442 414E414E 41000006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002030  00004100 00000000 00xxxxxx xxxxxxxx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002040  xxxxxxxx xxxxxxxx xxxxxxxx xxxxxxxx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002050  xxxxxxxx xxxxxxxx xxxxxxxx xxxxxxxx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002060  xxxxxxxx xxxxxxxx xxxxxxxx xxxxxxxx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002070  xxxxxxxx xxxxxxxx xxxxxxxx xxxxxxxx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002080  xxxxxxxx xxxxxxxx xxxxxxxx xxxxxxxx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002090  xxxxxxxx xxxxxxxx xxxxxxxx xx000001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with -x: Ran 51 instructions, A=000003</a:t>
            </a:r>
            <a:endParaRPr lang="en-US" sz="1250" dirty="0"/>
          </a:p>
        </p:txBody>
      </p:sp>
      <p:sp>
        <p:nvSpPr>
          <p:cNvPr id="9" name="a1_an"/>
          <p:cNvSpPr/>
          <p:nvPr/>
        </p:nvSpPr>
        <p:spPr>
          <a:xfrm>
            <a:off x="6812280" y="1188720"/>
            <a:ext cx="484632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an"/>
          <p:cNvSpPr txBox="1"/>
          <p:nvPr/>
        </p:nvSpPr>
        <p:spPr>
          <a:xfrm>
            <a:off x="6995160" y="1243584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Each line = 16 bytes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address, then 4 groups of 4 bytes.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04 2033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at 2000 is LDX ZERO (opcode 04, address 2033).</a:t>
            </a:r>
            <a:endParaRPr lang="en-US" sz="1350" dirty="0"/>
          </a:p>
        </p:txBody>
      </p:sp>
      <p:sp>
        <p:nvSpPr>
          <p:cNvPr id="11" name="a2_an"/>
          <p:cNvSpPr/>
          <p:nvPr/>
        </p:nvSpPr>
        <p:spPr>
          <a:xfrm>
            <a:off x="6812280" y="2496312"/>
            <a:ext cx="484632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2_an"/>
          <p:cNvSpPr txBox="1"/>
          <p:nvPr/>
        </p:nvSpPr>
        <p:spPr>
          <a:xfrm>
            <a:off x="6995160" y="2551176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xx = never written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BUFFER RESB 100 has no T record, so the loader never touches 2039–209C. Its contents are whatever was there before.</a:t>
            </a:r>
            <a:endParaRPr lang="en-US" sz="1350" dirty="0"/>
          </a:p>
        </p:txBody>
      </p:sp>
      <p:sp>
        <p:nvSpPr>
          <p:cNvPr id="13" name="a3_an"/>
          <p:cNvSpPr/>
          <p:nvPr/>
        </p:nvSpPr>
        <p:spPr>
          <a:xfrm>
            <a:off x="6812280" y="3803904"/>
            <a:ext cx="484632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4" name="a3_an"/>
          <p:cNvSpPr txBox="1"/>
          <p:nvPr/>
        </p:nvSpPr>
        <p:spPr>
          <a:xfrm>
            <a:off x="6995160" y="3858768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 link: .bss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total;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in data.c is not stored in the file either (nm: B). The OS fills it with zeros; SIC does not promise that.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5212080"/>
            <a:ext cx="11109960" cy="73152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77240" y="52120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The weak point: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the address 2000 is fixed when you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assemble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 A second program that also wants 2000 cannot be in memory at the same time.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Who loads the loader? The bootstrap loader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boot.asm (our version of Beck's idea)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CLEAR  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LDX    #128      . X = 80 hex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   JSUB   GETC      . 1st hex digit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RMO    A,S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SHIFTL S,4       . S = digit*16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JSUB   GETC      . 2nd hex digit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ADDR   S,A       . A = one byte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STCH   0,X       . store at X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TIXR   X,X       . X = X + 1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J      LOOP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GETC   TD     INPUT     . wait for device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JEQ    GETC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RD     INPUT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COMP   #4        . end of input?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JEQ    128       . yes: go to 80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… '0'..'9','A'..'F' → 0..15 …</a:t>
            </a:r>
            <a:endParaRPr lang="en-US" sz="1200" dirty="0"/>
          </a:p>
        </p:txBody>
      </p:sp>
      <p:sp>
        <p:nvSpPr>
          <p:cNvPr id="9" name="a1_bs"/>
          <p:cNvSpPr/>
          <p:nvPr/>
        </p:nvSpPr>
        <p:spPr>
          <a:xfrm>
            <a:off x="6263640" y="1188720"/>
            <a:ext cx="53949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bs"/>
          <p:cNvSpPr txBox="1"/>
          <p:nvPr/>
        </p:nvSpPr>
        <p:spPr>
          <a:xfrm>
            <a:off x="6446520" y="1243584"/>
            <a:ext cx="5074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The chicken-and-egg problem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 loader is a program, so something must load it. The bootstrap is so small that hardware (or a ROM) puts it at a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fixed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address and starts it.</a:t>
            </a:r>
            <a:endParaRPr lang="en-US" sz="1400" dirty="0"/>
          </a:p>
        </p:txBody>
      </p:sp>
      <p:sp>
        <p:nvSpPr>
          <p:cNvPr id="11" name="a2_bs"/>
          <p:cNvSpPr/>
          <p:nvPr/>
        </p:nvSpPr>
        <p:spPr>
          <a:xfrm>
            <a:off x="6263640" y="2788920"/>
            <a:ext cx="53949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2_bs"/>
          <p:cNvSpPr txBox="1"/>
          <p:nvPr/>
        </p:nvSpPr>
        <p:spPr>
          <a:xfrm>
            <a:off x="6446520" y="2843784"/>
            <a:ext cx="5074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It is an absolute loader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No H, T or E records: just a stream of hex characters from device F1, stored from address 80 upward.</a:t>
            </a:r>
            <a:endParaRPr lang="en-US" sz="1400" dirty="0"/>
          </a:p>
        </p:txBody>
      </p:sp>
      <p:sp>
        <p:nvSpPr>
          <p:cNvPr id="13" name="a3_bs"/>
          <p:cNvSpPr/>
          <p:nvPr/>
        </p:nvSpPr>
        <p:spPr>
          <a:xfrm>
            <a:off x="6263640" y="4389120"/>
            <a:ext cx="539496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4" name="a3_bs"/>
          <p:cNvSpPr txBox="1"/>
          <p:nvPr/>
        </p:nvSpPr>
        <p:spPr>
          <a:xfrm>
            <a:off x="6446520" y="4443984"/>
            <a:ext cx="5074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End of input = go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Character X'04' (end of transmission) makes it jump to 80. Whatever was loaded there now runs.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§3.1.2 (a simple bootstrap loader), §3.4.3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Booting the count program (real simulator run)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device F1: 84 hex characters, then X'04'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05000053A01B2900413320092D00063B2FF13F2FFD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03200F1900010F20093F2FEB42414E414E41000000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&lt;04&gt;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3200400"/>
            <a:ext cx="5760720" cy="1508760"/>
          </a:xfrm>
          <a:prstGeom prst="roundRect">
            <a:avLst>
              <a:gd name="adj" fmla="val 606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328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328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328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24612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memory from 80 after boot and run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584448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000080  05000053 A01B2900 41332009 2D00063B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000090  2FF13F2F FD03200F 1900010F 20093F2F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0000A0  EB42414E 414E4100 0003xxxx xxxxxxxx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537960" y="1188720"/>
            <a:ext cx="1600200" cy="169164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537960" y="12344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tx2"/>
                </a:solidFill>
              </a:rPr>
              <a:t>42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6583680" y="205740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bytes loaded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(84 characters)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8275320" y="1188720"/>
            <a:ext cx="1600200" cy="169164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8275320" y="12344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tx2"/>
                </a:solidFill>
              </a:rPr>
              <a:t>1286</a:t>
            </a:r>
            <a:endParaRPr lang="en-US" sz="3200" dirty="0"/>
          </a:p>
        </p:txBody>
      </p:sp>
      <p:sp>
        <p:nvSpPr>
          <p:cNvPr id="20" name="Text 18"/>
          <p:cNvSpPr txBox="1"/>
          <p:nvPr/>
        </p:nvSpPr>
        <p:spPr>
          <a:xfrm>
            <a:off x="8321040" y="205740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bootstrap instructions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before the jump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10012680" y="1188720"/>
            <a:ext cx="1600200" cy="1691640"/>
          </a:xfrm>
          <a:prstGeom prst="roundRect">
            <a:avLst>
              <a:gd name="adj" fmla="val 457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10012680" y="12344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</a:rPr>
              <a:t>3</a:t>
            </a:r>
            <a:endParaRPr lang="en-US" sz="3200" dirty="0"/>
          </a:p>
        </p:txBody>
      </p:sp>
      <p:sp>
        <p:nvSpPr>
          <p:cNvPr id="23" name="Text 21"/>
          <p:cNvSpPr txBox="1"/>
          <p:nvPr/>
        </p:nvSpPr>
        <p:spPr>
          <a:xfrm>
            <a:off x="10058400" y="205740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TOTAL after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count runs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537960" y="3063240"/>
            <a:ext cx="5120640" cy="1645920"/>
          </a:xfrm>
          <a:prstGeom prst="roundRect">
            <a:avLst>
              <a:gd name="adj" fmla="val 555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6702552" y="31912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903720" y="31912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7104888" y="31912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60920" y="31089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real PC: boot.s → boot.bin (nasm)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6739128" y="3447288"/>
            <a:ext cx="47548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-A x -t x1z boot.bin | tail -3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0001f0 00 00 00 … 00 00 55 aa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000200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548640" y="4892040"/>
            <a:ext cx="11109960" cy="1051560"/>
          </a:xfrm>
          <a:prstGeom prst="roundRect">
            <a:avLst>
              <a:gd name="adj" fmla="val 695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777240" y="4892040"/>
            <a:ext cx="10698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Same idea on your PC: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firmware reads the first 512-byte sector of the disk to address 7C00 and jumps there, if the sector ends with the bytes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55 AA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That tiny program loads a bigger loader (like GRUB), which loads the kernel. Each stage loads the next: "pulling yourself up by your bootstraps".</a:t>
            </a:r>
            <a:endParaRPr lang="en-US" sz="140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34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Relocation: load the program anywhere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Two methods: modification records (SIC/XE) and bit masks (SIC).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34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problem: addresses inside the code</a:t>
            </a:r>
            <a:endParaRPr lang="en-US" sz="3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585216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377440"/>
                <a:gridCol w="137160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Loc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Object code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Address inside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FIRST  LDX ZERO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040033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0033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0003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LOOP   LDA ZERO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000033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0033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0006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LDCH TEXT,X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508027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8027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0009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COMP LETTERA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280030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0030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000C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JEQ FOUND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300018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0018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3794760"/>
            <a:ext cx="5852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count0.asm is assembled with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START 0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ZERO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became 000033: "read the word at 0033".</a:t>
            </a:r>
            <a:endParaRPr lang="en-US" sz="1450" dirty="0"/>
          </a:p>
        </p:txBody>
      </p:sp>
      <p:sp>
        <p:nvSpPr>
          <p:cNvPr id="5" name="a1_wr"/>
          <p:cNvSpPr/>
          <p:nvPr/>
        </p:nvSpPr>
        <p:spPr>
          <a:xfrm>
            <a:off x="548640" y="4572000"/>
            <a:ext cx="5852160" cy="1371600"/>
          </a:xfrm>
          <a:prstGeom prst="roundRect">
            <a:avLst>
              <a:gd name="adj" fmla="val 533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a1_wr"/>
          <p:cNvSpPr txBox="1"/>
          <p:nvPr/>
        </p:nvSpPr>
        <p:spPr>
          <a:xfrm>
            <a:off x="777240" y="4572000"/>
            <a:ext cx="5440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Load it at 5000 without changes: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ZERO is now at 5033, but the instruction still reads 0033: someone else's memory. Every address field must get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+5000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; the opcodes and the data must not.</a:t>
            </a:r>
            <a:endParaRPr lang="en-US" sz="1400" dirty="0"/>
          </a:p>
        </p:txBody>
      </p:sp>
      <p:sp>
        <p:nvSpPr>
          <p:cNvPr id="7" name="a2_wr"/>
          <p:cNvSpPr/>
          <p:nvPr/>
        </p:nvSpPr>
        <p:spPr>
          <a:xfrm>
            <a:off x="6629400" y="1188720"/>
            <a:ext cx="5029200" cy="2423160"/>
          </a:xfrm>
          <a:prstGeom prst="roundRect">
            <a:avLst>
              <a:gd name="adj" fmla="val 377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8" name="a2_wr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9" name="a2_wr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0" name="a2_wr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1" name="a2_wr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where.c: PIE (default), run twice (real)</a:t>
            </a:r>
            <a:endParaRPr lang="en-US" sz="1100" dirty="0"/>
          </a:p>
        </p:txBody>
      </p:sp>
      <p:sp>
        <p:nvSpPr>
          <p:cNvPr id="12" name="a2_wr"/>
          <p:cNvSpPr txBox="1"/>
          <p:nvPr/>
        </p:nvSpPr>
        <p:spPr>
          <a:xfrm>
            <a:off x="6830568" y="1572768"/>
            <a:ext cx="4663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./where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  0x55f030bf3199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 0x55f030bf6010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./where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  0x55f50b9af199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 0x55f50b9b2010</a:t>
            </a:r>
            <a:endParaRPr lang="en-US" sz="1250" dirty="0"/>
          </a:p>
        </p:txBody>
      </p:sp>
      <p:sp>
        <p:nvSpPr>
          <p:cNvPr id="13" name="a2_wr"/>
          <p:cNvSpPr/>
          <p:nvPr/>
        </p:nvSpPr>
        <p:spPr>
          <a:xfrm>
            <a:off x="6629400" y="3749040"/>
            <a:ext cx="5029200" cy="1234440"/>
          </a:xfrm>
          <a:prstGeom prst="roundRect">
            <a:avLst>
              <a:gd name="adj" fmla="val 740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3" name="a2_wr"/>
          <p:cNvSpPr/>
          <p:nvPr/>
        </p:nvSpPr>
        <p:spPr>
          <a:xfrm>
            <a:off x="6793992" y="38770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5" name="a2_wr"/>
          <p:cNvSpPr/>
          <p:nvPr/>
        </p:nvSpPr>
        <p:spPr>
          <a:xfrm>
            <a:off x="6995160" y="38770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6" name="a2_wr"/>
          <p:cNvSpPr/>
          <p:nvPr/>
        </p:nvSpPr>
        <p:spPr>
          <a:xfrm>
            <a:off x="7196328" y="38770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7" name="a2_wr"/>
          <p:cNvSpPr txBox="1"/>
          <p:nvPr/>
        </p:nvSpPr>
        <p:spPr>
          <a:xfrm>
            <a:off x="7452360" y="37947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-no-pie, run twice (real)</a:t>
            </a:r>
            <a:endParaRPr lang="en-US" sz="1100" dirty="0"/>
          </a:p>
        </p:txBody>
      </p:sp>
      <p:sp>
        <p:nvSpPr>
          <p:cNvPr id="18" name="a2_wr"/>
          <p:cNvSpPr txBox="1"/>
          <p:nvPr/>
        </p:nvSpPr>
        <p:spPr>
          <a:xfrm>
            <a:off x="6830568" y="4133088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  0x401186   (both runs)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 0x404028   (both runs)</a:t>
            </a:r>
            <a:endParaRPr lang="en-US" sz="1250" dirty="0"/>
          </a:p>
        </p:txBody>
      </p:sp>
      <p:sp>
        <p:nvSpPr>
          <p:cNvPr id="19" name="a2_wr"/>
          <p:cNvSpPr txBox="1"/>
          <p:nvPr/>
        </p:nvSpPr>
        <p:spPr>
          <a:xfrm>
            <a:off x="6629400" y="512064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Only 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base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moves (…3199 and …6010 stay): a relocating loader at work. -no-pie is an absolute program.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§3.2.1 (relocation)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3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Method 1: modification records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931920" cy="4754880"/>
          </a:xfrm>
          <a:prstGeom prst="roundRect">
            <a:avLst>
              <a:gd name="adj" fmla="val 232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count0.obj  (sicasm -m, Lab 3)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5661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HCOUNT 00000000003C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T0000001E0400330000335080272…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T00001E1E0C00363C000F3C00244…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M00000104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M00000404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M00000704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M00000A04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M00000D04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M00001004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13 M records in all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E000000</a:t>
            </a:r>
            <a:endParaRPr lang="en-US" sz="1250" dirty="0"/>
          </a:p>
        </p:txBody>
      </p:sp>
      <p:sp>
        <p:nvSpPr>
          <p:cNvPr id="9" name="a1_mr"/>
          <p:cNvSpPr/>
          <p:nvPr/>
        </p:nvSpPr>
        <p:spPr>
          <a:xfrm>
            <a:off x="4709160" y="1188720"/>
            <a:ext cx="694944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mr"/>
          <p:cNvSpPr/>
          <p:nvPr/>
        </p:nvSpPr>
        <p:spPr>
          <a:xfrm>
            <a:off x="4818888" y="12893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mr"/>
          <p:cNvSpPr txBox="1"/>
          <p:nvPr/>
        </p:nvSpPr>
        <p:spPr>
          <a:xfrm>
            <a:off x="4818888" y="12893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mr"/>
          <p:cNvSpPr txBox="1"/>
          <p:nvPr/>
        </p:nvSpPr>
        <p:spPr>
          <a:xfrm>
            <a:off x="5303520" y="118872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delta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= PROGADDR − start in H = 5000 − 0 = 5000</a:t>
            </a:r>
            <a:endParaRPr lang="en-US" sz="1400" dirty="0"/>
          </a:p>
        </p:txBody>
      </p:sp>
      <p:sp>
        <p:nvSpPr>
          <p:cNvPr id="13" name="a2_mr"/>
          <p:cNvSpPr/>
          <p:nvPr/>
        </p:nvSpPr>
        <p:spPr>
          <a:xfrm>
            <a:off x="4709160" y="1828800"/>
            <a:ext cx="6949440" cy="566928"/>
          </a:xfrm>
          <a:prstGeom prst="roundRect">
            <a:avLst>
              <a:gd name="adj" fmla="val 1290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mr"/>
          <p:cNvSpPr/>
          <p:nvPr/>
        </p:nvSpPr>
        <p:spPr>
          <a:xfrm>
            <a:off x="4818888" y="19293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mr"/>
          <p:cNvSpPr txBox="1"/>
          <p:nvPr/>
        </p:nvSpPr>
        <p:spPr>
          <a:xfrm>
            <a:off x="4818888" y="1929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mr"/>
          <p:cNvSpPr txBox="1"/>
          <p:nvPr/>
        </p:nvSpPr>
        <p:spPr>
          <a:xfrm>
            <a:off x="5303520" y="182880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load the bytes at their address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+ delta</a:t>
            </a:r>
            <a:endParaRPr lang="en-US" sz="1400" dirty="0"/>
          </a:p>
        </p:txBody>
      </p:sp>
      <p:sp>
        <p:nvSpPr>
          <p:cNvPr id="17" name="a3_mr"/>
          <p:cNvSpPr/>
          <p:nvPr/>
        </p:nvSpPr>
        <p:spPr>
          <a:xfrm>
            <a:off x="4709160" y="2468880"/>
            <a:ext cx="694944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mr"/>
          <p:cNvSpPr/>
          <p:nvPr/>
        </p:nvSpPr>
        <p:spPr>
          <a:xfrm>
            <a:off x="4818888" y="25694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mr"/>
          <p:cNvSpPr txBox="1"/>
          <p:nvPr/>
        </p:nvSpPr>
        <p:spPr>
          <a:xfrm>
            <a:off x="4818888" y="25694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mr"/>
          <p:cNvSpPr txBox="1"/>
          <p:nvPr/>
        </p:nvSpPr>
        <p:spPr>
          <a:xfrm>
            <a:off x="5303520" y="246888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M00000104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the 4 half-bytes at 0001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+ delta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→ add delta to them</a:t>
            </a:r>
            <a:endParaRPr lang="en-US" sz="1400" dirty="0"/>
          </a:p>
        </p:txBody>
      </p:sp>
      <p:sp>
        <p:nvSpPr>
          <p:cNvPr id="21" name="a4_mr"/>
          <p:cNvSpPr/>
          <p:nvPr/>
        </p:nvSpPr>
        <p:spPr>
          <a:xfrm>
            <a:off x="4709160" y="3108960"/>
            <a:ext cx="6949440" cy="566928"/>
          </a:xfrm>
          <a:prstGeom prst="roundRect">
            <a:avLst>
              <a:gd name="adj" fmla="val 1290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a4_mr"/>
          <p:cNvSpPr/>
          <p:nvPr/>
        </p:nvSpPr>
        <p:spPr>
          <a:xfrm>
            <a:off x="4818888" y="3209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4_mr"/>
          <p:cNvSpPr txBox="1"/>
          <p:nvPr/>
        </p:nvSpPr>
        <p:spPr>
          <a:xfrm>
            <a:off x="4818888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a4_mr"/>
          <p:cNvSpPr txBox="1"/>
          <p:nvPr/>
        </p:nvSpPr>
        <p:spPr>
          <a:xfrm>
            <a:off x="5303520" y="310896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jump to entry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+ delta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= 5000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709160" y="3749040"/>
            <a:ext cx="6949440" cy="1325880"/>
          </a:xfrm>
          <a:prstGeom prst="roundRect">
            <a:avLst>
              <a:gd name="adj" fmla="val 689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4873752" y="38770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5074920" y="38770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5276088" y="38770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5532120" y="379476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-v -r 5000 count0.obj  (real, first 3 M records)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4910328" y="4133088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 record:    at 005001  0033 -&gt; 5033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 record:    at 005004  0033 -&gt; 5033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 record:    at 005007  8027 -&gt; D027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4709160" y="521208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Look at 8027 → D027: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LDCH TEXT,X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has 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x bit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set (8000). Adding 5000 leaves it set: 8027 + 5000 = D027.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§3.2.1 (relocation by modification records)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Loaded at 5000, and it still counts the A's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2926080"/>
          </a:xfrm>
          <a:prstGeom prst="roundRect">
            <a:avLst>
              <a:gd name="adj" fmla="val 312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-x -r 5000 count0.obj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Memory after loading: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005000  04503300 503350D0 27285030 3050182C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005010  502D3850 033C5024 00503618 50390C50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005020  363C500F 3C502442 414E414E 41000006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005030  00004100 00000000 00000001 xxxxxxxx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 51 instructions, stopped at 005024: A=000003 X=000006 L=000000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Memory after running: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005030  00004100 00000000 03000001 xxxxxxxx</a:t>
            </a:r>
            <a:endParaRPr lang="en-US" sz="12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12280" y="1188720"/>
          <a:ext cx="484632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463040"/>
                <a:gridCol w="146304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Instruction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assembled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at 5000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LDX ZERO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040033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045033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LDCH TEXT,X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508027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50D027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J DONE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3C0024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3C5024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WORD 65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000041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000041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812280" y="3520440"/>
            <a:ext cx="4846320" cy="594360"/>
          </a:xfrm>
          <a:prstGeom prst="roundRect">
            <a:avLst>
              <a:gd name="adj" fmla="val 1230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6995160" y="3520440"/>
            <a:ext cx="4480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Opcodes and constants did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not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change.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548640" y="4343400"/>
            <a:ext cx="5440680" cy="1600200"/>
          </a:xfrm>
          <a:prstGeom prst="roundRect">
            <a:avLst>
              <a:gd name="adj" fmla="val 457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731520" y="45079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731520" y="45079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31520" y="4873752"/>
            <a:ext cx="507492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Same as C pointers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An address is "base + offset". Relocation keeps every offset and changes the base, like moving an array: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&amp;a[i]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changes,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does not.</a:t>
            </a:r>
            <a:endParaRPr lang="en-US" sz="1400" dirty="0"/>
          </a:p>
        </p:txBody>
      </p:sp>
      <p:sp>
        <p:nvSpPr>
          <p:cNvPr id="22" name="Shape 13"/>
          <p:cNvSpPr/>
          <p:nvPr/>
        </p:nvSpPr>
        <p:spPr>
          <a:xfrm>
            <a:off x="6217920" y="4343400"/>
            <a:ext cx="5440680" cy="1600200"/>
          </a:xfrm>
          <a:prstGeom prst="roundRect">
            <a:avLst>
              <a:gd name="adj" fmla="val 457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7" name="Shape 14"/>
          <p:cNvSpPr/>
          <p:nvPr/>
        </p:nvSpPr>
        <p:spPr>
          <a:xfrm>
            <a:off x="6400800" y="450799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6400800" y="450799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6400800" y="4873752"/>
            <a:ext cx="507492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Different in a PIE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x86-64 code mostly uses </a:t>
            </a:r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RIP-relative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addresses (like SIC/XE's PC-relative), so the code needs almost no fixing at load time.</a:t>
            </a:r>
            <a:endParaRPr lang="en-US" sz="1400" dirty="0"/>
          </a:p>
        </p:txBody>
      </p:sp>
      <p:sp>
        <p:nvSpPr>
          <p:cNvPr id="21" name="Text 1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34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SIC/XE: which fields need an M record?</a:t>
            </a:r>
            <a:endParaRPr lang="en-US" sz="3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3566160"/>
                <a:gridCol w="1965960"/>
                <a:gridCol w="329184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Kind of field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Example (real code)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Relocate?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PC-relative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JLT LOOP   3B2FEF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distance: same at any address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base-relative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BUF    (b=1)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distance from B; LDB sets B at run time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immediate constant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COMP #65   290041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number, not an address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format 4, own label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+JSUB RDREC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05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full 20-bit address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format 4, external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+JSUB COUNTA  4B100000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05 +COUNTA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address known only after linking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WORD with a label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PTR WORD TEXT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06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whole word holding an address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663440"/>
            <a:ext cx="11109960" cy="128016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466344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Result: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a SIC/XE program needs few M records, a SIC program needs one for almost every instruction.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-r main.o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lists 5 relocations in .text (R_X86_64_PC32 / PLT32): mostly references to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other files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, which no assembler could know.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§3.2.1, §2.2.2 (program relocation)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34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Method 2: a relocation bit mask in each T record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1051560"/>
          </a:xfrm>
          <a:prstGeom prst="roundRect">
            <a:avLst>
              <a:gd name="adj" fmla="val 869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count0 with bit masks (reference assembler)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10744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T0000001E FFC 0400330000335080272800303000182C002D3800033C0024000036180039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T00001E1E E00 0C00363C000F3C002442414E414E41000006000041000000000000000001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288036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4864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6576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LDX  (1)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097280" y="288036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09728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LDA  (1)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1645920" y="288036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164592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LDCH  (1)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194560" y="288036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219456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201168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COMP  (1)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743200" y="288036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274320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256032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JEQ  (1)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91840" y="288036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329184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310896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TIX  (1)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3840480" y="288036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384048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365760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JLT  (1)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389120" y="288036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438912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420624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J  (1)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937760" y="288036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493776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475488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LDA  (1)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486400" y="288036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548640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38" name="Text 36"/>
          <p:cNvSpPr txBox="1"/>
          <p:nvPr/>
        </p:nvSpPr>
        <p:spPr>
          <a:xfrm>
            <a:off x="530352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ADD  (1)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035040" y="288036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 txBox="1"/>
          <p:nvPr/>
        </p:nvSpPr>
        <p:spPr>
          <a:xfrm>
            <a:off x="603504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41" name="Text 39"/>
          <p:cNvSpPr txBox="1"/>
          <p:nvPr/>
        </p:nvSpPr>
        <p:spPr>
          <a:xfrm>
            <a:off x="585216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–  (1)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6583680" y="288036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3" name="Text 41"/>
          <p:cNvSpPr txBox="1"/>
          <p:nvPr/>
        </p:nvSpPr>
        <p:spPr>
          <a:xfrm>
            <a:off x="6583680" y="28803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44" name="Text 42"/>
          <p:cNvSpPr txBox="1"/>
          <p:nvPr/>
        </p:nvSpPr>
        <p:spPr>
          <a:xfrm>
            <a:off x="6400800" y="34107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–  (1)</a:t>
            </a:r>
            <a:endParaRPr lang="en-US" sz="1000" dirty="0"/>
          </a:p>
        </p:txBody>
      </p:sp>
      <p:sp>
        <p:nvSpPr>
          <p:cNvPr id="45" name="Text 43"/>
          <p:cNvSpPr txBox="1"/>
          <p:nvPr/>
        </p:nvSpPr>
        <p:spPr>
          <a:xfrm>
            <a:off x="548640" y="370332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2"/>
                </a:solidFill>
              </a:rPr>
              <a:t>FFC = 1111 1111 1100: ten instructions, all with an address</a:t>
            </a:r>
            <a:endParaRPr lang="en-US" sz="1350" dirty="0"/>
          </a:p>
        </p:txBody>
      </p:sp>
      <p:sp>
        <p:nvSpPr>
          <p:cNvPr id="46" name="Shape 44"/>
          <p:cNvSpPr/>
          <p:nvPr/>
        </p:nvSpPr>
        <p:spPr>
          <a:xfrm>
            <a:off x="548640" y="420624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54864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48" name="Text 46"/>
          <p:cNvSpPr txBox="1"/>
          <p:nvPr/>
        </p:nvSpPr>
        <p:spPr>
          <a:xfrm>
            <a:off x="36576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STA  (1)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1097280" y="420624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109728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91440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J  (1)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1645920" y="4206240"/>
            <a:ext cx="5486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53" name="Text 51"/>
          <p:cNvSpPr txBox="1"/>
          <p:nvPr/>
        </p:nvSpPr>
        <p:spPr>
          <a:xfrm>
            <a:off x="164592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500" dirty="0"/>
          </a:p>
        </p:txBody>
      </p:sp>
      <p:sp>
        <p:nvSpPr>
          <p:cNvPr id="54" name="Text 52"/>
          <p:cNvSpPr txBox="1"/>
          <p:nvPr/>
        </p:nvSpPr>
        <p:spPr>
          <a:xfrm>
            <a:off x="146304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J  (1)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2194560" y="420624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56" name="Text 54"/>
          <p:cNvSpPr txBox="1"/>
          <p:nvPr/>
        </p:nvSpPr>
        <p:spPr>
          <a:xfrm>
            <a:off x="219456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57" name="Text 55"/>
          <p:cNvSpPr txBox="1"/>
          <p:nvPr/>
        </p:nvSpPr>
        <p:spPr>
          <a:xfrm>
            <a:off x="201168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BAN  (1)</a:t>
            </a:r>
            <a:endParaRPr lang="en-US" sz="1000" dirty="0"/>
          </a:p>
        </p:txBody>
      </p:sp>
      <p:sp>
        <p:nvSpPr>
          <p:cNvPr id="58" name="Shape 56"/>
          <p:cNvSpPr/>
          <p:nvPr/>
        </p:nvSpPr>
        <p:spPr>
          <a:xfrm>
            <a:off x="2743200" y="420624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59" name="Text 57"/>
          <p:cNvSpPr txBox="1"/>
          <p:nvPr/>
        </p:nvSpPr>
        <p:spPr>
          <a:xfrm>
            <a:off x="274320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60" name="Text 58"/>
          <p:cNvSpPr txBox="1"/>
          <p:nvPr/>
        </p:nvSpPr>
        <p:spPr>
          <a:xfrm>
            <a:off x="256032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ANA  (1)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3291840" y="420624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2" name="Text 60"/>
          <p:cNvSpPr txBox="1"/>
          <p:nvPr/>
        </p:nvSpPr>
        <p:spPr>
          <a:xfrm>
            <a:off x="329184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63" name="Text 61"/>
          <p:cNvSpPr txBox="1"/>
          <p:nvPr/>
        </p:nvSpPr>
        <p:spPr>
          <a:xfrm>
            <a:off x="310896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6  (1)</a:t>
            </a:r>
            <a:endParaRPr lang="en-US" sz="1000" dirty="0"/>
          </a:p>
        </p:txBody>
      </p:sp>
      <p:sp>
        <p:nvSpPr>
          <p:cNvPr id="64" name="Shape 62"/>
          <p:cNvSpPr/>
          <p:nvPr/>
        </p:nvSpPr>
        <p:spPr>
          <a:xfrm>
            <a:off x="3840480" y="420624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5" name="Text 63"/>
          <p:cNvSpPr txBox="1"/>
          <p:nvPr/>
        </p:nvSpPr>
        <p:spPr>
          <a:xfrm>
            <a:off x="384048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66" name="Text 64"/>
          <p:cNvSpPr txBox="1"/>
          <p:nvPr/>
        </p:nvSpPr>
        <p:spPr>
          <a:xfrm>
            <a:off x="365760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65  (1)</a:t>
            </a:r>
            <a:endParaRPr lang="en-US" sz="1000" dirty="0"/>
          </a:p>
        </p:txBody>
      </p:sp>
      <p:sp>
        <p:nvSpPr>
          <p:cNvPr id="67" name="Shape 65"/>
          <p:cNvSpPr/>
          <p:nvPr/>
        </p:nvSpPr>
        <p:spPr>
          <a:xfrm>
            <a:off x="4389120" y="420624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8" name="Text 66"/>
          <p:cNvSpPr txBox="1"/>
          <p:nvPr/>
        </p:nvSpPr>
        <p:spPr>
          <a:xfrm>
            <a:off x="438912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69" name="Text 67"/>
          <p:cNvSpPr txBox="1"/>
          <p:nvPr/>
        </p:nvSpPr>
        <p:spPr>
          <a:xfrm>
            <a:off x="420624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0  (1)</a:t>
            </a:r>
            <a:endParaRPr lang="en-US" sz="1000" dirty="0"/>
          </a:p>
        </p:txBody>
      </p:sp>
      <p:sp>
        <p:nvSpPr>
          <p:cNvPr id="70" name="Shape 68"/>
          <p:cNvSpPr/>
          <p:nvPr/>
        </p:nvSpPr>
        <p:spPr>
          <a:xfrm>
            <a:off x="4937760" y="420624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71" name="Text 69"/>
          <p:cNvSpPr txBox="1"/>
          <p:nvPr/>
        </p:nvSpPr>
        <p:spPr>
          <a:xfrm>
            <a:off x="493776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72" name="Text 70"/>
          <p:cNvSpPr txBox="1"/>
          <p:nvPr/>
        </p:nvSpPr>
        <p:spPr>
          <a:xfrm>
            <a:off x="475488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0  (1)</a:t>
            </a:r>
            <a:endParaRPr lang="en-US" sz="1000" dirty="0"/>
          </a:p>
        </p:txBody>
      </p:sp>
      <p:sp>
        <p:nvSpPr>
          <p:cNvPr id="73" name="Shape 71"/>
          <p:cNvSpPr/>
          <p:nvPr/>
        </p:nvSpPr>
        <p:spPr>
          <a:xfrm>
            <a:off x="5486400" y="420624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74" name="Text 72"/>
          <p:cNvSpPr txBox="1"/>
          <p:nvPr/>
        </p:nvSpPr>
        <p:spPr>
          <a:xfrm>
            <a:off x="548640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75" name="Text 73"/>
          <p:cNvSpPr txBox="1"/>
          <p:nvPr/>
        </p:nvSpPr>
        <p:spPr>
          <a:xfrm>
            <a:off x="530352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1  (1)</a:t>
            </a:r>
            <a:endParaRPr lang="en-US" sz="1000" dirty="0"/>
          </a:p>
        </p:txBody>
      </p:sp>
      <p:sp>
        <p:nvSpPr>
          <p:cNvPr id="76" name="Shape 74"/>
          <p:cNvSpPr/>
          <p:nvPr/>
        </p:nvSpPr>
        <p:spPr>
          <a:xfrm>
            <a:off x="6035040" y="420624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77" name="Text 75"/>
          <p:cNvSpPr txBox="1"/>
          <p:nvPr/>
        </p:nvSpPr>
        <p:spPr>
          <a:xfrm>
            <a:off x="603504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78" name="Text 76"/>
          <p:cNvSpPr txBox="1"/>
          <p:nvPr/>
        </p:nvSpPr>
        <p:spPr>
          <a:xfrm>
            <a:off x="585216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–  (1)</a:t>
            </a:r>
            <a:endParaRPr lang="en-US" sz="1000" dirty="0"/>
          </a:p>
        </p:txBody>
      </p:sp>
      <p:sp>
        <p:nvSpPr>
          <p:cNvPr id="79" name="Shape 77"/>
          <p:cNvSpPr/>
          <p:nvPr/>
        </p:nvSpPr>
        <p:spPr>
          <a:xfrm>
            <a:off x="6583680" y="4206240"/>
            <a:ext cx="54864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80" name="Text 78"/>
          <p:cNvSpPr txBox="1"/>
          <p:nvPr/>
        </p:nvSpPr>
        <p:spPr>
          <a:xfrm>
            <a:off x="6583680" y="4206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500" dirty="0"/>
          </a:p>
        </p:txBody>
      </p:sp>
      <p:sp>
        <p:nvSpPr>
          <p:cNvPr id="81" name="Text 79"/>
          <p:cNvSpPr txBox="1"/>
          <p:nvPr/>
        </p:nvSpPr>
        <p:spPr>
          <a:xfrm>
            <a:off x="6400800" y="47365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–  (1)</a:t>
            </a:r>
            <a:endParaRPr lang="en-US" sz="1000" dirty="0"/>
          </a:p>
        </p:txBody>
      </p:sp>
      <p:sp>
        <p:nvSpPr>
          <p:cNvPr id="82" name="Text 80"/>
          <p:cNvSpPr txBox="1"/>
          <p:nvPr/>
        </p:nvSpPr>
        <p:spPr>
          <a:xfrm>
            <a:off x="548640" y="502920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2"/>
                </a:solidFill>
              </a:rPr>
              <a:t>E00 = 1110 0000 0000: three instructions, then data</a:t>
            </a:r>
            <a:endParaRPr lang="en-US" sz="1350" dirty="0"/>
          </a:p>
        </p:txBody>
      </p:sp>
      <p:sp>
        <p:nvSpPr>
          <p:cNvPr id="83" name="a1_mk"/>
          <p:cNvSpPr/>
          <p:nvPr/>
        </p:nvSpPr>
        <p:spPr>
          <a:xfrm>
            <a:off x="7360920" y="2834640"/>
            <a:ext cx="4297680" cy="1444752"/>
          </a:xfrm>
          <a:prstGeom prst="roundRect">
            <a:avLst>
              <a:gd name="adj" fmla="val 50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4" name="a1_mk"/>
          <p:cNvSpPr txBox="1"/>
          <p:nvPr/>
        </p:nvSpPr>
        <p:spPr>
          <a:xfrm>
            <a:off x="7543800" y="2889504"/>
            <a:ext cx="397764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One bit per 3-byte word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Bit 1: add the load address to this word. Bit 0: leave it. 12 bits fit in 3 hex characters, so at most 12 words (Beck uses 10) per T record.</a:t>
            </a:r>
            <a:endParaRPr lang="en-US" sz="1350" dirty="0"/>
          </a:p>
        </p:txBody>
      </p:sp>
      <p:sp>
        <p:nvSpPr>
          <p:cNvPr id="85" name="a2_mk"/>
          <p:cNvSpPr/>
          <p:nvPr/>
        </p:nvSpPr>
        <p:spPr>
          <a:xfrm>
            <a:off x="7360920" y="4407408"/>
            <a:ext cx="4297680" cy="1444752"/>
          </a:xfrm>
          <a:prstGeom prst="roundRect">
            <a:avLst>
              <a:gd name="adj" fmla="val 50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6" name="a2_mk"/>
          <p:cNvSpPr txBox="1"/>
          <p:nvPr/>
        </p:nvSpPr>
        <p:spPr>
          <a:xfrm>
            <a:off x="7543800" y="4462272"/>
            <a:ext cx="397764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Alignment matters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RESB gap or a BYTE item that is not a multiple of 3 breaks the word grid: the assembler starts a new T record there.</a:t>
            </a:r>
            <a:endParaRPr lang="en-US" sz="1350" dirty="0"/>
          </a:p>
        </p:txBody>
      </p:sp>
      <p:sp>
        <p:nvSpPr>
          <p:cNvPr id="87" name="Text 8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§3.2.1 (relocation by bit mask)</a:t>
            </a:r>
            <a:endParaRPr lang="en-US" sz="1100" dirty="0"/>
          </a:p>
        </p:txBody>
      </p:sp>
      <p:sp>
        <p:nvSpPr>
          <p:cNvPr id="89" name="Text 8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 records or bit masks?</a:t>
            </a:r>
            <a:endParaRPr lang="en-US" sz="30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572000"/>
                <a:gridCol w="43434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Modification records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Bit mask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Unit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any field: 05 or 06 half-bytes, at any address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whole 3-byte words only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Cost for count0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13 records × 9 characters = 117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2 masks × 3 characters = 6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Good when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few fields need fixing (SIC/XE: PC-relative code)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almost every word needs fixing (SIC: direct addresses)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Can say +SYMBOL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yes: the linking loader needs it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no: only "add the load address"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Real-world cousin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ELF relocation entries (readelf -r)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old formats; today's systems use entries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572000"/>
            <a:ext cx="11109960" cy="1371600"/>
          </a:xfrm>
          <a:prstGeom prst="roundRect">
            <a:avLst>
              <a:gd name="adj" fmla="val 5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45720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Rule of thumb: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a list of exceptions is short when exceptions are rare (M records); a bitmap is short when the property is common (bit mask). You met the same choice in C between a list of indexes and an array of flags.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34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linking loader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Three files, assembled separately, joined in memory with one table: ESTAB.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34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One program in three files, in SIC/XE and in C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52044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main.asm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EXTREF COUNTA,TOTAL,TEXT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+JSUB  COUNTA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+STA   TOTAL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PTR    WORD TEXT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   WORD TOTAL-TEXT</a:t>
            </a:r>
            <a:endParaRPr lang="en-US" sz="1200" dirty="0"/>
          </a:p>
        </p:txBody>
      </p:sp>
      <p:sp>
        <p:nvSpPr>
          <p:cNvPr id="9" name="a1_c0"/>
          <p:cNvSpPr/>
          <p:nvPr/>
        </p:nvSpPr>
        <p:spPr>
          <a:xfrm>
            <a:off x="548640" y="3566160"/>
            <a:ext cx="352044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a1_c0"/>
          <p:cNvSpPr/>
          <p:nvPr/>
        </p:nvSpPr>
        <p:spPr>
          <a:xfrm>
            <a:off x="713232" y="36941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a1_c0"/>
          <p:cNvSpPr/>
          <p:nvPr/>
        </p:nvSpPr>
        <p:spPr>
          <a:xfrm>
            <a:off x="914400" y="36941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a1_c0"/>
          <p:cNvSpPr/>
          <p:nvPr/>
        </p:nvSpPr>
        <p:spPr>
          <a:xfrm>
            <a:off x="1115568" y="36941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a1_c0"/>
          <p:cNvSpPr txBox="1"/>
          <p:nvPr/>
        </p:nvSpPr>
        <p:spPr>
          <a:xfrm>
            <a:off x="1371600" y="361188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main.c  (demo folder)</a:t>
            </a:r>
            <a:endParaRPr lang="en-US" sz="1100" dirty="0"/>
          </a:p>
        </p:txBody>
      </p:sp>
      <p:sp>
        <p:nvSpPr>
          <p:cNvPr id="14" name="a1_c0"/>
          <p:cNvSpPr txBox="1"/>
          <p:nvPr/>
        </p:nvSpPr>
        <p:spPr>
          <a:xfrm>
            <a:off x="749808" y="3950208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extern int total;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counta(void);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= counta();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297680" y="1188720"/>
            <a:ext cx="352044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44622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46634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48646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5120640" y="12344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counta.asm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4498848" y="1572768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EXTREF TEXT,LEN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+LDT   LEN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+LDCH  TEXT,X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  #65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RSUB   . count in A</a:t>
            </a:r>
            <a:endParaRPr lang="en-US" sz="1200" dirty="0"/>
          </a:p>
        </p:txBody>
      </p:sp>
      <p:sp>
        <p:nvSpPr>
          <p:cNvPr id="21" name="a1_c1"/>
          <p:cNvSpPr/>
          <p:nvPr/>
        </p:nvSpPr>
        <p:spPr>
          <a:xfrm>
            <a:off x="4297680" y="3566160"/>
            <a:ext cx="352044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2" name="a1_c1"/>
          <p:cNvSpPr/>
          <p:nvPr/>
        </p:nvSpPr>
        <p:spPr>
          <a:xfrm>
            <a:off x="4462272" y="36941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3" name="a1_c1"/>
          <p:cNvSpPr/>
          <p:nvPr/>
        </p:nvSpPr>
        <p:spPr>
          <a:xfrm>
            <a:off x="4663440" y="36941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4" name="a1_c1"/>
          <p:cNvSpPr/>
          <p:nvPr/>
        </p:nvSpPr>
        <p:spPr>
          <a:xfrm>
            <a:off x="4864608" y="36941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5" name="a1_c1"/>
          <p:cNvSpPr txBox="1"/>
          <p:nvPr/>
        </p:nvSpPr>
        <p:spPr>
          <a:xfrm>
            <a:off x="5120640" y="361188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counta.c  (demo folder)</a:t>
            </a:r>
            <a:endParaRPr lang="en-US" sz="1100" dirty="0"/>
          </a:p>
        </p:txBody>
      </p:sp>
      <p:sp>
        <p:nvSpPr>
          <p:cNvPr id="26" name="a1_c1"/>
          <p:cNvSpPr txBox="1"/>
          <p:nvPr/>
        </p:nvSpPr>
        <p:spPr>
          <a:xfrm>
            <a:off x="4498848" y="3950208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extern char text[];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extern int len;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counta(void) {…}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046720" y="1188720"/>
            <a:ext cx="352044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82113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84124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86136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8869680" y="12344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data.asm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8247888" y="1572768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EXTDEF TEXT,LEN,TOTAL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BYTE C'BANANA'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   WORD 6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WORD 0</a:t>
            </a:r>
            <a:endParaRPr lang="en-US" sz="1200" dirty="0"/>
          </a:p>
        </p:txBody>
      </p:sp>
      <p:sp>
        <p:nvSpPr>
          <p:cNvPr id="33" name="a1_c2"/>
          <p:cNvSpPr/>
          <p:nvPr/>
        </p:nvSpPr>
        <p:spPr>
          <a:xfrm>
            <a:off x="8046720" y="3566160"/>
            <a:ext cx="352044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4" name="a1_c2"/>
          <p:cNvSpPr/>
          <p:nvPr/>
        </p:nvSpPr>
        <p:spPr>
          <a:xfrm>
            <a:off x="8211312" y="36941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5" name="a1_c2"/>
          <p:cNvSpPr/>
          <p:nvPr/>
        </p:nvSpPr>
        <p:spPr>
          <a:xfrm>
            <a:off x="8412480" y="36941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6" name="a1_c2"/>
          <p:cNvSpPr/>
          <p:nvPr/>
        </p:nvSpPr>
        <p:spPr>
          <a:xfrm>
            <a:off x="8613648" y="36941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7" name="a1_c2"/>
          <p:cNvSpPr txBox="1"/>
          <p:nvPr/>
        </p:nvSpPr>
        <p:spPr>
          <a:xfrm>
            <a:off x="8869680" y="361188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data.c  (demo folder)</a:t>
            </a:r>
            <a:endParaRPr lang="en-US" sz="1100" dirty="0"/>
          </a:p>
        </p:txBody>
      </p:sp>
      <p:sp>
        <p:nvSpPr>
          <p:cNvPr id="38" name="a1_c2"/>
          <p:cNvSpPr txBox="1"/>
          <p:nvPr/>
        </p:nvSpPr>
        <p:spPr>
          <a:xfrm>
            <a:off x="8247888" y="3950208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text[] = "BANANA";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len = 6;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total;</a:t>
            </a:r>
            <a:endParaRPr lang="en-US" sz="1200" dirty="0"/>
          </a:p>
        </p:txBody>
      </p:sp>
      <p:sp>
        <p:nvSpPr>
          <p:cNvPr id="39" name="a2_c"/>
          <p:cNvSpPr txBox="1"/>
          <p:nvPr/>
        </p:nvSpPr>
        <p:spPr>
          <a:xfrm>
            <a:off x="548640" y="5166360"/>
            <a:ext cx="11109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Same: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EXTREF =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extern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, EXTDEF = a global (non-static) name. Each file is assembled / compiled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alone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, so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+JSUB COUNTA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call counta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both get address 0 plus a note for later.</a:t>
            </a:r>
            <a:endParaRPr lang="en-US" sz="1450" dirty="0"/>
          </a:p>
        </p:txBody>
      </p:sp>
      <p:sp>
        <p:nvSpPr>
          <p:cNvPr id="40" name="Text 3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§3.2.2 (program linking)</a:t>
            </a:r>
            <a:endParaRPr lang="en-US" sz="1100" dirty="0"/>
          </a:p>
        </p:txBody>
      </p:sp>
      <p:sp>
        <p:nvSpPr>
          <p:cNvPr id="42" name="Text 3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the assembler leaves for the linking loader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main.obj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HMAIN  000000000011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RCOUNTATOTAL TEXT  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T000000114B1000000F1000003F2FFD000000000000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M00000105+COUNTA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M00000505+TOTAL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M00000B06+TEXT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M00000E06+TOTAL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M00000E06-TEXT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E000000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4069080"/>
            <a:ext cx="5760720" cy="1874520"/>
          </a:xfrm>
          <a:prstGeom prst="roundRect">
            <a:avLst>
              <a:gd name="adj" fmla="val 48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1970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1970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1970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1148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data.obj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453128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HDATA  00000000000C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DTEXT  000000LEN   000006TOTAL 000009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T0000000C42414E414E41000006000000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537960" y="1188720"/>
            <a:ext cx="512064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main.o ; nm data.o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739128" y="1572768"/>
            <a:ext cx="4754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U counta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0000000000000000 T main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U printf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U total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 data.o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0000000000000008 D len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0000000000000000 D text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0000000000000000 B total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537960" y="4069080"/>
            <a:ext cx="512064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675120" y="4069080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4B100000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+JSUB with address 0.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M00000105+COUNTA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says: add COUNTA's address to the 5 half-bytes at 0001.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537960" y="5029200"/>
            <a:ext cx="512064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6675120" y="5029200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M00000E06+TOTAL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M00000E06-TEXT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DIST = TOTAL − TEXT. Two M records on one word.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34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linking loader's data: ESTAB and three addresses</a:t>
            </a:r>
            <a:endParaRPr lang="en-US" sz="3000" dirty="0"/>
          </a:p>
        </p:txBody>
      </p:sp>
      <p:sp>
        <p:nvSpPr>
          <p:cNvPr id="3" name="a1_ds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" name="a1_ds"/>
          <p:cNvSpPr/>
          <p:nvPr/>
        </p:nvSpPr>
        <p:spPr>
          <a:xfrm>
            <a:off x="731520" y="1371600"/>
            <a:ext cx="146304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ds"/>
          <p:cNvSpPr txBox="1"/>
          <p:nvPr/>
        </p:nvSpPr>
        <p:spPr>
          <a:xfrm>
            <a:off x="731520" y="137160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ESTAB</a:t>
            </a:r>
            <a:endParaRPr lang="en-US" sz="1300" dirty="0"/>
          </a:p>
        </p:txBody>
      </p:sp>
      <p:sp>
        <p:nvSpPr>
          <p:cNvPr id="6" name="a1_ds"/>
          <p:cNvSpPr txBox="1"/>
          <p:nvPr/>
        </p:nvSpPr>
        <p:spPr>
          <a:xfrm>
            <a:off x="731520" y="1755648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External Symbol TABle: every section name and every D-record name, with its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real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address. Like the assembler's SYMTAB, but for the whole program.</a:t>
            </a:r>
            <a:endParaRPr lang="en-US" sz="1400" dirty="0"/>
          </a:p>
        </p:txBody>
      </p:sp>
      <p:sp>
        <p:nvSpPr>
          <p:cNvPr id="7" name="a2_ds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a2_ds"/>
          <p:cNvSpPr/>
          <p:nvPr/>
        </p:nvSpPr>
        <p:spPr>
          <a:xfrm>
            <a:off x="6355080" y="1371600"/>
            <a:ext cx="146304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ds"/>
          <p:cNvSpPr txBox="1"/>
          <p:nvPr/>
        </p:nvSpPr>
        <p:spPr>
          <a:xfrm>
            <a:off x="6355080" y="137160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PROGADDR</a:t>
            </a:r>
            <a:endParaRPr lang="en-US" sz="1300" dirty="0"/>
          </a:p>
        </p:txBody>
      </p:sp>
      <p:sp>
        <p:nvSpPr>
          <p:cNvPr id="10" name="a2_ds"/>
          <p:cNvSpPr txBox="1"/>
          <p:nvPr/>
        </p:nvSpPr>
        <p:spPr>
          <a:xfrm>
            <a:off x="6355080" y="1755648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Where the whole program starts. Given by the operating system (here 4000).</a:t>
            </a:r>
            <a:endParaRPr lang="en-US" sz="1400" dirty="0"/>
          </a:p>
        </p:txBody>
      </p:sp>
      <p:sp>
        <p:nvSpPr>
          <p:cNvPr id="11" name="a3_ds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ds"/>
          <p:cNvSpPr/>
          <p:nvPr/>
        </p:nvSpPr>
        <p:spPr>
          <a:xfrm>
            <a:off x="731520" y="2971800"/>
            <a:ext cx="146304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ds"/>
          <p:cNvSpPr txBox="1"/>
          <p:nvPr/>
        </p:nvSpPr>
        <p:spPr>
          <a:xfrm>
            <a:off x="731520" y="297180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CSADDR</a:t>
            </a:r>
            <a:endParaRPr lang="en-US" sz="1300" dirty="0"/>
          </a:p>
        </p:txBody>
      </p:sp>
      <p:sp>
        <p:nvSpPr>
          <p:cNvPr id="14" name="a3_ds"/>
          <p:cNvSpPr txBox="1"/>
          <p:nvPr/>
        </p:nvSpPr>
        <p:spPr>
          <a:xfrm>
            <a:off x="731520" y="3355848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Where the current control section starts. First = PROGADDR; next = previous CSADDR + previous length.</a:t>
            </a:r>
            <a:endParaRPr lang="en-US" sz="1400" dirty="0"/>
          </a:p>
        </p:txBody>
      </p:sp>
      <p:sp>
        <p:nvSpPr>
          <p:cNvPr id="15" name="a4_ds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4_ds"/>
          <p:cNvSpPr/>
          <p:nvPr/>
        </p:nvSpPr>
        <p:spPr>
          <a:xfrm>
            <a:off x="6355080" y="2971800"/>
            <a:ext cx="146304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ds"/>
          <p:cNvSpPr txBox="1"/>
          <p:nvPr/>
        </p:nvSpPr>
        <p:spPr>
          <a:xfrm>
            <a:off x="6355080" y="297180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CSLTH</a:t>
            </a:r>
            <a:endParaRPr lang="en-US" sz="1300" dirty="0"/>
          </a:p>
        </p:txBody>
      </p:sp>
      <p:sp>
        <p:nvSpPr>
          <p:cNvPr id="18" name="a4_ds"/>
          <p:cNvSpPr txBox="1"/>
          <p:nvPr/>
        </p:nvSpPr>
        <p:spPr>
          <a:xfrm>
            <a:off x="6355080" y="3355848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Length of the current section, from its H record. Used to compute the next CSADDR.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452628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77240" y="4526280"/>
            <a:ext cx="106984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builds the same kind of table from the symbol tables of all .o files. Ask it to print it: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-no-pie main.o counta.o data.o -Wl,-Map=count.map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writes a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load map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with every section and symbol address (two slides ahead).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§3.2.3 (algorithm and data structures for a linking loader)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Pass 1: give every section an address, fill ESTAB</a:t>
            </a:r>
            <a:endParaRPr lang="en-US" sz="3000" dirty="0"/>
          </a:p>
        </p:txBody>
      </p:sp>
      <p:sp>
        <p:nvSpPr>
          <p:cNvPr id="3" name="a1_p1"/>
          <p:cNvSpPr/>
          <p:nvPr/>
        </p:nvSpPr>
        <p:spPr>
          <a:xfrm>
            <a:off x="548640" y="1188720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p1"/>
          <p:cNvSpPr/>
          <p:nvPr/>
        </p:nvSpPr>
        <p:spPr>
          <a:xfrm>
            <a:off x="658368" y="130759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p1"/>
          <p:cNvSpPr txBox="1"/>
          <p:nvPr/>
        </p:nvSpPr>
        <p:spPr>
          <a:xfrm>
            <a:off x="658368" y="13075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p1"/>
          <p:cNvSpPr txBox="1"/>
          <p:nvPr/>
        </p:nvSpPr>
        <p:spPr>
          <a:xfrm>
            <a:off x="1143000" y="1188720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CSADDR = PROGADDR = 4000</a:t>
            </a:r>
            <a:endParaRPr lang="en-US" sz="1450" dirty="0"/>
          </a:p>
        </p:txBody>
      </p:sp>
      <p:sp>
        <p:nvSpPr>
          <p:cNvPr id="7" name="a2_p1"/>
          <p:cNvSpPr/>
          <p:nvPr/>
        </p:nvSpPr>
        <p:spPr>
          <a:xfrm>
            <a:off x="548640" y="1865376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p1"/>
          <p:cNvSpPr/>
          <p:nvPr/>
        </p:nvSpPr>
        <p:spPr>
          <a:xfrm>
            <a:off x="658368" y="198424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p1"/>
          <p:cNvSpPr txBox="1"/>
          <p:nvPr/>
        </p:nvSpPr>
        <p:spPr>
          <a:xfrm>
            <a:off x="658368" y="19842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p1"/>
          <p:cNvSpPr txBox="1"/>
          <p:nvPr/>
        </p:nvSpPr>
        <p:spPr>
          <a:xfrm>
            <a:off x="1143000" y="1865376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H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record: enter the section name with CSADDR and CSLTH</a:t>
            </a:r>
            <a:endParaRPr lang="en-US" sz="1450" dirty="0"/>
          </a:p>
        </p:txBody>
      </p:sp>
      <p:sp>
        <p:nvSpPr>
          <p:cNvPr id="11" name="a3_p1"/>
          <p:cNvSpPr/>
          <p:nvPr/>
        </p:nvSpPr>
        <p:spPr>
          <a:xfrm>
            <a:off x="548640" y="2542032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p1"/>
          <p:cNvSpPr/>
          <p:nvPr/>
        </p:nvSpPr>
        <p:spPr>
          <a:xfrm>
            <a:off x="658368" y="26609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p1"/>
          <p:cNvSpPr txBox="1"/>
          <p:nvPr/>
        </p:nvSpPr>
        <p:spPr>
          <a:xfrm>
            <a:off x="658368" y="26609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p1"/>
          <p:cNvSpPr txBox="1"/>
          <p:nvPr/>
        </p:nvSpPr>
        <p:spPr>
          <a:xfrm>
            <a:off x="1143000" y="2542032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D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record: enter each name with CSADDR + its address</a:t>
            </a:r>
            <a:endParaRPr lang="en-US" sz="1450" dirty="0"/>
          </a:p>
        </p:txBody>
      </p:sp>
      <p:sp>
        <p:nvSpPr>
          <p:cNvPr id="15" name="a4_p1"/>
          <p:cNvSpPr/>
          <p:nvPr/>
        </p:nvSpPr>
        <p:spPr>
          <a:xfrm>
            <a:off x="548640" y="3218688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p1"/>
          <p:cNvSpPr/>
          <p:nvPr/>
        </p:nvSpPr>
        <p:spPr>
          <a:xfrm>
            <a:off x="658368" y="33375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p1"/>
          <p:cNvSpPr txBox="1"/>
          <p:nvPr/>
        </p:nvSpPr>
        <p:spPr>
          <a:xfrm>
            <a:off x="658368" y="3337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p1"/>
          <p:cNvSpPr txBox="1"/>
          <p:nvPr/>
        </p:nvSpPr>
        <p:spPr>
          <a:xfrm>
            <a:off x="1143000" y="3218688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next section: CSADDR = CSADDR + CSLTH</a:t>
            </a:r>
            <a:endParaRPr lang="en-US" sz="1450" dirty="0"/>
          </a:p>
        </p:txBody>
      </p:sp>
      <p:sp>
        <p:nvSpPr>
          <p:cNvPr id="19" name="a5_p1"/>
          <p:cNvSpPr/>
          <p:nvPr/>
        </p:nvSpPr>
        <p:spPr>
          <a:xfrm>
            <a:off x="548640" y="3895344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p1"/>
          <p:cNvSpPr/>
          <p:nvPr/>
        </p:nvSpPr>
        <p:spPr>
          <a:xfrm>
            <a:off x="658368" y="401421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p1"/>
          <p:cNvSpPr txBox="1"/>
          <p:nvPr/>
        </p:nvSpPr>
        <p:spPr>
          <a:xfrm>
            <a:off x="658368" y="4014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p1"/>
          <p:cNvSpPr txBox="1"/>
          <p:nvPr/>
        </p:nvSpPr>
        <p:spPr>
          <a:xfrm>
            <a:off x="1143000" y="3895344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Same name twice? Error: duplicate external symbol</a:t>
            </a:r>
            <a:endParaRPr lang="en-US" sz="145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1188720"/>
          <a:ext cx="5029200" cy="914400"/>
        </p:xfrm>
        <a:graphic>
          <a:graphicData uri="http://schemas.openxmlformats.org/drawingml/2006/table">
            <a:tbl>
              <a:tblPr/>
              <a:tblGrid>
                <a:gridCol w="1051560"/>
                <a:gridCol w="914400"/>
                <a:gridCol w="914400"/>
                <a:gridCol w="822960"/>
                <a:gridCol w="132588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Section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Symbol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Address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Length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How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MAIN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4000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PROGADDR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COUNTA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4011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28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4000 + 11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DATA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4039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4011 + 28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TEXT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4039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4039 + 0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LEN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403F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4039 + 6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TOTAL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4042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4039 + 9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Shape 21"/>
          <p:cNvSpPr/>
          <p:nvPr/>
        </p:nvSpPr>
        <p:spPr>
          <a:xfrm>
            <a:off x="548640" y="4617720"/>
            <a:ext cx="11109960" cy="1325880"/>
          </a:xfrm>
          <a:prstGeom prst="roundRect">
            <a:avLst>
              <a:gd name="adj" fmla="val 551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22"/>
          <p:cNvSpPr txBox="1"/>
          <p:nvPr/>
        </p:nvSpPr>
        <p:spPr>
          <a:xfrm>
            <a:off x="777240" y="4617720"/>
            <a:ext cx="10698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Pass 1 loads nothing.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It reads only H and D records. R, T and M wait for Pass 2. The result is the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load map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that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-l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prints first; it matches this table exactly.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§3.2.3 (Pass 1)</a:t>
            </a:r>
            <a:endParaRPr lang="en-US" sz="1100" dirty="0"/>
          </a:p>
        </p:txBody>
      </p:sp>
      <p:sp>
        <p:nvSpPr>
          <p:cNvPr id="28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Pass 2: load T records, apply M records with ESTAB</a:t>
            </a:r>
            <a:endParaRPr lang="en-US" sz="3000" dirty="0"/>
          </a:p>
        </p:txBody>
      </p:sp>
      <p:sp>
        <p:nvSpPr>
          <p:cNvPr id="3" name="a1_p2"/>
          <p:cNvSpPr/>
          <p:nvPr/>
        </p:nvSpPr>
        <p:spPr>
          <a:xfrm>
            <a:off x="548640" y="1188720"/>
            <a:ext cx="475488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p2"/>
          <p:cNvSpPr/>
          <p:nvPr/>
        </p:nvSpPr>
        <p:spPr>
          <a:xfrm>
            <a:off x="658368" y="13350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p2"/>
          <p:cNvSpPr txBox="1"/>
          <p:nvPr/>
        </p:nvSpPr>
        <p:spPr>
          <a:xfrm>
            <a:off x="658368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p2"/>
          <p:cNvSpPr txBox="1"/>
          <p:nvPr/>
        </p:nvSpPr>
        <p:spPr>
          <a:xfrm>
            <a:off x="1143000" y="118872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CSADDR = this section's address from ESTAB</a:t>
            </a:r>
            <a:endParaRPr lang="en-US" sz="1400" dirty="0"/>
          </a:p>
        </p:txBody>
      </p:sp>
      <p:sp>
        <p:nvSpPr>
          <p:cNvPr id="7" name="a2_p2"/>
          <p:cNvSpPr/>
          <p:nvPr/>
        </p:nvSpPr>
        <p:spPr>
          <a:xfrm>
            <a:off x="548640" y="1920240"/>
            <a:ext cx="475488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p2"/>
          <p:cNvSpPr/>
          <p:nvPr/>
        </p:nvSpPr>
        <p:spPr>
          <a:xfrm>
            <a:off x="658368" y="2066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p2"/>
          <p:cNvSpPr txBox="1"/>
          <p:nvPr/>
        </p:nvSpPr>
        <p:spPr>
          <a:xfrm>
            <a:off x="658368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p2"/>
          <p:cNvSpPr txBox="1"/>
          <p:nvPr/>
        </p:nvSpPr>
        <p:spPr>
          <a:xfrm>
            <a:off x="1143000" y="192024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store the bytes at CSADDR + address</a:t>
            </a:r>
            <a:endParaRPr lang="en-US" sz="1400" dirty="0"/>
          </a:p>
        </p:txBody>
      </p:sp>
      <p:sp>
        <p:nvSpPr>
          <p:cNvPr id="11" name="a3_p2"/>
          <p:cNvSpPr/>
          <p:nvPr/>
        </p:nvSpPr>
        <p:spPr>
          <a:xfrm>
            <a:off x="548640" y="2651760"/>
            <a:ext cx="475488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p2"/>
          <p:cNvSpPr/>
          <p:nvPr/>
        </p:nvSpPr>
        <p:spPr>
          <a:xfrm>
            <a:off x="658368" y="2798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p2"/>
          <p:cNvSpPr txBox="1"/>
          <p:nvPr/>
        </p:nvSpPr>
        <p:spPr>
          <a:xfrm>
            <a:off x="658368" y="2798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p2"/>
          <p:cNvSpPr txBox="1"/>
          <p:nvPr/>
        </p:nvSpPr>
        <p:spPr>
          <a:xfrm>
            <a:off x="1143000" y="265176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look up the name in ESTAB; add or subtract its address</a:t>
            </a:r>
            <a:endParaRPr lang="en-US" sz="1400" dirty="0"/>
          </a:p>
        </p:txBody>
      </p:sp>
      <p:sp>
        <p:nvSpPr>
          <p:cNvPr id="15" name="a4_p2"/>
          <p:cNvSpPr/>
          <p:nvPr/>
        </p:nvSpPr>
        <p:spPr>
          <a:xfrm>
            <a:off x="548640" y="3383280"/>
            <a:ext cx="475488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p2"/>
          <p:cNvSpPr/>
          <p:nvPr/>
        </p:nvSpPr>
        <p:spPr>
          <a:xfrm>
            <a:off x="658368" y="3529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p2"/>
          <p:cNvSpPr txBox="1"/>
          <p:nvPr/>
        </p:nvSpPr>
        <p:spPr>
          <a:xfrm>
            <a:off x="658368" y="3529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p2"/>
          <p:cNvSpPr txBox="1"/>
          <p:nvPr/>
        </p:nvSpPr>
        <p:spPr>
          <a:xfrm>
            <a:off x="1143000" y="338328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of the main section: remember the entry point</a:t>
            </a:r>
            <a:endParaRPr lang="en-US" sz="1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532120" y="1188720"/>
          <a:ext cx="612648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1371600"/>
                <a:gridCol w="1508760"/>
                <a:gridCol w="150876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M record says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at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before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after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+COUNTA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004001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100000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104011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+TOTAL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004005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100000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104042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+TEXT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00400B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000000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004039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+TOTAL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00400E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000000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004042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-TEXT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00400E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004042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000009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+LEN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004016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100000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10403F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+TEXT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00401C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900000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904039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20" name="Shape 17"/>
          <p:cNvSpPr/>
          <p:nvPr/>
        </p:nvSpPr>
        <p:spPr>
          <a:xfrm>
            <a:off x="548640" y="4206240"/>
            <a:ext cx="4754880" cy="17373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731520" y="4251960"/>
            <a:ext cx="4434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Read row 1: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at 4001 the instruction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4B100000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(+JSUB, address 0). ESTAB says COUNTA = 4011. Add it: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104011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The flag half-byte 1 (e = 1) is outside the 5 half-bytes, so it stays.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5532120" y="525780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2"/>
                </a:solidFill>
              </a:rPr>
              <a:t>−TEXT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</a:rPr>
              <a:t> comes right after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2"/>
                </a:solidFill>
              </a:rPr>
              <a:t>+TOTAL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</a:rPr>
              <a:t> on the same word: 004042 − 4039 =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2"/>
                </a:solidFill>
              </a:rPr>
              <a:t>000009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</a:rPr>
              <a:t>, the distance from TEXT to TOTAL. It does not depend on PROGADDR.</a:t>
            </a:r>
            <a:endParaRPr lang="en-US" sz="1350" dirty="0"/>
          </a:p>
        </p:txBody>
      </p:sp>
      <p:sp>
        <p:nvSpPr>
          <p:cNvPr id="23" name="Text 2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§3.2.3 (Pass 2)</a:t>
            </a:r>
            <a:endParaRPr lang="en-US" sz="1100" dirty="0"/>
          </a:p>
        </p:txBody>
      </p:sp>
      <p:sp>
        <p:nvSpPr>
          <p:cNvPr id="26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the linking loader work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1¾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PASS 1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memory stays empty: only ESTAB grows.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Each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CSADDR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= previous one + previous length.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PASS 2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each T record fills orange bytes.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Each M record changes only a few bytes (teal).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RUN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TOTAL becomes 03.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34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linked program in memory, before and after running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2148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loading (./sicload -l 4000 …)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004000  4B104011 0F104042 3F2FFD00 40390000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004010  09B410B4 40771040 3FB40053 90403929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004020  00413320 0AB8503B 2FEFAC40 4F0000AC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004030  40190001 AC043F2F EC42414E 414E4100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004040  00060000 00xxxxxx xxxxxxxx xxxxxxxx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6035040" cy="2148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02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02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02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520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running (56 instructions)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858768"/>
            <a:ext cx="5669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004000  4B104011 0F104042 3F2FFD00 40390000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004010  09B410B4 40771040 3FB40053 90403929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004020  00413320 0AB8503B 2FEFAC40 4F0000AC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004030  40190001 AC043F2F EC42414E 414E4100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004040  00060000 03xxxxxx xxxxxxxx xxxxxxxx</a:t>
            </a:r>
            <a:endParaRPr lang="en-US" sz="1250" dirty="0"/>
          </a:p>
        </p:txBody>
      </p:sp>
      <p:sp>
        <p:nvSpPr>
          <p:cNvPr id="15" name="a1_rs"/>
          <p:cNvSpPr/>
          <p:nvPr/>
        </p:nvSpPr>
        <p:spPr>
          <a:xfrm>
            <a:off x="6812280" y="1188720"/>
            <a:ext cx="4846320" cy="987552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rs"/>
          <p:cNvSpPr txBox="1"/>
          <p:nvPr/>
        </p:nvSpPr>
        <p:spPr>
          <a:xfrm>
            <a:off x="6995160" y="1225296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4000: 4B104011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+JSUB 4011: the call now goes to COUNTA.</a:t>
            </a:r>
            <a:endParaRPr lang="en-US" sz="1350" dirty="0"/>
          </a:p>
        </p:txBody>
      </p:sp>
      <p:sp>
        <p:nvSpPr>
          <p:cNvPr id="17" name="a2_rs"/>
          <p:cNvSpPr/>
          <p:nvPr/>
        </p:nvSpPr>
        <p:spPr>
          <a:xfrm>
            <a:off x="6812280" y="2304288"/>
            <a:ext cx="4846320" cy="987552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rs"/>
          <p:cNvSpPr txBox="1"/>
          <p:nvPr/>
        </p:nvSpPr>
        <p:spPr>
          <a:xfrm>
            <a:off x="6995160" y="2340864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400B: 004039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PTR = the address of TEXT (like 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*ptr = text;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).</a:t>
            </a:r>
            <a:endParaRPr lang="en-US" sz="1350" dirty="0"/>
          </a:p>
        </p:txBody>
      </p:sp>
      <p:sp>
        <p:nvSpPr>
          <p:cNvPr id="19" name="a3_rs"/>
          <p:cNvSpPr/>
          <p:nvPr/>
        </p:nvSpPr>
        <p:spPr>
          <a:xfrm>
            <a:off x="6812280" y="3419856"/>
            <a:ext cx="4846320" cy="987552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rs"/>
          <p:cNvSpPr txBox="1"/>
          <p:nvPr/>
        </p:nvSpPr>
        <p:spPr>
          <a:xfrm>
            <a:off x="6995160" y="34564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400E: 000009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DIST = TOTAL − TEXT = 9.</a:t>
            </a:r>
            <a:endParaRPr lang="en-US" sz="1350" dirty="0"/>
          </a:p>
        </p:txBody>
      </p:sp>
      <p:sp>
        <p:nvSpPr>
          <p:cNvPr id="21" name="a4_rs"/>
          <p:cNvSpPr/>
          <p:nvPr/>
        </p:nvSpPr>
        <p:spPr>
          <a:xfrm>
            <a:off x="6812280" y="4535424"/>
            <a:ext cx="4846320" cy="987552"/>
          </a:xfrm>
          <a:prstGeom prst="roundRect">
            <a:avLst>
              <a:gd name="adj" fmla="val 740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a4_rs"/>
          <p:cNvSpPr txBox="1"/>
          <p:nvPr/>
        </p:nvSpPr>
        <p:spPr>
          <a:xfrm>
            <a:off x="6995160" y="457200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4042: 000003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TOTAL after the run: 3 A's in BANANA.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715000"/>
            <a:ext cx="11109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accent3"/>
                </a:solidFill>
              </a:rPr>
              <a:t>Memory past 4044 is xx: the program is exactly 45 hex bytes (11 + 28 + C).</a:t>
            </a:r>
            <a:endParaRPr lang="en-US" sz="125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gcc and ld do exactly this (real output)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1500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-d main.o   (before linking)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49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8:  e8 00 00 00 00   call  d &lt;main+0xd&gt;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d:  89 05 00 00 00 00  mov %eax,0x0(%rip)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-r: R_X86_64_PLT32 counta - 4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2926080"/>
            <a:ext cx="571500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0540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0540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0540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2971800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-no-pie -o count main.o counta.o data.o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310128"/>
            <a:ext cx="5349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40113e: e8 29 00 00 00   call 40116c &lt;counta&gt;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401143: 89 05 df 2e 00 00  mov %eax,…  # 404028 &lt;total&gt;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571500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31520" y="4663440"/>
            <a:ext cx="5394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The arithmetic: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 call stores the distance from 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next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instruction: 40116C − 401143 =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29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The same as SIC/XE PC-relative: target − PC.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492240" y="1188720"/>
            <a:ext cx="5166360" cy="3337560"/>
          </a:xfrm>
          <a:prstGeom prst="roundRect">
            <a:avLst>
              <a:gd name="adj" fmla="val 274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6568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8580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0591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0" y="1234440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count.map  (-Wl,-Map, real excerpt)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1572768"/>
            <a:ext cx="4800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.text  address           size  file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.text  0x401136  0x36  main.o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.text  0x40116c  0x44  counta.o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.data  0x404018  0xc   data.o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.bss   0x404028  0x4   data.o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symbols: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0x401136 main     0x40116c counta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0x404018 text     0x404020 len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0x404028 total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92240" y="4663440"/>
            <a:ext cx="5166360" cy="128016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675120" y="48280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675120" y="48280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675120" y="5193792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This is the load map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Sections placed one after another, then every symbol gets base + offset: CSADDR and ESTAB.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§3.2.2–3.2.3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34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When linking fails: the same two errors everywhere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1. A definition is missing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4206240" cy="1783080"/>
          </a:xfrm>
          <a:prstGeom prst="roundRect">
            <a:avLst>
              <a:gd name="adj" fmla="val 512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1323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91440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11556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371600" y="1645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our loader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1984248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-l 4000 main.obj counta.obj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error: undefined external symbol TOTAL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937760" y="1600200"/>
            <a:ext cx="3749040" cy="1783080"/>
          </a:xfrm>
          <a:prstGeom prst="roundRect">
            <a:avLst>
              <a:gd name="adj" fmla="val 512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510235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530352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50468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760720" y="16459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/ ld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5138928" y="1984248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-no-pie main.o counta.o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undefined reference to `total'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undefined reference to `text'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869680" y="1600200"/>
            <a:ext cx="2788920" cy="1783080"/>
          </a:xfrm>
          <a:prstGeom prst="roundRect">
            <a:avLst>
              <a:gd name="adj" fmla="val 410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9006840" y="1645920"/>
            <a:ext cx="2560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Pass 2 finds +TOTAL in an M record, but no file defined TOTAL. Fix: link data.obj / data.o too.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36118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2. A name is defined twice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4023360"/>
            <a:ext cx="4206240" cy="1783080"/>
          </a:xfrm>
          <a:prstGeom prst="roundRect">
            <a:avLst>
              <a:gd name="adj" fmla="val 512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41513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914400" y="41513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1115568" y="41513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1371600" y="40690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our loader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749808" y="4407408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-l 4000 … data.obj data.obj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error: duplicate external symbol DATA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937760" y="4023360"/>
            <a:ext cx="3749040" cy="1783080"/>
          </a:xfrm>
          <a:prstGeom prst="roundRect">
            <a:avLst>
              <a:gd name="adj" fmla="val 512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5102352" y="41513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5303520" y="41513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5504688" y="41513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5760720" y="4069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/ ld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5138928" y="4407408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… data.o data2.o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multiple definition of `text';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data.o: first defined here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8869680" y="4023360"/>
            <a:ext cx="2788920" cy="1783080"/>
          </a:xfrm>
          <a:prstGeom prst="roundRect">
            <a:avLst>
              <a:gd name="adj" fmla="val 410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9006840" y="4069080"/>
            <a:ext cx="2560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Pass 1 finds the same name in two H or D records. Which address is right? The loader cannot guess.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34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5.1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Write the loader in C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sicload.c: absolute and relocating loading today, linking in Lab 5.2.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34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5.1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Build the starter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-Wall -o sicload sicload_starter.c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then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count.obj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Memory is all xx: nothing is loaded yet.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1: load_T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Copy the bytes of a T record into memory.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count.obj | diff - expected_abs.txt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must print nothing.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2: patch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Add delta to a field of 4, 5 or 6 half-bytes, keeping the other bits. Test by hand: 100000 + 4011 → 104011.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3: M records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One line in load_one. Then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-v -x -r 5000 count0.obj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TOTAL must become 000003.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Try other addresses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Load count0.obj at 0, 1234 and 7000 with -x. Same result every time? Then your relocation is right.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 side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In the demo folder: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-r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-d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on main.o, then link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-Wl,-Map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find the call to counta.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Extra: TODO 6 loads bit-mask records (</a:t>
            </a:r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-b 5000 count0_mask.obj</a:t>
            </a:r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). Submit: sicload.c and the output of task 4.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30 / 34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records does an absolute loader read?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H, T and E (M, D, R are ignored)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count0 is loaded at 3000.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ZERO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was 000033. Now?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003033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does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 LOOP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(PC-relative) need no M record?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it stores a distance, which does not change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Mask E00: which words of the record are relocated?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 first three (1110 0000 0000)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DATA has length C and starts at 4039. Where does the next section start?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4045 (4039 + C, in hex)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31 / 34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loader does up to three jobs: loading, relocation, linking.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bootstrap is a tiny absolute loader at a fixed address that loads the real loader.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Relocation adds the load address to address fields only: chosen by M records or by a bit mask.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Linking loader Pass 1 builds ESTAB from H and D; Pass 2 loads T and applies M with ESTAB.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EXTDEF/EXTREF are C's globals and extern; ld's load map is ESTAB.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Undefined (Pass 2) and duplicate (Pass 1) symbols: the same errors in sicload and ld.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32 / 34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5.1 (due before Lecture 5.2)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Absolute load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the memory dump (16 bytes per line, from 80) that an absolute loader makes from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countboot.obj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(lab files). Mark bytes never written as xx.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Relocate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count0.obj is loaded at 7000. Give the new values of the first three M-record fields, and explain why the third one starts with F.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Find the bug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hw51.asm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has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PTR WORD TOTAL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Lab 3's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sicasm -m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writes M records only for instructions. What goes wrong at 3000, and which M record is missing? Also write its bit mask.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Link by hand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Link data.obj, counta.obj, main.obj (in this order) at PROGADDR 6000. Give ESTAB, the entry point, and the words at PTR and DIST.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C side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Link in another order: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-no-pie -o c3 counta.o main.o data.o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Which addresses in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c3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change? What are the 4 bytes after e8 in main now, and why do they end in ff ff?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33 / 34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5.2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Loader design options and dynamic linking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Library search and loader options, linkage editors vs linking loaders, and dynamic linking: shared libraries, ld.so, and the PLT/GOT trick behind every call to printf.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L. L. Beck,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System Software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 Today: §3.1–3.2. Read §3.3–3.4 before Lecture 5.2.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Computer Systems: A Programmer's Perspective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Chapter 7 (Linking).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Tools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-r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-Wl,-Map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all on the lab PC, all offline.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lab5_files.zip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starter, object programs, expected outputs, C demos and run_all.sh.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34 / 34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5.1: Loaders</dc:title>
  <dc:subject>PptxGenJS Presentation</dc:subject>
  <dc:creator>Md Mahbub E Noor</dc:creator>
  <cp:lastModifiedBy>Md Mahbub E Noor</cp:lastModifiedBy>
  <cp:revision>1</cp:revision>
  <dcterms:created xsi:type="dcterms:W3CDTF">2026-10-10T14:56:59Z</dcterms:created>
  <dcterms:modified xsi:type="dcterms:W3CDTF">2026-10-10T14:56:59Z</dcterms:modified>
</cp:coreProperties>
</file>