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91498680-c1d5-c41d-4ba5-534682882747}">
          <p14:sldIdLst>
            <p14:sldId id="256"/>
            <p14:sldId id="257"/>
            <p14:sldId id="258"/>
          </p14:sldIdLst>
        </p14:section>
        <p14:section name="What a macro is" id="{6d012603-a7af-049b-3794-58dbb02c3db7}">
          <p14:sldIdLst>
            <p14:sldId id="259"/>
            <p14:sldId id="260"/>
            <p14:sldId id="261"/>
            <p14:sldId id="262"/>
            <p14:sldId id="263"/>
          </p14:sldIdLst>
        </p14:section>
        <p14:section name="The algorithm" id="{0d55a63f-0b5b-8f8e-0594-a22843fb7b19}">
          <p14:sldIdLst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Extra features" id="{9afbc3ea-c6d3-cc1d-37c5-9875a22a3205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Design options" id="{031e417d-381f-c922-9a03-939d6f53ab86}">
          <p14:sldIdLst>
            <p14:sldId id="277"/>
            <p14:sldId id="278"/>
            <p14:sldId id="279"/>
            <p14:sldId id="280"/>
            <p14:sldId id="281"/>
          </p14:sldIdLst>
        </p14:section>
        <p14:section name="Lab 4" id="{e6c83dd9-4455-ed10-7f16-13cdf7b03cbc}">
          <p14:sldIdLst>
            <p14:sldId id="282"/>
            <p14:sldId id="283"/>
            <p14:sldId id="284"/>
          </p14:sldIdLst>
        </p14:section>
        <p14:section name="Wrap-up" id="{ade4e48b-8efc-ed83-840c-6f049f3e7ecd}">
          <p14:sldIdLst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4: Macro Processors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4: Macro Processors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4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Macro Processors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from SIC macros to the C preprocessor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macro and its expansion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    MACRO   &amp;VAR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&amp;VAR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 ONE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&amp;VAR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MEND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  FOUND INCR TOTAL  becomes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  TOTAL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a macro definition and its calls, and expand them by hand.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one-pass algorithm with NAMTAB, DEFTAB and ARGTAB.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concatenation, unique labels, keyword parameters, IF and WHILE.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Compare SIC macros with the C preprocessor, including its classic traps.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3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a macro is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algorithm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30–45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Extra features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Design options, C traps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Writing the macro processor in C (slides 28–29) is the lab.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33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3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EQU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do?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It gives a name to a value, like C's #define for a number. Today we go further: a name for a whole block of lines.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Why did the assembler need two passes?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Forward references. Today's macro processor needs only one, because a macro must be defined before it is used.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is a literal?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constant the assembler creates for you. Today, another tool that writes source lines for you: the macro processor.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 macro is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named block of source lines, copied in wherever its name appears.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macro processor runs before the assembler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874520" cy="1051560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source with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macros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2450592" y="18470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2834640" y="1325880"/>
            <a:ext cx="1874520" cy="1051560"/>
          </a:xfrm>
          <a:prstGeom prst="roundRect">
            <a:avLst>
              <a:gd name="adj" fmla="val 8696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834640" y="13258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macro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processor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736592" y="18470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120640" y="1325880"/>
            <a:ext cx="1874520" cy="1051560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120640" y="13258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expanded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source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022592" y="18470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406640" y="1325880"/>
            <a:ext cx="1874520" cy="1051560"/>
          </a:xfrm>
          <a:prstGeom prst="roundRect">
            <a:avLst>
              <a:gd name="adj" fmla="val 8696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406640" y="13258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assembler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(Lecture 3)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9308592" y="18470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692640" y="1325880"/>
            <a:ext cx="1874520" cy="1051560"/>
          </a:xfrm>
          <a:prstGeom prst="roundRect">
            <a:avLst>
              <a:gd name="adj" fmla="val 869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692640" y="13258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object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program</a:t>
            </a:r>
            <a:endParaRPr lang="en-US" sz="1450" dirty="0"/>
          </a:p>
        </p:txBody>
      </p:sp>
      <p:sp>
        <p:nvSpPr>
          <p:cNvPr id="17" name="a1_cp"/>
          <p:cNvSpPr/>
          <p:nvPr/>
        </p:nvSpPr>
        <p:spPr>
          <a:xfrm>
            <a:off x="548640" y="2743200"/>
            <a:ext cx="1874520" cy="64008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1_cp"/>
          <p:cNvSpPr txBox="1"/>
          <p:nvPr/>
        </p:nvSpPr>
        <p:spPr>
          <a:xfrm>
            <a:off x="548640" y="27432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hello.c</a:t>
            </a:r>
            <a:endParaRPr lang="en-US" sz="1400" dirty="0"/>
          </a:p>
        </p:txBody>
      </p:sp>
      <p:sp>
        <p:nvSpPr>
          <p:cNvPr id="19" name="a1_cp"/>
          <p:cNvSpPr/>
          <p:nvPr/>
        </p:nvSpPr>
        <p:spPr>
          <a:xfrm>
            <a:off x="2450592" y="3063240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a1_cp"/>
          <p:cNvSpPr/>
          <p:nvPr/>
        </p:nvSpPr>
        <p:spPr>
          <a:xfrm>
            <a:off x="2834640" y="2743200"/>
            <a:ext cx="1874520" cy="640080"/>
          </a:xfrm>
          <a:prstGeom prst="roundRect">
            <a:avLst>
              <a:gd name="adj" fmla="val 14286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a1_cp"/>
          <p:cNvSpPr txBox="1"/>
          <p:nvPr/>
        </p:nvSpPr>
        <p:spPr>
          <a:xfrm>
            <a:off x="2834640" y="27432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cpp  (gcc -E)</a:t>
            </a:r>
            <a:endParaRPr lang="en-US" sz="1400" dirty="0"/>
          </a:p>
        </p:txBody>
      </p:sp>
      <p:sp>
        <p:nvSpPr>
          <p:cNvPr id="22" name="a1_cp"/>
          <p:cNvSpPr/>
          <p:nvPr/>
        </p:nvSpPr>
        <p:spPr>
          <a:xfrm>
            <a:off x="4736592" y="3063240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a1_cp"/>
          <p:cNvSpPr/>
          <p:nvPr/>
        </p:nvSpPr>
        <p:spPr>
          <a:xfrm>
            <a:off x="5120640" y="2743200"/>
            <a:ext cx="1874520" cy="64008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1_cp"/>
          <p:cNvSpPr txBox="1"/>
          <p:nvPr/>
        </p:nvSpPr>
        <p:spPr>
          <a:xfrm>
            <a:off x="5120640" y="27432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hello.i</a:t>
            </a:r>
            <a:endParaRPr lang="en-US" sz="1400" dirty="0"/>
          </a:p>
        </p:txBody>
      </p:sp>
      <p:sp>
        <p:nvSpPr>
          <p:cNvPr id="25" name="a1_cp"/>
          <p:cNvSpPr/>
          <p:nvPr/>
        </p:nvSpPr>
        <p:spPr>
          <a:xfrm>
            <a:off x="7022592" y="3063240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6" name="a1_cp"/>
          <p:cNvSpPr/>
          <p:nvPr/>
        </p:nvSpPr>
        <p:spPr>
          <a:xfrm>
            <a:off x="7406640" y="2743200"/>
            <a:ext cx="1874520" cy="640080"/>
          </a:xfrm>
          <a:prstGeom prst="roundRect">
            <a:avLst>
              <a:gd name="adj" fmla="val 14286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7" name="a1_cp"/>
          <p:cNvSpPr txBox="1"/>
          <p:nvPr/>
        </p:nvSpPr>
        <p:spPr>
          <a:xfrm>
            <a:off x="7406640" y="27432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cc1, as</a:t>
            </a:r>
            <a:endParaRPr lang="en-US" sz="1400" dirty="0"/>
          </a:p>
        </p:txBody>
      </p:sp>
      <p:sp>
        <p:nvSpPr>
          <p:cNvPr id="28" name="a1_cp"/>
          <p:cNvSpPr/>
          <p:nvPr/>
        </p:nvSpPr>
        <p:spPr>
          <a:xfrm>
            <a:off x="9308592" y="3063240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a1_cp"/>
          <p:cNvSpPr/>
          <p:nvPr/>
        </p:nvSpPr>
        <p:spPr>
          <a:xfrm>
            <a:off x="9692640" y="2743200"/>
            <a:ext cx="1874520" cy="640080"/>
          </a:xfrm>
          <a:prstGeom prst="roundRect">
            <a:avLst>
              <a:gd name="adj" fmla="val 1428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a1_cp"/>
          <p:cNvSpPr txBox="1"/>
          <p:nvPr/>
        </p:nvSpPr>
        <p:spPr>
          <a:xfrm>
            <a:off x="9692640" y="27432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hello.o</a:t>
            </a:r>
            <a:endParaRPr lang="en-US" sz="1400" dirty="0"/>
          </a:p>
        </p:txBody>
      </p:sp>
      <p:sp>
        <p:nvSpPr>
          <p:cNvPr id="31" name="a1_cp"/>
          <p:cNvSpPr txBox="1"/>
          <p:nvPr/>
        </p:nvSpPr>
        <p:spPr>
          <a:xfrm>
            <a:off x="548640" y="24505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C, Lecture 1: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48640" y="3703320"/>
            <a:ext cx="544068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3152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3152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31520" y="4233672"/>
            <a:ext cx="507492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You have used one already</a:t>
            </a:r>
            <a:endParaRPr lang="en-US" sz="14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In Lecture 1, 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-E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turned 7 lines of hello.c into 820: that was the C preprocessor pasting 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</a:t>
            </a:r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files and expanding macros. It is a macro processor.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6217920" y="3703320"/>
            <a:ext cx="5440680" cy="2240280"/>
          </a:xfrm>
          <a:prstGeom prst="roundRect">
            <a:avLst>
              <a:gd name="adj" fmla="val 326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6400800" y="38679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6400800" y="3867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6400800" y="4233672"/>
            <a:ext cx="507492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It only copies text</a:t>
            </a:r>
            <a:endParaRPr lang="en-US" sz="14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 macro processor knows nothing about instructions or addresses. It replaces names by lines of text. The assembler (or compiler) sees only the result.</a:t>
            </a:r>
            <a:endParaRPr lang="en-US" sz="1450" dirty="0"/>
          </a:p>
        </p:txBody>
      </p:sp>
      <p:sp>
        <p:nvSpPr>
          <p:cNvPr id="40" name="Text 3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§4.1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Defining and calling a macro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3063240"/>
          </a:xfrm>
          <a:prstGeom prst="roundRect">
            <a:avLst>
              <a:gd name="adj" fmla="val 298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two definitions (maccnt.asm)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CHKCH    MACRO   &amp;CH,&amp;HIT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ZERO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 TEXT,X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&amp;CH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&amp;HIT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MEND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    MACRO   &amp;VAR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&amp;VAR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&amp;VAR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MEND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434840"/>
            <a:ext cx="420624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5628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5628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5628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4805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two calls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818888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CHKCH   LETTERA,FOUND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INCR    TOTAL</a:t>
            </a:r>
            <a:endParaRPr lang="en-US" sz="1200" dirty="0"/>
          </a:p>
        </p:txBody>
      </p:sp>
      <p:sp>
        <p:nvSpPr>
          <p:cNvPr id="15" name="a1_df"/>
          <p:cNvSpPr/>
          <p:nvPr/>
        </p:nvSpPr>
        <p:spPr>
          <a:xfrm>
            <a:off x="4983480" y="1188720"/>
            <a:ext cx="310896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df"/>
          <p:cNvSpPr txBox="1"/>
          <p:nvPr/>
        </p:nvSpPr>
        <p:spPr>
          <a:xfrm>
            <a:off x="5120640" y="118872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Prototype: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CHKCH MACRO &amp;CH,&amp;HIT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the macro's name and its parameters. Parameter names start with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</p:txBody>
      </p:sp>
      <p:sp>
        <p:nvSpPr>
          <p:cNvPr id="17" name="a2_df"/>
          <p:cNvSpPr/>
          <p:nvPr/>
        </p:nvSpPr>
        <p:spPr>
          <a:xfrm>
            <a:off x="4983480" y="2057400"/>
            <a:ext cx="310896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df"/>
          <p:cNvSpPr txBox="1"/>
          <p:nvPr/>
        </p:nvSpPr>
        <p:spPr>
          <a:xfrm>
            <a:off x="5120640" y="20574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Body: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lines between MACRO and MEND. They are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stored, not assembled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</p:txBody>
      </p:sp>
      <p:sp>
        <p:nvSpPr>
          <p:cNvPr id="19" name="a2_df"/>
          <p:cNvSpPr/>
          <p:nvPr/>
        </p:nvSpPr>
        <p:spPr>
          <a:xfrm>
            <a:off x="4983480" y="2926080"/>
            <a:ext cx="310896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2_df"/>
          <p:cNvSpPr txBox="1"/>
          <p:nvPr/>
        </p:nvSpPr>
        <p:spPr>
          <a:xfrm>
            <a:off x="5120640" y="292608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MEND: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Marks the end of the definition.</a:t>
            </a:r>
            <a:endParaRPr lang="en-US" sz="1200" dirty="0"/>
          </a:p>
        </p:txBody>
      </p:sp>
      <p:sp>
        <p:nvSpPr>
          <p:cNvPr id="21" name="a3_df"/>
          <p:cNvSpPr/>
          <p:nvPr/>
        </p:nvSpPr>
        <p:spPr>
          <a:xfrm>
            <a:off x="4983480" y="3794760"/>
            <a:ext cx="3108960" cy="777240"/>
          </a:xfrm>
          <a:prstGeom prst="roundRect">
            <a:avLst>
              <a:gd name="adj" fmla="val 941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3_df"/>
          <p:cNvSpPr txBox="1"/>
          <p:nvPr/>
        </p:nvSpPr>
        <p:spPr>
          <a:xfrm>
            <a:off x="5120640" y="379476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Call (macro instruction):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macro's name used like an opcode, with arguments: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CHKCH LETTERA,FOUND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</p:txBody>
      </p:sp>
      <p:sp>
        <p:nvSpPr>
          <p:cNvPr id="23" name="a4_df"/>
          <p:cNvSpPr/>
          <p:nvPr/>
        </p:nvSpPr>
        <p:spPr>
          <a:xfrm>
            <a:off x="8321040" y="1188720"/>
            <a:ext cx="333756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4" name="a4_df"/>
          <p:cNvSpPr/>
          <p:nvPr/>
        </p:nvSpPr>
        <p:spPr>
          <a:xfrm>
            <a:off x="84856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5" name="a4_df"/>
          <p:cNvSpPr/>
          <p:nvPr/>
        </p:nvSpPr>
        <p:spPr>
          <a:xfrm>
            <a:off x="86868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a4_df"/>
          <p:cNvSpPr/>
          <p:nvPr/>
        </p:nvSpPr>
        <p:spPr>
          <a:xfrm>
            <a:off x="88879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7" name="a4_df"/>
          <p:cNvSpPr txBox="1"/>
          <p:nvPr/>
        </p:nvSpPr>
        <p:spPr>
          <a:xfrm>
            <a:off x="9144000" y="123444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C version</a:t>
            </a:r>
            <a:endParaRPr lang="en-US" sz="1100" dirty="0"/>
          </a:p>
        </p:txBody>
      </p:sp>
      <p:sp>
        <p:nvSpPr>
          <p:cNvPr id="28" name="a4_df"/>
          <p:cNvSpPr txBox="1"/>
          <p:nvPr/>
        </p:nvSpPr>
        <p:spPr>
          <a:xfrm>
            <a:off x="8522208" y="1572768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CHKCH(ch, hit) \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(text[i] == (ch)) \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goto hit;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CHKCH('A', found);</a:t>
            </a:r>
            <a:endParaRPr lang="en-US" sz="1150" dirty="0"/>
          </a:p>
        </p:txBody>
      </p:sp>
      <p:sp>
        <p:nvSpPr>
          <p:cNvPr id="29" name="a4_df"/>
          <p:cNvSpPr/>
          <p:nvPr/>
        </p:nvSpPr>
        <p:spPr>
          <a:xfrm>
            <a:off x="8321040" y="3246120"/>
            <a:ext cx="3337560" cy="2697480"/>
          </a:xfrm>
          <a:prstGeom prst="roundRect">
            <a:avLst>
              <a:gd name="adj" fmla="val 27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a4_df"/>
          <p:cNvSpPr/>
          <p:nvPr/>
        </p:nvSpPr>
        <p:spPr>
          <a:xfrm>
            <a:off x="8503920" y="34107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1" name="a4_df"/>
          <p:cNvSpPr txBox="1"/>
          <p:nvPr/>
        </p:nvSpPr>
        <p:spPr>
          <a:xfrm>
            <a:off x="8503920" y="34107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2" name="a4_df"/>
          <p:cNvSpPr txBox="1"/>
          <p:nvPr/>
        </p:nvSpPr>
        <p:spPr>
          <a:xfrm>
            <a:off x="8503920" y="3776472"/>
            <a:ext cx="2971800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Same parts as C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NAME(params)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is the prototype; the rest of the line is the body; the end of the line (or 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) is MEND.</a:t>
            </a:r>
            <a:endParaRPr lang="en-US" sz="1300" dirty="0"/>
          </a:p>
        </p:txBody>
      </p:sp>
      <p:sp>
        <p:nvSpPr>
          <p:cNvPr id="33" name="a4_df"/>
          <p:cNvSpPr/>
          <p:nvPr/>
        </p:nvSpPr>
        <p:spPr>
          <a:xfrm>
            <a:off x="4983480" y="4709160"/>
            <a:ext cx="3108960" cy="1234440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a4_df"/>
          <p:cNvSpPr/>
          <p:nvPr/>
        </p:nvSpPr>
        <p:spPr>
          <a:xfrm>
            <a:off x="5166360" y="48737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5" name="a4_df"/>
          <p:cNvSpPr txBox="1"/>
          <p:nvPr/>
        </p:nvSpPr>
        <p:spPr>
          <a:xfrm>
            <a:off x="5166360" y="48737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36" name="a4_df"/>
          <p:cNvSpPr txBox="1"/>
          <p:nvPr/>
        </p:nvSpPr>
        <p:spPr>
          <a:xfrm>
            <a:off x="5166360" y="5239512"/>
            <a:ext cx="27432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Not C syntax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marks a parameter; C uses plain names.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§4.1.1 (macro definition and expansion)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Expansion: the calls are replaced by the body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0233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source (after the definitions)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657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LDX     ZERO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CHKCH   LETTERA,FOUND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     LENGTH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 LOOP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 J       DONE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INCR    TOTAL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NEXT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800600" y="1188720"/>
            <a:ext cx="4206240" cy="4754880"/>
          </a:xfrm>
          <a:prstGeom prst="roundRect">
            <a:avLst>
              <a:gd name="adj" fmla="val 21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965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166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367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62356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expanded source (real output)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001768" y="1572768"/>
            <a:ext cx="38404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LDX     ZERO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.LOOP    CHKCH   LETTERA,FOUND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LDA     ZERO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 TEXT,X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LETTERA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FOUND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     LENGTH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 LOOP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 J       DONE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.FOUND   INCR   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 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NEXT</a:t>
            </a:r>
            <a:endParaRPr lang="en-US" sz="1200" dirty="0"/>
          </a:p>
        </p:txBody>
      </p:sp>
      <p:sp>
        <p:nvSpPr>
          <p:cNvPr id="15" name="a1_ex"/>
          <p:cNvSpPr/>
          <p:nvPr/>
        </p:nvSpPr>
        <p:spPr>
          <a:xfrm>
            <a:off x="9235440" y="1188720"/>
            <a:ext cx="24231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ex"/>
          <p:cNvSpPr txBox="1"/>
          <p:nvPr/>
        </p:nvSpPr>
        <p:spPr>
          <a:xfrm>
            <a:off x="9326880" y="1234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The call becomes a comment</a:t>
            </a:r>
            <a:endParaRPr lang="en-US" sz="11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.LOOP CHKCH LETTERA,FOUND</a:t>
            </a:r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stays in the listing so you can see where the lines came from.</a:t>
            </a:r>
            <a:endParaRPr lang="en-US" sz="1150" dirty="0"/>
          </a:p>
        </p:txBody>
      </p:sp>
      <p:sp>
        <p:nvSpPr>
          <p:cNvPr id="17" name="a2_ex"/>
          <p:cNvSpPr/>
          <p:nvPr/>
        </p:nvSpPr>
        <p:spPr>
          <a:xfrm>
            <a:off x="9235440" y="2788920"/>
            <a:ext cx="242316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2_ex"/>
          <p:cNvSpPr txBox="1"/>
          <p:nvPr/>
        </p:nvSpPr>
        <p:spPr>
          <a:xfrm>
            <a:off x="9326880" y="28346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Arguments replace parameters</a:t>
            </a:r>
            <a:endParaRPr lang="en-US" sz="11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&amp;CH → LETTERA, &amp;HIT → FOUND. Pure text: the processor does not check that LETTERA is a word.</a:t>
            </a:r>
            <a:endParaRPr lang="en-US" sz="1150" dirty="0"/>
          </a:p>
        </p:txBody>
      </p:sp>
      <p:sp>
        <p:nvSpPr>
          <p:cNvPr id="19" name="a3_ex"/>
          <p:cNvSpPr/>
          <p:nvPr/>
        </p:nvSpPr>
        <p:spPr>
          <a:xfrm>
            <a:off x="9235440" y="4389120"/>
            <a:ext cx="24231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ex"/>
          <p:cNvSpPr txBox="1"/>
          <p:nvPr/>
        </p:nvSpPr>
        <p:spPr>
          <a:xfrm>
            <a:off x="9326880" y="44348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The label moves to line 1</a:t>
            </a:r>
            <a:endParaRPr lang="en-US" sz="11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LOOP was on the call; now it is on the first generated line, so </a:t>
            </a:r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JLT LOOP</a:t>
            </a:r>
            <a:pPr algn="l" indent="0" marL="0">
              <a:spcAft>
                <a:spcPts val="2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still works.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9476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Assembled and run: TOTAL = 3, the same as COUNT in Lecture 3.1.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Macro or subroutine? Real numbers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3152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194560"/>
                <a:gridCol w="21945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Count A's and N's in BANANA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Macros (CHKCH, INCR)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Subroutines (JSUB … RSUB)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Instructions executed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139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Bytes of code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Bytes each extra use of CHKCH adds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 (the whole body)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 (LDA, JSUB, JEQ)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Passing arguments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free: text is copied in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extra code: put the argument in A, save it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Smaller from …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to 6 uses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the 7th use 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138160" y="118872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83027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85039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7050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96112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-S sumrun.c (real)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8339328" y="157276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$7, %edi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call  square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%eax, %edx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movl  $49, %esi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the macro became 49: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 call at all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138160" y="3886200"/>
            <a:ext cx="3520440" cy="2057400"/>
          </a:xfrm>
          <a:prstGeom prst="roundRect">
            <a:avLst>
              <a:gd name="adj" fmla="val 355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321040" y="40507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8321040" y="40507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8321040" y="4416552"/>
            <a:ext cx="31546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C: macro vs function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macro is copied in (fast, grows the code). A function is called (one copy, but call + return each time). C's 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inline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tries to get both.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48920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Rule of thumb: a short piece used often and needing speed → macro. A long piece used in many places → subroutine.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§4.1.1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33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How a macro processor works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Three tables and one pass through the source.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33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tables, and how they look in C</a:t>
            </a:r>
            <a:endParaRPr lang="en-US" sz="3000" dirty="0"/>
          </a:p>
        </p:txBody>
      </p:sp>
      <p:sp>
        <p:nvSpPr>
          <p:cNvPr id="3" name="a1_t3"/>
          <p:cNvSpPr/>
          <p:nvPr/>
        </p:nvSpPr>
        <p:spPr>
          <a:xfrm>
            <a:off x="54864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4" name="a1_t3"/>
          <p:cNvSpPr txBox="1"/>
          <p:nvPr/>
        </p:nvSpPr>
        <p:spPr>
          <a:xfrm>
            <a:off x="54864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NAMTAB</a:t>
            </a:r>
            <a:endParaRPr lang="en-US" sz="1300" dirty="0"/>
          </a:p>
        </p:txBody>
      </p:sp>
      <p:sp>
        <p:nvSpPr>
          <p:cNvPr id="5" name="a1_t3"/>
          <p:cNvSpPr txBox="1"/>
          <p:nvPr/>
        </p:nvSpPr>
        <p:spPr>
          <a:xfrm>
            <a:off x="178308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name table</a:t>
            </a:r>
            <a:endParaRPr lang="en-US" sz="1400" dirty="0"/>
          </a:p>
        </p:txBody>
      </p:sp>
      <p:sp>
        <p:nvSpPr>
          <p:cNvPr id="6" name="a1_t3"/>
          <p:cNvSpPr txBox="1"/>
          <p:nvPr/>
        </p:nvSpPr>
        <p:spPr>
          <a:xfrm>
            <a:off x="548640" y="1664208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Macro name → where its lines are in DEFTAB. Searched for every opcode: is this a macro?</a:t>
            </a:r>
            <a:endParaRPr lang="en-US" sz="1400" dirty="0"/>
          </a:p>
        </p:txBody>
      </p:sp>
      <p:sp>
        <p:nvSpPr>
          <p:cNvPr id="7" name="a1_t3"/>
          <p:cNvSpPr/>
          <p:nvPr/>
        </p:nvSpPr>
        <p:spPr>
          <a:xfrm>
            <a:off x="548640" y="2514600"/>
            <a:ext cx="35204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8" name="a1_t3"/>
          <p:cNvSpPr/>
          <p:nvPr/>
        </p:nvSpPr>
        <p:spPr>
          <a:xfrm>
            <a:off x="71323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9" name="a1_t3"/>
          <p:cNvSpPr/>
          <p:nvPr/>
        </p:nvSpPr>
        <p:spPr>
          <a:xfrm>
            <a:off x="91440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0" name="a1_t3"/>
          <p:cNvSpPr/>
          <p:nvPr/>
        </p:nvSpPr>
        <p:spPr>
          <a:xfrm>
            <a:off x="111556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1" name="a1_t3"/>
          <p:cNvSpPr txBox="1"/>
          <p:nvPr/>
        </p:nvSpPr>
        <p:spPr>
          <a:xfrm>
            <a:off x="137160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macro.c</a:t>
            </a:r>
            <a:endParaRPr lang="en-US" sz="1100" dirty="0"/>
          </a:p>
        </p:txBody>
      </p:sp>
      <p:sp>
        <p:nvSpPr>
          <p:cNvPr id="12" name="a1_t3"/>
          <p:cNvSpPr txBox="1"/>
          <p:nvPr/>
        </p:nvSpPr>
        <p:spPr>
          <a:xfrm>
            <a:off x="749808" y="2898648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mac {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char name[16];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 start, end;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mac NAMTAB[50];</a:t>
            </a:r>
            <a:endParaRPr lang="en-US" sz="1300" dirty="0"/>
          </a:p>
        </p:txBody>
      </p:sp>
      <p:sp>
        <p:nvSpPr>
          <p:cNvPr id="13" name="a2_t3"/>
          <p:cNvSpPr/>
          <p:nvPr/>
        </p:nvSpPr>
        <p:spPr>
          <a:xfrm>
            <a:off x="429768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4" name="a2_t3"/>
          <p:cNvSpPr txBox="1"/>
          <p:nvPr/>
        </p:nvSpPr>
        <p:spPr>
          <a:xfrm>
            <a:off x="429768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DEFTAB</a:t>
            </a:r>
            <a:endParaRPr lang="en-US" sz="1300" dirty="0"/>
          </a:p>
        </p:txBody>
      </p:sp>
      <p:sp>
        <p:nvSpPr>
          <p:cNvPr id="15" name="a2_t3"/>
          <p:cNvSpPr txBox="1"/>
          <p:nvPr/>
        </p:nvSpPr>
        <p:spPr>
          <a:xfrm>
            <a:off x="553212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definition table</a:t>
            </a:r>
            <a:endParaRPr lang="en-US" sz="1400" dirty="0"/>
          </a:p>
        </p:txBody>
      </p:sp>
      <p:sp>
        <p:nvSpPr>
          <p:cNvPr id="16" name="a2_t3"/>
          <p:cNvSpPr txBox="1"/>
          <p:nvPr/>
        </p:nvSpPr>
        <p:spPr>
          <a:xfrm>
            <a:off x="4297680" y="1664208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stored lines of every macro, with parameters written as positions: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?2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7" name="a2_t3"/>
          <p:cNvSpPr/>
          <p:nvPr/>
        </p:nvSpPr>
        <p:spPr>
          <a:xfrm>
            <a:off x="4297680" y="2514600"/>
            <a:ext cx="35204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a2_t3"/>
          <p:cNvSpPr/>
          <p:nvPr/>
        </p:nvSpPr>
        <p:spPr>
          <a:xfrm>
            <a:off x="446227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a2_t3"/>
          <p:cNvSpPr/>
          <p:nvPr/>
        </p:nvSpPr>
        <p:spPr>
          <a:xfrm>
            <a:off x="466344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a2_t3"/>
          <p:cNvSpPr/>
          <p:nvPr/>
        </p:nvSpPr>
        <p:spPr>
          <a:xfrm>
            <a:off x="486460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a2_t3"/>
          <p:cNvSpPr txBox="1"/>
          <p:nvPr/>
        </p:nvSpPr>
        <p:spPr>
          <a:xfrm>
            <a:off x="512064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macro.c</a:t>
            </a:r>
            <a:endParaRPr lang="en-US" sz="1100" dirty="0"/>
          </a:p>
        </p:txBody>
      </p:sp>
      <p:sp>
        <p:nvSpPr>
          <p:cNvPr id="22" name="a2_t3"/>
          <p:cNvSpPr txBox="1"/>
          <p:nvPr/>
        </p:nvSpPr>
        <p:spPr>
          <a:xfrm>
            <a:off x="4498848" y="2898648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DEFTAB[500][200];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DEFTAB[3] holds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"COMP ?1"        */</a:t>
            </a:r>
            <a:endParaRPr lang="en-US" sz="1300" dirty="0"/>
          </a:p>
        </p:txBody>
      </p:sp>
      <p:sp>
        <p:nvSpPr>
          <p:cNvPr id="23" name="a3_t3"/>
          <p:cNvSpPr/>
          <p:nvPr/>
        </p:nvSpPr>
        <p:spPr>
          <a:xfrm>
            <a:off x="804672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a3_t3"/>
          <p:cNvSpPr txBox="1"/>
          <p:nvPr/>
        </p:nvSpPr>
        <p:spPr>
          <a:xfrm>
            <a:off x="804672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ARGTAB</a:t>
            </a:r>
            <a:endParaRPr lang="en-US" sz="1300" dirty="0"/>
          </a:p>
        </p:txBody>
      </p:sp>
      <p:sp>
        <p:nvSpPr>
          <p:cNvPr id="25" name="a3_t3"/>
          <p:cNvSpPr txBox="1"/>
          <p:nvPr/>
        </p:nvSpPr>
        <p:spPr>
          <a:xfrm>
            <a:off x="928116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argument table</a:t>
            </a:r>
            <a:endParaRPr lang="en-US" sz="1400" dirty="0"/>
          </a:p>
        </p:txBody>
      </p:sp>
      <p:sp>
        <p:nvSpPr>
          <p:cNvPr id="26" name="a3_t3"/>
          <p:cNvSpPr txBox="1"/>
          <p:nvPr/>
        </p:nvSpPr>
        <p:spPr>
          <a:xfrm>
            <a:off x="8046720" y="1664208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arguments of the call being expanded right now. Filled at each call, then thrown away.</a:t>
            </a:r>
            <a:endParaRPr lang="en-US" sz="1400" dirty="0"/>
          </a:p>
        </p:txBody>
      </p:sp>
      <p:sp>
        <p:nvSpPr>
          <p:cNvPr id="27" name="a3_t3"/>
          <p:cNvSpPr/>
          <p:nvPr/>
        </p:nvSpPr>
        <p:spPr>
          <a:xfrm>
            <a:off x="8046720" y="2514600"/>
            <a:ext cx="35204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a3_t3"/>
          <p:cNvSpPr/>
          <p:nvPr/>
        </p:nvSpPr>
        <p:spPr>
          <a:xfrm>
            <a:off x="821131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a3_t3"/>
          <p:cNvSpPr/>
          <p:nvPr/>
        </p:nvSpPr>
        <p:spPr>
          <a:xfrm>
            <a:off x="841248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a3_t3"/>
          <p:cNvSpPr/>
          <p:nvPr/>
        </p:nvSpPr>
        <p:spPr>
          <a:xfrm>
            <a:off x="861364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a3_t3"/>
          <p:cNvSpPr txBox="1"/>
          <p:nvPr/>
        </p:nvSpPr>
        <p:spPr>
          <a:xfrm>
            <a:off x="886968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macro.c</a:t>
            </a:r>
            <a:endParaRPr lang="en-US" sz="1100" dirty="0"/>
          </a:p>
        </p:txBody>
      </p:sp>
      <p:sp>
        <p:nvSpPr>
          <p:cNvPr id="32" name="a3_t3"/>
          <p:cNvSpPr txBox="1"/>
          <p:nvPr/>
        </p:nvSpPr>
        <p:spPr>
          <a:xfrm>
            <a:off x="8247888" y="2898648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ARGTAB[10][64];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nargs;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ARGTAB[0] = "LETTERA" */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77240" y="5212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Why ?1 instead of &amp;CH?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name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&amp;CH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only matters inside its own macro. Positions make the substitution simple: "put argument 1 here". C's preprocessor also records each parameter by its position.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§4.1.2 (macro processor algorithm and data structures)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tables after reading the two definitions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585216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30352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#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DEFTAB line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CHKCH    MACRO   &amp;CH,&amp;HIT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LDA     ZERO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LDCH    TEXT,X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COMP    ?1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JEQ     ?2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MEND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INCR     MACRO   &amp;VAR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LDA     ?1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ADD     ONE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STA     ?1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MEND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75120" y="1143000"/>
          <a:ext cx="4983480" cy="914400"/>
        </p:xfrm>
        <a:graphic>
          <a:graphicData uri="http://schemas.openxmlformats.org/drawingml/2006/table">
            <a:tbl>
              <a:tblPr/>
              <a:tblGrid>
                <a:gridCol w="224028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NAMTAB name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start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CHKCH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INCR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6675120" y="2788920"/>
            <a:ext cx="4983480" cy="3154680"/>
          </a:xfrm>
          <a:prstGeom prst="roundRect">
            <a:avLst>
              <a:gd name="adj" fmla="val 23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6858000" y="2880360"/>
            <a:ext cx="466344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Read the orange rows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DEFTAB[3]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?1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the first argument goes here.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DEFTAB[4]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JEQ ?2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the second.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DEFTAB[7] and [9]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INCR's only parameter, used twice.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Lines without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(like 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ZERO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) are copied unchanged at every call.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one-pass algorithm</a:t>
            </a:r>
            <a:endParaRPr lang="en-US" sz="3000" dirty="0"/>
          </a:p>
        </p:txBody>
      </p:sp>
      <p:sp>
        <p:nvSpPr>
          <p:cNvPr id="3" name="a1_al"/>
          <p:cNvSpPr/>
          <p:nvPr/>
        </p:nvSpPr>
        <p:spPr>
          <a:xfrm>
            <a:off x="548640" y="1188720"/>
            <a:ext cx="72237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al"/>
          <p:cNvSpPr/>
          <p:nvPr/>
        </p:nvSpPr>
        <p:spPr>
          <a:xfrm>
            <a:off x="658368" y="1426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al"/>
          <p:cNvSpPr txBox="1"/>
          <p:nvPr/>
        </p:nvSpPr>
        <p:spPr>
          <a:xfrm>
            <a:off x="658368" y="1426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al"/>
          <p:cNvSpPr txBox="1"/>
          <p:nvPr/>
        </p:nvSpPr>
        <p:spPr>
          <a:xfrm>
            <a:off x="1143000" y="1188720"/>
            <a:ext cx="6492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GETLINE: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read the next line, from the source file, or from DEFTAB while a macro is being expanded.</a:t>
            </a:r>
            <a:endParaRPr lang="en-US" sz="1400" dirty="0"/>
          </a:p>
        </p:txBody>
      </p:sp>
      <p:sp>
        <p:nvSpPr>
          <p:cNvPr id="7" name="a2_al"/>
          <p:cNvSpPr/>
          <p:nvPr/>
        </p:nvSpPr>
        <p:spPr>
          <a:xfrm>
            <a:off x="548640" y="2103120"/>
            <a:ext cx="722376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al"/>
          <p:cNvSpPr/>
          <p:nvPr/>
        </p:nvSpPr>
        <p:spPr>
          <a:xfrm>
            <a:off x="658368" y="2340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al"/>
          <p:cNvSpPr txBox="1"/>
          <p:nvPr/>
        </p:nvSpPr>
        <p:spPr>
          <a:xfrm>
            <a:off x="658368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al"/>
          <p:cNvSpPr txBox="1"/>
          <p:nvPr/>
        </p:nvSpPr>
        <p:spPr>
          <a:xfrm>
            <a:off x="1143000" y="2103120"/>
            <a:ext cx="6492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PROCESSLINE: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look up the opcode in NAMTAB. Found → EXPAND. Opcode is MACRO → DEFINE. Otherwise copy the line to the output.</a:t>
            </a:r>
            <a:endParaRPr lang="en-US" sz="1400" dirty="0"/>
          </a:p>
        </p:txBody>
      </p:sp>
      <p:sp>
        <p:nvSpPr>
          <p:cNvPr id="11" name="a3_al"/>
          <p:cNvSpPr/>
          <p:nvPr/>
        </p:nvSpPr>
        <p:spPr>
          <a:xfrm>
            <a:off x="548640" y="3017520"/>
            <a:ext cx="72237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al"/>
          <p:cNvSpPr/>
          <p:nvPr/>
        </p:nvSpPr>
        <p:spPr>
          <a:xfrm>
            <a:off x="658368" y="3255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al"/>
          <p:cNvSpPr txBox="1"/>
          <p:nvPr/>
        </p:nvSpPr>
        <p:spPr>
          <a:xfrm>
            <a:off x="658368" y="3255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al"/>
          <p:cNvSpPr txBox="1"/>
          <p:nvPr/>
        </p:nvSpPr>
        <p:spPr>
          <a:xfrm>
            <a:off x="1143000" y="3017520"/>
            <a:ext cx="6492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DEFINE: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put the name in NAMTAB and the prototype in DEFTAB. Store each body line with &amp;names → ?n, until MEND.</a:t>
            </a:r>
            <a:endParaRPr lang="en-US" sz="1400" dirty="0"/>
          </a:p>
        </p:txBody>
      </p:sp>
      <p:sp>
        <p:nvSpPr>
          <p:cNvPr id="15" name="a4_al"/>
          <p:cNvSpPr/>
          <p:nvPr/>
        </p:nvSpPr>
        <p:spPr>
          <a:xfrm>
            <a:off x="548640" y="3931920"/>
            <a:ext cx="722376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al"/>
          <p:cNvSpPr/>
          <p:nvPr/>
        </p:nvSpPr>
        <p:spPr>
          <a:xfrm>
            <a:off x="658368" y="4169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al"/>
          <p:cNvSpPr txBox="1"/>
          <p:nvPr/>
        </p:nvSpPr>
        <p:spPr>
          <a:xfrm>
            <a:off x="658368" y="4169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al"/>
          <p:cNvSpPr txBox="1"/>
          <p:nvPr/>
        </p:nvSpPr>
        <p:spPr>
          <a:xfrm>
            <a:off x="1143000" y="3931920"/>
            <a:ext cx="6492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EXPAND: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fill ARGTAB from the call, write the call as a comment, then GETLINE the body from DEFTAB, replacing ?n by ARGTAB[n].</a:t>
            </a:r>
            <a:endParaRPr lang="en-US" sz="1400" dirty="0"/>
          </a:p>
        </p:txBody>
      </p:sp>
      <p:sp>
        <p:nvSpPr>
          <p:cNvPr id="19" name="a5_al"/>
          <p:cNvSpPr/>
          <p:nvPr/>
        </p:nvSpPr>
        <p:spPr>
          <a:xfrm>
            <a:off x="548640" y="4846320"/>
            <a:ext cx="722376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al"/>
          <p:cNvSpPr/>
          <p:nvPr/>
        </p:nvSpPr>
        <p:spPr>
          <a:xfrm>
            <a:off x="658368" y="5084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al"/>
          <p:cNvSpPr txBox="1"/>
          <p:nvPr/>
        </p:nvSpPr>
        <p:spPr>
          <a:xfrm>
            <a:off x="658368" y="5084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al"/>
          <p:cNvSpPr txBox="1"/>
          <p:nvPr/>
        </p:nvSpPr>
        <p:spPr>
          <a:xfrm>
            <a:off x="1143000" y="4846320"/>
            <a:ext cx="6492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Nested definitions: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counter LEVEL goes up at MACRO and down at MEND, so MEND of an inner definition is not taken as the end.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001000" y="1188720"/>
            <a:ext cx="365760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18388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818388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8183880" y="1719072"/>
            <a:ext cx="3291840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one pass is enough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macro must be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defined before it is called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so DEFTAB is ready when a call arrives. No forward references, unlike labels in Lecture 3.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8001000" y="3703320"/>
            <a:ext cx="365760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18388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818388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8183880" y="4233672"/>
            <a:ext cx="329184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 has the same rule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Use a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above its definition and the name is left as it is: the preprocessor reads the file once, top to bottom.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§4.1.2 (one-pass macro processor algorithm)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Expanding LOOP CHKCH LETTERA,FOUND step by step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292608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82880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ARGTAB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value</a:t>
                      </a:r>
                      <a:endParaRPr lang="en-US" sz="15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?1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LETTERA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?2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FOUND</a:t>
                      </a:r>
                      <a:endParaRPr lang="en-US" sz="15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743200"/>
          <a:ext cx="111099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743200"/>
                <a:gridCol w="2560320"/>
                <a:gridCol w="48006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DEFTAB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stored line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what happens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output line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LDA     ZERO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 ?: copy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LOOP     LDA     ZERO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LDCH    TEXT,X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 ?: copy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LDCH    TEXT,X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COMP    ?1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?1 → LETTERA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COMP    LETTERA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JEQ     ?2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?2 → FOUND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         JEQ     FOUND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3749040" y="1188720"/>
            <a:ext cx="790956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3931920" y="1234440"/>
            <a:ext cx="7589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Before line 1: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write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.LOOP CHKCH LETTERA,FOUND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as a comment.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Line 1: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call had the label LOOP and this line has none, so LOOP goes here.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After line 4: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reaching MEND (DEFTAB[5]) ends the expansion; back to the source.</a:t>
            </a:r>
            <a:endParaRPr lang="en-US" sz="135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5349240"/>
            <a:ext cx="11109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Substitution order: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replace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before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or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would become ARGTAB[1] followed by "0". The C lab code counts down from nargs for this reason.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macro processor work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1½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DEFINE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DEFTAB fills but the output stays empty.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Parameter names turn into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?1, ?2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MEND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adds a line to NAMTAB.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EXPAND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ARGTAB fills at each call.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orange output line is the DEFTAB line with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?n replaced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33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Machine-independent macro features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Concatenation, unique labels, conditional expansion, loops and keyword parameters.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33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Concatenation: build names from parameters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SIC/XE macro (macfeat.asm)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SHOW     MACRO   &amp;ID,&amp;K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CNT&amp;ID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RES&amp;K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MEND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 call:  SHOW A,1   expands to: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CNTA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RES1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C: ## and # (gcc -E,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COUNTER(id) cnt_ ## id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SHOW(x) printf(#x " = %d\n", x)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COUNTER(a) = 3;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becomes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cnt_a = 3;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printf("COUNTER(a)" " = %d\n", cnt_a);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566160"/>
            <a:ext cx="5440680" cy="1920240"/>
          </a:xfrm>
          <a:prstGeom prst="roundRect">
            <a:avLst>
              <a:gd name="adj" fmla="val 381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37307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37307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096512"/>
            <a:ext cx="5074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Same as C's ##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CNT&amp;ID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glues the argument to fixed text: CNT + A = CNTA. In C you must write 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##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; in SIC the 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already marks where the parameter is.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217920" y="3566160"/>
            <a:ext cx="5440680" cy="1920240"/>
          </a:xfrm>
          <a:prstGeom prst="roundRect">
            <a:avLst>
              <a:gd name="adj" fmla="val 381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400800" y="37307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37307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096512"/>
            <a:ext cx="5074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When text follows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X&amp;ID1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is unclear: parameter &amp;ID1, or &amp;ID then 1? A separator solves it: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X&amp;ID-&gt;1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→ XA1. Our processor removes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after substitution. (C's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#x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turns an argument into a string; SIC has no equivalent.)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§4.2.1 (concatenation of macro parameters)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33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Unique labels: a macro with a loop, called twice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6576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inside CNTCH (macfeat.asm)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918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$LOOP    CLEAR   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 &amp;TXT,X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#&amp;CH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$HIT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 $LOOP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36576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1188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expansions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50208"/>
            <a:ext cx="32918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 1st call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$ABLOOP  CLEAR   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$ABHIT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 2nd call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$ACLOOP  CLEAR   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$ACHIT</a:t>
            </a:r>
            <a:endParaRPr lang="en-US" sz="1250" dirty="0"/>
          </a:p>
        </p:txBody>
      </p:sp>
      <p:sp>
        <p:nvSpPr>
          <p:cNvPr id="15" name="a1_ul"/>
          <p:cNvSpPr/>
          <p:nvPr/>
        </p:nvSpPr>
        <p:spPr>
          <a:xfrm>
            <a:off x="4434840" y="1188720"/>
            <a:ext cx="7223760" cy="1078992"/>
          </a:xfrm>
          <a:prstGeom prst="roundRect">
            <a:avLst>
              <a:gd name="adj" fmla="val 6780"/>
            </a:avLst>
          </a:prstGeom>
          <a:solidFill>
            <a:srgbClr val="FECACA"/>
          </a:solidFill>
          <a:ln/>
        </p:spPr>
        <p:txBody>
          <a:bodyPr/>
          <a:p/>
        </p:txBody>
      </p:sp>
      <p:sp>
        <p:nvSpPr>
          <p:cNvPr id="16" name="a1_ul"/>
          <p:cNvSpPr txBox="1"/>
          <p:nvPr/>
        </p:nvSpPr>
        <p:spPr>
          <a:xfrm>
            <a:off x="4617720" y="1225296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Without $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Two calls → two lines labelled LOOP. Our assembler stops: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duplicate symbol LOOP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7" name="a2_ul"/>
          <p:cNvSpPr/>
          <p:nvPr/>
        </p:nvSpPr>
        <p:spPr>
          <a:xfrm>
            <a:off x="4434840" y="2395728"/>
            <a:ext cx="7223760" cy="1078992"/>
          </a:xfrm>
          <a:prstGeom prst="roundRect">
            <a:avLst>
              <a:gd name="adj" fmla="val 678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2_ul"/>
          <p:cNvSpPr txBox="1"/>
          <p:nvPr/>
        </p:nvSpPr>
        <p:spPr>
          <a:xfrm>
            <a:off x="4617720" y="2432304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With $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Each call gets its own two letters: $AA…, $AB…, $AC…. The labels can never clash.</a:t>
            </a:r>
            <a:endParaRPr lang="en-US" sz="1400" dirty="0"/>
          </a:p>
        </p:txBody>
      </p:sp>
      <p:sp>
        <p:nvSpPr>
          <p:cNvPr id="19" name="a3_ul"/>
          <p:cNvSpPr/>
          <p:nvPr/>
        </p:nvSpPr>
        <p:spPr>
          <a:xfrm>
            <a:off x="4434840" y="3602736"/>
            <a:ext cx="722376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ul"/>
          <p:cNvSpPr txBox="1"/>
          <p:nvPr/>
        </p:nvSpPr>
        <p:spPr>
          <a:xfrm>
            <a:off x="4617720" y="3639312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nasm does it too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%%loop: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a nasm macro became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..@3.loop: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..@4.loop: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(nasm -E, real).</a:t>
            </a:r>
            <a:endParaRPr lang="en-US" sz="1400" dirty="0"/>
          </a:p>
        </p:txBody>
      </p:sp>
      <p:sp>
        <p:nvSpPr>
          <p:cNvPr id="21" name="a4_ul"/>
          <p:cNvSpPr/>
          <p:nvPr/>
        </p:nvSpPr>
        <p:spPr>
          <a:xfrm>
            <a:off x="4434840" y="4809744"/>
            <a:ext cx="7223760" cy="1078992"/>
          </a:xfrm>
          <a:prstGeom prst="roundRect">
            <a:avLst>
              <a:gd name="adj" fmla="val 678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4_ul"/>
          <p:cNvSpPr txBox="1"/>
          <p:nvPr/>
        </p:nvSpPr>
        <p:spPr>
          <a:xfrm>
            <a:off x="4617720" y="4846320"/>
            <a:ext cx="6903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 has no labels in macros</a:t>
            </a:r>
            <a:endParaRPr lang="en-US" sz="14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…but the same clash happens with variables: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SWAP(t, x)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with an inner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t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does nothing. Real run: 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t=9 x=2</a:t>
            </a:r>
            <a:pPr algn="l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§4.2.2 (generation of unique labels)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Conditional expansion: IF, ELSE, ENDIF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of CNTCH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CNTCH  MACRO &amp;TXT,&amp;LEN,&amp;CH,&amp;RES=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IF    (&amp;RES NE '')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$DONE  STS   &amp;RES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ELSE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$DONE  RMO   S,A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ENDIF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983480" y="1188720"/>
            <a:ext cx="324612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1480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3492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5504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806440" y="1234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CNTCH TEXT,6,65,RES=CNTA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184648" y="1572768"/>
            <a:ext cx="2880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(13 lines)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$ABDONE  STS     CNTA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412480" y="1188720"/>
            <a:ext cx="324612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5770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7782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9794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235440" y="12344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CNTCH TEXT,6,66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613648" y="1572768"/>
            <a:ext cx="2880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(13 lines)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$ADDONE  RMO     S,A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03320"/>
            <a:ext cx="11109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Same macro, different code: the IF is decided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while expanding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using this call's arguments. The IF lines themselves never reach the assembler.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54864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31520" y="46908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6908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3152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C's #if / #ifdef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-DDEBUG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prints "debug: starting"; without it the line is not even compiled (real run).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21792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0" y="46908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400800" y="4690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stronger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C's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#if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cannot test a macro's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arguments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SIC's IF can: one macro, different code for each call.</a:t>
            </a:r>
            <a:endParaRPr lang="en-US" sz="1350" dirty="0"/>
          </a:p>
        </p:txBody>
      </p:sp>
      <p:sp>
        <p:nvSpPr>
          <p:cNvPr id="30" name="Text 2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§4.2.3 (conditional macro expansion)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33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Macro-time loops: SET and WHILE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75488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FILL (macfeat.asm)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3891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FILL     MACRO   &amp;TAB,&amp;N,&amp;VAL=0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&amp;OFF     SET    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&amp;I       SET    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LDA     #&amp;VAL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WHILE   (&amp;I LT &amp;N)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&amp;TAB+&amp;OFF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&amp;OFF     SET     &amp;OFF+3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&amp;I       SET     &amp;I+1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ENDW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MEND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532120" y="1188720"/>
            <a:ext cx="3108960" cy="329184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6967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8978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0990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355080" y="1234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FILL RES1,3,VAL=7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733288" y="1572768"/>
            <a:ext cx="27432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    #7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    RES1+0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    RES1+3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    RES1+6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869680" y="1188720"/>
            <a:ext cx="2788920" cy="3291840"/>
          </a:xfrm>
          <a:prstGeom prst="roundRect">
            <a:avLst>
              <a:gd name="adj" fmla="val 262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0068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How it runs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&amp;I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&amp;OFF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are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macro-time variables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they exist only while expanding.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WHILE body is copied 3 times, with &amp;OFF = 0, 3, 6.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48640" y="4663440"/>
            <a:ext cx="544068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1520" y="4828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4828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1937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 cannot do this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C preprocessor has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 loop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To repeat code you write it out, or use a run-time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217920" y="4663440"/>
            <a:ext cx="544068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0080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519379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loop unrolling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result is what an optimising compiler makes from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3; i++) res[i] = 7;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§4.2.3 (SET and WHILE)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33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Keyword parameters: arguments by name, with defaults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657600"/>
                <a:gridCol w="41605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Prototype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Call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FILL &amp;TAB,&amp;N,&amp;VAL=0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FILL RES1,3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VAL takes its default: 0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FILL &amp;TAB,&amp;N,&amp;VAL=0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FILL RES1,3,VAL=7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VAL given by name: 7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CNTCH …,&amp;RES=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CNTCH TEXT,6,66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RES empty → IF takes the ELSE path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CNTCH …,&amp;RES=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CNTCH TEXT,6,65,RES=CNTA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RES = CNTA → STS CNTA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206240"/>
            <a:ext cx="5440680" cy="173736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31520" y="43708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731520" y="43708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736592"/>
            <a:ext cx="5074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 has no keyword arguments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 macros and functions take arguments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by position only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and none may be left out. A macro with 8 parameters, most of them usually the same, is hard to call correctly.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4206240"/>
            <a:ext cx="544068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6400800" y="43708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6400800" y="43708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4736592"/>
            <a:ext cx="5074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you have seen the idea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Python's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print(x, end="")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passes a keyword argument;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has a default value (a newline).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§4.2.4 (keyword macro parameters)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33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Everything together: macfeat.asm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2468880"/>
          </a:xfrm>
          <a:prstGeom prst="roundRect">
            <a:avLst>
              <a:gd name="adj" fmla="val 370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main program: 8 lines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5661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STL    RETADR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FILL   RES1,3,VAL=7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CNTCH  TEXT,6,65,RES=CNTA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CNTCH  TEXT,6,78,RES=CNTN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CNTCH  TEXT,6,66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SHOW   A,1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SHOW   N,2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      @RETADR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1188720"/>
            <a:ext cx="21488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709160" y="12344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tx2"/>
                </a:solidFill>
              </a:rPr>
              <a:t>6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0116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macro calls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040880" y="1188720"/>
            <a:ext cx="21488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40880" y="12344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accent1"/>
                </a:solidFill>
              </a:rPr>
              <a:t>52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20116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instructions after expansion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372600" y="1188720"/>
            <a:ext cx="21488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372600" y="123444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tx2"/>
                </a:solidFill>
              </a:rPr>
              <a:t>151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9464040" y="20116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instructions executed</a:t>
            </a:r>
            <a:endParaRPr lang="en-US" sz="12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09160" y="2880360"/>
          <a:ext cx="6949440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1051560"/>
                <a:gridCol w="1051560"/>
                <a:gridCol w="1051560"/>
                <a:gridCol w="1051560"/>
                <a:gridCol w="1051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Word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CNTA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CNTN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RES1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RES2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RES3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After the run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9" name="Text 16"/>
          <p:cNvSpPr txBox="1"/>
          <p:nvPr/>
        </p:nvSpPr>
        <p:spPr>
          <a:xfrm>
            <a:off x="4709160" y="379476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3 A's and 2 N's in BANANA; RES3 keeps the 7 from FILL. Loaded at 0000 and at 4000: the same results.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548640" y="4663440"/>
            <a:ext cx="1110996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77240" y="466344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The point: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8 readable lines became 52 instructions with no copy-paste mistakes. The macro processor did the boring part; the assembler from Lecture 3 did the rest. This is why real programs in assembly lean heavily on macros.</a:t>
            </a:r>
            <a:endParaRPr lang="en-US" sz="1500" dirty="0"/>
          </a:p>
        </p:txBody>
      </p:sp>
      <p:sp>
        <p:nvSpPr>
          <p:cNvPr id="23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33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Macro processor design options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Macros inside macros, and where the macro processor lives.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33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macro that calls a macro: why one ARGTAB is not enough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84048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nested.asm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  MACRO  &amp;VAR   (as before)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ADD2   MACRO  &amp;A,&amp;B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INCR   &amp;B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INCR   &amp;A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MEND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ADD2   TOTALA,TOTALN</a:t>
            </a:r>
            <a:endParaRPr lang="en-US" sz="1200" dirty="0"/>
          </a:p>
        </p:txBody>
      </p:sp>
      <p:sp>
        <p:nvSpPr>
          <p:cNvPr id="9" name="a1_ns"/>
          <p:cNvSpPr/>
          <p:nvPr/>
        </p:nvSpPr>
        <p:spPr>
          <a:xfrm>
            <a:off x="4617720" y="1188720"/>
            <a:ext cx="34290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a1_ns"/>
          <p:cNvSpPr/>
          <p:nvPr/>
        </p:nvSpPr>
        <p:spPr>
          <a:xfrm>
            <a:off x="47823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a1_ns"/>
          <p:cNvSpPr/>
          <p:nvPr/>
        </p:nvSpPr>
        <p:spPr>
          <a:xfrm>
            <a:off x="49834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a1_ns"/>
          <p:cNvSpPr/>
          <p:nvPr/>
        </p:nvSpPr>
        <p:spPr>
          <a:xfrm>
            <a:off x="51846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a1_ns"/>
          <p:cNvSpPr txBox="1"/>
          <p:nvPr/>
        </p:nvSpPr>
        <p:spPr>
          <a:xfrm>
            <a:off x="5440680" y="12344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global ARGTAB (real)</a:t>
            </a:r>
            <a:endParaRPr lang="en-US" sz="1100" dirty="0"/>
          </a:p>
        </p:txBody>
      </p:sp>
      <p:sp>
        <p:nvSpPr>
          <p:cNvPr id="14" name="a1_ns"/>
          <p:cNvSpPr txBox="1"/>
          <p:nvPr/>
        </p:nvSpPr>
        <p:spPr>
          <a:xfrm>
            <a:off x="4818888" y="1572768"/>
            <a:ext cx="30632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LDA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ADD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STA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LDA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ADD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STA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run: TOTALA = 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TOTALN = 2</a:t>
            </a:r>
            <a:endParaRPr lang="en-US" sz="1200" dirty="0"/>
          </a:p>
        </p:txBody>
      </p:sp>
      <p:sp>
        <p:nvSpPr>
          <p:cNvPr id="15" name="a2_ns"/>
          <p:cNvSpPr/>
          <p:nvPr/>
        </p:nvSpPr>
        <p:spPr>
          <a:xfrm>
            <a:off x="8229600" y="1188720"/>
            <a:ext cx="34290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a2_ns"/>
          <p:cNvSpPr/>
          <p:nvPr/>
        </p:nvSpPr>
        <p:spPr>
          <a:xfrm>
            <a:off x="8394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a2_ns"/>
          <p:cNvSpPr/>
          <p:nvPr/>
        </p:nvSpPr>
        <p:spPr>
          <a:xfrm>
            <a:off x="8595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a2_ns"/>
          <p:cNvSpPr/>
          <p:nvPr/>
        </p:nvSpPr>
        <p:spPr>
          <a:xfrm>
            <a:off x="8796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a2_ns"/>
          <p:cNvSpPr txBox="1"/>
          <p:nvPr/>
        </p:nvSpPr>
        <p:spPr>
          <a:xfrm>
            <a:off x="9052560" y="12344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ARGTAB per call (real)</a:t>
            </a:r>
            <a:endParaRPr lang="en-US" sz="1100" dirty="0"/>
          </a:p>
        </p:txBody>
      </p:sp>
      <p:sp>
        <p:nvSpPr>
          <p:cNvPr id="20" name="a2_ns"/>
          <p:cNvSpPr txBox="1"/>
          <p:nvPr/>
        </p:nvSpPr>
        <p:spPr>
          <a:xfrm>
            <a:off x="8430768" y="1572768"/>
            <a:ext cx="30632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LDA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ADD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STA  TOTALN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LDA  TOTALA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ADD  ONE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STA  TOTALA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run: TOTALA = 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TOTALN = 1</a:t>
            </a:r>
            <a:endParaRPr lang="en-US" sz="1200" dirty="0"/>
          </a:p>
        </p:txBody>
      </p:sp>
      <p:sp>
        <p:nvSpPr>
          <p:cNvPr id="21" name="a1_ns"/>
          <p:cNvSpPr txBox="1"/>
          <p:nvPr/>
        </p:nvSpPr>
        <p:spPr>
          <a:xfrm>
            <a:off x="548640" y="3703320"/>
            <a:ext cx="38404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What went wrong: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expanding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&amp;B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put TOTALN into ARGTAB[1], over ADD2's own TOTALA. When ADD2 continued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&amp;A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?1 said TOTALN. No error message, just a wrong answer.</a:t>
            </a:r>
            <a:endParaRPr lang="en-US" sz="1350" dirty="0"/>
          </a:p>
        </p:txBody>
      </p:sp>
      <p:sp>
        <p:nvSpPr>
          <p:cNvPr id="22" name="a2_ns"/>
          <p:cNvSpPr/>
          <p:nvPr/>
        </p:nvSpPr>
        <p:spPr>
          <a:xfrm>
            <a:off x="4617720" y="4663440"/>
            <a:ext cx="704088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a2_ns"/>
          <p:cNvSpPr txBox="1"/>
          <p:nvPr/>
        </p:nvSpPr>
        <p:spPr>
          <a:xfrm>
            <a:off x="4800600" y="4663440"/>
            <a:ext cx="6720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The fix: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keep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stack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of ARGTABs (or write the processor recursively, so each call has its own local table). This is what C does: every function call gets its own local variables on the stack.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§4.3.1 (recursive macro expansion)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C preprocessor: nested yes, recursive no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rec.c → gcc -E -P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foo   foo + 1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A     B + 1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B     A * 2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x = foo;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y = A;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output: */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x = foo + 1;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y = A * 2 + 1;</a:t>
            </a:r>
            <a:endParaRPr lang="en-US" sz="1250" dirty="0"/>
          </a:p>
        </p:txBody>
      </p:sp>
      <p:sp>
        <p:nvSpPr>
          <p:cNvPr id="9" name="a1_cr"/>
          <p:cNvSpPr/>
          <p:nvPr/>
        </p:nvSpPr>
        <p:spPr>
          <a:xfrm>
            <a:off x="6263640" y="11887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a1_cr"/>
          <p:cNvSpPr txBox="1"/>
          <p:nvPr/>
        </p:nvSpPr>
        <p:spPr>
          <a:xfrm>
            <a:off x="6446520" y="1234440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Nested calls work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uses B: the result of one expansion is scanned again for more macro names. COUNTER(a) inside SHOW(...) on slide 16 worked the same way.</a:t>
            </a:r>
            <a:endParaRPr lang="en-US" sz="1350" dirty="0"/>
          </a:p>
        </p:txBody>
      </p:sp>
      <p:sp>
        <p:nvSpPr>
          <p:cNvPr id="11" name="a2_cr"/>
          <p:cNvSpPr/>
          <p:nvPr/>
        </p:nvSpPr>
        <p:spPr>
          <a:xfrm>
            <a:off x="6263640" y="27889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cr"/>
          <p:cNvSpPr txBox="1"/>
          <p:nvPr/>
        </p:nvSpPr>
        <p:spPr>
          <a:xfrm>
            <a:off x="6446520" y="2834640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Self-reference stops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Inside its own expansion,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foo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is not expanded again, so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foo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→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foo + 1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stops. Otherwise it would never end.</a:t>
            </a:r>
            <a:endParaRPr lang="en-US" sz="1350" dirty="0"/>
          </a:p>
        </p:txBody>
      </p:sp>
      <p:sp>
        <p:nvSpPr>
          <p:cNvPr id="13" name="a3_cr"/>
          <p:cNvSpPr/>
          <p:nvPr/>
        </p:nvSpPr>
        <p:spPr>
          <a:xfrm>
            <a:off x="6263640" y="43891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cr"/>
          <p:cNvSpPr txBox="1"/>
          <p:nvPr/>
        </p:nvSpPr>
        <p:spPr>
          <a:xfrm>
            <a:off x="6446520" y="4434840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Indirect recursion stops too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→ B + 1 → A * 2 + 1: when A appears again inside its own expansion, it is left alone.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3794760"/>
            <a:ext cx="5486400" cy="2148840"/>
          </a:xfrm>
          <a:prstGeom prst="roundRect">
            <a:avLst>
              <a:gd name="adj" fmla="val 340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3886200"/>
            <a:ext cx="5074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Compare with SIC macros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Our processor lets a macro call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another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macro (ADD2 → INCR). A macro that calls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itself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needs IF to stop, or it never ends: the same rule as recursion in C, which needs a base case.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does the macro processor live?</a:t>
            </a:r>
            <a:endParaRPr lang="en-US" sz="30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43000"/>
          <a:ext cx="111099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291840"/>
                <a:gridCol w="2514600"/>
                <a:gridCol w="292608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Design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How it works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Real example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Trade-off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Separate preprocessor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Runs first, writes an expanded file, then the translator runs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cpp for C; our lab program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simple, works for any translator, but two passes over the text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Line-by-line, inside the translator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Expands one line and hands it straight to Pass 1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most macro assemblers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no intermediate file; faster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Integrated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translator itself understands macros and their arguments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nasm %macro with %%labels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can check arguments; tied to one language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General-purpose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Not tied to any language: works on any text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m4 (installed on the lab PC)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flexible, but knows nothing about the language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754880"/>
            <a:ext cx="5486400" cy="1188720"/>
          </a:xfrm>
          <a:prstGeom prst="roundRect">
            <a:avLst>
              <a:gd name="adj" fmla="val 769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48828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914400" y="48828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48828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48006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m4 count.m4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5138928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define(`GREET', `Hello, $1! You are in $2.')dnl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Hello, students! You are in CSE 4105.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263640" y="4754880"/>
            <a:ext cx="53949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446520" y="475488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hides the separate preprocessor: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shows you its output, and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cpp hello.c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runs it alone.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§4.3.2–4.3.3 (general-purpose macro processors; macro processing within translators)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33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classic C macro traps, all from "just copying text"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1. Missing parentheses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 gcc output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SQUARE(x) x * x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SQUARE(a + 1)   /* a = 3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expands to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+ 1 * a + 1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 7, not 16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4251960"/>
            <a:ext cx="352044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4315968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Fix: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((x) * (x))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gives 16. The processor copies text; it does not know about precedence.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2. Side effects twice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297680" y="16002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46227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66344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86460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12064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 gcc output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498848" y="19842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MAX(a, b) \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((a) &gt; (b) ? (a) : (b))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 = MAX(i++, j); /* i=5, j=2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((i++) &gt; (j) ? (i++) : (j))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 = 6, i = 7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297680" y="4251960"/>
            <a:ext cx="352044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434840" y="4315968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i++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was copied twice, so it runs twice. Never pass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++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or a function call into a macro.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3. Name clash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046720" y="16002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21131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41248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1364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86968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 gcc output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47888" y="19842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SWAP(a, b) \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 int t = a; a = b; b = t;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SWAP(t, x);  /* t=9, x=2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int t = t; t = x; x = t;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t=9 x=2: no swap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46720" y="4251960"/>
            <a:ext cx="352044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8183880" y="4315968"/>
            <a:ext cx="3246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macro's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hides yours: the unique-label problem in C. Fix: an inline function.</a:t>
            </a:r>
            <a:endParaRPr lang="en-US" sz="135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33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Write a macro processor in 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About 200 lines: NAMTAB, DEFTAB, ARGTAB and one loop over the source.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33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4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Build the starter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-Wall -o macro macro_starter.c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./macro maccnt.asm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output still says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&amp;CH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DEFTAB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Replace each parameter name by ?n when storing a line. Print DEFTAB and compare with slide 11.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 + 3: ARGTAB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Split the call's operand at commas; replace ?n by ARGTAB[n−1], counting down.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4: the label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Put the call's label on the first generated line.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maccnt_expected.asm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print nothing.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Into the assembler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./macro maccnt.asm &gt; m.asm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then your Lab 3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m.asm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object program must match slide 7's run.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5: $ labels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twice.asm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work: CNTCH called twice. Without TODO 5 your assembler reports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duplicate symbol LOOP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macro.c, the expanded twice.asm, and its object program from your Lab 3 assembler.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33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Mistakes and the messages they produce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No unique labels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./macro nodollar.asm &gt; x.asm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x.asm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duplicate symbol LOOP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macro was called twice, so LOOP was generated twice. Use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$LOOP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finish TODO 5.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3355848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Macro defined twice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55848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520440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3721608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922776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178808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557016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./macro twodef.asm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macro M1 defined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twice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355848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493008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Like two C functions with the same name. Rename one of them.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163056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?1 left in the output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163056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327648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528816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729984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986016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364224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output contains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?1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163056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300216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TODO 3 is missing or counts up: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be replaced before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?1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30" name="Text 28"/>
          <p:cNvSpPr txBox="1"/>
          <p:nvPr/>
        </p:nvSpPr>
        <p:spPr>
          <a:xfrm>
            <a:off x="8970264" y="1188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Wrong numbers, no error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8970264" y="1600200"/>
            <a:ext cx="26517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9134856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9336024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9537192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793224" y="16459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9171432" y="1984248"/>
            <a:ext cx="2286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nested.asm, one ARGTAB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TOTALA = 0, TOTALN = 2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970264" y="3566160"/>
            <a:ext cx="265176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07424" y="365760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macro inside a macro overwrote ARGTAB (slide 23). The lab version does not support nesting: say so in your report.</a:t>
            </a:r>
            <a:endParaRPr lang="en-US" sz="1350" dirty="0"/>
          </a:p>
        </p:txBody>
      </p:sp>
      <p:sp>
        <p:nvSpPr>
          <p:cNvPr id="40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33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a macro processor need only one pass?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 macro must be defined before it is called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DEFTAB holds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?1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Call: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 TOTAL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Output line?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STA TOTAL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macro with a loop label is called 3 times. What breaks, and what fixes it?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duplicate labels; $ labels ($AA…, $AB…, $AC…)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SQUARE(x) x*x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— what is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SQUARE(2+3)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2+3*2+3 = 11, not 25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Macro or subroutine for a 100-line routine used 20 times?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subroutine: 20 copies of 100 lines is too big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macro is a named block of text, copied in at every call, before assembly.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 pass, three tables: NAMTAB (names), DEFTAB (bodies, ?n), ARGTAB (this call's arguments).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Concatenation (CNT&amp;ID), unique labels ($), keyword parameters (&amp;VAL=0).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IF and WHILE run at expansion time: one macro, different code for each call.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Macros inside macros need one ARGTAB per call, i.e. a stack.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C's preprocessor is a macro processor: its traps all come from pure text copying.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33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4 (due before Lecture 5.1)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Expand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Expand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twice.asm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(lab files) by hand: DEFTAB, NAMTAB, ARGTAB for each call, and every output line.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Write a macro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SIC macro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 &amp;FROM,&amp;TO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that copies one word,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SWAPW &amp;A,&amp;B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that swaps two words using MOVE. Expand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SWAPW X1,X2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Trade-off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CHKCH costs 12 bytes per use as a macro, and 9 bytes per use + 18 bytes once as a subroutine. From how many uses is the subroutine smaller? Show the inequality.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C traps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Predict, then run: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SQUARE(2 + 3)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* DOUBLE(2)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DOUBLE(x) x + 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MAX(x++, y)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x = 4, y = 3 (print m and x).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Design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Explain in 5–8 sentences how you would let the lab's macro.c expand a macro inside a macro. What must become a stack?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33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5.1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Loaders: absolute, relocating, linking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Putting the object program into memory: the absolute loader, relocation with M records and with bit masks, and the linking loader that joins control sections with ESTAB.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The bootstrap loader that starts it all.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Today: §4.1–4.3. Read §3.1–3.2 before Lecture 5.1.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B. W. Kernighan &amp; D. M. Ritchie,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C Programming Language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2nd ed., §4.11 (the C preprocessor).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Tools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-E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m4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all on the lab PC, all work offline.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lab4_files.zip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starter, test programs, expected outputs, C/nasm/m4 demos.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33 / 33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4: Macro Processors</dc:title>
  <dc:subject>PptxGenJS Presentation</dc:subject>
  <dc:creator>Md Mahbub E Noor</dc:creator>
  <cp:lastModifiedBy>Md Mahbub E Noor</cp:lastModifiedBy>
  <cp:revision>1</cp:revision>
  <dcterms:created xsi:type="dcterms:W3CDTF">2026-10-10T14:06:19Z</dcterms:created>
  <dcterms:modified xsi:type="dcterms:W3CDTF">2026-10-10T14:06:19Z</dcterms:modified>
</cp:coreProperties>
</file>