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591fd099-205c-3c87-163d-3e43c2437077}">
          <p14:sldIdLst>
            <p14:sldId id="256"/>
            <p14:sldId id="257"/>
            <p14:sldId id="258"/>
          </p14:sldIdLst>
        </p14:section>
        <p14:section name="Literals" id="{c70935b3-6c93-5388-94a3-fba5df7e3f78}">
          <p14:sldIdLst>
            <p14:sldId id="259"/>
            <p14:sldId id="260"/>
            <p14:sldId id="261"/>
          </p14:sldIdLst>
        </p14:section>
        <p14:section name="Symbols and expressions" id="{352fd83b-1aaf-c3f8-a2c6-1e1cdf4c54c0}">
          <p14:sldIdLst>
            <p14:sldId id="262"/>
            <p14:sldId id="263"/>
            <p14:sldId id="264"/>
          </p14:sldIdLst>
        </p14:section>
        <p14:section name="Blocks and sections" id="{d6af8c66-1c13-4a5e-fc31-fadd42029598}">
          <p14:sldIdLst>
            <p14:sldId id="265"/>
            <p14:sldId id="266"/>
            <p14:sldId id="267"/>
            <p14:sldId id="268"/>
            <p14:sldId id="269"/>
          </p14:sldIdLst>
        </p14:section>
        <p14:section name="Design options" id="{cafb3c15-8f95-bd22-5f03-92a0705cd9b0}">
          <p14:sldIdLst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Lab 3.3" id="{a9cbb752-b63c-acda-692f-b2b9341578a4}">
          <p14:sldIdLst>
            <p14:sldId id="276"/>
            <p14:sldId id="277"/>
          </p14:sldIdLst>
        </p14:section>
        <p14:section name="Wrap-up" id="{7e9409da-049d-c907-5d20-06c28d23ead6}">
          <p14:sldIdLst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3.3: Machine-Independent Features and Design Options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3.3: Machine-Independent Features and Design Options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3.3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Machine-Independent Features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and assembler design options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countc.obj (control sections)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HMAIN  000000000019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DTEXT  000013TEXTEND000019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RCOUNTA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M00000405+COUNTA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M00002506+TEXTEND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M00002506-TEXT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Use literals and LTORG, and show where the assembler places them (LITTAB).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Define symbols with EQU and expressions, and tell absolute from relative ones.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program blocks and control sections, and read D, R and M records with symbols.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Compare one-pass, two-pass and multi-pass assemblers, and patch forward references.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Lecture 3.2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Literals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15–25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EQU and expressions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25–40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Blocks and control sections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40–55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One-pass, multi-pass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Checkpoint, homework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Adding EQU and literals to your C assembler (slide 22) is the lab.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26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3.2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Why is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 TOTAL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 base-relative in COUNTX?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TOTAL is 4127 bytes away; PC-relative reaches only 2047. So it uses (B) = 1041 with disp 000.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M00002305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 mean?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Add the program's start address to the 5 half-bytes starting in byte 0023. Today M records also name a symbol.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Why do PC-relative instructions need no M record?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They store a distance, and distances do not change when the whole program moves.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Literals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Write the constant where you use it; let the assembler find it a home.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26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literal is the assembler's string constant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65760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you already write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291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char *t = "BANANA";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(c == 'A') …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where does "BANANA" live? */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you never named it */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34840" y="1188720"/>
            <a:ext cx="356616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5994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8006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50017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257800" y="1234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-S lit.c  (real output)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636008" y="1572768"/>
            <a:ext cx="3200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.section .rodata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.LC0: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.string "BANANA"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…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leaq .LC0(%rip), %rax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229600" y="1188720"/>
            <a:ext cx="342900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3941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5953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87965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9052560" y="123444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SIC: count with a literal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430768" y="1572768"/>
            <a:ext cx="30632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 =X'000041'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   =X'000001'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 the assembler makes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 a word for each one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5440680" cy="2194560"/>
          </a:xfrm>
          <a:prstGeom prst="roundRect">
            <a:avLst>
              <a:gd name="adj" fmla="val 3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731520" y="36850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31520" y="36850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4050792"/>
            <a:ext cx="507492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Same idea as a C string literal</a:t>
            </a:r>
            <a:endParaRPr lang="en-US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 write the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value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where you need it. The compiler or assembler creates a hidden, unnamed constant in memory (gcc calls it 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.LC0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) and puts its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address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into the instruction.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217920" y="3520440"/>
            <a:ext cx="5440680" cy="2194560"/>
          </a:xfrm>
          <a:prstGeom prst="roundRect">
            <a:avLst>
              <a:gd name="adj" fmla="val 3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400800" y="36850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400800" y="36850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050792"/>
            <a:ext cx="507492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Not the same as # immediate</a:t>
            </a:r>
            <a:endParaRPr lang="en-US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#65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: the value 65 is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inside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the instruction (SIC/XE only, at most 4095).</a:t>
            </a:r>
            <a:endParaRPr lang="en-US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=X'000041'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: the value is in a </a:t>
            </a:r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separate word</a:t>
            </a:r>
            <a:pPr algn="l"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; the instruction holds its address. Works in plain SIC and for any size.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§2.3.1 (literals)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26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LITTAB and LTORG: where literals end up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68580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03504" y="114300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LOC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234440" y="1143000"/>
            <a:ext cx="278892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289304" y="114300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source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023360" y="1143000"/>
            <a:ext cx="141732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078224" y="114300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code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417320"/>
            <a:ext cx="68580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03504" y="1417320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234440" y="1417320"/>
            <a:ext cx="27889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1289304" y="1417320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 LDX    =X'000000'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023360" y="1417320"/>
            <a:ext cx="14173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078224" y="1417320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042024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1650492"/>
            <a:ext cx="68580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03504" y="1650492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2003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1234440" y="1650492"/>
            <a:ext cx="27889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1289304" y="1650492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 LDA    =X'000000'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023360" y="1650492"/>
            <a:ext cx="14173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4078224" y="1650492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002024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48640" y="1883664"/>
            <a:ext cx="68580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03504" y="1883664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2006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234440" y="1883664"/>
            <a:ext cx="27889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289304" y="1883664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LDCH   TEXT,X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023360" y="1883664"/>
            <a:ext cx="14173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4078224" y="1883664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50A030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" y="2116836"/>
            <a:ext cx="68580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603504" y="2116836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2009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1234440" y="2116836"/>
            <a:ext cx="27889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1289304" y="2116836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COMP   =X'000041'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4023360" y="2116836"/>
            <a:ext cx="14173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4078224" y="2116836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282027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48640" y="2350008"/>
            <a:ext cx="68580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603504" y="2350008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200C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1234440" y="2350008"/>
            <a:ext cx="27889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1289304" y="2350008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 FOUND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4023360" y="2350008"/>
            <a:ext cx="14173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4078224" y="2350008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302018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48640" y="2583180"/>
            <a:ext cx="68580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603504" y="2583180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200F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1234440" y="2583180"/>
            <a:ext cx="27889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1289304" y="2583180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    TIX    =X'000006'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4023360" y="2583180"/>
            <a:ext cx="14173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4078224" y="2583180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2C202A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548640" y="2816352"/>
            <a:ext cx="68580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603504" y="2816352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2012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1234440" y="2816352"/>
            <a:ext cx="27889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1289304" y="2816352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JLT    LOOP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4023360" y="2816352"/>
            <a:ext cx="14173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4078224" y="2816352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382003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548640" y="3049524"/>
            <a:ext cx="68580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2" name="Text 50"/>
          <p:cNvSpPr txBox="1"/>
          <p:nvPr/>
        </p:nvSpPr>
        <p:spPr>
          <a:xfrm>
            <a:off x="603504" y="3049524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2015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1234440" y="3049524"/>
            <a:ext cx="27889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1289304" y="3049524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DONE     J      DONE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4023360" y="3049524"/>
            <a:ext cx="14173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6" name="Text 54"/>
          <p:cNvSpPr txBox="1"/>
          <p:nvPr/>
        </p:nvSpPr>
        <p:spPr>
          <a:xfrm>
            <a:off x="4078224" y="3049524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3C2015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548640" y="3282696"/>
            <a:ext cx="68580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8" name="Text 56"/>
          <p:cNvSpPr txBox="1"/>
          <p:nvPr/>
        </p:nvSpPr>
        <p:spPr>
          <a:xfrm>
            <a:off x="603504" y="3282696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2018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1234440" y="3282696"/>
            <a:ext cx="27889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0" name="Text 58"/>
          <p:cNvSpPr txBox="1"/>
          <p:nvPr/>
        </p:nvSpPr>
        <p:spPr>
          <a:xfrm>
            <a:off x="1289304" y="3282696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 LDA    TOTAL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4023360" y="3282696"/>
            <a:ext cx="14173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4078224" y="3282696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002036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548640" y="3515868"/>
            <a:ext cx="68580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4" name="Text 62"/>
          <p:cNvSpPr txBox="1"/>
          <p:nvPr/>
        </p:nvSpPr>
        <p:spPr>
          <a:xfrm>
            <a:off x="603504" y="3515868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201B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1234440" y="3515868"/>
            <a:ext cx="27889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6" name="Text 64"/>
          <p:cNvSpPr txBox="1"/>
          <p:nvPr/>
        </p:nvSpPr>
        <p:spPr>
          <a:xfrm>
            <a:off x="1289304" y="3515868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ADD    =X'000001'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4023360" y="3515868"/>
            <a:ext cx="14173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 txBox="1"/>
          <p:nvPr/>
        </p:nvSpPr>
        <p:spPr>
          <a:xfrm>
            <a:off x="4078224" y="3515868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18202D</a:t>
            </a:r>
            <a:endParaRPr lang="en-US" sz="1050" dirty="0"/>
          </a:p>
        </p:txBody>
      </p:sp>
      <p:sp>
        <p:nvSpPr>
          <p:cNvPr id="69" name="Shape 67"/>
          <p:cNvSpPr/>
          <p:nvPr/>
        </p:nvSpPr>
        <p:spPr>
          <a:xfrm>
            <a:off x="548640" y="3749040"/>
            <a:ext cx="68580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0" name="Text 68"/>
          <p:cNvSpPr txBox="1"/>
          <p:nvPr/>
        </p:nvSpPr>
        <p:spPr>
          <a:xfrm>
            <a:off x="603504" y="3749040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201E</a:t>
            </a:r>
            <a:endParaRPr lang="en-US" sz="1050" dirty="0"/>
          </a:p>
        </p:txBody>
      </p:sp>
      <p:sp>
        <p:nvSpPr>
          <p:cNvPr id="71" name="Shape 69"/>
          <p:cNvSpPr/>
          <p:nvPr/>
        </p:nvSpPr>
        <p:spPr>
          <a:xfrm>
            <a:off x="1234440" y="3749040"/>
            <a:ext cx="27889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2" name="Text 70"/>
          <p:cNvSpPr txBox="1"/>
          <p:nvPr/>
        </p:nvSpPr>
        <p:spPr>
          <a:xfrm>
            <a:off x="1289304" y="3749040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TOTAL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4023360" y="3749040"/>
            <a:ext cx="14173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4" name="Text 72"/>
          <p:cNvSpPr txBox="1"/>
          <p:nvPr/>
        </p:nvSpPr>
        <p:spPr>
          <a:xfrm>
            <a:off x="4078224" y="3749040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0C2036</a:t>
            </a:r>
            <a:endParaRPr lang="en-US" sz="1050" dirty="0"/>
          </a:p>
        </p:txBody>
      </p:sp>
      <p:sp>
        <p:nvSpPr>
          <p:cNvPr id="75" name="Shape 73"/>
          <p:cNvSpPr/>
          <p:nvPr/>
        </p:nvSpPr>
        <p:spPr>
          <a:xfrm>
            <a:off x="548640" y="3982212"/>
            <a:ext cx="68580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6" name="Text 74"/>
          <p:cNvSpPr txBox="1"/>
          <p:nvPr/>
        </p:nvSpPr>
        <p:spPr>
          <a:xfrm>
            <a:off x="603504" y="3982212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2021</a:t>
            </a:r>
            <a:endParaRPr lang="en-US" sz="1050" dirty="0"/>
          </a:p>
        </p:txBody>
      </p:sp>
      <p:sp>
        <p:nvSpPr>
          <p:cNvPr id="77" name="Shape 75"/>
          <p:cNvSpPr/>
          <p:nvPr/>
        </p:nvSpPr>
        <p:spPr>
          <a:xfrm>
            <a:off x="1234440" y="3982212"/>
            <a:ext cx="27889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8" name="Text 76"/>
          <p:cNvSpPr txBox="1"/>
          <p:nvPr/>
        </p:nvSpPr>
        <p:spPr>
          <a:xfrm>
            <a:off x="1289304" y="3982212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 NEXT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4023360" y="3982212"/>
            <a:ext cx="14173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0" name="Text 78"/>
          <p:cNvSpPr txBox="1"/>
          <p:nvPr/>
        </p:nvSpPr>
        <p:spPr>
          <a:xfrm>
            <a:off x="4078224" y="3982212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3C200F</a:t>
            </a:r>
            <a:endParaRPr lang="en-US" sz="1050" dirty="0"/>
          </a:p>
        </p:txBody>
      </p:sp>
      <p:sp>
        <p:nvSpPr>
          <p:cNvPr id="81" name="Shape 79"/>
          <p:cNvSpPr/>
          <p:nvPr/>
        </p:nvSpPr>
        <p:spPr>
          <a:xfrm>
            <a:off x="548640" y="4215384"/>
            <a:ext cx="685800" cy="233172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2" name="Text 80"/>
          <p:cNvSpPr txBox="1"/>
          <p:nvPr/>
        </p:nvSpPr>
        <p:spPr>
          <a:xfrm>
            <a:off x="603504" y="4215384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83" name="Shape 81"/>
          <p:cNvSpPr/>
          <p:nvPr/>
        </p:nvSpPr>
        <p:spPr>
          <a:xfrm>
            <a:off x="1234440" y="4215384"/>
            <a:ext cx="2788920" cy="233172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4" name="Text 82"/>
          <p:cNvSpPr txBox="1"/>
          <p:nvPr/>
        </p:nvSpPr>
        <p:spPr>
          <a:xfrm>
            <a:off x="1289304" y="4215384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LTORG  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>
            <a:off x="4023360" y="4215384"/>
            <a:ext cx="1417320" cy="233172"/>
          </a:xfrm>
          <a:prstGeom prst="rect">
            <a:avLst/>
          </a:prstGeom>
          <a:solidFill>
            <a:schemeClr val="accent6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6" name="Text 84"/>
          <p:cNvSpPr txBox="1"/>
          <p:nvPr/>
        </p:nvSpPr>
        <p:spPr>
          <a:xfrm>
            <a:off x="4078224" y="4215384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87" name="a3_lt"/>
          <p:cNvSpPr/>
          <p:nvPr/>
        </p:nvSpPr>
        <p:spPr>
          <a:xfrm>
            <a:off x="548640" y="4448556"/>
            <a:ext cx="68580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8" name="a3_lt"/>
          <p:cNvSpPr txBox="1"/>
          <p:nvPr/>
        </p:nvSpPr>
        <p:spPr>
          <a:xfrm>
            <a:off x="603504" y="4448556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2024</a:t>
            </a:r>
            <a:endParaRPr lang="en-US" sz="1050" dirty="0"/>
          </a:p>
        </p:txBody>
      </p:sp>
      <p:sp>
        <p:nvSpPr>
          <p:cNvPr id="89" name="a3_lt"/>
          <p:cNvSpPr/>
          <p:nvPr/>
        </p:nvSpPr>
        <p:spPr>
          <a:xfrm>
            <a:off x="1234440" y="4448556"/>
            <a:ext cx="278892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0" name="a3_lt"/>
          <p:cNvSpPr txBox="1"/>
          <p:nvPr/>
        </p:nvSpPr>
        <p:spPr>
          <a:xfrm>
            <a:off x="1289304" y="4448556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         =X'000000'</a:t>
            </a:r>
            <a:endParaRPr lang="en-US" sz="1050" dirty="0"/>
          </a:p>
        </p:txBody>
      </p:sp>
      <p:sp>
        <p:nvSpPr>
          <p:cNvPr id="91" name="a3_lt"/>
          <p:cNvSpPr/>
          <p:nvPr/>
        </p:nvSpPr>
        <p:spPr>
          <a:xfrm>
            <a:off x="4023360" y="4448556"/>
            <a:ext cx="141732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2" name="a3_lt"/>
          <p:cNvSpPr txBox="1"/>
          <p:nvPr/>
        </p:nvSpPr>
        <p:spPr>
          <a:xfrm>
            <a:off x="4078224" y="4448556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</a:t>
            </a:r>
            <a:endParaRPr lang="en-US" sz="1050" dirty="0"/>
          </a:p>
        </p:txBody>
      </p:sp>
      <p:sp>
        <p:nvSpPr>
          <p:cNvPr id="93" name="a3_lt"/>
          <p:cNvSpPr/>
          <p:nvPr/>
        </p:nvSpPr>
        <p:spPr>
          <a:xfrm>
            <a:off x="548640" y="4681728"/>
            <a:ext cx="68580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4" name="a3_lt"/>
          <p:cNvSpPr txBox="1"/>
          <p:nvPr/>
        </p:nvSpPr>
        <p:spPr>
          <a:xfrm>
            <a:off x="603504" y="4681728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2027</a:t>
            </a:r>
            <a:endParaRPr lang="en-US" sz="1050" dirty="0"/>
          </a:p>
        </p:txBody>
      </p:sp>
      <p:sp>
        <p:nvSpPr>
          <p:cNvPr id="95" name="a3_lt"/>
          <p:cNvSpPr/>
          <p:nvPr/>
        </p:nvSpPr>
        <p:spPr>
          <a:xfrm>
            <a:off x="1234440" y="4681728"/>
            <a:ext cx="278892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6" name="a3_lt"/>
          <p:cNvSpPr txBox="1"/>
          <p:nvPr/>
        </p:nvSpPr>
        <p:spPr>
          <a:xfrm>
            <a:off x="1289304" y="4681728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         =X'000041'</a:t>
            </a:r>
            <a:endParaRPr lang="en-US" sz="1050" dirty="0"/>
          </a:p>
        </p:txBody>
      </p:sp>
      <p:sp>
        <p:nvSpPr>
          <p:cNvPr id="97" name="a3_lt"/>
          <p:cNvSpPr/>
          <p:nvPr/>
        </p:nvSpPr>
        <p:spPr>
          <a:xfrm>
            <a:off x="4023360" y="4681728"/>
            <a:ext cx="141732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8" name="a3_lt"/>
          <p:cNvSpPr txBox="1"/>
          <p:nvPr/>
        </p:nvSpPr>
        <p:spPr>
          <a:xfrm>
            <a:off x="4078224" y="4681728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000041</a:t>
            </a:r>
            <a:endParaRPr lang="en-US" sz="1050" dirty="0"/>
          </a:p>
        </p:txBody>
      </p:sp>
      <p:sp>
        <p:nvSpPr>
          <p:cNvPr id="99" name="a3_lt"/>
          <p:cNvSpPr/>
          <p:nvPr/>
        </p:nvSpPr>
        <p:spPr>
          <a:xfrm>
            <a:off x="548640" y="4914900"/>
            <a:ext cx="68580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0" name="a3_lt"/>
          <p:cNvSpPr txBox="1"/>
          <p:nvPr/>
        </p:nvSpPr>
        <p:spPr>
          <a:xfrm>
            <a:off x="603504" y="4914900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202A</a:t>
            </a:r>
            <a:endParaRPr lang="en-US" sz="1050" dirty="0"/>
          </a:p>
        </p:txBody>
      </p:sp>
      <p:sp>
        <p:nvSpPr>
          <p:cNvPr id="101" name="a3_lt"/>
          <p:cNvSpPr/>
          <p:nvPr/>
        </p:nvSpPr>
        <p:spPr>
          <a:xfrm>
            <a:off x="1234440" y="4914900"/>
            <a:ext cx="278892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2" name="a3_lt"/>
          <p:cNvSpPr txBox="1"/>
          <p:nvPr/>
        </p:nvSpPr>
        <p:spPr>
          <a:xfrm>
            <a:off x="1289304" y="4914900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         =X'000006'</a:t>
            </a:r>
            <a:endParaRPr lang="en-US" sz="1050" dirty="0"/>
          </a:p>
        </p:txBody>
      </p:sp>
      <p:sp>
        <p:nvSpPr>
          <p:cNvPr id="103" name="a3_lt"/>
          <p:cNvSpPr/>
          <p:nvPr/>
        </p:nvSpPr>
        <p:spPr>
          <a:xfrm>
            <a:off x="4023360" y="4914900"/>
            <a:ext cx="141732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4" name="a3_lt"/>
          <p:cNvSpPr txBox="1"/>
          <p:nvPr/>
        </p:nvSpPr>
        <p:spPr>
          <a:xfrm>
            <a:off x="4078224" y="4914900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000006</a:t>
            </a:r>
            <a:endParaRPr lang="en-US" sz="1050" dirty="0"/>
          </a:p>
        </p:txBody>
      </p:sp>
      <p:sp>
        <p:nvSpPr>
          <p:cNvPr id="105" name="a3_lt"/>
          <p:cNvSpPr/>
          <p:nvPr/>
        </p:nvSpPr>
        <p:spPr>
          <a:xfrm>
            <a:off x="548640" y="5148072"/>
            <a:ext cx="68580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6" name="a3_lt"/>
          <p:cNvSpPr txBox="1"/>
          <p:nvPr/>
        </p:nvSpPr>
        <p:spPr>
          <a:xfrm>
            <a:off x="603504" y="5148072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202D</a:t>
            </a:r>
            <a:endParaRPr lang="en-US" sz="1050" dirty="0"/>
          </a:p>
        </p:txBody>
      </p:sp>
      <p:sp>
        <p:nvSpPr>
          <p:cNvPr id="107" name="a3_lt"/>
          <p:cNvSpPr/>
          <p:nvPr/>
        </p:nvSpPr>
        <p:spPr>
          <a:xfrm>
            <a:off x="1234440" y="5148072"/>
            <a:ext cx="278892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8" name="a3_lt"/>
          <p:cNvSpPr txBox="1"/>
          <p:nvPr/>
        </p:nvSpPr>
        <p:spPr>
          <a:xfrm>
            <a:off x="1289304" y="5148072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         =X'000001'</a:t>
            </a:r>
            <a:endParaRPr lang="en-US" sz="1050" dirty="0"/>
          </a:p>
        </p:txBody>
      </p:sp>
      <p:sp>
        <p:nvSpPr>
          <p:cNvPr id="109" name="a3_lt"/>
          <p:cNvSpPr/>
          <p:nvPr/>
        </p:nvSpPr>
        <p:spPr>
          <a:xfrm>
            <a:off x="4023360" y="5148072"/>
            <a:ext cx="1417320" cy="233172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0" name="a3_lt"/>
          <p:cNvSpPr txBox="1"/>
          <p:nvPr/>
        </p:nvSpPr>
        <p:spPr>
          <a:xfrm>
            <a:off x="4078224" y="5148072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000001</a:t>
            </a:r>
            <a:endParaRPr lang="en-US" sz="1050" dirty="0"/>
          </a:p>
        </p:txBody>
      </p:sp>
      <p:sp>
        <p:nvSpPr>
          <p:cNvPr id="111" name="Shape 109"/>
          <p:cNvSpPr/>
          <p:nvPr/>
        </p:nvSpPr>
        <p:spPr>
          <a:xfrm>
            <a:off x="548640" y="5381244"/>
            <a:ext cx="68580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2" name="Text 110"/>
          <p:cNvSpPr txBox="1"/>
          <p:nvPr/>
        </p:nvSpPr>
        <p:spPr>
          <a:xfrm>
            <a:off x="603504" y="5381244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2030</a:t>
            </a:r>
            <a:endParaRPr lang="en-US" sz="1050" dirty="0"/>
          </a:p>
        </p:txBody>
      </p:sp>
      <p:sp>
        <p:nvSpPr>
          <p:cNvPr id="113" name="Shape 111"/>
          <p:cNvSpPr/>
          <p:nvPr/>
        </p:nvSpPr>
        <p:spPr>
          <a:xfrm>
            <a:off x="1234440" y="5381244"/>
            <a:ext cx="27889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4" name="Text 112"/>
          <p:cNvSpPr txBox="1"/>
          <p:nvPr/>
        </p:nvSpPr>
        <p:spPr>
          <a:xfrm>
            <a:off x="1289304" y="5381244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 BYTE   C'BANANA'</a:t>
            </a:r>
            <a:endParaRPr lang="en-US" sz="1050" dirty="0"/>
          </a:p>
        </p:txBody>
      </p:sp>
      <p:sp>
        <p:nvSpPr>
          <p:cNvPr id="115" name="Shape 113"/>
          <p:cNvSpPr/>
          <p:nvPr/>
        </p:nvSpPr>
        <p:spPr>
          <a:xfrm>
            <a:off x="4023360" y="5381244"/>
            <a:ext cx="1417320" cy="233172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6" name="Text 114"/>
          <p:cNvSpPr txBox="1"/>
          <p:nvPr/>
        </p:nvSpPr>
        <p:spPr>
          <a:xfrm>
            <a:off x="4078224" y="5381244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42414E414E41</a:t>
            </a:r>
            <a:endParaRPr lang="en-US" sz="1050" dirty="0"/>
          </a:p>
        </p:txBody>
      </p:sp>
      <p:sp>
        <p:nvSpPr>
          <p:cNvPr id="117" name="Shape 115"/>
          <p:cNvSpPr/>
          <p:nvPr/>
        </p:nvSpPr>
        <p:spPr>
          <a:xfrm>
            <a:off x="548640" y="5614416"/>
            <a:ext cx="68580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8" name="Text 116"/>
          <p:cNvSpPr txBox="1"/>
          <p:nvPr/>
        </p:nvSpPr>
        <p:spPr>
          <a:xfrm>
            <a:off x="603504" y="5614416"/>
            <a:ext cx="59436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2036</a:t>
            </a:r>
            <a:endParaRPr lang="en-US" sz="1050" dirty="0"/>
          </a:p>
        </p:txBody>
      </p:sp>
      <p:sp>
        <p:nvSpPr>
          <p:cNvPr id="119" name="Shape 117"/>
          <p:cNvSpPr/>
          <p:nvPr/>
        </p:nvSpPr>
        <p:spPr>
          <a:xfrm>
            <a:off x="1234440" y="5614416"/>
            <a:ext cx="27889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0" name="Text 118"/>
          <p:cNvSpPr txBox="1"/>
          <p:nvPr/>
        </p:nvSpPr>
        <p:spPr>
          <a:xfrm>
            <a:off x="1289304" y="5614416"/>
            <a:ext cx="26974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   WORD   0</a:t>
            </a:r>
            <a:endParaRPr lang="en-US" sz="1050" dirty="0"/>
          </a:p>
        </p:txBody>
      </p:sp>
      <p:sp>
        <p:nvSpPr>
          <p:cNvPr id="121" name="Shape 119"/>
          <p:cNvSpPr/>
          <p:nvPr/>
        </p:nvSpPr>
        <p:spPr>
          <a:xfrm>
            <a:off x="4023360" y="5614416"/>
            <a:ext cx="1417320" cy="233172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2" name="Text 120"/>
          <p:cNvSpPr txBox="1"/>
          <p:nvPr/>
        </p:nvSpPr>
        <p:spPr>
          <a:xfrm>
            <a:off x="4078224" y="5614416"/>
            <a:ext cx="132588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</a:t>
            </a:r>
            <a:endParaRPr lang="en-US" sz="1050" dirty="0"/>
          </a:p>
        </p:txBody>
      </p:sp>
      <p:sp>
        <p:nvSpPr>
          <p:cNvPr id="123" name="a1_lt"/>
          <p:cNvSpPr/>
          <p:nvPr/>
        </p:nvSpPr>
        <p:spPr>
          <a:xfrm>
            <a:off x="5715000" y="1143000"/>
            <a:ext cx="594360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4" name="a1_lt"/>
          <p:cNvSpPr txBox="1"/>
          <p:nvPr/>
        </p:nvSpPr>
        <p:spPr>
          <a:xfrm>
            <a:off x="5897880" y="1179576"/>
            <a:ext cx="5623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Pass 1 meets =X'000041'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Not in LITTAB yet: add it, </a:t>
            </a:r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without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 address. A second use of the same literal is not added again.</a:t>
            </a:r>
            <a:endParaRPr lang="en-US" sz="1350" dirty="0"/>
          </a:p>
        </p:txBody>
      </p:sp>
      <p:sp>
        <p:nvSpPr>
          <p:cNvPr id="125" name="a2_lt"/>
          <p:cNvSpPr/>
          <p:nvPr/>
        </p:nvSpPr>
        <p:spPr>
          <a:xfrm>
            <a:off x="5715000" y="2350008"/>
            <a:ext cx="5943600" cy="1078992"/>
          </a:xfrm>
          <a:prstGeom prst="roundRect">
            <a:avLst>
              <a:gd name="adj" fmla="val 678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6" name="a2_lt"/>
          <p:cNvSpPr txBox="1"/>
          <p:nvPr/>
        </p:nvSpPr>
        <p:spPr>
          <a:xfrm>
            <a:off x="5897880" y="2386584"/>
            <a:ext cx="5623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Pass 1 meets LTORG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Every waiting literal gets the next addresses (2024, 2027, 202A, 202D), like data written right here.</a:t>
            </a:r>
            <a:endParaRPr lang="en-US" sz="1350" dirty="0"/>
          </a:p>
        </p:txBody>
      </p:sp>
      <p:sp>
        <p:nvSpPr>
          <p:cNvPr id="127" name="a3_lt"/>
          <p:cNvSpPr/>
          <p:nvPr/>
        </p:nvSpPr>
        <p:spPr>
          <a:xfrm>
            <a:off x="5715000" y="3557016"/>
            <a:ext cx="594360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8" name="a3_lt"/>
          <p:cNvSpPr txBox="1"/>
          <p:nvPr/>
        </p:nvSpPr>
        <p:spPr>
          <a:xfrm>
            <a:off x="5897880" y="3593592"/>
            <a:ext cx="5623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Pass 2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instruction uses the literal's address from LITTAB: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=X'000041'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→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282027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29" name="a4_lt"/>
          <p:cNvSpPr/>
          <p:nvPr/>
        </p:nvSpPr>
        <p:spPr>
          <a:xfrm>
            <a:off x="5715000" y="4764024"/>
            <a:ext cx="5943600" cy="1078992"/>
          </a:xfrm>
          <a:prstGeom prst="roundRect">
            <a:avLst>
              <a:gd name="adj" fmla="val 678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30" name="a4_lt"/>
          <p:cNvSpPr txBox="1"/>
          <p:nvPr/>
        </p:nvSpPr>
        <p:spPr>
          <a:xfrm>
            <a:off x="5897880" y="4800600"/>
            <a:ext cx="5623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No LTORG?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literals go after END, at the very end of the program. LTORG lets you keep them </a:t>
            </a:r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near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 code that uses them.</a:t>
            </a:r>
            <a:endParaRPr lang="en-US" sz="1350" dirty="0"/>
          </a:p>
        </p:txBody>
      </p:sp>
      <p:sp>
        <p:nvSpPr>
          <p:cNvPr id="131" name="Text 12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§2.3.1</a:t>
            </a:r>
            <a:endParaRPr lang="en-US" sz="1100" dirty="0"/>
          </a:p>
        </p:txBody>
      </p:sp>
      <p:sp>
        <p:nvSpPr>
          <p:cNvPr id="133" name="Text 1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4" grpId="0" animBg="1"/>
      <p:bldP spid="125" grpId="0" animBg="1"/>
      <p:bldP spid="12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Symbol definitions and expressions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EQU, ORG, and the arithmetic an assembler is allowed to do.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26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EQU: the assembler's #define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394960" cy="1965960"/>
          </a:xfrm>
          <a:prstGeom prst="roundRect">
            <a:avLst>
              <a:gd name="adj" fmla="val 465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029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MAXLEN 6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enum { A = 0, X = 1, L = 2 };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text[] = "BANANA";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tlen = sizeof text - 1;  /* 6 */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1965960"/>
          </a:xfrm>
          <a:prstGeom prst="roundRect">
            <a:avLst>
              <a:gd name="adj" fmla="val 465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SIC/XE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MAXLEN   EQU   6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       EQU   0      ; register names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 BYTE  C'BANANA'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TEXTEND  EQU   *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TLEN     EQU   TEXTEND-TEXT   ; = 6</a:t>
            </a:r>
            <a:endParaRPr lang="en-US" sz="1300" dirty="0"/>
          </a:p>
        </p:txBody>
      </p:sp>
      <p:sp>
        <p:nvSpPr>
          <p:cNvPr id="15" name="a1_eq"/>
          <p:cNvSpPr/>
          <p:nvPr/>
        </p:nvSpPr>
        <p:spPr>
          <a:xfrm>
            <a:off x="548640" y="3383280"/>
            <a:ext cx="3520440" cy="2011680"/>
          </a:xfrm>
          <a:prstGeom prst="roundRect">
            <a:avLst>
              <a:gd name="adj" fmla="val 363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a1_eq"/>
          <p:cNvSpPr txBox="1"/>
          <p:nvPr/>
        </p:nvSpPr>
        <p:spPr>
          <a:xfrm>
            <a:off x="731520" y="347472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A name for a number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LDT #MAXLEN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assembles to 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750006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exactly like 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LDT #6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Change the 6 in one place and every use follows.</a:t>
            </a:r>
            <a:endParaRPr lang="en-US" sz="1550" dirty="0"/>
          </a:p>
        </p:txBody>
      </p:sp>
      <p:sp>
        <p:nvSpPr>
          <p:cNvPr id="17" name="a2_eq"/>
          <p:cNvSpPr/>
          <p:nvPr/>
        </p:nvSpPr>
        <p:spPr>
          <a:xfrm>
            <a:off x="4297680" y="3383280"/>
            <a:ext cx="352044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eq"/>
          <p:cNvSpPr txBox="1"/>
          <p:nvPr/>
        </p:nvSpPr>
        <p:spPr>
          <a:xfrm>
            <a:off x="4480560" y="347472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A name for an address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TEXTEND EQU *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gives TEXTEND the current LOCCTR (here 0039). 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means "here".</a:t>
            </a:r>
            <a:endParaRPr lang="en-US" sz="1550" dirty="0"/>
          </a:p>
        </p:txBody>
      </p:sp>
      <p:sp>
        <p:nvSpPr>
          <p:cNvPr id="19" name="a3_eq"/>
          <p:cNvSpPr/>
          <p:nvPr/>
        </p:nvSpPr>
        <p:spPr>
          <a:xfrm>
            <a:off x="8046720" y="3383280"/>
            <a:ext cx="3520440" cy="201168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eq"/>
          <p:cNvSpPr txBox="1"/>
          <p:nvPr/>
        </p:nvSpPr>
        <p:spPr>
          <a:xfrm>
            <a:off x="8229600" y="347472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Computed by the assembler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TEXTEND-TEXT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= 0039 − 0033 =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6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The program never computes it at run time; the length is fixed when you assemble.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§2.3.2 (symbol-defining statements)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Absolute and relative expressions: C pointer rules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7315200" cy="914400"/>
        </p:xfrm>
        <a:graphic>
          <a:graphicData uri="http://schemas.openxmlformats.org/drawingml/2006/table">
            <a:tbl>
              <a:tblPr/>
              <a:tblGrid>
                <a:gridCol w="1691640"/>
                <a:gridCol w="1188720"/>
                <a:gridCol w="2377440"/>
                <a:gridCol w="205740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Expression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Result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Example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 pointer rule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number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absolute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MAXLEN EQU 6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an int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label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relative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TEXT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 pointer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label − label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absolute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TEXTEND-TEXT = 6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 − q is an int (ptrdiff_t)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label ± number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relative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TEXT+3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 + 3 is a pointer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label + label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ERROR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TEXT+TEXTEND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 + q is not allowed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label × number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ERROR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TEXT*2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 * 2 is not allowed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CA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138160" y="1188720"/>
            <a:ext cx="3520440" cy="1783080"/>
          </a:xfrm>
          <a:prstGeom prst="roundRect">
            <a:avLst>
              <a:gd name="adj" fmla="val 512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83027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85039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87050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961120" y="12344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-c ptr.c 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8339328" y="1572768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*bad = p + q;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error: invalid operands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 binary + (have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'char *' and 'char *')</a:t>
            </a:r>
            <a:endParaRPr lang="en-US" sz="1200" dirty="0"/>
          </a:p>
        </p:txBody>
      </p:sp>
      <p:sp>
        <p:nvSpPr>
          <p:cNvPr id="16" name="Shape 7"/>
          <p:cNvSpPr/>
          <p:nvPr/>
        </p:nvSpPr>
        <p:spPr>
          <a:xfrm>
            <a:off x="8138160" y="3154680"/>
            <a:ext cx="3520440" cy="2377440"/>
          </a:xfrm>
          <a:prstGeom prst="roundRect">
            <a:avLst>
              <a:gd name="adj" fmla="val 307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8321040" y="3246120"/>
            <a:ext cx="3200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Why the rule?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When the program moves, a relative value moves too. label − label stays the same, so it is safe. label + label would move </a:t>
            </a:r>
            <a:pPr algn="l"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twice</a:t>
            </a:r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: no loader could fix it.</a:t>
            </a:r>
            <a:endParaRPr lang="en-US" sz="145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51663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2"/>
                </a:solidFill>
              </a:rPr>
              <a:t>Only relative symbols ever need an M record, because only they change when the program moves.</a:t>
            </a:r>
            <a:endParaRPr lang="en-US" sz="1450" dirty="0"/>
          </a:p>
        </p:txBody>
      </p:sp>
      <p:sp>
        <p:nvSpPr>
          <p:cNvPr id="13" name="Text 1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§2.3.3 (expressions)</a:t>
            </a: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26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Program blocks and control sections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Arrange the pieces of one program, or split a program into pieces.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26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Program blocks: write in any order, store in groups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657600" cy="475488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countb.asm (parts)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2918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STL   RETADR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…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J     @RETADR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USE   CDATA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RETADR RESW  1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CNT    WORD  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USE   CBLKS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RESB  4096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USE   CDATA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BYTE  C'BANANA'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USE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LDA   CNT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…</a:t>
            </a:r>
            <a:endParaRPr lang="en-US" sz="12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34840" y="1188720"/>
          <a:ext cx="37490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822960"/>
                <a:gridCol w="822960"/>
                <a:gridCol w="82296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Block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Number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Start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Length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(default)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0027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CDATA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0027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000C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CBLKS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0033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1000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a1_bk"/>
          <p:cNvSpPr/>
          <p:nvPr/>
        </p:nvSpPr>
        <p:spPr>
          <a:xfrm>
            <a:off x="4434840" y="3108960"/>
            <a:ext cx="3749040" cy="54864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bk"/>
          <p:cNvSpPr txBox="1"/>
          <p:nvPr/>
        </p:nvSpPr>
        <p:spPr>
          <a:xfrm>
            <a:off x="4434840" y="310896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bg1"/>
                </a:solidFill>
              </a:rPr>
              <a:t>(default) code</a:t>
            </a:r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bg1"/>
                </a:solidFill>
              </a:rPr>
              <a:t>  ·  0000</a:t>
            </a:r>
            <a:endParaRPr lang="en-US" sz="1250" dirty="0"/>
          </a:p>
        </p:txBody>
      </p:sp>
      <p:sp>
        <p:nvSpPr>
          <p:cNvPr id="26" name="a1_bk"/>
          <p:cNvSpPr/>
          <p:nvPr/>
        </p:nvSpPr>
        <p:spPr>
          <a:xfrm>
            <a:off x="4434840" y="3694176"/>
            <a:ext cx="3749040" cy="320040"/>
          </a:xfrm>
          <a:prstGeom prst="roundRect">
            <a:avLst>
              <a:gd name="adj" fmla="val 5714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3" name="a1_bk"/>
          <p:cNvSpPr txBox="1"/>
          <p:nvPr/>
        </p:nvSpPr>
        <p:spPr>
          <a:xfrm>
            <a:off x="4434840" y="3694176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bg1"/>
                </a:solidFill>
              </a:rPr>
              <a:t>CDATA</a:t>
            </a:r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bg1"/>
                </a:solidFill>
              </a:rPr>
              <a:t>  ·  0027</a:t>
            </a:r>
            <a:endParaRPr lang="en-US" sz="1250" dirty="0"/>
          </a:p>
        </p:txBody>
      </p:sp>
      <p:sp>
        <p:nvSpPr>
          <p:cNvPr id="14" name="a1_bk"/>
          <p:cNvSpPr/>
          <p:nvPr/>
        </p:nvSpPr>
        <p:spPr>
          <a:xfrm>
            <a:off x="4434840" y="4050792"/>
            <a:ext cx="3749040" cy="1463040"/>
          </a:xfrm>
          <a:prstGeom prst="roundRect">
            <a:avLst>
              <a:gd name="adj" fmla="val 125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5" name="a1_bk"/>
          <p:cNvSpPr txBox="1"/>
          <p:nvPr/>
        </p:nvSpPr>
        <p:spPr>
          <a:xfrm>
            <a:off x="4434840" y="4050792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bg1"/>
                </a:solidFill>
              </a:rPr>
              <a:t>CBLKS</a:t>
            </a:r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bg1"/>
                </a:solidFill>
              </a:rPr>
              <a:t>  ·  0033</a:t>
            </a:r>
            <a:endParaRPr lang="en-US" sz="1250" dirty="0"/>
          </a:p>
        </p:txBody>
      </p:sp>
      <p:sp>
        <p:nvSpPr>
          <p:cNvPr id="16" name="a1_bk"/>
          <p:cNvSpPr txBox="1"/>
          <p:nvPr/>
        </p:nvSpPr>
        <p:spPr>
          <a:xfrm>
            <a:off x="4434840" y="5568696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the program in memory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8412480" y="1188720"/>
            <a:ext cx="324612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8595360" y="1261872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How it works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Pass 1 keeps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one LOCCTR per block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At the end, blocks are placed one after another, and each block's start is added to the addresses inside it.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412480" y="3703320"/>
            <a:ext cx="3246120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8595360" y="38679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8595360" y="38679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8595360" y="4233672"/>
            <a:ext cx="2880360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Your C program has blocks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 blocks.o</a:t>
            </a:r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(real):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text 170 · data 4 · bss 4128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Code, initialised data and the big uninitialised buffer, kept apart.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§2.3.4 (program blocks)</a:t>
            </a:r>
            <a:endParaRPr lang="en-US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6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object program of COUNTB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2240280"/>
          </a:xfrm>
          <a:prstGeom prst="roundRect">
            <a:avLst>
              <a:gd name="adj" fmla="val 326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8016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HCOUNTB000000001033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664208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T0000001B172024B410750006B40053A020290041332008B8503B2FF03E200C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048256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T00002A0900000042414E414E41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432304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T00001B0C03200C1900010F20063F2FEC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816352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E000000</a:t>
            </a:r>
            <a:endParaRPr lang="en-US" sz="1350" dirty="0"/>
          </a:p>
        </p:txBody>
      </p:sp>
      <p:sp>
        <p:nvSpPr>
          <p:cNvPr id="9" name="a1_ob"/>
          <p:cNvSpPr/>
          <p:nvPr/>
        </p:nvSpPr>
        <p:spPr>
          <a:xfrm>
            <a:off x="548640" y="3566160"/>
            <a:ext cx="1110996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ob"/>
          <p:cNvSpPr txBox="1"/>
          <p:nvPr/>
        </p:nvSpPr>
        <p:spPr>
          <a:xfrm>
            <a:off x="777240" y="3566160"/>
            <a:ext cx="10698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Records follow the source, not the addresses: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 000000 (code), then T 00002A (CDATA: CNT and TEXT), then T 00001B (the code after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). The loader puts each one at its own address; order does not matter.</a:t>
            </a:r>
            <a:endParaRPr lang="en-US" sz="1350" dirty="0"/>
          </a:p>
        </p:txBody>
      </p:sp>
      <p:sp>
        <p:nvSpPr>
          <p:cNvPr id="11" name="a2_ob"/>
          <p:cNvSpPr/>
          <p:nvPr/>
        </p:nvSpPr>
        <p:spPr>
          <a:xfrm>
            <a:off x="548640" y="4370832"/>
            <a:ext cx="11109960" cy="713232"/>
          </a:xfrm>
          <a:prstGeom prst="roundRect">
            <a:avLst>
              <a:gd name="adj" fmla="val 1025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2" name="a2_ob"/>
          <p:cNvSpPr txBox="1"/>
          <p:nvPr/>
        </p:nvSpPr>
        <p:spPr>
          <a:xfrm>
            <a:off x="777240" y="4370832"/>
            <a:ext cx="10698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CBLKS makes no record: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BUFFER is RESB: it only adds 1000 to the program length (H: 001033).</a:t>
            </a:r>
            <a:endParaRPr lang="en-US" sz="1350" dirty="0"/>
          </a:p>
        </p:txBody>
      </p:sp>
      <p:sp>
        <p:nvSpPr>
          <p:cNvPr id="13" name="a3_ob"/>
          <p:cNvSpPr/>
          <p:nvPr/>
        </p:nvSpPr>
        <p:spPr>
          <a:xfrm>
            <a:off x="548640" y="5175504"/>
            <a:ext cx="1110996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ob"/>
          <p:cNvSpPr txBox="1"/>
          <p:nvPr/>
        </p:nvSpPr>
        <p:spPr>
          <a:xfrm>
            <a:off x="777240" y="5175504"/>
            <a:ext cx="10698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No M records: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Every instruction is PC-relative or immediate. Putting the buffer last made format 4 unnecessary.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Control sections: separately assembled parts, like C files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56616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2004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text[] = "BANANA";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counta(void);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main(void) {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printf("%d\n", counta());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4251960"/>
            <a:ext cx="356616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3799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3799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3799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2976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counta.c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636008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extern char text[];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counta(void) {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… count 'A' in text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343400" y="1188720"/>
            <a:ext cx="3566160" cy="4754880"/>
          </a:xfrm>
          <a:prstGeom prst="roundRect">
            <a:avLst>
              <a:gd name="adj" fmla="val 256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507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4709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910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166360" y="12344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countc.asm (parts)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544568" y="1572768"/>
            <a:ext cx="32004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 START  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EXTDEF TEXT,TEXTEND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EXTREF COUNTA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STL    RETADR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+JSUB  COUNTA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STA    CNT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BYTE   C'BANANA'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TEXTEND EQU    *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  CSECT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EXTREF TEXT,TEXTEND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+LDCH  TEXT,X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     WORD   TEXTEND-TEXT</a:t>
            </a:r>
            <a:endParaRPr lang="en-US" sz="115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38160" y="1188720"/>
          <a:ext cx="3520440" cy="914400"/>
        </p:xfrm>
        <a:graphic>
          <a:graphicData uri="http://schemas.openxmlformats.org/drawingml/2006/table">
            <a:tbl>
              <a:tblPr/>
              <a:tblGrid>
                <a:gridCol w="1234440"/>
                <a:gridCol w="868680"/>
                <a:gridCol w="141732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SIC/XE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Meaning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 .c file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CSECT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 part assembled on its own, with LOCCTR from 0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 global (non-static) definition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EXTDEF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"others may use this name"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extern / a prototype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EXTREF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"this name is defined elsewhere"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nm: T, 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 record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names this part defines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nm: U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 record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names this part needs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2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§2.3.5 (control sections and program linking)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26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D, R and M records: the linker's to-do list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5669280" cy="4800600"/>
          </a:xfrm>
          <a:prstGeom prst="roundRect">
            <a:avLst>
              <a:gd name="adj" fmla="val 1524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23444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HMAIN  000000000019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540764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DTEXT  000013TEXTEND000019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1847088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DE6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RCOUNTA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153412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T0000000D17200A4B1000000F20063E2000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459736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T0000130642414E414E41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76606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M00000405+COUNTA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072384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E000000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378708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HCOUNTA000000000028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685032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DE6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RTEXT  TEXTEND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3991356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T0000001DB410B44077201EB40053900000290…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429768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T00001D0B01000190043F2FEE000000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4604004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M00000A05+TEXT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731520" y="4910328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M00002506+TEXTEND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5216652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M00002506-TEXT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522976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50" dirty="0"/>
          </a:p>
        </p:txBody>
      </p:sp>
      <p:sp>
        <p:nvSpPr>
          <p:cNvPr id="19" name="a1_drm"/>
          <p:cNvSpPr/>
          <p:nvPr/>
        </p:nvSpPr>
        <p:spPr>
          <a:xfrm>
            <a:off x="6446520" y="1143000"/>
            <a:ext cx="521208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1_drm"/>
          <p:cNvSpPr txBox="1"/>
          <p:nvPr/>
        </p:nvSpPr>
        <p:spPr>
          <a:xfrm>
            <a:off x="6629400" y="1179576"/>
            <a:ext cx="48920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D  Define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DTEXT  000013TEXTEND000019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name + address, for every EXTDEF. Like the T and D lines of nm.</a:t>
            </a:r>
            <a:endParaRPr lang="en-US" sz="1300" dirty="0"/>
          </a:p>
        </p:txBody>
      </p:sp>
      <p:sp>
        <p:nvSpPr>
          <p:cNvPr id="21" name="a2_drm"/>
          <p:cNvSpPr/>
          <p:nvPr/>
        </p:nvSpPr>
        <p:spPr>
          <a:xfrm>
            <a:off x="6446520" y="2359152"/>
            <a:ext cx="521208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a2_drm"/>
          <p:cNvSpPr txBox="1"/>
          <p:nvPr/>
        </p:nvSpPr>
        <p:spPr>
          <a:xfrm>
            <a:off x="6629400" y="2395728"/>
            <a:ext cx="48920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R  Refer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RCOUNTA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RTEXT  TEXTEND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the names this section needs. Like nm's U lines.</a:t>
            </a:r>
            <a:endParaRPr lang="en-US" sz="1300" dirty="0"/>
          </a:p>
        </p:txBody>
      </p:sp>
      <p:sp>
        <p:nvSpPr>
          <p:cNvPr id="23" name="a3_drm"/>
          <p:cNvSpPr/>
          <p:nvPr/>
        </p:nvSpPr>
        <p:spPr>
          <a:xfrm>
            <a:off x="6446520" y="3575304"/>
            <a:ext cx="521208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drm"/>
          <p:cNvSpPr txBox="1"/>
          <p:nvPr/>
        </p:nvSpPr>
        <p:spPr>
          <a:xfrm>
            <a:off x="6629400" y="3611880"/>
            <a:ext cx="48920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M with a symbol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M00000405+COUNTA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add the address of COUNTA (not of this section) to the 5 half-bytes at 0004.</a:t>
            </a:r>
            <a:endParaRPr lang="en-US" sz="1300" dirty="0"/>
          </a:p>
        </p:txBody>
      </p:sp>
      <p:sp>
        <p:nvSpPr>
          <p:cNvPr id="25" name="a4_drm"/>
          <p:cNvSpPr/>
          <p:nvPr/>
        </p:nvSpPr>
        <p:spPr>
          <a:xfrm>
            <a:off x="6446520" y="4791456"/>
            <a:ext cx="521208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a4_drm"/>
          <p:cNvSpPr txBox="1"/>
          <p:nvPr/>
        </p:nvSpPr>
        <p:spPr>
          <a:xfrm>
            <a:off x="6629400" y="4828032"/>
            <a:ext cx="48920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Two M for one word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 WORD TEXTEND-TEXT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is assembled as 000000 with 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M…+TEXTEND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M…-TEXT</a:t>
            </a:r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. The linker adds one, subtracts the other: 0019 − 0013 = 6.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Assembler design options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Must an assembler read the program twice? Is twice always enough?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26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One-pass assemblers: remember the holes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A second pass costs time: the whole program is read (or stored) twice. A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one-pass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assembler writes code at once, and for a label that is not known yet it leaves a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hole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plus a note: "fill me in later".</a:t>
            </a:r>
            <a:endParaRPr lang="en-US" sz="1550" dirty="0"/>
          </a:p>
        </p:txBody>
      </p:sp>
      <p:sp>
        <p:nvSpPr>
          <p:cNvPr id="4" name="a1_op"/>
          <p:cNvSpPr/>
          <p:nvPr/>
        </p:nvSpPr>
        <p:spPr>
          <a:xfrm>
            <a:off x="548640" y="2011680"/>
            <a:ext cx="265176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op"/>
          <p:cNvSpPr/>
          <p:nvPr/>
        </p:nvSpPr>
        <p:spPr>
          <a:xfrm>
            <a:off x="713232" y="21762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6" name="a1_op"/>
          <p:cNvSpPr txBox="1"/>
          <p:nvPr/>
        </p:nvSpPr>
        <p:spPr>
          <a:xfrm>
            <a:off x="713232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a1_op"/>
          <p:cNvSpPr txBox="1"/>
          <p:nvPr/>
        </p:nvSpPr>
        <p:spPr>
          <a:xfrm>
            <a:off x="1280160" y="217627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Data before code</a:t>
            </a:r>
            <a:endParaRPr lang="en-US" sz="1500" dirty="0"/>
          </a:p>
        </p:txBody>
      </p:sp>
      <p:sp>
        <p:nvSpPr>
          <p:cNvPr id="8" name="a1_op"/>
          <p:cNvSpPr txBox="1"/>
          <p:nvPr/>
        </p:nvSpPr>
        <p:spPr>
          <a:xfrm>
            <a:off x="713232" y="27432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Easy part: define data first, so data references are never forward. Jumps forward (an if, a loop exit) are still possible.</a:t>
            </a:r>
            <a:endParaRPr lang="en-US" sz="1350" dirty="0"/>
          </a:p>
        </p:txBody>
      </p:sp>
      <p:sp>
        <p:nvSpPr>
          <p:cNvPr id="9" name="a2_op"/>
          <p:cNvSpPr/>
          <p:nvPr/>
        </p:nvSpPr>
        <p:spPr>
          <a:xfrm>
            <a:off x="3355848" y="2011680"/>
            <a:ext cx="2651760" cy="2331720"/>
          </a:xfrm>
          <a:prstGeom prst="roundRect">
            <a:avLst>
              <a:gd name="adj" fmla="val 313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0" name="a2_op"/>
          <p:cNvSpPr/>
          <p:nvPr/>
        </p:nvSpPr>
        <p:spPr>
          <a:xfrm>
            <a:off x="3520440" y="21762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1" name="a2_op"/>
          <p:cNvSpPr txBox="1"/>
          <p:nvPr/>
        </p:nvSpPr>
        <p:spPr>
          <a:xfrm>
            <a:off x="3520440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a2_op"/>
          <p:cNvSpPr txBox="1"/>
          <p:nvPr/>
        </p:nvSpPr>
        <p:spPr>
          <a:xfrm>
            <a:off x="4087368" y="217627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A list per symbol</a:t>
            </a:r>
            <a:endParaRPr lang="en-US" sz="1500" dirty="0"/>
          </a:p>
        </p:txBody>
      </p:sp>
      <p:sp>
        <p:nvSpPr>
          <p:cNvPr id="13" name="a2_op"/>
          <p:cNvSpPr txBox="1"/>
          <p:nvPr/>
        </p:nvSpPr>
        <p:spPr>
          <a:xfrm>
            <a:off x="3520440" y="27432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SYMTAB marks an unknown symbol with * and keeps a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linked list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of the places that used it.</a:t>
            </a:r>
            <a:endParaRPr lang="en-US" sz="1350" dirty="0"/>
          </a:p>
        </p:txBody>
      </p:sp>
      <p:sp>
        <p:nvSpPr>
          <p:cNvPr id="14" name="a3_op"/>
          <p:cNvSpPr/>
          <p:nvPr/>
        </p:nvSpPr>
        <p:spPr>
          <a:xfrm>
            <a:off x="6163056" y="2011680"/>
            <a:ext cx="265176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5" name="a3_op"/>
          <p:cNvSpPr/>
          <p:nvPr/>
        </p:nvSpPr>
        <p:spPr>
          <a:xfrm>
            <a:off x="6327648" y="21762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6" name="a3_op"/>
          <p:cNvSpPr txBox="1"/>
          <p:nvPr/>
        </p:nvSpPr>
        <p:spPr>
          <a:xfrm>
            <a:off x="6327648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a3_op"/>
          <p:cNvSpPr txBox="1"/>
          <p:nvPr/>
        </p:nvSpPr>
        <p:spPr>
          <a:xfrm>
            <a:off x="6894576" y="217627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Patch when defined</a:t>
            </a:r>
            <a:endParaRPr lang="en-US" sz="1500" dirty="0"/>
          </a:p>
        </p:txBody>
      </p:sp>
      <p:sp>
        <p:nvSpPr>
          <p:cNvPr id="18" name="a3_op"/>
          <p:cNvSpPr txBox="1"/>
          <p:nvPr/>
        </p:nvSpPr>
        <p:spPr>
          <a:xfrm>
            <a:off x="6327648" y="27432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When the label finally appears, walk the list and write its address into every hole.</a:t>
            </a:r>
            <a:endParaRPr lang="en-US" sz="1350" dirty="0"/>
          </a:p>
        </p:txBody>
      </p:sp>
      <p:sp>
        <p:nvSpPr>
          <p:cNvPr id="19" name="a4_op"/>
          <p:cNvSpPr/>
          <p:nvPr/>
        </p:nvSpPr>
        <p:spPr>
          <a:xfrm>
            <a:off x="8970264" y="2011680"/>
            <a:ext cx="2651760" cy="2331720"/>
          </a:xfrm>
          <a:prstGeom prst="roundRect">
            <a:avLst>
              <a:gd name="adj" fmla="val 313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a4_op"/>
          <p:cNvSpPr/>
          <p:nvPr/>
        </p:nvSpPr>
        <p:spPr>
          <a:xfrm>
            <a:off x="9134856" y="21762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a4_op"/>
          <p:cNvSpPr txBox="1"/>
          <p:nvPr/>
        </p:nvSpPr>
        <p:spPr>
          <a:xfrm>
            <a:off x="9134856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a4_op"/>
          <p:cNvSpPr txBox="1"/>
          <p:nvPr/>
        </p:nvSpPr>
        <p:spPr>
          <a:xfrm>
            <a:off x="9701784" y="217627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At END</a:t>
            </a:r>
            <a:endParaRPr lang="en-US" sz="1500" dirty="0"/>
          </a:p>
        </p:txBody>
      </p:sp>
      <p:sp>
        <p:nvSpPr>
          <p:cNvPr id="23" name="a4_op"/>
          <p:cNvSpPr txBox="1"/>
          <p:nvPr/>
        </p:nvSpPr>
        <p:spPr>
          <a:xfrm>
            <a:off x="9134856" y="27432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Any symbol still marked * is undefined: an error.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572000"/>
            <a:ext cx="5440680" cy="1371600"/>
          </a:xfrm>
          <a:prstGeom prst="roundRect">
            <a:avLst>
              <a:gd name="adj" fmla="val 5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31520" y="47365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47365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31520" y="5102352"/>
            <a:ext cx="5074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Like a C linked list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fix { int addr; struct fix *next; };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One list per undefined symbol: the same code you wrote in Data Structures.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217920" y="4572000"/>
            <a:ext cx="5440680" cy="1371600"/>
          </a:xfrm>
          <a:prstGeom prst="roundRect">
            <a:avLst>
              <a:gd name="adj" fmla="val 5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400800" y="47365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6400800" y="47365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6400800" y="5102352"/>
            <a:ext cx="5074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Like gcc + ld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gcc's assembler leaves 00 00 00 00 for puts (Lecture 1) and the linker fills it. A one-pass assembler fills its own holes.</a:t>
            </a:r>
            <a:endParaRPr lang="en-US" sz="1350" dirty="0"/>
          </a:p>
        </p:txBody>
      </p:sp>
      <p:sp>
        <p:nvSpPr>
          <p:cNvPr id="32" name="Text 3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§2.4.1 (one-pass assemblers)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a one-pass assembler fill its holes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75 seconds,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Orange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code = a hole (address 0000 written).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SYMTAB's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waiting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column: the linked list of holes.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JLT LOOP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a backward reference is complete at once.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When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ZERO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is defined, two holes are filled together.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END no symbol is waiting: TOTAL = 3.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26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forward references of COUNT, and their patches</a:t>
            </a:r>
            <a:endParaRPr lang="en-US" sz="30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737360"/>
                <a:gridCol w="1280160"/>
                <a:gridCol w="2194560"/>
                <a:gridCol w="45262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Symbol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Used (holes) at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Defined at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Patched code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Patch as a T record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FOUND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2018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302018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T00200D022018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DONE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2015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2024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3C2024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T002016022024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TEXT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2006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2027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50A027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T00200702A027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LENGTH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200F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202D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2C202D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T00201002202D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LETTERA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2009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2030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282030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T00200A022030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ZERO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2000, 2003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2033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042033, 002033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T002001022033 T002004022033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2018, 201E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2036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002036, 0C2036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T002019022036 T00201F022036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ONE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201B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209D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18209D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T00201C02209D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440680"/>
            <a:ext cx="11109960" cy="54864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54406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Read a patch: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T00200D022018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= "at 200D, write 2 bytes: 20 18". It overwrites the 0000 left in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JEQ FOUND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(302018 at 200C). The loader applies records in order, so the patch wins.</a:t>
            </a:r>
            <a:endParaRPr lang="en-US" sz="135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§2.4.1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26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two passes are not enough: multi-pass assemblers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84632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multipass.asm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480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MULTI    START   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     EQU     TLEN/2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TLEN     EQU     TEXTEND-TEXT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 LDA     #HALF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  FIRST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 BYTE    C'BANANA'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TEXTEND  EQU     *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703320"/>
            <a:ext cx="4846320" cy="914400"/>
          </a:xfrm>
          <a:prstGeom prst="roundRect">
            <a:avLst>
              <a:gd name="adj" fmla="val 10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8313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8313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8313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490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our two-pass assembler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08736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line 2: undefined symbol TLEN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(EQU needs every symbol defined earlier)</a:t>
            </a:r>
            <a:endParaRPr lang="en-US" sz="1200" dirty="0"/>
          </a:p>
        </p:txBody>
      </p:sp>
      <p:sp>
        <p:nvSpPr>
          <p:cNvPr id="15" name="a1_mp"/>
          <p:cNvSpPr/>
          <p:nvPr/>
        </p:nvSpPr>
        <p:spPr>
          <a:xfrm>
            <a:off x="5623560" y="1188720"/>
            <a:ext cx="6035040" cy="1170432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mp"/>
          <p:cNvSpPr txBox="1"/>
          <p:nvPr/>
        </p:nvSpPr>
        <p:spPr>
          <a:xfrm>
            <a:off x="5806440" y="1225296"/>
            <a:ext cx="5715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Why Pass 1 is stuck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EQU must have a value in Pass 1, because it may change LOCCTR-dependent things later. HALF needs TLEN, TLEN needs TEXTEND: both still unknown.</a:t>
            </a:r>
            <a:endParaRPr lang="en-US" sz="1350" dirty="0"/>
          </a:p>
        </p:txBody>
      </p:sp>
      <p:sp>
        <p:nvSpPr>
          <p:cNvPr id="17" name="a2_mp"/>
          <p:cNvSpPr/>
          <p:nvPr/>
        </p:nvSpPr>
        <p:spPr>
          <a:xfrm>
            <a:off x="5623560" y="2487168"/>
            <a:ext cx="6035040" cy="1170432"/>
          </a:xfrm>
          <a:prstGeom prst="roundRect">
            <a:avLst>
              <a:gd name="adj" fmla="val 625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mp"/>
          <p:cNvSpPr txBox="1"/>
          <p:nvPr/>
        </p:nvSpPr>
        <p:spPr>
          <a:xfrm>
            <a:off x="5806440" y="2523744"/>
            <a:ext cx="5715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The multi-pass answer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Store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 = TLEN/2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with the list of symbols it waits for. When TEXTEND (000C) is defined, TLEN = 000C − 0006 = 6 becomes known, then HALF = 3. Each new value can unlock others.</a:t>
            </a:r>
            <a:endParaRPr lang="en-US" sz="1350" dirty="0"/>
          </a:p>
        </p:txBody>
      </p:sp>
      <p:sp>
        <p:nvSpPr>
          <p:cNvPr id="19" name="a3_mp"/>
          <p:cNvSpPr/>
          <p:nvPr/>
        </p:nvSpPr>
        <p:spPr>
          <a:xfrm>
            <a:off x="5623560" y="3785616"/>
            <a:ext cx="6035040" cy="1170432"/>
          </a:xfrm>
          <a:prstGeom prst="roundRect">
            <a:avLst>
              <a:gd name="adj" fmla="val 625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a3_mp"/>
          <p:cNvSpPr txBox="1"/>
          <p:nvPr/>
        </p:nvSpPr>
        <p:spPr>
          <a:xfrm>
            <a:off x="5806440" y="3822192"/>
            <a:ext cx="5715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Result</a:t>
            </a:r>
            <a:endParaRPr lang="en-US" sz="13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#HALF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→ 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010003</a:t>
            </a:r>
            <a:pPr algn="l"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Reordered so a two-pass assembler can do it, our assembler gives exactly this.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754880"/>
            <a:ext cx="4846320" cy="1234440"/>
          </a:xfrm>
          <a:prstGeom prst="roundRect">
            <a:avLst>
              <a:gd name="adj" fmla="val 592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731520" y="4919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31520" y="4919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5285232"/>
            <a:ext cx="44805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 does the same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enum { HALF = TLEN / 2 };</a:t>
            </a:r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first → gcc: 'TLEN' undeclared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§2.4.2 (multi-pass assemblers)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One, two or many passes?</a:t>
            </a:r>
            <a:endParaRPr lang="en-US" sz="3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88920"/>
                <a:gridCol w="2788920"/>
                <a:gridCol w="2788920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One-pass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Two-pass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Multi-pass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Forward jumps and data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patched later (holes)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EQU that uses a later symbol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Reads the source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once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twice (or once + stored copy)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as often as needed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Extra memory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lists of holes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intermediate file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dependency lists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Typical use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load-and-go, teaching, fast test runs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most assemblers (Beck's SIC/XE, our lab)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rare: complex symbol definitions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349240"/>
            <a:ext cx="11109960" cy="594360"/>
          </a:xfrm>
          <a:prstGeom prst="roundRect">
            <a:avLst>
              <a:gd name="adj" fmla="val 1230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534924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a C compiler reads your file once, which is why C makes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you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declare before use. The assembler takes on that work itself.</a:t>
            </a:r>
            <a:endParaRPr lang="en-US" sz="145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§2.4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26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3.3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EQU and literals in your assembler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Version 2 of your C assembler: two new tables and one new directive.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26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3.3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EQU with a number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MAXLEN EQU 6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put MAXLEN into SYMTAB with value 6. Its LOC column shows 0006.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EQU with * and A−B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TEXTEND EQU *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TLEN EQU TEXTEND-TEXT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Write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eval()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number, *, SYMBOL, SYMBOL−SYMBOL, SYMBOL+number.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LITTAB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lit { char text[40]; int addr; int placed; };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Add a literal the first time it is seen.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LTORG and END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Give every waiting literal an address and output it like a BYTE line marked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Pass 2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An operand starting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takes its address from LITTAB. Test: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countlit.asm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must match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countlit_expected.obj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Break it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Put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TLEN EQU TEXTEND-TEXT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before TEXT. Your assembler must stop with an error, not print rubbish.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sicasm_v2.c, the listing and object program of countlit.asm, and the output of task 6.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26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#65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 =X'000041'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: what is the difference?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# puts 65 in the instruction; = makes a word in memory and uses its address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Where do literals go if there is no LTORG?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after END, at the end of the program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TEXT = 0033, TEXTEND = 0039. Is TEXTEND−TEXT absolute or relative? Value?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absolute, 6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C keyword is closest to EXTREF?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extern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can a two-pass assembler handle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 #HALF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before HALF, but not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 EQU TLEN/2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before TLEN?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an EQU needs its value in Pass 1; an operand only in Pass 2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literal is a hidden, unnamed constant, like a C string literal. LTORG says where to put the pool.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EQU names a value. label − label is absolute; label + label is an error, like C pointers.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Program blocks: one LOCCTR per block, then the blocks are stacked: C's .text, .data, .bss.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Control sections are assembled apart, like .c files. D, R and M+symbol records tell the linker what to join.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One-pass: leave holes and patch them. Multi-pass: resolve symbol definitions that point forward.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Your C assembler now has OPTAB, SYMTAB, LITTAB and an expression evaluator.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26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3.3 (due before Lecture 4)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Literals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Rewrite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sumn.asm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(Lecture 3.1) so it uses literals instead of ZERO and N. Assemble it by hand: LITTAB, listing, object program.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Expressions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With TEXT = 0033, TEXTEND = 0039, MAXLEN = 6: is each legal? Absolute or relative?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TEXTEND-TEXT+MAXLEN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TEXT+MAXLEN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MAXLEN-TEXT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TEXT+TEXTEND-TEXT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Blocks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Move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RESB 4096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in countx.asm into its own block with USE. Which instructions no longer need format 4 or base-relative addressing?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One pass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Run the one-pass method by hand on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sumn.asm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List every hole and the patch T record for each.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C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main.c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counta.c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(slide 13) yourself. Run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on both .o files and match each line to a D, R or M record of countc.obj.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26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4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Macro processors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Teaching the assembler new instructions: macro definition and expansion (NAMTAB, DEFTAB, ARGTAB).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The C preprocessor and #define as a real macro processor: gcc -E.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 Today: §2.3 and §2.4. Read §4.1 before Lecture 4.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§7.5–7.6 (symbols and symbol resolution): EXTDEF/EXTREF in ELF.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Tools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on the lab PC: try them on any .o file.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lab3_files.zip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countlit.asm, countl.asm, countb.asm, countc.asm, blocks.c, main.c, counta.c.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3.3: Machine-Independent Features and Design Options</dc:title>
  <dc:subject>PptxGenJS Presentation</dc:subject>
  <dc:creator>Md Mahbub E Noor</dc:creator>
  <cp:lastModifiedBy>Md Mahbub E Noor</cp:lastModifiedBy>
  <cp:revision>1</cp:revision>
  <dcterms:created xsi:type="dcterms:W3CDTF">2026-10-10T10:02:42Z</dcterms:created>
  <dcterms:modified xsi:type="dcterms:W3CDTF">2026-10-10T10:02:42Z</dcterms:modified>
</cp:coreProperties>
</file>