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44cd96f-5fd8-a26d-9e62-0d3edf6ba0de}">
          <p14:sldIdLst>
            <p14:sldId id="256"/>
            <p14:sldId id="257"/>
            <p14:sldId id="258"/>
          </p14:sldIdLst>
        </p14:section>
        <p14:section name="SIC/XE source programs" id="{a9d6fe87-0898-63ac-b214-f4feee7c7d8f}">
          <p14:sldIdLst>
            <p14:sldId id="259"/>
            <p14:sldId id="260"/>
            <p14:sldId id="261"/>
          </p14:sldIdLst>
        </p14:section>
        <p14:section name="Choosing the format" id="{0b48ac2b-e10a-81d9-92a2-f71c0ae0c6d9}">
          <p14:sldIdLst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Program relocation" id="{62ad4b3a-1df7-0248-fd7b-77880ad0339f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ab 3.2" id="{e1911392-57ec-4497-14a3-b91bbe4fd0a6}">
          <p14:sldIdLst>
            <p14:sldId id="277"/>
            <p14:sldId id="278"/>
            <p14:sldId id="279"/>
          </p14:sldIdLst>
        </p14:section>
        <p14:section name="Wrap-up" id="{57f2b4cc-5103-6fc5-7ff2-e594616d0b19}">
          <p14:sldIdLst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3.2: Machine-Dependent Assembler Features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3.2: Machine-Dependent Assembler Features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3.2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Machine-Dependent Assembler Features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SIC/XE formats, displacements, relocation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countx.lst (excerpt)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 STL    RETADR  172032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0003 +LDB   #TOTAL  69101041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0019 JLT    LOOP    3B2FF0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001F STA    TOTAL   0F4000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0022 +JSUB  REPORT  4B101044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M00000405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M00002305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Assemble SIC/XE instructions in formats 1–4, including #, @ and +.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Choose PC-relative or base-relative addressing and compute the displacement, even a negative one.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why programs must be relocatable, and which instructions break when a program moves.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M records, and apply them when the program is loaded at another address.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3.1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SIC/XE source, formats 1, 2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Formats 3, 4: the choice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35–50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Program relocation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 records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Extending your C assembler (slides 23–24) is the lab.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28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3.1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Pass 1 build?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LOCCTR for every line, and SYMTAB. Today Pass 1 must also know each instruction's format, because sizes are now 1, 2, 3 or 4 bytes.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Which record tells the loader where to start running?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E record. Today we add the M record: "fix this field after loading".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is the most a T record can hold?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30 bytes (1E hex), as 60 hex digits.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SIC/XE source programs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New notation in the source, and what it means for the assembler.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28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New notation in SIC/XE source, read through C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3566160"/>
                <a:gridCol w="2194560"/>
                <a:gridCol w="37490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Notation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Example in COUNTX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 idea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#value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immediate: the operand is the value itself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LDT #6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 = 6;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@symbol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indirect: the word at symbol holds the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 @RETADR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jump through a pointer, like (*fp)()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+op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format 4: a full 20-bit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+JSUB REPORT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"far" call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register names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format 2: work between registers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CLEAR X · TIXR 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 += a; with two local variables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BASE symbol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directive: "B will hold symbol"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BASE TOTAL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promise, like assert(b == &amp;total)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symbol,X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indexed (as in SIC)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LDCH TEXT,X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text[i]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257800"/>
            <a:ext cx="11109960" cy="685800"/>
          </a:xfrm>
          <a:prstGeom prst="roundRect">
            <a:avLst>
              <a:gd name="adj" fmla="val 10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25780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Why machine-dependent?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Every row exists because of a feature of the SIC/XE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hardware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On a different CPU the assembler would need different rules.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§2.2, §2.2.1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28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COUNT again, now for SIC/XE: countx.asm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4023360" cy="4983480"/>
          </a:xfrm>
          <a:prstGeom prst="roundRect">
            <a:avLst>
              <a:gd name="adj" fmla="val 227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271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271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271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1887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countx.asm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27048"/>
            <a:ext cx="365760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COUNTX   START  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STL     RETADR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+LDB    #TOTAL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BASE    TOTAL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CLEAR   X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LDT     #6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CLEAR   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 TEXT,X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#65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FOUND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TIXR    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 LOOP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CNT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TOTAL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+JSUB   REPORT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@RETADR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  CNT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 #1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CNT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NEXT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RETADR   RESW   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      WORD   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  C'BANANA'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  RESB    4096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 RESW   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  RSUB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END     FIRST</a:t>
            </a:r>
            <a:endParaRPr lang="en-US" sz="950" dirty="0"/>
          </a:p>
        </p:txBody>
      </p:sp>
      <p:sp>
        <p:nvSpPr>
          <p:cNvPr id="9" name="a1_cx"/>
          <p:cNvSpPr/>
          <p:nvPr/>
        </p:nvSpPr>
        <p:spPr>
          <a:xfrm>
            <a:off x="4800600" y="1188720"/>
            <a:ext cx="685800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cx"/>
          <p:cNvSpPr txBox="1"/>
          <p:nvPr/>
        </p:nvSpPr>
        <p:spPr>
          <a:xfrm>
            <a:off x="4983480" y="1243584"/>
            <a:ext cx="6537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Registers instead of memory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index is X, the length is in T (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LDT #6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), the byte is in A.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TIXR T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compares X with T. No ZERO, ONE or LENGTH words needed.</a:t>
            </a:r>
            <a:endParaRPr lang="en-US" sz="1350" dirty="0"/>
          </a:p>
        </p:txBody>
      </p:sp>
      <p:sp>
        <p:nvSpPr>
          <p:cNvPr id="11" name="a2_cx"/>
          <p:cNvSpPr/>
          <p:nvPr/>
        </p:nvSpPr>
        <p:spPr>
          <a:xfrm>
            <a:off x="4800600" y="2395728"/>
            <a:ext cx="6858000" cy="1078992"/>
          </a:xfrm>
          <a:prstGeom prst="roundRect">
            <a:avLst>
              <a:gd name="adj" fmla="val 678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cx"/>
          <p:cNvSpPr txBox="1"/>
          <p:nvPr/>
        </p:nvSpPr>
        <p:spPr>
          <a:xfrm>
            <a:off x="4983480" y="2450592"/>
            <a:ext cx="6537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Immediate constants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#65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puts 'A' inside the instruction. In SIC we needed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LETTERA WORD 65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3" name="a3_cx"/>
          <p:cNvSpPr/>
          <p:nvPr/>
        </p:nvSpPr>
        <p:spPr>
          <a:xfrm>
            <a:off x="4800600" y="3602736"/>
            <a:ext cx="685800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cx"/>
          <p:cNvSpPr txBox="1"/>
          <p:nvPr/>
        </p:nvSpPr>
        <p:spPr>
          <a:xfrm>
            <a:off x="4983480" y="3657600"/>
            <a:ext cx="6537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 big buffer in the middle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RESB 4096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pushes TOTAL and REPORT far away. That forces base-relative addressing and format 4 (slides 12–13).</a:t>
            </a:r>
            <a:endParaRPr lang="en-US" sz="1350" dirty="0"/>
          </a:p>
        </p:txBody>
      </p:sp>
      <p:sp>
        <p:nvSpPr>
          <p:cNvPr id="15" name="a4_cx"/>
          <p:cNvSpPr/>
          <p:nvPr/>
        </p:nvSpPr>
        <p:spPr>
          <a:xfrm>
            <a:off x="4800600" y="4809744"/>
            <a:ext cx="6858000" cy="1078992"/>
          </a:xfrm>
          <a:prstGeom prst="roundRect">
            <a:avLst>
              <a:gd name="adj" fmla="val 678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cx"/>
          <p:cNvSpPr txBox="1"/>
          <p:nvPr/>
        </p:nvSpPr>
        <p:spPr>
          <a:xfrm>
            <a:off x="4983480" y="4864608"/>
            <a:ext cx="6537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 subroutine call and return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+JSUB REPORT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uses format 4.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 @RETADR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returns through the address saved by STL.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Choosing the format and the displacement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Pass 2 now has decisions to make for every instruction.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28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Formats 1 and 2: the easy ones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8580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603504"/>
                <a:gridCol w="603504"/>
                <a:gridCol w="603504"/>
                <a:gridCol w="603504"/>
                <a:gridCol w="603504"/>
                <a:gridCol w="603504"/>
                <a:gridCol w="603504"/>
                <a:gridCol w="603504"/>
                <a:gridCol w="658368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Register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PC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SW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Number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a1_f2"/>
          <p:cNvSpPr/>
          <p:nvPr/>
        </p:nvSpPr>
        <p:spPr>
          <a:xfrm>
            <a:off x="548640" y="2194560"/>
            <a:ext cx="68580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f2"/>
          <p:cNvSpPr txBox="1"/>
          <p:nvPr/>
        </p:nvSpPr>
        <p:spPr>
          <a:xfrm>
            <a:off x="731520" y="2194560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CLEAR X</a:t>
            </a:r>
            <a:endParaRPr lang="en-US" sz="1500" dirty="0"/>
          </a:p>
        </p:txBody>
      </p:sp>
      <p:sp>
        <p:nvSpPr>
          <p:cNvPr id="6" name="a1_f2"/>
          <p:cNvSpPr/>
          <p:nvPr/>
        </p:nvSpPr>
        <p:spPr>
          <a:xfrm>
            <a:off x="2286000" y="2322576"/>
            <a:ext cx="1645920" cy="493776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" name="a1_f2"/>
          <p:cNvSpPr txBox="1"/>
          <p:nvPr/>
        </p:nvSpPr>
        <p:spPr>
          <a:xfrm>
            <a:off x="2286000" y="2322576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B4</a:t>
            </a:r>
            <a:endParaRPr lang="en-US" sz="1400" dirty="0"/>
          </a:p>
        </p:txBody>
      </p:sp>
      <p:sp>
        <p:nvSpPr>
          <p:cNvPr id="8" name="a1_f2"/>
          <p:cNvSpPr/>
          <p:nvPr/>
        </p:nvSpPr>
        <p:spPr>
          <a:xfrm>
            <a:off x="3931920" y="232257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5" name="a1_f2"/>
          <p:cNvSpPr txBox="1"/>
          <p:nvPr/>
        </p:nvSpPr>
        <p:spPr>
          <a:xfrm>
            <a:off x="3931920" y="232257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a1_f2"/>
          <p:cNvSpPr/>
          <p:nvPr/>
        </p:nvSpPr>
        <p:spPr>
          <a:xfrm>
            <a:off x="4754880" y="232257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1" name="a1_f2"/>
          <p:cNvSpPr txBox="1"/>
          <p:nvPr/>
        </p:nvSpPr>
        <p:spPr>
          <a:xfrm>
            <a:off x="4754880" y="232257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12" name="a1_f2"/>
          <p:cNvSpPr txBox="1"/>
          <p:nvPr/>
        </p:nvSpPr>
        <p:spPr>
          <a:xfrm>
            <a:off x="5760720" y="2194560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→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B410</a:t>
            </a:r>
            <a:endParaRPr lang="en-US" sz="1600" dirty="0"/>
          </a:p>
        </p:txBody>
      </p:sp>
      <p:sp>
        <p:nvSpPr>
          <p:cNvPr id="13" name="a2_f2"/>
          <p:cNvSpPr/>
          <p:nvPr/>
        </p:nvSpPr>
        <p:spPr>
          <a:xfrm>
            <a:off x="548640" y="3063240"/>
            <a:ext cx="68580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f2"/>
          <p:cNvSpPr txBox="1"/>
          <p:nvPr/>
        </p:nvSpPr>
        <p:spPr>
          <a:xfrm>
            <a:off x="731520" y="3063240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TIXR T</a:t>
            </a:r>
            <a:endParaRPr lang="en-US" sz="1500" dirty="0"/>
          </a:p>
        </p:txBody>
      </p:sp>
      <p:sp>
        <p:nvSpPr>
          <p:cNvPr id="15" name="a2_f2"/>
          <p:cNvSpPr/>
          <p:nvPr/>
        </p:nvSpPr>
        <p:spPr>
          <a:xfrm>
            <a:off x="2286000" y="3191256"/>
            <a:ext cx="1645920" cy="493776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a2_f2"/>
          <p:cNvSpPr txBox="1"/>
          <p:nvPr/>
        </p:nvSpPr>
        <p:spPr>
          <a:xfrm>
            <a:off x="2286000" y="3191256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B8</a:t>
            </a:r>
            <a:endParaRPr lang="en-US" sz="1400" dirty="0"/>
          </a:p>
        </p:txBody>
      </p:sp>
      <p:sp>
        <p:nvSpPr>
          <p:cNvPr id="17" name="a2_f2"/>
          <p:cNvSpPr/>
          <p:nvPr/>
        </p:nvSpPr>
        <p:spPr>
          <a:xfrm>
            <a:off x="3931920" y="319125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8" name="a2_f2"/>
          <p:cNvSpPr txBox="1"/>
          <p:nvPr/>
        </p:nvSpPr>
        <p:spPr>
          <a:xfrm>
            <a:off x="3931920" y="319125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a2_f2"/>
          <p:cNvSpPr/>
          <p:nvPr/>
        </p:nvSpPr>
        <p:spPr>
          <a:xfrm>
            <a:off x="4754880" y="319125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0" name="a2_f2"/>
          <p:cNvSpPr txBox="1"/>
          <p:nvPr/>
        </p:nvSpPr>
        <p:spPr>
          <a:xfrm>
            <a:off x="4754880" y="319125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21" name="a2_f2"/>
          <p:cNvSpPr txBox="1"/>
          <p:nvPr/>
        </p:nvSpPr>
        <p:spPr>
          <a:xfrm>
            <a:off x="5760720" y="3063240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→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B850</a:t>
            </a:r>
            <a:endParaRPr lang="en-US" sz="1600" dirty="0"/>
          </a:p>
        </p:txBody>
      </p:sp>
      <p:sp>
        <p:nvSpPr>
          <p:cNvPr id="22" name="a3_f2"/>
          <p:cNvSpPr/>
          <p:nvPr/>
        </p:nvSpPr>
        <p:spPr>
          <a:xfrm>
            <a:off x="548640" y="3931920"/>
            <a:ext cx="68580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3" name="a3_f2"/>
          <p:cNvSpPr txBox="1"/>
          <p:nvPr/>
        </p:nvSpPr>
        <p:spPr>
          <a:xfrm>
            <a:off x="731520" y="3931920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RMO S,A</a:t>
            </a:r>
            <a:endParaRPr lang="en-US" sz="1500" dirty="0"/>
          </a:p>
        </p:txBody>
      </p:sp>
      <p:sp>
        <p:nvSpPr>
          <p:cNvPr id="24" name="a3_f2"/>
          <p:cNvSpPr/>
          <p:nvPr/>
        </p:nvSpPr>
        <p:spPr>
          <a:xfrm>
            <a:off x="2286000" y="4059936"/>
            <a:ext cx="1645920" cy="493776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a3_f2"/>
          <p:cNvSpPr txBox="1"/>
          <p:nvPr/>
        </p:nvSpPr>
        <p:spPr>
          <a:xfrm>
            <a:off x="2286000" y="4059936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</a:t>
            </a:r>
            <a:endParaRPr lang="en-US" sz="1400" dirty="0"/>
          </a:p>
        </p:txBody>
      </p:sp>
      <p:sp>
        <p:nvSpPr>
          <p:cNvPr id="26" name="a3_f2"/>
          <p:cNvSpPr/>
          <p:nvPr/>
        </p:nvSpPr>
        <p:spPr>
          <a:xfrm>
            <a:off x="3931920" y="405993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7" name="a3_f2"/>
          <p:cNvSpPr txBox="1"/>
          <p:nvPr/>
        </p:nvSpPr>
        <p:spPr>
          <a:xfrm>
            <a:off x="3931920" y="405993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a3_f2"/>
          <p:cNvSpPr/>
          <p:nvPr/>
        </p:nvSpPr>
        <p:spPr>
          <a:xfrm>
            <a:off x="4754880" y="405993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9" name="a3_f2"/>
          <p:cNvSpPr txBox="1"/>
          <p:nvPr/>
        </p:nvSpPr>
        <p:spPr>
          <a:xfrm>
            <a:off x="4754880" y="405993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30" name="a3_f2"/>
          <p:cNvSpPr txBox="1"/>
          <p:nvPr/>
        </p:nvSpPr>
        <p:spPr>
          <a:xfrm>
            <a:off x="5760720" y="3931920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→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AC40</a:t>
            </a:r>
            <a:endParaRPr lang="en-US" sz="1600" dirty="0"/>
          </a:p>
        </p:txBody>
      </p:sp>
      <p:sp>
        <p:nvSpPr>
          <p:cNvPr id="31" name="a4_f2"/>
          <p:cNvSpPr/>
          <p:nvPr/>
        </p:nvSpPr>
        <p:spPr>
          <a:xfrm>
            <a:off x="548640" y="4800600"/>
            <a:ext cx="68580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2" name="a4_f2"/>
          <p:cNvSpPr txBox="1"/>
          <p:nvPr/>
        </p:nvSpPr>
        <p:spPr>
          <a:xfrm>
            <a:off x="731520" y="4800600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 A,S</a:t>
            </a:r>
            <a:endParaRPr lang="en-US" sz="1500" dirty="0"/>
          </a:p>
        </p:txBody>
      </p:sp>
      <p:sp>
        <p:nvSpPr>
          <p:cNvPr id="33" name="a4_f2"/>
          <p:cNvSpPr/>
          <p:nvPr/>
        </p:nvSpPr>
        <p:spPr>
          <a:xfrm>
            <a:off x="2286000" y="4928616"/>
            <a:ext cx="1645920" cy="493776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4" name="a4_f2"/>
          <p:cNvSpPr txBox="1"/>
          <p:nvPr/>
        </p:nvSpPr>
        <p:spPr>
          <a:xfrm>
            <a:off x="2286000" y="4928616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</a:t>
            </a:r>
            <a:endParaRPr lang="en-US" sz="1400" dirty="0"/>
          </a:p>
        </p:txBody>
      </p:sp>
      <p:sp>
        <p:nvSpPr>
          <p:cNvPr id="35" name="a4_f2"/>
          <p:cNvSpPr/>
          <p:nvPr/>
        </p:nvSpPr>
        <p:spPr>
          <a:xfrm>
            <a:off x="3931920" y="492861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6" name="a4_f2"/>
          <p:cNvSpPr txBox="1"/>
          <p:nvPr/>
        </p:nvSpPr>
        <p:spPr>
          <a:xfrm>
            <a:off x="3931920" y="492861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37" name="a4_f2"/>
          <p:cNvSpPr/>
          <p:nvPr/>
        </p:nvSpPr>
        <p:spPr>
          <a:xfrm>
            <a:off x="4754880" y="4928616"/>
            <a:ext cx="822960" cy="493776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8" name="a4_f2"/>
          <p:cNvSpPr txBox="1"/>
          <p:nvPr/>
        </p:nvSpPr>
        <p:spPr>
          <a:xfrm>
            <a:off x="4754880" y="4928616"/>
            <a:ext cx="822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39" name="a4_f2"/>
          <p:cNvSpPr txBox="1"/>
          <p:nvPr/>
        </p:nvSpPr>
        <p:spPr>
          <a:xfrm>
            <a:off x="5760720" y="4800600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→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9004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7680960" y="1188720"/>
            <a:ext cx="3977640" cy="4754880"/>
          </a:xfrm>
          <a:prstGeom prst="roundRect">
            <a:avLst>
              <a:gd name="adj" fmla="val 183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1" name="Text 38"/>
          <p:cNvSpPr txBox="1"/>
          <p:nvPr/>
        </p:nvSpPr>
        <p:spPr>
          <a:xfrm>
            <a:off x="7863840" y="1280160"/>
            <a:ext cx="361188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How to encode format 2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1.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Opcode from OPTAB: one byte.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2.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r1 = number of the first register.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3.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r2 = number of the second (0 if there is none).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idea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 A,S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s + a;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with both values already in registers. No memory, no address, so nothing to relocate.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Format 1 (e.g.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FIX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) is just the opcode byte.</a:t>
            </a:r>
            <a:endParaRPr lang="en-US" sz="1400" dirty="0"/>
          </a:p>
        </p:txBody>
      </p:sp>
      <p:sp>
        <p:nvSpPr>
          <p:cNvPr id="42" name="Text 3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§2.2.1, Appendix A</a:t>
            </a:r>
            <a:endParaRPr lang="en-US" sz="1100" dirty="0"/>
          </a:p>
        </p:txBody>
      </p:sp>
      <p:sp>
        <p:nvSpPr>
          <p:cNvPr id="44" name="Text 4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4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Format 3 or 4: how the assembler decides</a:t>
            </a:r>
            <a:endParaRPr lang="en-US" sz="3000" dirty="0"/>
          </a:p>
        </p:txBody>
      </p:sp>
      <p:sp>
        <p:nvSpPr>
          <p:cNvPr id="3" name="a1_fl"/>
          <p:cNvSpPr/>
          <p:nvPr/>
        </p:nvSpPr>
        <p:spPr>
          <a:xfrm>
            <a:off x="548640" y="1188720"/>
            <a:ext cx="4206240" cy="786384"/>
          </a:xfrm>
          <a:prstGeom prst="roundRect">
            <a:avLst>
              <a:gd name="adj" fmla="val 9302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a1_fl"/>
          <p:cNvSpPr txBox="1"/>
          <p:nvPr/>
        </p:nvSpPr>
        <p:spPr>
          <a:xfrm>
            <a:off x="731520" y="1188720"/>
            <a:ext cx="388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Is there a + in front?</a:t>
            </a:r>
            <a:endParaRPr lang="en-US" sz="1400" dirty="0"/>
          </a:p>
        </p:txBody>
      </p:sp>
      <p:sp>
        <p:nvSpPr>
          <p:cNvPr id="5" name="a1_fl"/>
          <p:cNvSpPr/>
          <p:nvPr/>
        </p:nvSpPr>
        <p:spPr>
          <a:xfrm>
            <a:off x="4800600" y="1581912"/>
            <a:ext cx="45720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a1_fl"/>
          <p:cNvSpPr txBox="1"/>
          <p:nvPr/>
        </p:nvSpPr>
        <p:spPr>
          <a:xfrm>
            <a:off x="4818888" y="12618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yes</a:t>
            </a:r>
            <a:endParaRPr lang="en-US" sz="1100" dirty="0"/>
          </a:p>
        </p:txBody>
      </p:sp>
      <p:sp>
        <p:nvSpPr>
          <p:cNvPr id="7" name="a1_fl"/>
          <p:cNvSpPr/>
          <p:nvPr/>
        </p:nvSpPr>
        <p:spPr>
          <a:xfrm>
            <a:off x="5303520" y="1188720"/>
            <a:ext cx="6355080" cy="786384"/>
          </a:xfrm>
          <a:prstGeom prst="roundRect">
            <a:avLst>
              <a:gd name="adj" fmla="val 930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8" name="a1_fl"/>
          <p:cNvSpPr txBox="1"/>
          <p:nvPr/>
        </p:nvSpPr>
        <p:spPr>
          <a:xfrm>
            <a:off x="5486400" y="1188720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format 4: e = 1, put the full 20-bit address in. If the address is relocatable, also write an M record.</a:t>
            </a:r>
            <a:endParaRPr lang="en-US" sz="1400" dirty="0"/>
          </a:p>
        </p:txBody>
      </p:sp>
      <p:sp>
        <p:nvSpPr>
          <p:cNvPr id="9" name="a2_fl"/>
          <p:cNvSpPr/>
          <p:nvPr/>
        </p:nvSpPr>
        <p:spPr>
          <a:xfrm>
            <a:off x="2651760" y="1993392"/>
            <a:ext cx="914" cy="128016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a2_fl"/>
          <p:cNvSpPr txBox="1"/>
          <p:nvPr/>
        </p:nvSpPr>
        <p:spPr>
          <a:xfrm>
            <a:off x="2743200" y="195681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no</a:t>
            </a:r>
            <a:endParaRPr lang="en-US" sz="1000" dirty="0"/>
          </a:p>
        </p:txBody>
      </p:sp>
      <p:sp>
        <p:nvSpPr>
          <p:cNvPr id="11" name="a2_fl"/>
          <p:cNvSpPr/>
          <p:nvPr/>
        </p:nvSpPr>
        <p:spPr>
          <a:xfrm>
            <a:off x="548640" y="2139696"/>
            <a:ext cx="4206240" cy="786384"/>
          </a:xfrm>
          <a:prstGeom prst="roundRect">
            <a:avLst>
              <a:gd name="adj" fmla="val 9302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a2_fl"/>
          <p:cNvSpPr txBox="1"/>
          <p:nvPr/>
        </p:nvSpPr>
        <p:spPr>
          <a:xfrm>
            <a:off x="731520" y="2139696"/>
            <a:ext cx="388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Is the operand #constant?</a:t>
            </a:r>
            <a:endParaRPr lang="en-US" sz="1400" dirty="0"/>
          </a:p>
        </p:txBody>
      </p:sp>
      <p:sp>
        <p:nvSpPr>
          <p:cNvPr id="13" name="a2_fl"/>
          <p:cNvSpPr/>
          <p:nvPr/>
        </p:nvSpPr>
        <p:spPr>
          <a:xfrm>
            <a:off x="4800600" y="2532888"/>
            <a:ext cx="45720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a2_fl"/>
          <p:cNvSpPr txBox="1"/>
          <p:nvPr/>
        </p:nvSpPr>
        <p:spPr>
          <a:xfrm>
            <a:off x="4818888" y="22128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yes</a:t>
            </a:r>
            <a:endParaRPr lang="en-US" sz="1100" dirty="0"/>
          </a:p>
        </p:txBody>
      </p:sp>
      <p:sp>
        <p:nvSpPr>
          <p:cNvPr id="15" name="a2_fl"/>
          <p:cNvSpPr/>
          <p:nvPr/>
        </p:nvSpPr>
        <p:spPr>
          <a:xfrm>
            <a:off x="5303520" y="2139696"/>
            <a:ext cx="6355080" cy="786384"/>
          </a:xfrm>
          <a:prstGeom prst="roundRect">
            <a:avLst>
              <a:gd name="adj" fmla="val 930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2_fl"/>
          <p:cNvSpPr txBox="1"/>
          <p:nvPr/>
        </p:nvSpPr>
        <p:spPr>
          <a:xfrm>
            <a:off x="5486400" y="2139696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disp = the constant (0 to 4095), b = p = 0. Example: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LDT #6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→ 750006.</a:t>
            </a:r>
            <a:endParaRPr lang="en-US" sz="1400" dirty="0"/>
          </a:p>
        </p:txBody>
      </p:sp>
      <p:sp>
        <p:nvSpPr>
          <p:cNvPr id="17" name="a3_fl"/>
          <p:cNvSpPr/>
          <p:nvPr/>
        </p:nvSpPr>
        <p:spPr>
          <a:xfrm>
            <a:off x="2651760" y="2944368"/>
            <a:ext cx="914" cy="128016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3_fl"/>
          <p:cNvSpPr txBox="1"/>
          <p:nvPr/>
        </p:nvSpPr>
        <p:spPr>
          <a:xfrm>
            <a:off x="2743200" y="290779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no</a:t>
            </a:r>
            <a:endParaRPr lang="en-US" sz="1000" dirty="0"/>
          </a:p>
        </p:txBody>
      </p:sp>
      <p:sp>
        <p:nvSpPr>
          <p:cNvPr id="19" name="a3_fl"/>
          <p:cNvSpPr/>
          <p:nvPr/>
        </p:nvSpPr>
        <p:spPr>
          <a:xfrm>
            <a:off x="548640" y="3090672"/>
            <a:ext cx="4206240" cy="786384"/>
          </a:xfrm>
          <a:prstGeom prst="roundRect">
            <a:avLst>
              <a:gd name="adj" fmla="val 9302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a3_fl"/>
          <p:cNvSpPr txBox="1"/>
          <p:nvPr/>
        </p:nvSpPr>
        <p:spPr>
          <a:xfrm>
            <a:off x="731520" y="3090672"/>
            <a:ext cx="388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Is TA − (PC) between −2048 and +2047?</a:t>
            </a:r>
            <a:endParaRPr lang="en-US" sz="1400" dirty="0"/>
          </a:p>
        </p:txBody>
      </p:sp>
      <p:sp>
        <p:nvSpPr>
          <p:cNvPr id="21" name="a3_fl"/>
          <p:cNvSpPr/>
          <p:nvPr/>
        </p:nvSpPr>
        <p:spPr>
          <a:xfrm>
            <a:off x="4800600" y="3483864"/>
            <a:ext cx="45720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a3_fl"/>
          <p:cNvSpPr txBox="1"/>
          <p:nvPr/>
        </p:nvSpPr>
        <p:spPr>
          <a:xfrm>
            <a:off x="4818888" y="316382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yes</a:t>
            </a:r>
            <a:endParaRPr lang="en-US" sz="1100" dirty="0"/>
          </a:p>
        </p:txBody>
      </p:sp>
      <p:sp>
        <p:nvSpPr>
          <p:cNvPr id="23" name="a3_fl"/>
          <p:cNvSpPr/>
          <p:nvPr/>
        </p:nvSpPr>
        <p:spPr>
          <a:xfrm>
            <a:off x="5303520" y="3090672"/>
            <a:ext cx="6355080" cy="786384"/>
          </a:xfrm>
          <a:prstGeom prst="roundRect">
            <a:avLst>
              <a:gd name="adj" fmla="val 930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a3_fl"/>
          <p:cNvSpPr txBox="1"/>
          <p:nvPr/>
        </p:nvSpPr>
        <p:spPr>
          <a:xfrm>
            <a:off x="5486400" y="3090672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PC-relative: p = 1, disp = TA − (PC). (PC) is the address of the NEXT instruction.</a:t>
            </a:r>
            <a:endParaRPr lang="en-US" sz="1400" dirty="0"/>
          </a:p>
        </p:txBody>
      </p:sp>
      <p:sp>
        <p:nvSpPr>
          <p:cNvPr id="25" name="a4_fl"/>
          <p:cNvSpPr/>
          <p:nvPr/>
        </p:nvSpPr>
        <p:spPr>
          <a:xfrm>
            <a:off x="2651760" y="3895344"/>
            <a:ext cx="914" cy="128016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6" name="a4_fl"/>
          <p:cNvSpPr txBox="1"/>
          <p:nvPr/>
        </p:nvSpPr>
        <p:spPr>
          <a:xfrm>
            <a:off x="2743200" y="385876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no</a:t>
            </a:r>
            <a:endParaRPr lang="en-US" sz="1000" dirty="0"/>
          </a:p>
        </p:txBody>
      </p:sp>
      <p:sp>
        <p:nvSpPr>
          <p:cNvPr id="27" name="a4_fl"/>
          <p:cNvSpPr/>
          <p:nvPr/>
        </p:nvSpPr>
        <p:spPr>
          <a:xfrm>
            <a:off x="548640" y="4041648"/>
            <a:ext cx="4206240" cy="786384"/>
          </a:xfrm>
          <a:prstGeom prst="roundRect">
            <a:avLst>
              <a:gd name="adj" fmla="val 9302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8" name="a4_fl"/>
          <p:cNvSpPr txBox="1"/>
          <p:nvPr/>
        </p:nvSpPr>
        <p:spPr>
          <a:xfrm>
            <a:off x="731520" y="4041648"/>
            <a:ext cx="388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Did BASE say what B holds, and is TA − (B) between 0 and 4095?</a:t>
            </a:r>
            <a:endParaRPr lang="en-US" sz="1400" dirty="0"/>
          </a:p>
        </p:txBody>
      </p:sp>
      <p:sp>
        <p:nvSpPr>
          <p:cNvPr id="29" name="a4_fl"/>
          <p:cNvSpPr/>
          <p:nvPr/>
        </p:nvSpPr>
        <p:spPr>
          <a:xfrm>
            <a:off x="4800600" y="4434840"/>
            <a:ext cx="45720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0" name="a4_fl"/>
          <p:cNvSpPr txBox="1"/>
          <p:nvPr/>
        </p:nvSpPr>
        <p:spPr>
          <a:xfrm>
            <a:off x="4818888" y="4114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yes</a:t>
            </a:r>
            <a:endParaRPr lang="en-US" sz="1100" dirty="0"/>
          </a:p>
        </p:txBody>
      </p:sp>
      <p:sp>
        <p:nvSpPr>
          <p:cNvPr id="31" name="a4_fl"/>
          <p:cNvSpPr/>
          <p:nvPr/>
        </p:nvSpPr>
        <p:spPr>
          <a:xfrm>
            <a:off x="5303520" y="4041648"/>
            <a:ext cx="6355080" cy="786384"/>
          </a:xfrm>
          <a:prstGeom prst="roundRect">
            <a:avLst>
              <a:gd name="adj" fmla="val 930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2" name="a4_fl"/>
          <p:cNvSpPr txBox="1"/>
          <p:nvPr/>
        </p:nvSpPr>
        <p:spPr>
          <a:xfrm>
            <a:off x="5486400" y="4041648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base-relative: b = 1, disp = TA − (B).</a:t>
            </a:r>
            <a:endParaRPr lang="en-US" sz="1400" dirty="0"/>
          </a:p>
        </p:txBody>
      </p:sp>
      <p:sp>
        <p:nvSpPr>
          <p:cNvPr id="33" name="a5_fl"/>
          <p:cNvSpPr/>
          <p:nvPr/>
        </p:nvSpPr>
        <p:spPr>
          <a:xfrm>
            <a:off x="2651760" y="4846320"/>
            <a:ext cx="914" cy="128016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4" name="a5_fl"/>
          <p:cNvSpPr txBox="1"/>
          <p:nvPr/>
        </p:nvSpPr>
        <p:spPr>
          <a:xfrm>
            <a:off x="2743200" y="4809744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no</a:t>
            </a:r>
            <a:endParaRPr lang="en-US" sz="1000" dirty="0"/>
          </a:p>
        </p:txBody>
      </p:sp>
      <p:sp>
        <p:nvSpPr>
          <p:cNvPr id="35" name="a5_fl"/>
          <p:cNvSpPr/>
          <p:nvPr/>
        </p:nvSpPr>
        <p:spPr>
          <a:xfrm>
            <a:off x="548640" y="4992624"/>
            <a:ext cx="4206240" cy="786384"/>
          </a:xfrm>
          <a:prstGeom prst="roundRect">
            <a:avLst>
              <a:gd name="adj" fmla="val 9302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6" name="a5_fl"/>
          <p:cNvSpPr txBox="1"/>
          <p:nvPr/>
        </p:nvSpPr>
        <p:spPr>
          <a:xfrm>
            <a:off x="731520" y="4992624"/>
            <a:ext cx="3886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None of these?</a:t>
            </a:r>
            <a:endParaRPr lang="en-US" sz="1400" dirty="0"/>
          </a:p>
        </p:txBody>
      </p:sp>
      <p:sp>
        <p:nvSpPr>
          <p:cNvPr id="37" name="a5_fl"/>
          <p:cNvSpPr/>
          <p:nvPr/>
        </p:nvSpPr>
        <p:spPr>
          <a:xfrm>
            <a:off x="4800600" y="5385816"/>
            <a:ext cx="45720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8" name="a5_fl"/>
          <p:cNvSpPr/>
          <p:nvPr/>
        </p:nvSpPr>
        <p:spPr>
          <a:xfrm>
            <a:off x="5303520" y="4992624"/>
            <a:ext cx="6355080" cy="786384"/>
          </a:xfrm>
          <a:prstGeom prst="roundRect">
            <a:avLst>
              <a:gd name="adj" fmla="val 9302"/>
            </a:avLst>
          </a:prstGeom>
          <a:solidFill>
            <a:srgbClr val="FECACA"/>
          </a:solidFill>
          <a:ln/>
        </p:spPr>
        <p:txBody>
          <a:bodyPr/>
          <a:p/>
        </p:txBody>
      </p:sp>
      <p:sp>
        <p:nvSpPr>
          <p:cNvPr id="39" name="a5_fl"/>
          <p:cNvSpPr txBox="1"/>
          <p:nvPr/>
        </p:nvSpPr>
        <p:spPr>
          <a:xfrm>
            <a:off x="5486400" y="4992624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Error: "out of range, use format 4". The programmer must write +.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§2.2.1 (instruction formats and addressing modes)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 1: PC-relative, forward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  FIRST  STL  RETADR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     with RETADR at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0035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(from SYMTAB)</a:t>
            </a:r>
            <a:endParaRPr lang="en-US" sz="1700" dirty="0"/>
          </a:p>
        </p:txBody>
      </p:sp>
      <p:sp>
        <p:nvSpPr>
          <p:cNvPr id="4" name="a1_w1"/>
          <p:cNvSpPr/>
          <p:nvPr/>
        </p:nvSpPr>
        <p:spPr>
          <a:xfrm>
            <a:off x="548640" y="1691640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w1"/>
          <p:cNvSpPr/>
          <p:nvPr/>
        </p:nvSpPr>
        <p:spPr>
          <a:xfrm>
            <a:off x="658368" y="18653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a1_w1"/>
          <p:cNvSpPr txBox="1"/>
          <p:nvPr/>
        </p:nvSpPr>
        <p:spPr>
          <a:xfrm>
            <a:off x="658368" y="18653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a1_w1"/>
          <p:cNvSpPr txBox="1"/>
          <p:nvPr/>
        </p:nvSpPr>
        <p:spPr>
          <a:xfrm>
            <a:off x="1143000" y="1691640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Opcode: STL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14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= 0001 01|00. Simple addressing: n = 1, i = 1 →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0001 0111 = 17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8" name="a2_w1"/>
          <p:cNvSpPr/>
          <p:nvPr/>
        </p:nvSpPr>
        <p:spPr>
          <a:xfrm>
            <a:off x="548640" y="2478024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a2_w1"/>
          <p:cNvSpPr/>
          <p:nvPr/>
        </p:nvSpPr>
        <p:spPr>
          <a:xfrm>
            <a:off x="658368" y="26517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a2_w1"/>
          <p:cNvSpPr txBox="1"/>
          <p:nvPr/>
        </p:nvSpPr>
        <p:spPr>
          <a:xfrm>
            <a:off x="658368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a2_w1"/>
          <p:cNvSpPr txBox="1"/>
          <p:nvPr/>
        </p:nvSpPr>
        <p:spPr>
          <a:xfrm>
            <a:off x="1143000" y="2478024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(PC) = address of the next instruction = 0000 + 3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0003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12" name="a3_w1"/>
          <p:cNvSpPr/>
          <p:nvPr/>
        </p:nvSpPr>
        <p:spPr>
          <a:xfrm>
            <a:off x="548640" y="3264408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3_w1"/>
          <p:cNvSpPr/>
          <p:nvPr/>
        </p:nvSpPr>
        <p:spPr>
          <a:xfrm>
            <a:off x="658368" y="3438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a3_w1"/>
          <p:cNvSpPr txBox="1"/>
          <p:nvPr/>
        </p:nvSpPr>
        <p:spPr>
          <a:xfrm>
            <a:off x="658368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a3_w1"/>
          <p:cNvSpPr txBox="1"/>
          <p:nvPr/>
        </p:nvSpPr>
        <p:spPr>
          <a:xfrm>
            <a:off x="1143000" y="3264408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disp = TA − (PC) = 0035 − 0003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032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Fits in −2048 … 2047, so p = 1.</a:t>
            </a:r>
            <a:endParaRPr lang="en-US" sz="1450" dirty="0"/>
          </a:p>
        </p:txBody>
      </p:sp>
      <p:sp>
        <p:nvSpPr>
          <p:cNvPr id="16" name="a4_w1"/>
          <p:cNvSpPr/>
          <p:nvPr/>
        </p:nvSpPr>
        <p:spPr>
          <a:xfrm>
            <a:off x="548640" y="4050792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a4_w1"/>
          <p:cNvSpPr/>
          <p:nvPr/>
        </p:nvSpPr>
        <p:spPr>
          <a:xfrm>
            <a:off x="658368" y="422452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4_w1"/>
          <p:cNvSpPr txBox="1"/>
          <p:nvPr/>
        </p:nvSpPr>
        <p:spPr>
          <a:xfrm>
            <a:off x="658368" y="4224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a4_w1"/>
          <p:cNvSpPr txBox="1"/>
          <p:nvPr/>
        </p:nvSpPr>
        <p:spPr>
          <a:xfrm>
            <a:off x="1143000" y="4050792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Flags x b p e = 0 0 1 0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2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disp in 12 bits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032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20" name="a5_w1"/>
          <p:cNvSpPr/>
          <p:nvPr/>
        </p:nvSpPr>
        <p:spPr>
          <a:xfrm>
            <a:off x="548640" y="4837176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1" name="a5_w1"/>
          <p:cNvSpPr/>
          <p:nvPr/>
        </p:nvSpPr>
        <p:spPr>
          <a:xfrm>
            <a:off x="658368" y="50109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2" name="a5_w1"/>
          <p:cNvSpPr txBox="1"/>
          <p:nvPr/>
        </p:nvSpPr>
        <p:spPr>
          <a:xfrm>
            <a:off x="658368" y="5010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a5_w1"/>
          <p:cNvSpPr txBox="1"/>
          <p:nvPr/>
        </p:nvSpPr>
        <p:spPr>
          <a:xfrm>
            <a:off x="1143000" y="4837176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Join: 17 | 2 | 032  → 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172032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772400" y="1691640"/>
            <a:ext cx="97155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772400" y="1691640"/>
            <a:ext cx="9715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000101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743950" y="1691640"/>
            <a:ext cx="277586" cy="50292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8743950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9021536" y="1691640"/>
            <a:ext cx="277586" cy="50292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9021536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299121" y="1691640"/>
            <a:ext cx="277586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9299121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576707" y="1691640"/>
            <a:ext cx="277586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9576707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9854293" y="1691640"/>
            <a:ext cx="277586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854293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131879" y="1691640"/>
            <a:ext cx="277586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10131879" y="1691640"/>
            <a:ext cx="277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0409464" y="1691640"/>
            <a:ext cx="1249136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10409464" y="1691640"/>
            <a:ext cx="1249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0" y="22402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opcode · n · i · x · b · p · e · disp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7772400" y="2697480"/>
            <a:ext cx="3886200" cy="3246120"/>
          </a:xfrm>
          <a:prstGeom prst="roundRect">
            <a:avLst>
              <a:gd name="adj" fmla="val 22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955280" y="2788920"/>
            <a:ext cx="3566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The trap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(PC) is </a:t>
            </a:r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not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the address of STL itself. During execution the CPU has already fetched STL, so PC points to the next instruction.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Using 0000 instead of 0003 gives 035: a different, wrong address.</a:t>
            </a:r>
            <a:endParaRPr lang="en-US" sz="1450" dirty="0"/>
          </a:p>
        </p:txBody>
      </p:sp>
      <p:sp>
        <p:nvSpPr>
          <p:cNvPr id="44" name="Text 4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 2: PC-relative, backward (negative)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0019         JLT  LOOP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     with LOOP at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000C</a:t>
            </a:r>
            <a:endParaRPr lang="en-US" sz="1700" dirty="0"/>
          </a:p>
        </p:txBody>
      </p:sp>
      <p:sp>
        <p:nvSpPr>
          <p:cNvPr id="4" name="a1_w2"/>
          <p:cNvSpPr/>
          <p:nvPr/>
        </p:nvSpPr>
        <p:spPr>
          <a:xfrm>
            <a:off x="548640" y="1691640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w2"/>
          <p:cNvSpPr/>
          <p:nvPr/>
        </p:nvSpPr>
        <p:spPr>
          <a:xfrm>
            <a:off x="658368" y="18653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a1_w2"/>
          <p:cNvSpPr txBox="1"/>
          <p:nvPr/>
        </p:nvSpPr>
        <p:spPr>
          <a:xfrm>
            <a:off x="658368" y="18653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a1_w2"/>
          <p:cNvSpPr txBox="1"/>
          <p:nvPr/>
        </p:nvSpPr>
        <p:spPr>
          <a:xfrm>
            <a:off x="1143000" y="1691640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Opcode: JLT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38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plus n = i = 1 →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3B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8" name="a2_w2"/>
          <p:cNvSpPr/>
          <p:nvPr/>
        </p:nvSpPr>
        <p:spPr>
          <a:xfrm>
            <a:off x="548640" y="2478024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a2_w2"/>
          <p:cNvSpPr/>
          <p:nvPr/>
        </p:nvSpPr>
        <p:spPr>
          <a:xfrm>
            <a:off x="658368" y="26517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a2_w2"/>
          <p:cNvSpPr txBox="1"/>
          <p:nvPr/>
        </p:nvSpPr>
        <p:spPr>
          <a:xfrm>
            <a:off x="658368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a2_w2"/>
          <p:cNvSpPr txBox="1"/>
          <p:nvPr/>
        </p:nvSpPr>
        <p:spPr>
          <a:xfrm>
            <a:off x="1143000" y="2478024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(PC) = 0019 + 3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001C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12" name="a3_w2"/>
          <p:cNvSpPr/>
          <p:nvPr/>
        </p:nvSpPr>
        <p:spPr>
          <a:xfrm>
            <a:off x="548640" y="3264408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3_w2"/>
          <p:cNvSpPr/>
          <p:nvPr/>
        </p:nvSpPr>
        <p:spPr>
          <a:xfrm>
            <a:off x="658368" y="3438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a3_w2"/>
          <p:cNvSpPr txBox="1"/>
          <p:nvPr/>
        </p:nvSpPr>
        <p:spPr>
          <a:xfrm>
            <a:off x="658368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a3_w2"/>
          <p:cNvSpPr txBox="1"/>
          <p:nvPr/>
        </p:nvSpPr>
        <p:spPr>
          <a:xfrm>
            <a:off x="1143000" y="3264408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disp = 000C − 001C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−10 hex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(−16). Negative, but within −2048 … 2047.</a:t>
            </a:r>
            <a:endParaRPr lang="en-US" sz="1450" dirty="0"/>
          </a:p>
        </p:txBody>
      </p:sp>
      <p:sp>
        <p:nvSpPr>
          <p:cNvPr id="16" name="a4_w2"/>
          <p:cNvSpPr/>
          <p:nvPr/>
        </p:nvSpPr>
        <p:spPr>
          <a:xfrm>
            <a:off x="548640" y="4050792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a4_w2"/>
          <p:cNvSpPr/>
          <p:nvPr/>
        </p:nvSpPr>
        <p:spPr>
          <a:xfrm>
            <a:off x="658368" y="422452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4_w2"/>
          <p:cNvSpPr txBox="1"/>
          <p:nvPr/>
        </p:nvSpPr>
        <p:spPr>
          <a:xfrm>
            <a:off x="658368" y="4224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a4_w2"/>
          <p:cNvSpPr txBox="1"/>
          <p:nvPr/>
        </p:nvSpPr>
        <p:spPr>
          <a:xfrm>
            <a:off x="1143000" y="4050792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12-bit two's complement of −10 hex: 1000 − 010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FF0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20" name="a5_w2"/>
          <p:cNvSpPr/>
          <p:nvPr/>
        </p:nvSpPr>
        <p:spPr>
          <a:xfrm>
            <a:off x="548640" y="4837176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1" name="a5_w2"/>
          <p:cNvSpPr/>
          <p:nvPr/>
        </p:nvSpPr>
        <p:spPr>
          <a:xfrm>
            <a:off x="658368" y="50109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2" name="a5_w2"/>
          <p:cNvSpPr txBox="1"/>
          <p:nvPr/>
        </p:nvSpPr>
        <p:spPr>
          <a:xfrm>
            <a:off x="658368" y="5010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a5_w2"/>
          <p:cNvSpPr txBox="1"/>
          <p:nvPr/>
        </p:nvSpPr>
        <p:spPr>
          <a:xfrm>
            <a:off x="1143000" y="4837176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Join: 3B | 2 | FF0  → 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3B2FF0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772400" y="1691640"/>
            <a:ext cx="3886200" cy="1965960"/>
          </a:xfrm>
          <a:prstGeom prst="roundRect">
            <a:avLst>
              <a:gd name="adj" fmla="val 37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955280" y="18562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955280" y="18562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955280" y="2221992"/>
            <a:ext cx="352044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Two's complement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negative int in C is two's complement too: −16 in 32 bits is FFFFFFF0. Here only 12 bits are kept: FF0.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7772400" y="3840480"/>
            <a:ext cx="3886200" cy="2103120"/>
          </a:xfrm>
          <a:prstGeom prst="roundRect">
            <a:avLst>
              <a:gd name="adj" fmla="val 34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7955280" y="40050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955280" y="40050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955280" y="4370832"/>
            <a:ext cx="35204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a negative index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p[-16]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C means "16 elements before p". A negative disp means "before the next instruction": a jump back to the top of a loop.</a:t>
            </a:r>
            <a:endParaRPr lang="en-US" sz="135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 3: too far for PC, so base-relative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001F         STA  TOTAL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     with TOTAL at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1041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, after BUFFER RESB 4096</a:t>
            </a:r>
            <a:endParaRPr lang="en-US" sz="1700" dirty="0"/>
          </a:p>
        </p:txBody>
      </p:sp>
      <p:sp>
        <p:nvSpPr>
          <p:cNvPr id="4" name="a1_w3"/>
          <p:cNvSpPr/>
          <p:nvPr/>
        </p:nvSpPr>
        <p:spPr>
          <a:xfrm>
            <a:off x="548640" y="1691640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w3"/>
          <p:cNvSpPr/>
          <p:nvPr/>
        </p:nvSpPr>
        <p:spPr>
          <a:xfrm>
            <a:off x="658368" y="18653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a1_w3"/>
          <p:cNvSpPr txBox="1"/>
          <p:nvPr/>
        </p:nvSpPr>
        <p:spPr>
          <a:xfrm>
            <a:off x="658368" y="18653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a1_w3"/>
          <p:cNvSpPr txBox="1"/>
          <p:nvPr/>
        </p:nvSpPr>
        <p:spPr>
          <a:xfrm>
            <a:off x="1143000" y="1691640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Try PC-relative: (PC) = 0022. TA − (PC) = 1041 − 0022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101F = 4127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Too big: the limit is 2047.</a:t>
            </a:r>
            <a:endParaRPr lang="en-US" sz="1450" dirty="0"/>
          </a:p>
        </p:txBody>
      </p:sp>
      <p:sp>
        <p:nvSpPr>
          <p:cNvPr id="8" name="a2_w3"/>
          <p:cNvSpPr/>
          <p:nvPr/>
        </p:nvSpPr>
        <p:spPr>
          <a:xfrm>
            <a:off x="548640" y="2478024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a2_w3"/>
          <p:cNvSpPr/>
          <p:nvPr/>
        </p:nvSpPr>
        <p:spPr>
          <a:xfrm>
            <a:off x="658368" y="26517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a2_w3"/>
          <p:cNvSpPr txBox="1"/>
          <p:nvPr/>
        </p:nvSpPr>
        <p:spPr>
          <a:xfrm>
            <a:off x="658368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a2_w3"/>
          <p:cNvSpPr txBox="1"/>
          <p:nvPr/>
        </p:nvSpPr>
        <p:spPr>
          <a:xfrm>
            <a:off x="1143000" y="2478024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Try base-relative: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 TOTAL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told the assembler (B)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1041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12" name="a3_w3"/>
          <p:cNvSpPr/>
          <p:nvPr/>
        </p:nvSpPr>
        <p:spPr>
          <a:xfrm>
            <a:off x="548640" y="3264408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3_w3"/>
          <p:cNvSpPr/>
          <p:nvPr/>
        </p:nvSpPr>
        <p:spPr>
          <a:xfrm>
            <a:off x="658368" y="3438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a3_w3"/>
          <p:cNvSpPr txBox="1"/>
          <p:nvPr/>
        </p:nvSpPr>
        <p:spPr>
          <a:xfrm>
            <a:off x="658368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a3_w3"/>
          <p:cNvSpPr txBox="1"/>
          <p:nvPr/>
        </p:nvSpPr>
        <p:spPr>
          <a:xfrm>
            <a:off x="1143000" y="3264408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disp = TA − (B) = 1041 − 1041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000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Fits in 0 … 4095, so b = 1.</a:t>
            </a:r>
            <a:endParaRPr lang="en-US" sz="1450" dirty="0"/>
          </a:p>
        </p:txBody>
      </p:sp>
      <p:sp>
        <p:nvSpPr>
          <p:cNvPr id="16" name="a4_w3"/>
          <p:cNvSpPr/>
          <p:nvPr/>
        </p:nvSpPr>
        <p:spPr>
          <a:xfrm>
            <a:off x="548640" y="4050792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a4_w3"/>
          <p:cNvSpPr/>
          <p:nvPr/>
        </p:nvSpPr>
        <p:spPr>
          <a:xfrm>
            <a:off x="658368" y="422452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4_w3"/>
          <p:cNvSpPr txBox="1"/>
          <p:nvPr/>
        </p:nvSpPr>
        <p:spPr>
          <a:xfrm>
            <a:off x="658368" y="4224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a4_w3"/>
          <p:cNvSpPr txBox="1"/>
          <p:nvPr/>
        </p:nvSpPr>
        <p:spPr>
          <a:xfrm>
            <a:off x="1143000" y="4050792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STA = 0C, plus n = i = 1 →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0F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Flags x b p e = 0100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4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20" name="a5_w3"/>
          <p:cNvSpPr/>
          <p:nvPr/>
        </p:nvSpPr>
        <p:spPr>
          <a:xfrm>
            <a:off x="548640" y="4837176"/>
            <a:ext cx="69494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1" name="a5_w3"/>
          <p:cNvSpPr/>
          <p:nvPr/>
        </p:nvSpPr>
        <p:spPr>
          <a:xfrm>
            <a:off x="658368" y="50109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2" name="a5_w3"/>
          <p:cNvSpPr txBox="1"/>
          <p:nvPr/>
        </p:nvSpPr>
        <p:spPr>
          <a:xfrm>
            <a:off x="658368" y="5010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a5_w3"/>
          <p:cNvSpPr txBox="1"/>
          <p:nvPr/>
        </p:nvSpPr>
        <p:spPr>
          <a:xfrm>
            <a:off x="1143000" y="4837176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Join: 0F | 4 | 000  → 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0F4000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772400" y="1691640"/>
            <a:ext cx="3886200" cy="4251960"/>
          </a:xfrm>
          <a:prstGeom prst="roundRect">
            <a:avLst>
              <a:gd name="adj" fmla="val 188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955280" y="18562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955280" y="18562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955280" y="2221992"/>
            <a:ext cx="3520440" cy="3630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BASE is only a promise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 TOTAL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makes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no code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 program itself must put the address of TOTAL into B, here with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+LDB #TOTAL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0003.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Forget that instruction, and everything still assembles, but STA writes to a wrong address at run time. Like using an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uninitialised pointer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C: no error message, just wrong results.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 4: immediate, indirect and format 4</a:t>
            </a:r>
            <a:endParaRPr lang="en-US" sz="3000" dirty="0"/>
          </a:p>
        </p:txBody>
      </p:sp>
      <p:sp>
        <p:nvSpPr>
          <p:cNvPr id="3" name="a1_e4"/>
          <p:cNvSpPr/>
          <p:nvPr/>
        </p:nvSpPr>
        <p:spPr>
          <a:xfrm>
            <a:off x="548640" y="1188720"/>
            <a:ext cx="11109960" cy="841248"/>
          </a:xfrm>
          <a:prstGeom prst="roundRect">
            <a:avLst>
              <a:gd name="adj" fmla="val 8696"/>
            </a:avLst>
          </a:prstGeom>
          <a:solidFill>
            <a:srgbClr val="FEF3C7"/>
          </a:solidFill>
          <a:ln/>
        </p:spPr>
        <p:txBody>
          <a:bodyPr/>
          <a:p/>
        </p:txBody>
      </p:sp>
      <p:sp>
        <p:nvSpPr>
          <p:cNvPr id="4" name="a1_e4"/>
          <p:cNvSpPr txBox="1"/>
          <p:nvPr/>
        </p:nvSpPr>
        <p:spPr>
          <a:xfrm>
            <a:off x="731520" y="118872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LDT #6</a:t>
            </a:r>
            <a:endParaRPr lang="en-US" sz="1500" dirty="0"/>
          </a:p>
        </p:txBody>
      </p:sp>
      <p:sp>
        <p:nvSpPr>
          <p:cNvPr id="5" name="a1_e4"/>
          <p:cNvSpPr txBox="1"/>
          <p:nvPr/>
        </p:nvSpPr>
        <p:spPr>
          <a:xfrm>
            <a:off x="2743200" y="1188720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750006</a:t>
            </a:r>
            <a:endParaRPr lang="en-US" sz="1500" dirty="0"/>
          </a:p>
        </p:txBody>
      </p:sp>
      <p:sp>
        <p:nvSpPr>
          <p:cNvPr id="6" name="a1_e4"/>
          <p:cNvSpPr txBox="1"/>
          <p:nvPr/>
        </p:nvSpPr>
        <p:spPr>
          <a:xfrm>
            <a:off x="4297680" y="1188720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LDT = 74, immediate (n = 0, i = 1) → 75. A constant: no PC, no base, disp = 006.</a:t>
            </a:r>
            <a:endParaRPr lang="en-US" sz="1350" dirty="0"/>
          </a:p>
        </p:txBody>
      </p:sp>
      <p:sp>
        <p:nvSpPr>
          <p:cNvPr id="7" name="a1_e4"/>
          <p:cNvSpPr txBox="1"/>
          <p:nvPr/>
        </p:nvSpPr>
        <p:spPr>
          <a:xfrm>
            <a:off x="9509760" y="1188720"/>
            <a:ext cx="2057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C: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= 6;</a:t>
            </a:r>
            <a:endParaRPr lang="en-US" sz="1300" dirty="0"/>
          </a:p>
        </p:txBody>
      </p:sp>
      <p:sp>
        <p:nvSpPr>
          <p:cNvPr id="8" name="a2_e4"/>
          <p:cNvSpPr/>
          <p:nvPr/>
        </p:nvSpPr>
        <p:spPr>
          <a:xfrm>
            <a:off x="548640" y="2139696"/>
            <a:ext cx="11109960" cy="841248"/>
          </a:xfrm>
          <a:prstGeom prst="roundRect">
            <a:avLst>
              <a:gd name="adj" fmla="val 8696"/>
            </a:avLst>
          </a:prstGeom>
          <a:solidFill>
            <a:srgbClr val="FEF3C7"/>
          </a:solidFill>
          <a:ln/>
        </p:spPr>
        <p:txBody>
          <a:bodyPr/>
          <a:p/>
        </p:txBody>
      </p:sp>
      <p:sp>
        <p:nvSpPr>
          <p:cNvPr id="9" name="a2_e4"/>
          <p:cNvSpPr txBox="1"/>
          <p:nvPr/>
        </p:nvSpPr>
        <p:spPr>
          <a:xfrm>
            <a:off x="731520" y="2139696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#65</a:t>
            </a:r>
            <a:endParaRPr lang="en-US" sz="1500" dirty="0"/>
          </a:p>
        </p:txBody>
      </p:sp>
      <p:sp>
        <p:nvSpPr>
          <p:cNvPr id="10" name="a2_e4"/>
          <p:cNvSpPr txBox="1"/>
          <p:nvPr/>
        </p:nvSpPr>
        <p:spPr>
          <a:xfrm>
            <a:off x="2743200" y="2139696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290041</a:t>
            </a:r>
            <a:endParaRPr lang="en-US" sz="1500" dirty="0"/>
          </a:p>
        </p:txBody>
      </p:sp>
      <p:sp>
        <p:nvSpPr>
          <p:cNvPr id="11" name="a2_e4"/>
          <p:cNvSpPr txBox="1"/>
          <p:nvPr/>
        </p:nvSpPr>
        <p:spPr>
          <a:xfrm>
            <a:off x="4297680" y="2139696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COMP = 28 → 29. disp = 65 = 041 hex. The 'A' lives inside the instruction.</a:t>
            </a:r>
            <a:endParaRPr lang="en-US" sz="1350" dirty="0"/>
          </a:p>
        </p:txBody>
      </p:sp>
      <p:sp>
        <p:nvSpPr>
          <p:cNvPr id="12" name="a2_e4"/>
          <p:cNvSpPr txBox="1"/>
          <p:nvPr/>
        </p:nvSpPr>
        <p:spPr>
          <a:xfrm>
            <a:off x="9509760" y="2139696"/>
            <a:ext cx="2057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C: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== 'A'</a:t>
            </a:r>
            <a:endParaRPr lang="en-US" sz="1300" dirty="0"/>
          </a:p>
        </p:txBody>
      </p:sp>
      <p:sp>
        <p:nvSpPr>
          <p:cNvPr id="13" name="a3_e4"/>
          <p:cNvSpPr/>
          <p:nvPr/>
        </p:nvSpPr>
        <p:spPr>
          <a:xfrm>
            <a:off x="548640" y="3090672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a3_e4"/>
          <p:cNvSpPr txBox="1"/>
          <p:nvPr/>
        </p:nvSpPr>
        <p:spPr>
          <a:xfrm>
            <a:off x="731520" y="3090672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 @RETADR</a:t>
            </a:r>
            <a:endParaRPr lang="en-US" sz="1500" dirty="0"/>
          </a:p>
        </p:txBody>
      </p:sp>
      <p:sp>
        <p:nvSpPr>
          <p:cNvPr id="15" name="a3_e4"/>
          <p:cNvSpPr txBox="1"/>
          <p:nvPr/>
        </p:nvSpPr>
        <p:spPr>
          <a:xfrm>
            <a:off x="2743200" y="3090672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3E200C</a:t>
            </a:r>
            <a:endParaRPr lang="en-US" sz="1500" dirty="0"/>
          </a:p>
        </p:txBody>
      </p:sp>
      <p:sp>
        <p:nvSpPr>
          <p:cNvPr id="16" name="a3_e4"/>
          <p:cNvSpPr txBox="1"/>
          <p:nvPr/>
        </p:nvSpPr>
        <p:spPr>
          <a:xfrm>
            <a:off x="4297680" y="3090672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J = 3C, indirect (n = 1, i = 0) → 3E. PC-relative to RETADR: 0035 − 0029 = 00C.</a:t>
            </a:r>
            <a:endParaRPr lang="en-US" sz="1350" dirty="0"/>
          </a:p>
        </p:txBody>
      </p:sp>
      <p:sp>
        <p:nvSpPr>
          <p:cNvPr id="17" name="a3_e4"/>
          <p:cNvSpPr txBox="1"/>
          <p:nvPr/>
        </p:nvSpPr>
        <p:spPr>
          <a:xfrm>
            <a:off x="9509760" y="3090672"/>
            <a:ext cx="2057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C: return via a saved address</a:t>
            </a:r>
            <a:endParaRPr lang="en-US" sz="1300" dirty="0"/>
          </a:p>
        </p:txBody>
      </p:sp>
      <p:sp>
        <p:nvSpPr>
          <p:cNvPr id="18" name="a4_e4"/>
          <p:cNvSpPr/>
          <p:nvPr/>
        </p:nvSpPr>
        <p:spPr>
          <a:xfrm>
            <a:off x="548640" y="4041648"/>
            <a:ext cx="11109960" cy="841248"/>
          </a:xfrm>
          <a:prstGeom prst="roundRect">
            <a:avLst>
              <a:gd name="adj" fmla="val 8696"/>
            </a:avLst>
          </a:prstGeom>
          <a:solidFill>
            <a:srgbClr val="FECACA"/>
          </a:solidFill>
          <a:ln/>
        </p:spPr>
        <p:txBody>
          <a:bodyPr/>
          <a:p/>
        </p:txBody>
      </p:sp>
      <p:sp>
        <p:nvSpPr>
          <p:cNvPr id="19" name="a4_e4"/>
          <p:cNvSpPr txBox="1"/>
          <p:nvPr/>
        </p:nvSpPr>
        <p:spPr>
          <a:xfrm>
            <a:off x="731520" y="4041648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+JSUB REPORT</a:t>
            </a:r>
            <a:endParaRPr lang="en-US" sz="1500" dirty="0"/>
          </a:p>
        </p:txBody>
      </p:sp>
      <p:sp>
        <p:nvSpPr>
          <p:cNvPr id="20" name="a4_e4"/>
          <p:cNvSpPr txBox="1"/>
          <p:nvPr/>
        </p:nvSpPr>
        <p:spPr>
          <a:xfrm>
            <a:off x="2743200" y="4041648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4B101044</a:t>
            </a:r>
            <a:endParaRPr lang="en-US" sz="1500" dirty="0"/>
          </a:p>
        </p:txBody>
      </p:sp>
      <p:sp>
        <p:nvSpPr>
          <p:cNvPr id="21" name="a4_e4"/>
          <p:cNvSpPr txBox="1"/>
          <p:nvPr/>
        </p:nvSpPr>
        <p:spPr>
          <a:xfrm>
            <a:off x="4297680" y="4041648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JSUB = 48 → 4B. e = 1: flags 0001 = 1. Full address 01044.</a:t>
            </a:r>
            <a:endParaRPr lang="en-US" sz="1350" dirty="0"/>
          </a:p>
        </p:txBody>
      </p:sp>
      <p:sp>
        <p:nvSpPr>
          <p:cNvPr id="22" name="a4_e4"/>
          <p:cNvSpPr txBox="1"/>
          <p:nvPr/>
        </p:nvSpPr>
        <p:spPr>
          <a:xfrm>
            <a:off x="9509760" y="4041648"/>
            <a:ext cx="2057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C: a far call</a:t>
            </a:r>
            <a:endParaRPr lang="en-US" sz="1300" dirty="0"/>
          </a:p>
        </p:txBody>
      </p:sp>
      <p:sp>
        <p:nvSpPr>
          <p:cNvPr id="23" name="a5_e4"/>
          <p:cNvSpPr/>
          <p:nvPr/>
        </p:nvSpPr>
        <p:spPr>
          <a:xfrm>
            <a:off x="548640" y="4992624"/>
            <a:ext cx="11109960" cy="841248"/>
          </a:xfrm>
          <a:prstGeom prst="roundRect">
            <a:avLst>
              <a:gd name="adj" fmla="val 8696"/>
            </a:avLst>
          </a:prstGeom>
          <a:solidFill>
            <a:srgbClr val="FECACA"/>
          </a:solidFill>
          <a:ln/>
        </p:spPr>
        <p:txBody>
          <a:bodyPr/>
          <a:p/>
        </p:txBody>
      </p:sp>
      <p:sp>
        <p:nvSpPr>
          <p:cNvPr id="24" name="a5_e4"/>
          <p:cNvSpPr txBox="1"/>
          <p:nvPr/>
        </p:nvSpPr>
        <p:spPr>
          <a:xfrm>
            <a:off x="731520" y="4992624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+LDB #TOTAL</a:t>
            </a:r>
            <a:endParaRPr lang="en-US" sz="1500" dirty="0"/>
          </a:p>
        </p:txBody>
      </p:sp>
      <p:sp>
        <p:nvSpPr>
          <p:cNvPr id="25" name="a5_e4"/>
          <p:cNvSpPr txBox="1"/>
          <p:nvPr/>
        </p:nvSpPr>
        <p:spPr>
          <a:xfrm>
            <a:off x="2743200" y="4992624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69101041</a:t>
            </a:r>
            <a:endParaRPr lang="en-US" sz="1500" dirty="0"/>
          </a:p>
        </p:txBody>
      </p:sp>
      <p:sp>
        <p:nvSpPr>
          <p:cNvPr id="26" name="a5_e4"/>
          <p:cNvSpPr txBox="1"/>
          <p:nvPr/>
        </p:nvSpPr>
        <p:spPr>
          <a:xfrm>
            <a:off x="4297680" y="4992624"/>
            <a:ext cx="5120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LDB = 68, immediate → 69. e = 1. Address 01041: B gets the address of TOTAL.</a:t>
            </a:r>
            <a:endParaRPr lang="en-US" sz="1350" dirty="0"/>
          </a:p>
        </p:txBody>
      </p:sp>
      <p:sp>
        <p:nvSpPr>
          <p:cNvPr id="27" name="a5_e4"/>
          <p:cNvSpPr txBox="1"/>
          <p:nvPr/>
        </p:nvSpPr>
        <p:spPr>
          <a:xfrm>
            <a:off x="9509760" y="4992624"/>
            <a:ext cx="2057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C: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= &amp;total;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Red rows are format 4: their addresses are absolute, so each one will need an M record (Part 3).</a:t>
            </a:r>
            <a:endParaRPr lang="en-US" sz="125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whole COUNTX listing, coloured by addressing mode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15568"/>
            <a:ext cx="68580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03504" y="1115568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LOC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234440" y="1115568"/>
            <a:ext cx="283464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289304" y="11155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source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069080" y="1115568"/>
            <a:ext cx="132588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123944" y="11155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code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394960" y="1115568"/>
            <a:ext cx="160020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49824" y="111556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mode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1389888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03504" y="1389888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234440" y="1389888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1289304" y="1389888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STL    RETADR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069080" y="1389888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123944" y="1389888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172032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394960" y="1389888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449824" y="1389888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1589227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03504" y="1589227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0003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234440" y="1589227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289304" y="1589227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+LDB   #TOTAL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069080" y="1589227"/>
            <a:ext cx="1325880" cy="199339"/>
          </a:xfrm>
          <a:prstGeom prst="rect">
            <a:avLst/>
          </a:prstGeom>
          <a:solidFill>
            <a:srgbClr val="FECACA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123944" y="1589227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69101041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394960" y="1589227"/>
            <a:ext cx="1600200" cy="199339"/>
          </a:xfrm>
          <a:prstGeom prst="rect">
            <a:avLst/>
          </a:prstGeom>
          <a:solidFill>
            <a:srgbClr val="FECACA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5449824" y="1589227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format 4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48640" y="1788566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03504" y="1788566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0007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234440" y="1788566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289304" y="1788566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CLEAR  X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069080" y="1788566"/>
            <a:ext cx="132588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123944" y="1788566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B410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394960" y="1788566"/>
            <a:ext cx="16002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5449824" y="1788566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format 2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48640" y="1987906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603504" y="1987906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0009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1234440" y="1987906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289304" y="1987906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LDT    #6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069080" y="1987906"/>
            <a:ext cx="132588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4123944" y="1987906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750006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394960" y="1987906"/>
            <a:ext cx="160020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5449824" y="1987906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immediate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48640" y="2187245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603504" y="2187245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000C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1234440" y="2187245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1289304" y="2187245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CLEAR  A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4069080" y="2187245"/>
            <a:ext cx="132588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4123944" y="2187245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B400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394960" y="2187245"/>
            <a:ext cx="16002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5449824" y="2187245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format 2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548640" y="2386584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603504" y="2386584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000E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1234440" y="2386584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1289304" y="2386584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LDCH   TEXT,X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4069080" y="2386584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6" name="Text 54"/>
          <p:cNvSpPr txBox="1"/>
          <p:nvPr/>
        </p:nvSpPr>
        <p:spPr>
          <a:xfrm>
            <a:off x="4123944" y="2386584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53A02A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5394960" y="2386584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8" name="Text 56"/>
          <p:cNvSpPr txBox="1"/>
          <p:nvPr/>
        </p:nvSpPr>
        <p:spPr>
          <a:xfrm>
            <a:off x="5449824" y="2386584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548640" y="2585923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0" name="Text 58"/>
          <p:cNvSpPr txBox="1"/>
          <p:nvPr/>
        </p:nvSpPr>
        <p:spPr>
          <a:xfrm>
            <a:off x="603504" y="2585923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0011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1234440" y="2585923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1289304" y="2585923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COMP   #65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4069080" y="2585923"/>
            <a:ext cx="132588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4" name="Text 62"/>
          <p:cNvSpPr txBox="1"/>
          <p:nvPr/>
        </p:nvSpPr>
        <p:spPr>
          <a:xfrm>
            <a:off x="4123944" y="2585923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290041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5394960" y="2585923"/>
            <a:ext cx="160020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6" name="Text 64"/>
          <p:cNvSpPr txBox="1"/>
          <p:nvPr/>
        </p:nvSpPr>
        <p:spPr>
          <a:xfrm>
            <a:off x="5449824" y="2585923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immediate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548640" y="2785262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603504" y="2785262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0014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1234440" y="2785262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 txBox="1"/>
          <p:nvPr/>
        </p:nvSpPr>
        <p:spPr>
          <a:xfrm>
            <a:off x="1289304" y="2785262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JEQ    FOUND</a:t>
            </a:r>
            <a:endParaRPr lang="en-US" sz="1000" dirty="0"/>
          </a:p>
        </p:txBody>
      </p:sp>
      <p:sp>
        <p:nvSpPr>
          <p:cNvPr id="71" name="Shape 69"/>
          <p:cNvSpPr/>
          <p:nvPr/>
        </p:nvSpPr>
        <p:spPr>
          <a:xfrm>
            <a:off x="4069080" y="2785262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2" name="Text 70"/>
          <p:cNvSpPr txBox="1"/>
          <p:nvPr/>
        </p:nvSpPr>
        <p:spPr>
          <a:xfrm>
            <a:off x="4123944" y="2785262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332012</a:t>
            </a:r>
            <a:endParaRPr lang="en-US" sz="1000" dirty="0"/>
          </a:p>
        </p:txBody>
      </p:sp>
      <p:sp>
        <p:nvSpPr>
          <p:cNvPr id="73" name="Shape 71"/>
          <p:cNvSpPr/>
          <p:nvPr/>
        </p:nvSpPr>
        <p:spPr>
          <a:xfrm>
            <a:off x="5394960" y="2785262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4" name="Text 72"/>
          <p:cNvSpPr txBox="1"/>
          <p:nvPr/>
        </p:nvSpPr>
        <p:spPr>
          <a:xfrm>
            <a:off x="5449824" y="2785262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548640" y="2984602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6" name="Text 74"/>
          <p:cNvSpPr txBox="1"/>
          <p:nvPr/>
        </p:nvSpPr>
        <p:spPr>
          <a:xfrm>
            <a:off x="603504" y="2984602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0017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1234440" y="2984602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8" name="Text 76"/>
          <p:cNvSpPr txBox="1"/>
          <p:nvPr/>
        </p:nvSpPr>
        <p:spPr>
          <a:xfrm>
            <a:off x="1289304" y="2984602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TIXR   T</a:t>
            </a:r>
            <a:endParaRPr lang="en-US" sz="1000" dirty="0"/>
          </a:p>
        </p:txBody>
      </p:sp>
      <p:sp>
        <p:nvSpPr>
          <p:cNvPr id="79" name="Shape 77"/>
          <p:cNvSpPr/>
          <p:nvPr/>
        </p:nvSpPr>
        <p:spPr>
          <a:xfrm>
            <a:off x="4069080" y="2984602"/>
            <a:ext cx="132588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0" name="Text 78"/>
          <p:cNvSpPr txBox="1"/>
          <p:nvPr/>
        </p:nvSpPr>
        <p:spPr>
          <a:xfrm>
            <a:off x="4123944" y="2984602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B850</a:t>
            </a:r>
            <a:endParaRPr lang="en-US" sz="1000" dirty="0"/>
          </a:p>
        </p:txBody>
      </p:sp>
      <p:sp>
        <p:nvSpPr>
          <p:cNvPr id="81" name="Shape 79"/>
          <p:cNvSpPr/>
          <p:nvPr/>
        </p:nvSpPr>
        <p:spPr>
          <a:xfrm>
            <a:off x="5394960" y="2984602"/>
            <a:ext cx="16002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2" name="Text 80"/>
          <p:cNvSpPr txBox="1"/>
          <p:nvPr/>
        </p:nvSpPr>
        <p:spPr>
          <a:xfrm>
            <a:off x="5449824" y="2984602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format 2</a:t>
            </a:r>
            <a:endParaRPr lang="en-US" sz="1000" dirty="0"/>
          </a:p>
        </p:txBody>
      </p:sp>
      <p:sp>
        <p:nvSpPr>
          <p:cNvPr id="83" name="Shape 81"/>
          <p:cNvSpPr/>
          <p:nvPr/>
        </p:nvSpPr>
        <p:spPr>
          <a:xfrm>
            <a:off x="548640" y="3183941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4" name="Text 82"/>
          <p:cNvSpPr txBox="1"/>
          <p:nvPr/>
        </p:nvSpPr>
        <p:spPr>
          <a:xfrm>
            <a:off x="603504" y="3183941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0019</a:t>
            </a:r>
            <a:endParaRPr lang="en-US" sz="1000" dirty="0"/>
          </a:p>
        </p:txBody>
      </p:sp>
      <p:sp>
        <p:nvSpPr>
          <p:cNvPr id="85" name="Shape 83"/>
          <p:cNvSpPr/>
          <p:nvPr/>
        </p:nvSpPr>
        <p:spPr>
          <a:xfrm>
            <a:off x="1234440" y="3183941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6" name="Text 84"/>
          <p:cNvSpPr txBox="1"/>
          <p:nvPr/>
        </p:nvSpPr>
        <p:spPr>
          <a:xfrm>
            <a:off x="1289304" y="3183941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JLT    LOOP</a:t>
            </a:r>
            <a:endParaRPr lang="en-US" sz="1000" dirty="0"/>
          </a:p>
        </p:txBody>
      </p:sp>
      <p:sp>
        <p:nvSpPr>
          <p:cNvPr id="87" name="Shape 85"/>
          <p:cNvSpPr/>
          <p:nvPr/>
        </p:nvSpPr>
        <p:spPr>
          <a:xfrm>
            <a:off x="4069080" y="3183941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8" name="Text 86"/>
          <p:cNvSpPr txBox="1"/>
          <p:nvPr/>
        </p:nvSpPr>
        <p:spPr>
          <a:xfrm>
            <a:off x="4123944" y="3183941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3B2FF0</a:t>
            </a:r>
            <a:endParaRPr lang="en-US" sz="1000" dirty="0"/>
          </a:p>
        </p:txBody>
      </p:sp>
      <p:sp>
        <p:nvSpPr>
          <p:cNvPr id="89" name="Shape 87"/>
          <p:cNvSpPr/>
          <p:nvPr/>
        </p:nvSpPr>
        <p:spPr>
          <a:xfrm>
            <a:off x="5394960" y="3183941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0" name="Text 88"/>
          <p:cNvSpPr txBox="1"/>
          <p:nvPr/>
        </p:nvSpPr>
        <p:spPr>
          <a:xfrm>
            <a:off x="5449824" y="3183941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548640" y="3383280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2" name="Text 90"/>
          <p:cNvSpPr txBox="1"/>
          <p:nvPr/>
        </p:nvSpPr>
        <p:spPr>
          <a:xfrm>
            <a:off x="603504" y="3383280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001C</a:t>
            </a:r>
            <a:endParaRPr lang="en-US" sz="1000" dirty="0"/>
          </a:p>
        </p:txBody>
      </p:sp>
      <p:sp>
        <p:nvSpPr>
          <p:cNvPr id="93" name="Shape 91"/>
          <p:cNvSpPr/>
          <p:nvPr/>
        </p:nvSpPr>
        <p:spPr>
          <a:xfrm>
            <a:off x="1234440" y="3383280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4" name="Text 92"/>
          <p:cNvSpPr txBox="1"/>
          <p:nvPr/>
        </p:nvSpPr>
        <p:spPr>
          <a:xfrm>
            <a:off x="1289304" y="3383280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LDA    CNT</a:t>
            </a:r>
            <a:endParaRPr lang="en-US" sz="1000" dirty="0"/>
          </a:p>
        </p:txBody>
      </p:sp>
      <p:sp>
        <p:nvSpPr>
          <p:cNvPr id="95" name="Shape 93"/>
          <p:cNvSpPr/>
          <p:nvPr/>
        </p:nvSpPr>
        <p:spPr>
          <a:xfrm>
            <a:off x="4069080" y="3383280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6" name="Text 94"/>
          <p:cNvSpPr txBox="1"/>
          <p:nvPr/>
        </p:nvSpPr>
        <p:spPr>
          <a:xfrm>
            <a:off x="4123944" y="3383280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032019</a:t>
            </a:r>
            <a:endParaRPr lang="en-US" sz="1000" dirty="0"/>
          </a:p>
        </p:txBody>
      </p:sp>
      <p:sp>
        <p:nvSpPr>
          <p:cNvPr id="97" name="Shape 95"/>
          <p:cNvSpPr/>
          <p:nvPr/>
        </p:nvSpPr>
        <p:spPr>
          <a:xfrm>
            <a:off x="5394960" y="3383280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8" name="Text 96"/>
          <p:cNvSpPr txBox="1"/>
          <p:nvPr/>
        </p:nvSpPr>
        <p:spPr>
          <a:xfrm>
            <a:off x="5449824" y="3383280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99" name="Shape 97"/>
          <p:cNvSpPr/>
          <p:nvPr/>
        </p:nvSpPr>
        <p:spPr>
          <a:xfrm>
            <a:off x="548640" y="3582619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0" name="Text 98"/>
          <p:cNvSpPr txBox="1"/>
          <p:nvPr/>
        </p:nvSpPr>
        <p:spPr>
          <a:xfrm>
            <a:off x="603504" y="3582619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001F</a:t>
            </a:r>
            <a:endParaRPr lang="en-US" sz="1000" dirty="0"/>
          </a:p>
        </p:txBody>
      </p:sp>
      <p:sp>
        <p:nvSpPr>
          <p:cNvPr id="101" name="Shape 99"/>
          <p:cNvSpPr/>
          <p:nvPr/>
        </p:nvSpPr>
        <p:spPr>
          <a:xfrm>
            <a:off x="1234440" y="3582619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2" name="Text 100"/>
          <p:cNvSpPr txBox="1"/>
          <p:nvPr/>
        </p:nvSpPr>
        <p:spPr>
          <a:xfrm>
            <a:off x="1289304" y="3582619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STA    TOTAL</a:t>
            </a:r>
            <a:endParaRPr lang="en-US" sz="1000" dirty="0"/>
          </a:p>
        </p:txBody>
      </p:sp>
      <p:sp>
        <p:nvSpPr>
          <p:cNvPr id="103" name="Shape 101"/>
          <p:cNvSpPr/>
          <p:nvPr/>
        </p:nvSpPr>
        <p:spPr>
          <a:xfrm>
            <a:off x="4069080" y="3582619"/>
            <a:ext cx="1325880" cy="19933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4" name="Text 102"/>
          <p:cNvSpPr txBox="1"/>
          <p:nvPr/>
        </p:nvSpPr>
        <p:spPr>
          <a:xfrm>
            <a:off x="4123944" y="3582619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0F4000</a:t>
            </a:r>
            <a:endParaRPr lang="en-US" sz="1000" dirty="0"/>
          </a:p>
        </p:txBody>
      </p:sp>
      <p:sp>
        <p:nvSpPr>
          <p:cNvPr id="105" name="Shape 103"/>
          <p:cNvSpPr/>
          <p:nvPr/>
        </p:nvSpPr>
        <p:spPr>
          <a:xfrm>
            <a:off x="5394960" y="3582619"/>
            <a:ext cx="1600200" cy="19933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6" name="Text 104"/>
          <p:cNvSpPr txBox="1"/>
          <p:nvPr/>
        </p:nvSpPr>
        <p:spPr>
          <a:xfrm>
            <a:off x="5449824" y="3582619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base-relative</a:t>
            </a:r>
            <a:endParaRPr lang="en-US" sz="1000" dirty="0"/>
          </a:p>
        </p:txBody>
      </p:sp>
      <p:sp>
        <p:nvSpPr>
          <p:cNvPr id="107" name="Shape 105"/>
          <p:cNvSpPr/>
          <p:nvPr/>
        </p:nvSpPr>
        <p:spPr>
          <a:xfrm>
            <a:off x="548640" y="3781958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8" name="Text 106"/>
          <p:cNvSpPr txBox="1"/>
          <p:nvPr/>
        </p:nvSpPr>
        <p:spPr>
          <a:xfrm>
            <a:off x="603504" y="3781958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0022</a:t>
            </a:r>
            <a:endParaRPr lang="en-US" sz="1000" dirty="0"/>
          </a:p>
        </p:txBody>
      </p:sp>
      <p:sp>
        <p:nvSpPr>
          <p:cNvPr id="109" name="Shape 107"/>
          <p:cNvSpPr/>
          <p:nvPr/>
        </p:nvSpPr>
        <p:spPr>
          <a:xfrm>
            <a:off x="1234440" y="3781958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0" name="Text 108"/>
          <p:cNvSpPr txBox="1"/>
          <p:nvPr/>
        </p:nvSpPr>
        <p:spPr>
          <a:xfrm>
            <a:off x="1289304" y="3781958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+JSUB  REPORT</a:t>
            </a:r>
            <a:endParaRPr lang="en-US" sz="1000" dirty="0"/>
          </a:p>
        </p:txBody>
      </p:sp>
      <p:sp>
        <p:nvSpPr>
          <p:cNvPr id="111" name="Shape 109"/>
          <p:cNvSpPr/>
          <p:nvPr/>
        </p:nvSpPr>
        <p:spPr>
          <a:xfrm>
            <a:off x="4069080" y="3781958"/>
            <a:ext cx="1325880" cy="199339"/>
          </a:xfrm>
          <a:prstGeom prst="rect">
            <a:avLst/>
          </a:prstGeom>
          <a:solidFill>
            <a:srgbClr val="FECACA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2" name="Text 110"/>
          <p:cNvSpPr txBox="1"/>
          <p:nvPr/>
        </p:nvSpPr>
        <p:spPr>
          <a:xfrm>
            <a:off x="4123944" y="3781958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4B101044</a:t>
            </a:r>
            <a:endParaRPr lang="en-US" sz="1000" dirty="0"/>
          </a:p>
        </p:txBody>
      </p:sp>
      <p:sp>
        <p:nvSpPr>
          <p:cNvPr id="113" name="Shape 111"/>
          <p:cNvSpPr/>
          <p:nvPr/>
        </p:nvSpPr>
        <p:spPr>
          <a:xfrm>
            <a:off x="5394960" y="3781958"/>
            <a:ext cx="1600200" cy="199339"/>
          </a:xfrm>
          <a:prstGeom prst="rect">
            <a:avLst/>
          </a:prstGeom>
          <a:solidFill>
            <a:srgbClr val="FECACA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4" name="Text 112"/>
          <p:cNvSpPr txBox="1"/>
          <p:nvPr/>
        </p:nvSpPr>
        <p:spPr>
          <a:xfrm>
            <a:off x="5449824" y="3781958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format 4</a:t>
            </a:r>
            <a:endParaRPr lang="en-US" sz="1000" dirty="0"/>
          </a:p>
        </p:txBody>
      </p:sp>
      <p:sp>
        <p:nvSpPr>
          <p:cNvPr id="115" name="Shape 113"/>
          <p:cNvSpPr/>
          <p:nvPr/>
        </p:nvSpPr>
        <p:spPr>
          <a:xfrm>
            <a:off x="548640" y="3981298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6" name="Text 114"/>
          <p:cNvSpPr txBox="1"/>
          <p:nvPr/>
        </p:nvSpPr>
        <p:spPr>
          <a:xfrm>
            <a:off x="603504" y="3981298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0026</a:t>
            </a:r>
            <a:endParaRPr lang="en-US" sz="1000" dirty="0"/>
          </a:p>
        </p:txBody>
      </p:sp>
      <p:sp>
        <p:nvSpPr>
          <p:cNvPr id="117" name="Shape 115"/>
          <p:cNvSpPr/>
          <p:nvPr/>
        </p:nvSpPr>
        <p:spPr>
          <a:xfrm>
            <a:off x="1234440" y="3981298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8" name="Text 116"/>
          <p:cNvSpPr txBox="1"/>
          <p:nvPr/>
        </p:nvSpPr>
        <p:spPr>
          <a:xfrm>
            <a:off x="1289304" y="3981298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      @RETADR</a:t>
            </a: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4069080" y="3981298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0" name="Text 118"/>
          <p:cNvSpPr txBox="1"/>
          <p:nvPr/>
        </p:nvSpPr>
        <p:spPr>
          <a:xfrm>
            <a:off x="4123944" y="3981298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3E200C</a:t>
            </a:r>
            <a:endParaRPr lang="en-US" sz="1000" dirty="0"/>
          </a:p>
        </p:txBody>
      </p:sp>
      <p:sp>
        <p:nvSpPr>
          <p:cNvPr id="121" name="Shape 119"/>
          <p:cNvSpPr/>
          <p:nvPr/>
        </p:nvSpPr>
        <p:spPr>
          <a:xfrm>
            <a:off x="5394960" y="3981298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2" name="Text 120"/>
          <p:cNvSpPr txBox="1"/>
          <p:nvPr/>
        </p:nvSpPr>
        <p:spPr>
          <a:xfrm>
            <a:off x="5449824" y="3981298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123" name="Shape 121"/>
          <p:cNvSpPr/>
          <p:nvPr/>
        </p:nvSpPr>
        <p:spPr>
          <a:xfrm>
            <a:off x="548640" y="4180637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4" name="Text 122"/>
          <p:cNvSpPr txBox="1"/>
          <p:nvPr/>
        </p:nvSpPr>
        <p:spPr>
          <a:xfrm>
            <a:off x="603504" y="4180637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0029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1234440" y="4180637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6" name="Text 124"/>
          <p:cNvSpPr txBox="1"/>
          <p:nvPr/>
        </p:nvSpPr>
        <p:spPr>
          <a:xfrm>
            <a:off x="1289304" y="4180637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LDA    CNT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4069080" y="4180637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8" name="Text 126"/>
          <p:cNvSpPr txBox="1"/>
          <p:nvPr/>
        </p:nvSpPr>
        <p:spPr>
          <a:xfrm>
            <a:off x="4123944" y="4180637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03200C</a:t>
            </a:r>
            <a:endParaRPr lang="en-US" sz="1000" dirty="0"/>
          </a:p>
        </p:txBody>
      </p:sp>
      <p:sp>
        <p:nvSpPr>
          <p:cNvPr id="129" name="Shape 127"/>
          <p:cNvSpPr/>
          <p:nvPr/>
        </p:nvSpPr>
        <p:spPr>
          <a:xfrm>
            <a:off x="5394960" y="4180637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0" name="Text 128"/>
          <p:cNvSpPr txBox="1"/>
          <p:nvPr/>
        </p:nvSpPr>
        <p:spPr>
          <a:xfrm>
            <a:off x="5449824" y="4180637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131" name="Shape 129"/>
          <p:cNvSpPr/>
          <p:nvPr/>
        </p:nvSpPr>
        <p:spPr>
          <a:xfrm>
            <a:off x="548640" y="4379976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2" name="Text 130"/>
          <p:cNvSpPr txBox="1"/>
          <p:nvPr/>
        </p:nvSpPr>
        <p:spPr>
          <a:xfrm>
            <a:off x="603504" y="4379976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002C</a:t>
            </a:r>
            <a:endParaRPr lang="en-US" sz="1000" dirty="0"/>
          </a:p>
        </p:txBody>
      </p:sp>
      <p:sp>
        <p:nvSpPr>
          <p:cNvPr id="133" name="Shape 131"/>
          <p:cNvSpPr/>
          <p:nvPr/>
        </p:nvSpPr>
        <p:spPr>
          <a:xfrm>
            <a:off x="1234440" y="4379976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4" name="Text 132"/>
          <p:cNvSpPr txBox="1"/>
          <p:nvPr/>
        </p:nvSpPr>
        <p:spPr>
          <a:xfrm>
            <a:off x="1289304" y="4379976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ADD    #1</a:t>
            </a:r>
            <a:endParaRPr lang="en-US" sz="1000" dirty="0"/>
          </a:p>
        </p:txBody>
      </p:sp>
      <p:sp>
        <p:nvSpPr>
          <p:cNvPr id="135" name="Shape 133"/>
          <p:cNvSpPr/>
          <p:nvPr/>
        </p:nvSpPr>
        <p:spPr>
          <a:xfrm>
            <a:off x="4069080" y="4379976"/>
            <a:ext cx="132588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6" name="Text 134"/>
          <p:cNvSpPr txBox="1"/>
          <p:nvPr/>
        </p:nvSpPr>
        <p:spPr>
          <a:xfrm>
            <a:off x="4123944" y="4379976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190001</a:t>
            </a:r>
            <a:endParaRPr lang="en-US" sz="1000" dirty="0"/>
          </a:p>
        </p:txBody>
      </p:sp>
      <p:sp>
        <p:nvSpPr>
          <p:cNvPr id="137" name="Shape 135"/>
          <p:cNvSpPr/>
          <p:nvPr/>
        </p:nvSpPr>
        <p:spPr>
          <a:xfrm>
            <a:off x="5394960" y="4379976"/>
            <a:ext cx="1600200" cy="199339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8" name="Text 136"/>
          <p:cNvSpPr txBox="1"/>
          <p:nvPr/>
        </p:nvSpPr>
        <p:spPr>
          <a:xfrm>
            <a:off x="5449824" y="4379976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immediate</a:t>
            </a:r>
            <a:endParaRPr lang="en-US" sz="1000" dirty="0"/>
          </a:p>
        </p:txBody>
      </p:sp>
      <p:sp>
        <p:nvSpPr>
          <p:cNvPr id="139" name="Shape 137"/>
          <p:cNvSpPr/>
          <p:nvPr/>
        </p:nvSpPr>
        <p:spPr>
          <a:xfrm>
            <a:off x="548640" y="4579315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0" name="Text 138"/>
          <p:cNvSpPr txBox="1"/>
          <p:nvPr/>
        </p:nvSpPr>
        <p:spPr>
          <a:xfrm>
            <a:off x="603504" y="4579315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002F</a:t>
            </a:r>
            <a:endParaRPr lang="en-US" sz="1000" dirty="0"/>
          </a:p>
        </p:txBody>
      </p:sp>
      <p:sp>
        <p:nvSpPr>
          <p:cNvPr id="141" name="Shape 139"/>
          <p:cNvSpPr/>
          <p:nvPr/>
        </p:nvSpPr>
        <p:spPr>
          <a:xfrm>
            <a:off x="1234440" y="4579315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2" name="Text 140"/>
          <p:cNvSpPr txBox="1"/>
          <p:nvPr/>
        </p:nvSpPr>
        <p:spPr>
          <a:xfrm>
            <a:off x="1289304" y="4579315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STA    CNT</a:t>
            </a:r>
            <a:endParaRPr lang="en-US" sz="1000" dirty="0"/>
          </a:p>
        </p:txBody>
      </p:sp>
      <p:sp>
        <p:nvSpPr>
          <p:cNvPr id="143" name="Shape 141"/>
          <p:cNvSpPr/>
          <p:nvPr/>
        </p:nvSpPr>
        <p:spPr>
          <a:xfrm>
            <a:off x="4069080" y="4579315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4" name="Text 142"/>
          <p:cNvSpPr txBox="1"/>
          <p:nvPr/>
        </p:nvSpPr>
        <p:spPr>
          <a:xfrm>
            <a:off x="4123944" y="4579315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0F2006</a:t>
            </a:r>
            <a:endParaRPr lang="en-US" sz="1000" dirty="0"/>
          </a:p>
        </p:txBody>
      </p:sp>
      <p:sp>
        <p:nvSpPr>
          <p:cNvPr id="145" name="Shape 143"/>
          <p:cNvSpPr/>
          <p:nvPr/>
        </p:nvSpPr>
        <p:spPr>
          <a:xfrm>
            <a:off x="5394960" y="4579315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6" name="Text 144"/>
          <p:cNvSpPr txBox="1"/>
          <p:nvPr/>
        </p:nvSpPr>
        <p:spPr>
          <a:xfrm>
            <a:off x="5449824" y="4579315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147" name="Shape 145"/>
          <p:cNvSpPr/>
          <p:nvPr/>
        </p:nvSpPr>
        <p:spPr>
          <a:xfrm>
            <a:off x="548640" y="4778654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8" name="Text 146"/>
          <p:cNvSpPr txBox="1"/>
          <p:nvPr/>
        </p:nvSpPr>
        <p:spPr>
          <a:xfrm>
            <a:off x="603504" y="4778654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0032</a:t>
            </a:r>
            <a:endParaRPr lang="en-US" sz="1000" dirty="0"/>
          </a:p>
        </p:txBody>
      </p:sp>
      <p:sp>
        <p:nvSpPr>
          <p:cNvPr id="149" name="Shape 147"/>
          <p:cNvSpPr/>
          <p:nvPr/>
        </p:nvSpPr>
        <p:spPr>
          <a:xfrm>
            <a:off x="1234440" y="4778654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0" name="Text 148"/>
          <p:cNvSpPr txBox="1"/>
          <p:nvPr/>
        </p:nvSpPr>
        <p:spPr>
          <a:xfrm>
            <a:off x="1289304" y="4778654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      NEXT</a:t>
            </a:r>
            <a:endParaRPr lang="en-US" sz="1000" dirty="0"/>
          </a:p>
        </p:txBody>
      </p:sp>
      <p:sp>
        <p:nvSpPr>
          <p:cNvPr id="151" name="Shape 149"/>
          <p:cNvSpPr/>
          <p:nvPr/>
        </p:nvSpPr>
        <p:spPr>
          <a:xfrm>
            <a:off x="4069080" y="4778654"/>
            <a:ext cx="132588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2" name="Text 150"/>
          <p:cNvSpPr txBox="1"/>
          <p:nvPr/>
        </p:nvSpPr>
        <p:spPr>
          <a:xfrm>
            <a:off x="4123944" y="4778654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3F2FE2</a:t>
            </a:r>
            <a:endParaRPr lang="en-US" sz="1000" dirty="0"/>
          </a:p>
        </p:txBody>
      </p:sp>
      <p:sp>
        <p:nvSpPr>
          <p:cNvPr id="153" name="Shape 151"/>
          <p:cNvSpPr/>
          <p:nvPr/>
        </p:nvSpPr>
        <p:spPr>
          <a:xfrm>
            <a:off x="5394960" y="4778654"/>
            <a:ext cx="1600200" cy="199339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4" name="Text 152"/>
          <p:cNvSpPr txBox="1"/>
          <p:nvPr/>
        </p:nvSpPr>
        <p:spPr>
          <a:xfrm>
            <a:off x="5449824" y="4778654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PC-relative</a:t>
            </a:r>
            <a:endParaRPr lang="en-US" sz="1000" dirty="0"/>
          </a:p>
        </p:txBody>
      </p:sp>
      <p:sp>
        <p:nvSpPr>
          <p:cNvPr id="155" name="Shape 153"/>
          <p:cNvSpPr/>
          <p:nvPr/>
        </p:nvSpPr>
        <p:spPr>
          <a:xfrm>
            <a:off x="548640" y="4977994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6" name="Text 154"/>
          <p:cNvSpPr txBox="1"/>
          <p:nvPr/>
        </p:nvSpPr>
        <p:spPr>
          <a:xfrm>
            <a:off x="603504" y="4977994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0035</a:t>
            </a:r>
            <a:endParaRPr lang="en-US" sz="1000" dirty="0"/>
          </a:p>
        </p:txBody>
      </p:sp>
      <p:sp>
        <p:nvSpPr>
          <p:cNvPr id="157" name="Shape 155"/>
          <p:cNvSpPr/>
          <p:nvPr/>
        </p:nvSpPr>
        <p:spPr>
          <a:xfrm>
            <a:off x="1234440" y="4977994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8" name="Text 156"/>
          <p:cNvSpPr txBox="1"/>
          <p:nvPr/>
        </p:nvSpPr>
        <p:spPr>
          <a:xfrm>
            <a:off x="1289304" y="4977994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RETADR  RESW   1</a:t>
            </a:r>
            <a:endParaRPr lang="en-US" sz="1000" dirty="0"/>
          </a:p>
        </p:txBody>
      </p:sp>
      <p:sp>
        <p:nvSpPr>
          <p:cNvPr id="159" name="Shape 157"/>
          <p:cNvSpPr/>
          <p:nvPr/>
        </p:nvSpPr>
        <p:spPr>
          <a:xfrm>
            <a:off x="4069080" y="4977994"/>
            <a:ext cx="132588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0" name="Text 158"/>
          <p:cNvSpPr txBox="1"/>
          <p:nvPr/>
        </p:nvSpPr>
        <p:spPr>
          <a:xfrm>
            <a:off x="4123944" y="4977994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61" name="Shape 159"/>
          <p:cNvSpPr/>
          <p:nvPr/>
        </p:nvSpPr>
        <p:spPr>
          <a:xfrm>
            <a:off x="5394960" y="4977994"/>
            <a:ext cx="16002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2" name="Text 160"/>
          <p:cNvSpPr txBox="1"/>
          <p:nvPr/>
        </p:nvSpPr>
        <p:spPr>
          <a:xfrm>
            <a:off x="5449824" y="4977994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reserve</a:t>
            </a:r>
            <a:endParaRPr lang="en-US" sz="1000" dirty="0"/>
          </a:p>
        </p:txBody>
      </p:sp>
      <p:sp>
        <p:nvSpPr>
          <p:cNvPr id="163" name="Shape 161"/>
          <p:cNvSpPr/>
          <p:nvPr/>
        </p:nvSpPr>
        <p:spPr>
          <a:xfrm>
            <a:off x="548640" y="5177333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4" name="Text 162"/>
          <p:cNvSpPr txBox="1"/>
          <p:nvPr/>
        </p:nvSpPr>
        <p:spPr>
          <a:xfrm>
            <a:off x="603504" y="5177333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0038</a:t>
            </a:r>
            <a:endParaRPr lang="en-US" sz="1000" dirty="0"/>
          </a:p>
        </p:txBody>
      </p:sp>
      <p:sp>
        <p:nvSpPr>
          <p:cNvPr id="165" name="Shape 163"/>
          <p:cNvSpPr/>
          <p:nvPr/>
        </p:nvSpPr>
        <p:spPr>
          <a:xfrm>
            <a:off x="1234440" y="5177333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6" name="Text 164"/>
          <p:cNvSpPr txBox="1"/>
          <p:nvPr/>
        </p:nvSpPr>
        <p:spPr>
          <a:xfrm>
            <a:off x="1289304" y="5177333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     WORD   0</a:t>
            </a:r>
            <a:endParaRPr lang="en-US" sz="1000" dirty="0"/>
          </a:p>
        </p:txBody>
      </p:sp>
      <p:sp>
        <p:nvSpPr>
          <p:cNvPr id="167" name="Shape 165"/>
          <p:cNvSpPr/>
          <p:nvPr/>
        </p:nvSpPr>
        <p:spPr>
          <a:xfrm>
            <a:off x="4069080" y="5177333"/>
            <a:ext cx="132588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8" name="Text 166"/>
          <p:cNvSpPr txBox="1"/>
          <p:nvPr/>
        </p:nvSpPr>
        <p:spPr>
          <a:xfrm>
            <a:off x="4123944" y="5177333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000" dirty="0"/>
          </a:p>
        </p:txBody>
      </p:sp>
      <p:sp>
        <p:nvSpPr>
          <p:cNvPr id="169" name="Shape 167"/>
          <p:cNvSpPr/>
          <p:nvPr/>
        </p:nvSpPr>
        <p:spPr>
          <a:xfrm>
            <a:off x="5394960" y="5177333"/>
            <a:ext cx="16002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0" name="Text 168"/>
          <p:cNvSpPr txBox="1"/>
          <p:nvPr/>
        </p:nvSpPr>
        <p:spPr>
          <a:xfrm>
            <a:off x="5449824" y="5177333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data</a:t>
            </a:r>
            <a:endParaRPr lang="en-US" sz="1000" dirty="0"/>
          </a:p>
        </p:txBody>
      </p:sp>
      <p:sp>
        <p:nvSpPr>
          <p:cNvPr id="171" name="Shape 169"/>
          <p:cNvSpPr/>
          <p:nvPr/>
        </p:nvSpPr>
        <p:spPr>
          <a:xfrm>
            <a:off x="548640" y="5376672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2" name="Text 170"/>
          <p:cNvSpPr txBox="1"/>
          <p:nvPr/>
        </p:nvSpPr>
        <p:spPr>
          <a:xfrm>
            <a:off x="603504" y="5376672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003B</a:t>
            </a:r>
            <a:endParaRPr lang="en-US" sz="1000" dirty="0"/>
          </a:p>
        </p:txBody>
      </p:sp>
      <p:sp>
        <p:nvSpPr>
          <p:cNvPr id="173" name="Shape 171"/>
          <p:cNvSpPr/>
          <p:nvPr/>
        </p:nvSpPr>
        <p:spPr>
          <a:xfrm>
            <a:off x="1234440" y="5376672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4" name="Text 172"/>
          <p:cNvSpPr txBox="1"/>
          <p:nvPr/>
        </p:nvSpPr>
        <p:spPr>
          <a:xfrm>
            <a:off x="1289304" y="5376672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BYTE   C'BANANA'</a:t>
            </a:r>
            <a:endParaRPr lang="en-US" sz="1000" dirty="0"/>
          </a:p>
        </p:txBody>
      </p:sp>
      <p:sp>
        <p:nvSpPr>
          <p:cNvPr id="175" name="Shape 173"/>
          <p:cNvSpPr/>
          <p:nvPr/>
        </p:nvSpPr>
        <p:spPr>
          <a:xfrm>
            <a:off x="4069080" y="5376672"/>
            <a:ext cx="132588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6" name="Text 174"/>
          <p:cNvSpPr txBox="1"/>
          <p:nvPr/>
        </p:nvSpPr>
        <p:spPr>
          <a:xfrm>
            <a:off x="4123944" y="5376672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42414E414E41</a:t>
            </a:r>
            <a:endParaRPr lang="en-US" sz="1000" dirty="0"/>
          </a:p>
        </p:txBody>
      </p:sp>
      <p:sp>
        <p:nvSpPr>
          <p:cNvPr id="177" name="Shape 175"/>
          <p:cNvSpPr/>
          <p:nvPr/>
        </p:nvSpPr>
        <p:spPr>
          <a:xfrm>
            <a:off x="5394960" y="5376672"/>
            <a:ext cx="16002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8" name="Text 176"/>
          <p:cNvSpPr txBox="1"/>
          <p:nvPr/>
        </p:nvSpPr>
        <p:spPr>
          <a:xfrm>
            <a:off x="5449824" y="5376672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data</a:t>
            </a:r>
            <a:endParaRPr lang="en-US" sz="1000" dirty="0"/>
          </a:p>
        </p:txBody>
      </p:sp>
      <p:sp>
        <p:nvSpPr>
          <p:cNvPr id="179" name="Shape 177"/>
          <p:cNvSpPr/>
          <p:nvPr/>
        </p:nvSpPr>
        <p:spPr>
          <a:xfrm>
            <a:off x="548640" y="5576011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0" name="Text 178"/>
          <p:cNvSpPr txBox="1"/>
          <p:nvPr/>
        </p:nvSpPr>
        <p:spPr>
          <a:xfrm>
            <a:off x="603504" y="5576011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0041</a:t>
            </a:r>
            <a:endParaRPr lang="en-US" sz="1000" dirty="0"/>
          </a:p>
        </p:txBody>
      </p:sp>
      <p:sp>
        <p:nvSpPr>
          <p:cNvPr id="181" name="Shape 179"/>
          <p:cNvSpPr/>
          <p:nvPr/>
        </p:nvSpPr>
        <p:spPr>
          <a:xfrm>
            <a:off x="1234440" y="5576011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2" name="Text 180"/>
          <p:cNvSpPr txBox="1"/>
          <p:nvPr/>
        </p:nvSpPr>
        <p:spPr>
          <a:xfrm>
            <a:off x="1289304" y="5576011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 RESB   4096</a:t>
            </a:r>
            <a:endParaRPr lang="en-US" sz="1000" dirty="0"/>
          </a:p>
        </p:txBody>
      </p:sp>
      <p:sp>
        <p:nvSpPr>
          <p:cNvPr id="183" name="Shape 181"/>
          <p:cNvSpPr/>
          <p:nvPr/>
        </p:nvSpPr>
        <p:spPr>
          <a:xfrm>
            <a:off x="4069080" y="5576011"/>
            <a:ext cx="132588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4" name="Text 182"/>
          <p:cNvSpPr txBox="1"/>
          <p:nvPr/>
        </p:nvSpPr>
        <p:spPr>
          <a:xfrm>
            <a:off x="4123944" y="5576011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85" name="Shape 183"/>
          <p:cNvSpPr/>
          <p:nvPr/>
        </p:nvSpPr>
        <p:spPr>
          <a:xfrm>
            <a:off x="5394960" y="5576011"/>
            <a:ext cx="16002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6" name="Text 184"/>
          <p:cNvSpPr txBox="1"/>
          <p:nvPr/>
        </p:nvSpPr>
        <p:spPr>
          <a:xfrm>
            <a:off x="5449824" y="5576011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reserve</a:t>
            </a:r>
            <a:endParaRPr lang="en-US" sz="1000" dirty="0"/>
          </a:p>
        </p:txBody>
      </p:sp>
      <p:sp>
        <p:nvSpPr>
          <p:cNvPr id="187" name="Shape 185"/>
          <p:cNvSpPr/>
          <p:nvPr/>
        </p:nvSpPr>
        <p:spPr>
          <a:xfrm>
            <a:off x="548640" y="5775350"/>
            <a:ext cx="6858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8" name="Text 186"/>
          <p:cNvSpPr txBox="1"/>
          <p:nvPr/>
        </p:nvSpPr>
        <p:spPr>
          <a:xfrm>
            <a:off x="603504" y="5775350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1041</a:t>
            </a:r>
            <a:endParaRPr lang="en-US" sz="1000" dirty="0"/>
          </a:p>
        </p:txBody>
      </p:sp>
      <p:sp>
        <p:nvSpPr>
          <p:cNvPr id="189" name="Shape 187"/>
          <p:cNvSpPr/>
          <p:nvPr/>
        </p:nvSpPr>
        <p:spPr>
          <a:xfrm>
            <a:off x="1234440" y="5775350"/>
            <a:ext cx="283464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0" name="Text 188"/>
          <p:cNvSpPr txBox="1"/>
          <p:nvPr/>
        </p:nvSpPr>
        <p:spPr>
          <a:xfrm>
            <a:off x="1289304" y="5775350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RESW   1</a:t>
            </a:r>
            <a:endParaRPr lang="en-US" sz="1000" dirty="0"/>
          </a:p>
        </p:txBody>
      </p:sp>
      <p:sp>
        <p:nvSpPr>
          <p:cNvPr id="191" name="Shape 189"/>
          <p:cNvSpPr/>
          <p:nvPr/>
        </p:nvSpPr>
        <p:spPr>
          <a:xfrm>
            <a:off x="4069080" y="5775350"/>
            <a:ext cx="132588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2" name="Text 190"/>
          <p:cNvSpPr txBox="1"/>
          <p:nvPr/>
        </p:nvSpPr>
        <p:spPr>
          <a:xfrm>
            <a:off x="4123944" y="5775350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93" name="Shape 191"/>
          <p:cNvSpPr/>
          <p:nvPr/>
        </p:nvSpPr>
        <p:spPr>
          <a:xfrm>
            <a:off x="5394960" y="5775350"/>
            <a:ext cx="16002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4" name="Text 192"/>
          <p:cNvSpPr txBox="1"/>
          <p:nvPr/>
        </p:nvSpPr>
        <p:spPr>
          <a:xfrm>
            <a:off x="5449824" y="5775350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reserve</a:t>
            </a:r>
            <a:endParaRPr lang="en-US" sz="1000" dirty="0"/>
          </a:p>
        </p:txBody>
      </p:sp>
      <p:sp>
        <p:nvSpPr>
          <p:cNvPr id="195" name="Shape 193"/>
          <p:cNvSpPr/>
          <p:nvPr/>
        </p:nvSpPr>
        <p:spPr>
          <a:xfrm>
            <a:off x="548640" y="5974690"/>
            <a:ext cx="68580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6" name="Text 194"/>
          <p:cNvSpPr txBox="1"/>
          <p:nvPr/>
        </p:nvSpPr>
        <p:spPr>
          <a:xfrm>
            <a:off x="603504" y="5974690"/>
            <a:ext cx="5943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1044</a:t>
            </a:r>
            <a:endParaRPr lang="en-US" sz="1000" dirty="0"/>
          </a:p>
        </p:txBody>
      </p:sp>
      <p:sp>
        <p:nvSpPr>
          <p:cNvPr id="197" name="Shape 195"/>
          <p:cNvSpPr/>
          <p:nvPr/>
        </p:nvSpPr>
        <p:spPr>
          <a:xfrm>
            <a:off x="1234440" y="5974690"/>
            <a:ext cx="2834640" cy="19933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8" name="Text 196"/>
          <p:cNvSpPr txBox="1"/>
          <p:nvPr/>
        </p:nvSpPr>
        <p:spPr>
          <a:xfrm>
            <a:off x="1289304" y="5974690"/>
            <a:ext cx="274320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 RSUB   </a:t>
            </a:r>
            <a:endParaRPr lang="en-US" sz="1000" dirty="0"/>
          </a:p>
        </p:txBody>
      </p:sp>
      <p:sp>
        <p:nvSpPr>
          <p:cNvPr id="199" name="Shape 197"/>
          <p:cNvSpPr/>
          <p:nvPr/>
        </p:nvSpPr>
        <p:spPr>
          <a:xfrm>
            <a:off x="4069080" y="5974690"/>
            <a:ext cx="132588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0" name="Text 198"/>
          <p:cNvSpPr txBox="1"/>
          <p:nvPr/>
        </p:nvSpPr>
        <p:spPr>
          <a:xfrm>
            <a:off x="4123944" y="5974690"/>
            <a:ext cx="123444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4F0000</a:t>
            </a:r>
            <a:endParaRPr lang="en-US" sz="1000" dirty="0"/>
          </a:p>
        </p:txBody>
      </p:sp>
      <p:sp>
        <p:nvSpPr>
          <p:cNvPr id="201" name="Shape 199"/>
          <p:cNvSpPr/>
          <p:nvPr/>
        </p:nvSpPr>
        <p:spPr>
          <a:xfrm>
            <a:off x="5394960" y="5974690"/>
            <a:ext cx="1600200" cy="19933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2" name="Text 200"/>
          <p:cNvSpPr txBox="1"/>
          <p:nvPr/>
        </p:nvSpPr>
        <p:spPr>
          <a:xfrm>
            <a:off x="5449824" y="5974690"/>
            <a:ext cx="1508760" cy="199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no operand</a:t>
            </a:r>
            <a:endParaRPr lang="en-US" sz="1000" dirty="0"/>
          </a:p>
        </p:txBody>
      </p:sp>
      <p:sp>
        <p:nvSpPr>
          <p:cNvPr id="203" name="Shape 201"/>
          <p:cNvSpPr/>
          <p:nvPr/>
        </p:nvSpPr>
        <p:spPr>
          <a:xfrm>
            <a:off x="7315200" y="1115568"/>
            <a:ext cx="4343400" cy="4800600"/>
          </a:xfrm>
          <a:prstGeom prst="roundRect">
            <a:avLst>
              <a:gd name="adj" fmla="val 1684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4" name="Text 202"/>
          <p:cNvSpPr txBox="1"/>
          <p:nvPr/>
        </p:nvSpPr>
        <p:spPr>
          <a:xfrm>
            <a:off x="7498080" y="12070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How the 19 instructions were assembled</a:t>
            </a:r>
            <a:endParaRPr lang="en-US" sz="1400" dirty="0"/>
          </a:p>
        </p:txBody>
      </p:sp>
      <p:sp>
        <p:nvSpPr>
          <p:cNvPr id="205" name="Shape 203"/>
          <p:cNvSpPr/>
          <p:nvPr/>
        </p:nvSpPr>
        <p:spPr>
          <a:xfrm>
            <a:off x="7543800" y="1691640"/>
            <a:ext cx="411480" cy="365760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6" name="Text 204"/>
          <p:cNvSpPr txBox="1"/>
          <p:nvPr/>
        </p:nvSpPr>
        <p:spPr>
          <a:xfrm>
            <a:off x="8092440" y="16916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9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PC-relative</a:t>
            </a:r>
            <a:endParaRPr lang="en-US" sz="1400" dirty="0"/>
          </a:p>
        </p:txBody>
      </p:sp>
      <p:sp>
        <p:nvSpPr>
          <p:cNvPr id="207" name="Shape 205"/>
          <p:cNvSpPr/>
          <p:nvPr/>
        </p:nvSpPr>
        <p:spPr>
          <a:xfrm>
            <a:off x="7543800" y="2240280"/>
            <a:ext cx="411480" cy="365760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8" name="Text 206"/>
          <p:cNvSpPr txBox="1"/>
          <p:nvPr/>
        </p:nvSpPr>
        <p:spPr>
          <a:xfrm>
            <a:off x="8092440" y="22402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base-relative</a:t>
            </a:r>
            <a:endParaRPr lang="en-US" sz="1400" dirty="0"/>
          </a:p>
        </p:txBody>
      </p:sp>
      <p:sp>
        <p:nvSpPr>
          <p:cNvPr id="209" name="Shape 207"/>
          <p:cNvSpPr/>
          <p:nvPr/>
        </p:nvSpPr>
        <p:spPr>
          <a:xfrm>
            <a:off x="7543800" y="2788920"/>
            <a:ext cx="411480" cy="365760"/>
          </a:xfrm>
          <a:prstGeom prst="rect">
            <a:avLst/>
          </a:prstGeom>
          <a:solidFill>
            <a:srgbClr val="FEF3C7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10" name="Text 208"/>
          <p:cNvSpPr txBox="1"/>
          <p:nvPr/>
        </p:nvSpPr>
        <p:spPr>
          <a:xfrm>
            <a:off x="8092440" y="27889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immediate</a:t>
            </a:r>
            <a:endParaRPr lang="en-US" sz="1400" dirty="0"/>
          </a:p>
        </p:txBody>
      </p:sp>
      <p:sp>
        <p:nvSpPr>
          <p:cNvPr id="211" name="Shape 209"/>
          <p:cNvSpPr/>
          <p:nvPr/>
        </p:nvSpPr>
        <p:spPr>
          <a:xfrm>
            <a:off x="7543800" y="3337560"/>
            <a:ext cx="411480" cy="365760"/>
          </a:xfrm>
          <a:prstGeom prst="rect">
            <a:avLst/>
          </a:prstGeom>
          <a:solidFill>
            <a:srgbClr val="FECACA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12" name="Text 210"/>
          <p:cNvSpPr txBox="1"/>
          <p:nvPr/>
        </p:nvSpPr>
        <p:spPr>
          <a:xfrm>
            <a:off x="8092440" y="33375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format 4</a:t>
            </a:r>
            <a:endParaRPr lang="en-US" sz="1400" dirty="0"/>
          </a:p>
        </p:txBody>
      </p:sp>
      <p:sp>
        <p:nvSpPr>
          <p:cNvPr id="213" name="Shape 211"/>
          <p:cNvSpPr/>
          <p:nvPr/>
        </p:nvSpPr>
        <p:spPr>
          <a:xfrm>
            <a:off x="7543800" y="3886200"/>
            <a:ext cx="411480" cy="365760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14" name="Text 212"/>
          <p:cNvSpPr txBox="1"/>
          <p:nvPr/>
        </p:nvSpPr>
        <p:spPr>
          <a:xfrm>
            <a:off x="8092440" y="38862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format 2</a:t>
            </a:r>
            <a:endParaRPr lang="en-US" sz="1400" dirty="0"/>
          </a:p>
        </p:txBody>
      </p:sp>
      <p:sp>
        <p:nvSpPr>
          <p:cNvPr id="215" name="Text 213"/>
          <p:cNvSpPr txBox="1"/>
          <p:nvPr/>
        </p:nvSpPr>
        <p:spPr>
          <a:xfrm>
            <a:off x="7543800" y="4480560"/>
            <a:ext cx="3977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3"/>
                </a:solidFill>
              </a:rPr>
              <a:t>Plus 1 RSUB with no operand.</a:t>
            </a:r>
            <a:endParaRPr lang="en-US" sz="13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3"/>
                </a:solidFill>
              </a:rPr>
              <a:t> </a:t>
            </a:r>
            <a:endParaRPr lang="en-US" sz="13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3"/>
                </a:solidFill>
              </a:rPr>
              <a:t>Most instructions are PC-relative: short, and they keep working wherever the program is loaded.</a:t>
            </a:r>
            <a:endParaRPr lang="en-US" sz="1300" dirty="0"/>
          </a:p>
        </p:txBody>
      </p:sp>
      <p:sp>
        <p:nvSpPr>
          <p:cNvPr id="217" name="Text 2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28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Program relocation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assembler does not know where the program will live. The loader decides, later.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28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Why must a program work at any address?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743200" cy="82296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operating system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93976"/>
            <a:ext cx="2743200" cy="7315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2093976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another program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862072"/>
            <a:ext cx="2743200" cy="914400"/>
          </a:xfrm>
          <a:prstGeom prst="roundRect">
            <a:avLst>
              <a:gd name="adj" fmla="val 2000"/>
            </a:avLst>
          </a:prstGeom>
          <a:solidFill>
            <a:schemeClr val="accent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2862072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COUNTX here? at 5000?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813048"/>
            <a:ext cx="2743200" cy="64008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813048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free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4489704"/>
            <a:ext cx="2743200" cy="7315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4489704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another program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303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memory while several programs run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118872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With several programs in memory at once (multiprogramming), the </a:t>
            </a:r>
            <a:pPr algn="l" indent="0" marL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loader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picks a free place each time. The assembler, which ran long before, cannot know where.</a:t>
            </a:r>
            <a:endParaRPr lang="en-US" sz="14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endParaRPr lang="en-US" sz="14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So 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 0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means: "assemble as if at 0, but be ready to move". The program must still work when its first byte lands at 5000.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452360" y="1188720"/>
            <a:ext cx="42062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6169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8181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0192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27532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where.c run twice on the lab PC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653528" y="1572768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./where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 is at 0x55c51af75149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counter is at 0x55c51af78010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./where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 is at 0x559168e93149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counter is at 0x559168e96010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452360" y="3886200"/>
            <a:ext cx="4206240" cy="2057400"/>
          </a:xfrm>
          <a:prstGeom prst="roundRect">
            <a:avLst>
              <a:gd name="adj" fmla="val 355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635240" y="40507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635240" y="40507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635240" y="4416552"/>
            <a:ext cx="38404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Your C programs move too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Linux loads every run at a new address (ASLR). But the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distance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from main to counter is always 0x2ec7: relative addresses survive the move.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28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Which instructions break when the program moves?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68096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1737360"/>
                <a:gridCol w="2697480"/>
                <a:gridCol w="10972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Kind of operand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What is stored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If the program moves 5000 up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Needs fixing?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PC-relative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distance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distance is the same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base-relative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distance from B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 is loaded at run time with the moved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immediate constant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number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number is a number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format 4 with a symbol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 absolute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points to the old place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SIC direct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 absolute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points to the old place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503920" y="1188720"/>
            <a:ext cx="3154680" cy="2103120"/>
          </a:xfrm>
          <a:prstGeom prst="roundRect">
            <a:avLst>
              <a:gd name="adj" fmla="val 34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8503920" y="128016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400" b="1" dirty="0">
                <a:solidFill>
                  <a:schemeClr val="accent2"/>
                </a:solidFill>
              </a:rPr>
              <a:t>2 of 19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8641080" y="210312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instructions in COUNTX need fixing.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503920" y="3474720"/>
            <a:ext cx="3154680" cy="2103120"/>
          </a:xfrm>
          <a:prstGeom prst="roundRect">
            <a:avLst>
              <a:gd name="adj" fmla="val 347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503920" y="356616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400" b="1" dirty="0">
                <a:solidFill>
                  <a:schemeClr val="accent1"/>
                </a:solidFill>
              </a:rPr>
              <a:t>13 of 13</a:t>
            </a:r>
            <a:endParaRPr lang="en-US" sz="3400" dirty="0"/>
          </a:p>
        </p:txBody>
      </p:sp>
      <p:sp>
        <p:nvSpPr>
          <p:cNvPr id="9" name="Text 6"/>
          <p:cNvSpPr txBox="1"/>
          <p:nvPr/>
        </p:nvSpPr>
        <p:spPr>
          <a:xfrm>
            <a:off x="8641080" y="438912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in the SIC program COUNT: every address in plain SIC is absolute.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89204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This is one big reason SIC/XE has relative addressing: programs become easy to move.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§2.2.2 (program relocation)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28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Modification (M) record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280160"/>
            <a:ext cx="71120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280160"/>
            <a:ext cx="71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534160" y="1280160"/>
            <a:ext cx="320040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534160" y="12801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 of field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34560" y="1280160"/>
            <a:ext cx="2489200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734560" y="1280160"/>
            <a:ext cx="248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19019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3"/>
                </a:solidFill>
              </a:rPr>
              <a:t>columns: 1  ·  2–7 (address of the field, relative to the program start)  ·  8–9 (length of the field in half-bytes)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3317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It tells the loader: "after loading,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add the program's start address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to this field".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926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Example: +JSUB REPORT at 0022 → 4B101044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3429000"/>
            <a:ext cx="685800" cy="59436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229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4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508760" y="3429000"/>
            <a:ext cx="685800" cy="59436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087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B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2194560" y="3429000"/>
            <a:ext cx="685800" cy="59436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21945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1</a:t>
            </a:r>
            <a:endParaRPr lang="en-US" sz="1800" dirty="0"/>
          </a:p>
        </p:txBody>
      </p:sp>
      <p:sp>
        <p:nvSpPr>
          <p:cNvPr id="18" name="a1_hb"/>
          <p:cNvSpPr/>
          <p:nvPr/>
        </p:nvSpPr>
        <p:spPr>
          <a:xfrm>
            <a:off x="2880360" y="3429000"/>
            <a:ext cx="685800" cy="594360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28803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0</a:t>
            </a:r>
            <a:endParaRPr lang="en-US" sz="1800" dirty="0"/>
          </a:p>
        </p:txBody>
      </p:sp>
      <p:sp>
        <p:nvSpPr>
          <p:cNvPr id="20" name="a1_hb"/>
          <p:cNvSpPr/>
          <p:nvPr/>
        </p:nvSpPr>
        <p:spPr>
          <a:xfrm>
            <a:off x="3566160" y="3429000"/>
            <a:ext cx="685800" cy="594360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5661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1</a:t>
            </a:r>
            <a:endParaRPr lang="en-US" sz="1800" dirty="0"/>
          </a:p>
        </p:txBody>
      </p:sp>
      <p:sp>
        <p:nvSpPr>
          <p:cNvPr id="22" name="a1_hb"/>
          <p:cNvSpPr/>
          <p:nvPr/>
        </p:nvSpPr>
        <p:spPr>
          <a:xfrm>
            <a:off x="4251960" y="3429000"/>
            <a:ext cx="685800" cy="594360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2519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0</a:t>
            </a:r>
            <a:endParaRPr lang="en-US" sz="1800" dirty="0"/>
          </a:p>
        </p:txBody>
      </p:sp>
      <p:sp>
        <p:nvSpPr>
          <p:cNvPr id="24" name="a1_hb"/>
          <p:cNvSpPr/>
          <p:nvPr/>
        </p:nvSpPr>
        <p:spPr>
          <a:xfrm>
            <a:off x="4937760" y="3429000"/>
            <a:ext cx="685800" cy="594360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49377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4</a:t>
            </a:r>
            <a:endParaRPr lang="en-US" sz="1800" dirty="0"/>
          </a:p>
        </p:txBody>
      </p:sp>
      <p:sp>
        <p:nvSpPr>
          <p:cNvPr id="26" name="a1_hb"/>
          <p:cNvSpPr/>
          <p:nvPr/>
        </p:nvSpPr>
        <p:spPr>
          <a:xfrm>
            <a:off x="5623560" y="3429000"/>
            <a:ext cx="685800" cy="594360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623560" y="342900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</a:rPr>
              <a:t>4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0022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219456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0023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356616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0024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493776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0025</a:t>
            </a:r>
            <a:endParaRPr lang="en-US" sz="1100" dirty="0"/>
          </a:p>
        </p:txBody>
      </p:sp>
      <p:sp>
        <p:nvSpPr>
          <p:cNvPr id="32" name="a1_hb"/>
          <p:cNvSpPr txBox="1"/>
          <p:nvPr/>
        </p:nvSpPr>
        <p:spPr>
          <a:xfrm>
            <a:off x="2880360" y="43891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the 20-bit address field = the last 5 half-bytes</a:t>
            </a:r>
            <a:endParaRPr lang="en-US" sz="1200" dirty="0"/>
          </a:p>
        </p:txBody>
      </p:sp>
      <p:sp>
        <p:nvSpPr>
          <p:cNvPr id="33" name="a2_hb"/>
          <p:cNvSpPr/>
          <p:nvPr/>
        </p:nvSpPr>
        <p:spPr>
          <a:xfrm>
            <a:off x="6766560" y="2926080"/>
            <a:ext cx="4892040" cy="3017520"/>
          </a:xfrm>
          <a:prstGeom prst="roundRect">
            <a:avLst>
              <a:gd name="adj" fmla="val 2424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4" name="a2_hb"/>
          <p:cNvSpPr txBox="1"/>
          <p:nvPr/>
        </p:nvSpPr>
        <p:spPr>
          <a:xfrm>
            <a:off x="6949440" y="3017520"/>
            <a:ext cx="4572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M00002305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says: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• the field starts in byte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0023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(the byte after the opcode),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• it is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05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half-bytes long (20 bits).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field starts in the middle of byte 0023, so the length is counted in half-bytes, not bytes.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484632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Rule for format 4: M record address = instruction address + 1, length 05.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§2.2.2</a:t>
            </a:r>
            <a:endParaRPr lang="en-US" sz="1100" dirty="0"/>
          </a:p>
        </p:txBody>
      </p:sp>
      <p:sp>
        <p:nvSpPr>
          <p:cNvPr id="38" name="Text 3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4" grpId="0" animBg="1"/>
      <p:bldP spid="26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object program of COUNTX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3291840"/>
          </a:xfrm>
          <a:prstGeom prst="roundRect">
            <a:avLst>
              <a:gd name="adj" fmla="val 2222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6187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HCOUNTX000000001047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459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T0000001C17203269101041B410750006B40053A02A290041332012B8503B2FF0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029968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T00001C190320190F40004B1010443E200C03200C1900010F20063F2FE2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14016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T0000380900000042414E414E41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798064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T001044034F0000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8211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M00000405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5661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M00002305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950208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E000000</a:t>
            </a:r>
            <a:endParaRPr lang="en-US" sz="1300" dirty="0"/>
          </a:p>
        </p:txBody>
      </p:sp>
      <p:sp>
        <p:nvSpPr>
          <p:cNvPr id="12" name="a1_o19"/>
          <p:cNvSpPr/>
          <p:nvPr/>
        </p:nvSpPr>
        <p:spPr>
          <a:xfrm>
            <a:off x="548640" y="4617720"/>
            <a:ext cx="544068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1_o19"/>
          <p:cNvSpPr txBox="1"/>
          <p:nvPr/>
        </p:nvSpPr>
        <p:spPr>
          <a:xfrm>
            <a:off x="685800" y="46177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H: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start 000000 (relocatable), length 001047 = 4167 bytes.</a:t>
            </a:r>
            <a:endParaRPr lang="en-US" sz="1300" dirty="0"/>
          </a:p>
        </p:txBody>
      </p:sp>
      <p:sp>
        <p:nvSpPr>
          <p:cNvPr id="14" name="a2_o19"/>
          <p:cNvSpPr/>
          <p:nvPr/>
        </p:nvSpPr>
        <p:spPr>
          <a:xfrm>
            <a:off x="6172200" y="4617720"/>
            <a:ext cx="544068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5" name="a2_o19"/>
          <p:cNvSpPr txBox="1"/>
          <p:nvPr/>
        </p:nvSpPr>
        <p:spPr>
          <a:xfrm>
            <a:off x="6309360" y="46177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4 T records: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1C + 19 + 09 + 03 bytes. The gaps are RETADR (RESW), BUFFER and TOTAL.</a:t>
            </a:r>
            <a:endParaRPr lang="en-US" sz="1300" dirty="0"/>
          </a:p>
        </p:txBody>
      </p:sp>
      <p:sp>
        <p:nvSpPr>
          <p:cNvPr id="16" name="a3_o19"/>
          <p:cNvSpPr/>
          <p:nvPr/>
        </p:nvSpPr>
        <p:spPr>
          <a:xfrm>
            <a:off x="548640" y="5303520"/>
            <a:ext cx="5440680" cy="594360"/>
          </a:xfrm>
          <a:prstGeom prst="roundRect">
            <a:avLst>
              <a:gd name="adj" fmla="val 1230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a3_o19"/>
          <p:cNvSpPr txBox="1"/>
          <p:nvPr/>
        </p:nvSpPr>
        <p:spPr>
          <a:xfrm>
            <a:off x="685800" y="53035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M00000405: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fix the address in +LDB #TOTAL at 0003.</a:t>
            </a:r>
            <a:endParaRPr lang="en-US" sz="1300" dirty="0"/>
          </a:p>
        </p:txBody>
      </p:sp>
      <p:sp>
        <p:nvSpPr>
          <p:cNvPr id="18" name="a4_o19"/>
          <p:cNvSpPr/>
          <p:nvPr/>
        </p:nvSpPr>
        <p:spPr>
          <a:xfrm>
            <a:off x="6172200" y="5303520"/>
            <a:ext cx="5440680" cy="594360"/>
          </a:xfrm>
          <a:prstGeom prst="roundRect">
            <a:avLst>
              <a:gd name="adj" fmla="val 1230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9" name="a4_o19"/>
          <p:cNvSpPr txBox="1"/>
          <p:nvPr/>
        </p:nvSpPr>
        <p:spPr>
          <a:xfrm>
            <a:off x="6309360" y="53035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M00002305: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fix the address in +JSUB REPORT at 0022.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loader fix the program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50 seconds,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Loaded at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0000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nothing needs fixing.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Loaded at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5000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the two red rows still hold old addresses.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 record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adds 5000 to one field.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PC-relative rows have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bytes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both addresses.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Both runs give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TOTAL = 3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28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Your C object file has M records too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94944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 hello.o   (Lecture 1's hello.c)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5836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Relocation section '.rela.text' contains 2 entries: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Offset        Type             Sym. Name + Addend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00000000000b  R_X86_64_PC32    .rodata - 4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000000000013  R_X86_64_PLT32   puts - 4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26680" y="1188720"/>
            <a:ext cx="393192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hello.o (Lecture 1)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927848" y="1572768"/>
            <a:ext cx="35661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8: 48 8d 05 00 00 00 00  lea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12: e8 00 00 00 00        call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hole at 8+3 = 0b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hole at 12+1 = 13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52044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3685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3685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50792"/>
            <a:ext cx="507492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Same idea as M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Each entry says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which bytes to patch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(offset 0b, offset 13) once an address is known. Exactly the two holes we saw in Lecture 1.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217920" y="3520440"/>
            <a:ext cx="5440680" cy="201168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400800" y="3685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3685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050792"/>
            <a:ext cx="507492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But richer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 ELF entry also names a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symbol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(puts) and a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type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: PC32 means "PC-relative, 32 bits". SIC's M record only adds the start address. Lecture 3.3 adds symbols to M records too.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28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3.2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Relocation in your own assembler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Add M records to the C assembler from Lab 3.1, then move a program by hand.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28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3.2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Hand-assemble on paper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Lines 0000–0032 of countx.asm. Write n i x b p e, the disp and the code. Check against slide 14.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Add -m to sicasm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-m file.asm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write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M{loc+1}04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for every instruction with an operand.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Count them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it on count.asm: you should get 13 M records. Compare with the 2 of countx.asm.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Relocate by hand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Load count.obj at 5000 instead of 2000: add 3000 to each marked field. LDCH TEXT,X must become 50D027.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Write apply_m() in C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apply_m(unsigned char *mem, int addr, int halfbytes, int delta);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Test it on count.obj.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Explain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3 sentences: why does SIC need 13 M records and SIC/XE only 2? What would a big program look like?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your updated sicasm.c, count.obj with M records, and your apply_m() with a test.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28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Mistakes and the messages they produce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Forgot BASE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assembler output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countx.asm, BASE removed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 13: TOTAL is out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 PC and base range;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format 4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Neither PC- nor base-relative reaches TOTAL. Add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 TOTAL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(and load B!), or write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+STA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3355848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Constant too big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55848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520440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721608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922776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178808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assembler output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557016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LDA #4096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 2: constant 4096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too big for format 3,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+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355848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493008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12 bits hold at most 4095. Write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+LDA #4096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(format 4: 20 bits).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6163056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Wrong (PC)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163056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327648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528816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729984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986016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assembler output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364224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STL RETADR at 0000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wrong: 0035 - 0000 = 035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right: 0035 - 0003 = 032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163056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300216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No message at all: the code is just wrong. (PC) is the address of the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next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instruction.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8970264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Negative disp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8970264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9134856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9336024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9537192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793224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assembler output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171432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JLT LOOP at 0019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wrong: FFF0 (16 bits)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right: FF0  (12 bits)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8970264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07424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Keep exactly 12 bits for disp. 4 hex digits would push into the flags.</a:t>
            </a:r>
            <a:endParaRPr lang="en-US" sz="1450" dirty="0"/>
          </a:p>
        </p:txBody>
      </p:sp>
      <p:sp>
        <p:nvSpPr>
          <p:cNvPr id="40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28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Encode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CLEAR 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(CLEAR = B4, S = 4).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B440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JEQ FOUND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at 0014, FOUND at 0029. What is the disp?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0029 − 0017 = 012 → 332012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TOTAL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use base-relative and not PC-relative?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TOTAL is 4127 bytes away; PC-relative reaches only 2047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COUNTX instructions get an M record?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two format-4 ones: +LDB #TOTAL and +JSUB REPORT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M00002305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ask the loader to do?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add the start address to the 5 half-bytes starting in byte 0023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SIC/XE Pass 1 needs each format's size: 1, 2, 3 or 4 bytes.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Format 3: try PC-relative (−2048…2047), then base-relative (0…4095). + forces format 4.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(PC) = address of the next instruction. Negative disp = 12-bit two's complement.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BASE is a promise to the assembler; the program must load B itself.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Distances survive a move; absolute addresses do not. Only those need fixing.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 M record = where (address + 1) and how long (05 half-bytes) to fix.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28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3.2 (due before Lecture 3.3)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Assemble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Assemble every line of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sumx.asm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(in the lab files). For each, give LOC, n i x b p e, disp or address, and the code.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Explain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Which instructions in sumx.asm are PC-relative, which base-relative, which immediate? Why must STA TOTAL be base-relative?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Records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the complete object program of sumx.asm, including every M record.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Relocate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loader puts sumx at 3000. Which bytes change? Write the new +LDB instruction.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Finish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apply_m()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from the lab and use it to relocate count.obj to 5000. Print the first T record after relocation.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28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3.3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Machine-independent features and design options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Literals, EQU and expressions, program blocks and control sections: features any assembler can have.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One-pass and multi-pass assemblers.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Today: §2.2 (2.2.1 formats and addressing, 2.2.2 relocation). Read §2.3 before Lecture 3.3.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x86-64 relocation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§7.7 (relocation): the ELF version of today's M records.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ASLR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8 ld.so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/proc/sys/kernel/randomize_va_space on the lab PC.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lab3_files.zip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countx.asm, sumx.asm and the test files for -m.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3.2: Machine-Dependent Assembler Features</dc:title>
  <dc:subject>PptxGenJS Presentation</dc:subject>
  <dc:creator>Md Mahbub E Noor</dc:creator>
  <cp:lastModifiedBy>Md Mahbub E Noor</cp:lastModifiedBy>
  <cp:revision>1</cp:revision>
  <dcterms:created xsi:type="dcterms:W3CDTF">2026-10-10T10:02:13Z</dcterms:created>
  <dcterms:modified xsi:type="dcterms:W3CDTF">2026-10-10T10:02:13Z</dcterms:modified>
</cp:coreProperties>
</file>