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3c845965-9b54-a853-d03b-a85392f8ebb4}">
          <p14:sldIdLst>
            <p14:sldId id="256"/>
            <p14:sldId id="257"/>
            <p14:sldId id="258"/>
          </p14:sldIdLst>
        </p14:section>
        <p14:section name="What an assembler does" id="{8808940b-0b69-0614-b34d-2ab99972e5df}">
          <p14:sldIdLst>
            <p14:sldId id="259"/>
            <p14:sldId id="260"/>
            <p14:sldId id="261"/>
            <p14:sldId id="262"/>
            <p14:sldId id="263"/>
          </p14:sldIdLst>
        </p14:section>
        <p14:section name="Pass 1" id="{b4241c91-15c7-6844-2f3e-7fedfa78a3ed}">
          <p14:sldIdLst>
            <p14:sldId id="264"/>
            <p14:sldId id="265"/>
            <p14:sldId id="266"/>
            <p14:sldId id="267"/>
            <p14:sldId id="268"/>
          </p14:sldIdLst>
        </p14:section>
        <p14:section name="Pass 2" id="{4f937f42-14af-9f2a-52aa-5b9e32f800d7}">
          <p14:sldIdLst>
            <p14:sldId id="269"/>
            <p14:sldId id="270"/>
            <p14:sldId id="271"/>
            <p14:sldId id="272"/>
          </p14:sldIdLst>
        </p14:section>
        <p14:section name="The object program" id="{68f0589c-84f4-7b8f-967c-41b8ada43f3f}">
          <p14:sldIdLst>
            <p14:sldId id="273"/>
            <p14:sldId id="274"/>
            <p14:sldId id="275"/>
            <p14:sldId id="276"/>
          </p14:sldIdLst>
        </p14:section>
        <p14:section name="Lab 3.1" id="{cee61d5c-a68b-5b85-aca7-2fd991bd6040}">
          <p14:sldIdLst>
            <p14:sldId id="277"/>
            <p14:sldId id="278"/>
            <p14:sldId id="279"/>
            <p14:sldId id="280"/>
          </p14:sldIdLst>
        </p14:section>
        <p14:section name="Wrap-up" id="{bde1d6af-922a-59dc-4fb9-a28c4eec17aa}">
          <p14:sldIdLst>
            <p14:sldId id="281"/>
            <p14:sldId id="282"/>
            <p14:sldId id="283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3.1: Basic Assembler Functions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3.1: Basic Assembler Functions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image" Target="../media/image-27-5.png"/><Relationship Id="rId6" Type="http://schemas.openxmlformats.org/officeDocument/2006/relationships/image" Target="../media/image-27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0515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1"/>
                </a:solidFill>
              </a:rPr>
              <a:t>CSE 4105  ·  SYSTEM PROGRAMMING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5448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4400" b="1" dirty="0">
                <a:solidFill>
                  <a:schemeClr val="bg1"/>
                </a:solidFill>
              </a:rPr>
              <a:t>Lecture 3.1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331720"/>
            <a:ext cx="6035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Basic Assembler Functions</a:t>
            </a:r>
            <a:endParaRPr lang="en-US" sz="2600" dirty="0"/>
          </a:p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from source program to object program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943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chemeClr val="accent4"/>
                </a:solidFill>
              </a:rPr>
              <a:t>Md Mahbub E Noor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Assistant Professor, Department of CSE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University of Barishal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086600" y="1600200"/>
            <a:ext cx="4434840" cy="265176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25119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45236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65352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909560" y="164592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bash — ~/lab3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287768" y="1984248"/>
            <a:ext cx="40690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./sicasm count.asm &gt; count.lst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count.obj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HCOUNT 0020000000A0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T0020001E042033002033…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T00201E1B0C20363C200F…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T00209D03000001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E002000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you will learn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426464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1586484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00200" y="1344168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Name the five jobs of an assembler and the tables it uses for them (OPTAB, SYMTAB, LOCCTR).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48640" y="2441448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749808" y="2633472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28" y="2793492"/>
            <a:ext cx="320040" cy="3200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600200" y="2551176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Explain the forward-reference problem, and why reading the program twice solves it.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3648456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84048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" y="4000500"/>
            <a:ext cx="320040" cy="3200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00200" y="3758184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Run Pass 1 by hand: give every line an address and fill SYMTAB.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548640" y="4855464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749808" y="5047488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28" y="5207508"/>
            <a:ext cx="320040" cy="32004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600200" y="4965192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Run Pass 2 by hand and write the H, T and E records of the object program.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7635240" y="1234440"/>
            <a:ext cx="4023360" cy="4645152"/>
          </a:xfrm>
          <a:prstGeom prst="roundRect">
            <a:avLst>
              <a:gd name="adj" fmla="val 1818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Text 14"/>
          <p:cNvSpPr txBox="1"/>
          <p:nvPr/>
        </p:nvSpPr>
        <p:spPr>
          <a:xfrm>
            <a:off x="790956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Today's plan (60 min)</a:t>
            </a:r>
            <a:endParaRPr lang="en-US" sz="1700" dirty="0"/>
          </a:p>
        </p:txBody>
      </p:sp>
      <p:sp>
        <p:nvSpPr>
          <p:cNvPr id="21" name="Shape 15"/>
          <p:cNvSpPr/>
          <p:nvPr/>
        </p:nvSpPr>
        <p:spPr>
          <a:xfrm>
            <a:off x="7909560" y="19293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16"/>
          <p:cNvSpPr txBox="1"/>
          <p:nvPr/>
        </p:nvSpPr>
        <p:spPr>
          <a:xfrm>
            <a:off x="7909560" y="19293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0–5</a:t>
            </a:r>
            <a:endParaRPr lang="en-US" sz="1100" dirty="0"/>
          </a:p>
        </p:txBody>
      </p:sp>
      <p:sp>
        <p:nvSpPr>
          <p:cNvPr id="23" name="Text 17"/>
          <p:cNvSpPr txBox="1"/>
          <p:nvPr/>
        </p:nvSpPr>
        <p:spPr>
          <a:xfrm>
            <a:off x="8915400" y="18745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Recap of Lecture 2</a:t>
            </a:r>
            <a:endParaRPr lang="en-US" sz="1500" dirty="0"/>
          </a:p>
        </p:txBody>
      </p:sp>
      <p:sp>
        <p:nvSpPr>
          <p:cNvPr id="24" name="Shape 18"/>
          <p:cNvSpPr/>
          <p:nvPr/>
        </p:nvSpPr>
        <p:spPr>
          <a:xfrm>
            <a:off x="7909560" y="249326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5" name="Text 19"/>
          <p:cNvSpPr txBox="1"/>
          <p:nvPr/>
        </p:nvSpPr>
        <p:spPr>
          <a:xfrm>
            <a:off x="7909560" y="249326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5–15</a:t>
            </a:r>
            <a:endParaRPr lang="en-US" sz="1100" dirty="0"/>
          </a:p>
        </p:txBody>
      </p:sp>
      <p:sp>
        <p:nvSpPr>
          <p:cNvPr id="26" name="Text 20"/>
          <p:cNvSpPr txBox="1"/>
          <p:nvPr/>
        </p:nvSpPr>
        <p:spPr>
          <a:xfrm>
            <a:off x="8915400" y="243840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What an assembler does</a:t>
            </a:r>
            <a:endParaRPr lang="en-US" sz="1500" dirty="0"/>
          </a:p>
        </p:txBody>
      </p:sp>
      <p:sp>
        <p:nvSpPr>
          <p:cNvPr id="27" name="Shape 21"/>
          <p:cNvSpPr/>
          <p:nvPr/>
        </p:nvSpPr>
        <p:spPr>
          <a:xfrm>
            <a:off x="7909560" y="305714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8" name="Text 22"/>
          <p:cNvSpPr txBox="1"/>
          <p:nvPr/>
        </p:nvSpPr>
        <p:spPr>
          <a:xfrm>
            <a:off x="7909560" y="305714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15–30</a:t>
            </a:r>
            <a:endParaRPr lang="en-US" sz="1100" dirty="0"/>
          </a:p>
        </p:txBody>
      </p:sp>
      <p:sp>
        <p:nvSpPr>
          <p:cNvPr id="29" name="Text 23"/>
          <p:cNvSpPr txBox="1"/>
          <p:nvPr/>
        </p:nvSpPr>
        <p:spPr>
          <a:xfrm>
            <a:off x="8915400" y="300228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Pass 1</a:t>
            </a:r>
            <a:endParaRPr lang="en-US" sz="1500" dirty="0"/>
          </a:p>
        </p:txBody>
      </p:sp>
      <p:sp>
        <p:nvSpPr>
          <p:cNvPr id="30" name="Shape 24"/>
          <p:cNvSpPr/>
          <p:nvPr/>
        </p:nvSpPr>
        <p:spPr>
          <a:xfrm>
            <a:off x="7909560" y="362102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1" name="Text 25"/>
          <p:cNvSpPr txBox="1"/>
          <p:nvPr/>
        </p:nvSpPr>
        <p:spPr>
          <a:xfrm>
            <a:off x="7909560" y="362102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30–45</a:t>
            </a:r>
            <a:endParaRPr lang="en-US" sz="1100" dirty="0"/>
          </a:p>
        </p:txBody>
      </p:sp>
      <p:sp>
        <p:nvSpPr>
          <p:cNvPr id="32" name="Text 26"/>
          <p:cNvSpPr txBox="1"/>
          <p:nvPr/>
        </p:nvSpPr>
        <p:spPr>
          <a:xfrm>
            <a:off x="8915400" y="356616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Pass 2</a:t>
            </a:r>
            <a:endParaRPr lang="en-US" sz="1500" dirty="0"/>
          </a:p>
        </p:txBody>
      </p:sp>
      <p:sp>
        <p:nvSpPr>
          <p:cNvPr id="33" name="Shape 27"/>
          <p:cNvSpPr/>
          <p:nvPr/>
        </p:nvSpPr>
        <p:spPr>
          <a:xfrm>
            <a:off x="7909560" y="418490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4" name="Text 28"/>
          <p:cNvSpPr txBox="1"/>
          <p:nvPr/>
        </p:nvSpPr>
        <p:spPr>
          <a:xfrm>
            <a:off x="7909560" y="418490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45–55</a:t>
            </a:r>
            <a:endParaRPr lang="en-US" sz="1100" dirty="0"/>
          </a:p>
        </p:txBody>
      </p:sp>
      <p:sp>
        <p:nvSpPr>
          <p:cNvPr id="35" name="Text 29"/>
          <p:cNvSpPr txBox="1"/>
          <p:nvPr/>
        </p:nvSpPr>
        <p:spPr>
          <a:xfrm>
            <a:off x="8915400" y="413004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object program</a:t>
            </a:r>
            <a:endParaRPr lang="en-US" sz="1500" dirty="0"/>
          </a:p>
        </p:txBody>
      </p:sp>
      <p:sp>
        <p:nvSpPr>
          <p:cNvPr id="36" name="Shape 30"/>
          <p:cNvSpPr/>
          <p:nvPr/>
        </p:nvSpPr>
        <p:spPr>
          <a:xfrm>
            <a:off x="7909560" y="47487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7" name="Text 31"/>
          <p:cNvSpPr txBox="1"/>
          <p:nvPr/>
        </p:nvSpPr>
        <p:spPr>
          <a:xfrm>
            <a:off x="7909560" y="47487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55–60</a:t>
            </a:r>
            <a:endParaRPr lang="en-US" sz="1100" dirty="0"/>
          </a:p>
        </p:txBody>
      </p:sp>
      <p:sp>
        <p:nvSpPr>
          <p:cNvPr id="38" name="Text 32"/>
          <p:cNvSpPr txBox="1"/>
          <p:nvPr/>
        </p:nvSpPr>
        <p:spPr>
          <a:xfrm>
            <a:off x="8915400" y="46939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Checkpoint, homework</a:t>
            </a:r>
            <a:endParaRPr lang="en-US" sz="1500" dirty="0"/>
          </a:p>
        </p:txBody>
      </p:sp>
      <p:sp>
        <p:nvSpPr>
          <p:cNvPr id="39" name="Text 33"/>
          <p:cNvSpPr txBox="1"/>
          <p:nvPr/>
        </p:nvSpPr>
        <p:spPr>
          <a:xfrm>
            <a:off x="7909560" y="5440680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Writing the assembler in C (slides 23–25) is the lab.</a:t>
            </a:r>
            <a:endParaRPr lang="en-US" sz="1200" dirty="0"/>
          </a:p>
        </p:txBody>
      </p:sp>
      <p:sp>
        <p:nvSpPr>
          <p:cNvPr id="41" name="Text 3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 / 29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Quick recap of Lecture 2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6459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645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344168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Encode </a:t>
            </a:r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LDCH TEXT,X</a:t>
            </a:r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 with LDCH = 50 and TEXT at 2027.</a:t>
            </a:r>
            <a:endParaRPr lang="en-US" sz="1700" dirty="0"/>
          </a:p>
        </p:txBody>
      </p:sp>
      <p:sp>
        <p:nvSpPr>
          <p:cNvPr id="7" name="a1_r"/>
          <p:cNvSpPr txBox="1"/>
          <p:nvPr/>
        </p:nvSpPr>
        <p:spPr>
          <a:xfrm>
            <a:off x="5989320" y="1344168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x = 1 adds 8000: 2027 + 8000 = A027, so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50A027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. Today a program does this for every line.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31520" y="32461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31520" y="32461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2944368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What does </a:t>
            </a:r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WORD 65</a:t>
            </a:r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 put in memory?</a:t>
            </a:r>
            <a:endParaRPr lang="en-US" sz="1700" dirty="0"/>
          </a:p>
        </p:txBody>
      </p:sp>
      <p:sp>
        <p:nvSpPr>
          <p:cNvPr id="12" name="a2_r"/>
          <p:cNvSpPr txBox="1"/>
          <p:nvPr/>
        </p:nvSpPr>
        <p:spPr>
          <a:xfrm>
            <a:off x="5989320" y="2944368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One word with the value 65 = 41 hex: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000041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44348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31520" y="48463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31520" y="48463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544568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What does </a:t>
            </a:r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BUFFER RESB 100</a:t>
            </a:r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 put in memory?</a:t>
            </a:r>
            <a:endParaRPr lang="en-US" sz="1700" dirty="0"/>
          </a:p>
        </p:txBody>
      </p:sp>
      <p:sp>
        <p:nvSpPr>
          <p:cNvPr id="17" name="a3_r"/>
          <p:cNvSpPr txBox="1"/>
          <p:nvPr/>
        </p:nvSpPr>
        <p:spPr>
          <a:xfrm>
            <a:off x="5989320" y="4544568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Nothing. It only reserves 100 bytes. But the address of the next line moves by 100.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What an assembler does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Five jobs, two tables, and one problem that forces it to read the program twice.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4 / 29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five jobs of an assembler</a:t>
            </a:r>
            <a:endParaRPr lang="en-US" sz="3000" dirty="0"/>
          </a:p>
        </p:txBody>
      </p:sp>
      <p:sp>
        <p:nvSpPr>
          <p:cNvPr id="3" name="a1_j"/>
          <p:cNvSpPr/>
          <p:nvPr/>
        </p:nvSpPr>
        <p:spPr>
          <a:xfrm>
            <a:off x="548640" y="1188720"/>
            <a:ext cx="3520440" cy="1965960"/>
          </a:xfrm>
          <a:prstGeom prst="roundRect">
            <a:avLst>
              <a:gd name="adj" fmla="val 37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j"/>
          <p:cNvSpPr/>
          <p:nvPr/>
        </p:nvSpPr>
        <p:spPr>
          <a:xfrm>
            <a:off x="749808" y="1389888"/>
            <a:ext cx="566928" cy="566928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5" name="a1_j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" y="1531620"/>
            <a:ext cx="283464" cy="283464"/>
          </a:xfrm>
          <a:prstGeom prst="rect">
            <a:avLst/>
          </a:prstGeom>
        </p:spPr>
      </p:pic>
      <p:sp>
        <p:nvSpPr>
          <p:cNvPr id="6" name="a1_j"/>
          <p:cNvSpPr txBox="1"/>
          <p:nvPr/>
        </p:nvSpPr>
        <p:spPr>
          <a:xfrm>
            <a:off x="1463040" y="1435608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1. Mnemonic → opcode</a:t>
            </a:r>
            <a:endParaRPr lang="en-US" sz="1600" dirty="0"/>
          </a:p>
        </p:txBody>
      </p:sp>
      <p:sp>
        <p:nvSpPr>
          <p:cNvPr id="7" name="a1_j"/>
          <p:cNvSpPr txBox="1"/>
          <p:nvPr/>
        </p:nvSpPr>
        <p:spPr>
          <a:xfrm>
            <a:off x="749808" y="2084832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LDA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becomes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 Like looking up a word in a dictionary. The dictionary is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OPTAB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</p:txBody>
      </p:sp>
      <p:sp>
        <p:nvSpPr>
          <p:cNvPr id="8" name="a2_j"/>
          <p:cNvSpPr/>
          <p:nvPr/>
        </p:nvSpPr>
        <p:spPr>
          <a:xfrm>
            <a:off x="4297680" y="1188720"/>
            <a:ext cx="3520440" cy="1965960"/>
          </a:xfrm>
          <a:prstGeom prst="roundRect">
            <a:avLst>
              <a:gd name="adj" fmla="val 37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9" name="a2_j"/>
          <p:cNvSpPr/>
          <p:nvPr/>
        </p:nvSpPr>
        <p:spPr>
          <a:xfrm>
            <a:off x="4498848" y="1389888"/>
            <a:ext cx="566928" cy="566928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0" name="a2_j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0580" y="1531620"/>
            <a:ext cx="283464" cy="283464"/>
          </a:xfrm>
          <a:prstGeom prst="rect">
            <a:avLst/>
          </a:prstGeom>
        </p:spPr>
      </p:pic>
      <p:sp>
        <p:nvSpPr>
          <p:cNvPr id="11" name="a2_j"/>
          <p:cNvSpPr txBox="1"/>
          <p:nvPr/>
        </p:nvSpPr>
        <p:spPr>
          <a:xfrm>
            <a:off x="5212080" y="1435608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2. Label → address</a:t>
            </a:r>
            <a:endParaRPr lang="en-US" sz="1600" dirty="0"/>
          </a:p>
        </p:txBody>
      </p:sp>
      <p:sp>
        <p:nvSpPr>
          <p:cNvPr id="12" name="a2_j"/>
          <p:cNvSpPr txBox="1"/>
          <p:nvPr/>
        </p:nvSpPr>
        <p:spPr>
          <a:xfrm>
            <a:off x="4498848" y="2084832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ZERO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becomes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2033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 The assembler must remember every label's address: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SYMTAB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</p:txBody>
      </p:sp>
      <p:sp>
        <p:nvSpPr>
          <p:cNvPr id="13" name="a3_j"/>
          <p:cNvSpPr/>
          <p:nvPr/>
        </p:nvSpPr>
        <p:spPr>
          <a:xfrm>
            <a:off x="8046720" y="1188720"/>
            <a:ext cx="3520440" cy="1965960"/>
          </a:xfrm>
          <a:prstGeom prst="roundRect">
            <a:avLst>
              <a:gd name="adj" fmla="val 37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a3_j"/>
          <p:cNvSpPr/>
          <p:nvPr/>
        </p:nvSpPr>
        <p:spPr>
          <a:xfrm>
            <a:off x="8247888" y="1389888"/>
            <a:ext cx="566928" cy="566928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5" name="a3_j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9620" y="1531620"/>
            <a:ext cx="283464" cy="283464"/>
          </a:xfrm>
          <a:prstGeom prst="rect">
            <a:avLst/>
          </a:prstGeom>
        </p:spPr>
      </p:pic>
      <p:sp>
        <p:nvSpPr>
          <p:cNvPr id="16" name="a3_j"/>
          <p:cNvSpPr txBox="1"/>
          <p:nvPr/>
        </p:nvSpPr>
        <p:spPr>
          <a:xfrm>
            <a:off x="8961120" y="1435608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3. Build the instruction</a:t>
            </a:r>
            <a:endParaRPr lang="en-US" sz="1600" dirty="0"/>
          </a:p>
        </p:txBody>
      </p:sp>
      <p:sp>
        <p:nvSpPr>
          <p:cNvPr id="17" name="a3_j"/>
          <p:cNvSpPr txBox="1"/>
          <p:nvPr/>
        </p:nvSpPr>
        <p:spPr>
          <a:xfrm>
            <a:off x="8247888" y="2084832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Join opcode, x bit and address in the right format: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+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2033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=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042033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</p:txBody>
      </p:sp>
      <p:sp>
        <p:nvSpPr>
          <p:cNvPr id="18" name="a4_j"/>
          <p:cNvSpPr/>
          <p:nvPr/>
        </p:nvSpPr>
        <p:spPr>
          <a:xfrm>
            <a:off x="2423160" y="3337560"/>
            <a:ext cx="3520440" cy="1965960"/>
          </a:xfrm>
          <a:prstGeom prst="roundRect">
            <a:avLst>
              <a:gd name="adj" fmla="val 37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9" name="a4_j"/>
          <p:cNvSpPr/>
          <p:nvPr/>
        </p:nvSpPr>
        <p:spPr>
          <a:xfrm>
            <a:off x="2624328" y="3538728"/>
            <a:ext cx="566928" cy="566928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0" name="a4_j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6060" y="3680460"/>
            <a:ext cx="283464" cy="283464"/>
          </a:xfrm>
          <a:prstGeom prst="rect">
            <a:avLst/>
          </a:prstGeom>
        </p:spPr>
      </p:pic>
      <p:sp>
        <p:nvSpPr>
          <p:cNvPr id="21" name="a4_j"/>
          <p:cNvSpPr txBox="1"/>
          <p:nvPr/>
        </p:nvSpPr>
        <p:spPr>
          <a:xfrm>
            <a:off x="3337560" y="3584448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4. Constants → bytes</a:t>
            </a:r>
            <a:endParaRPr lang="en-US" sz="1600" dirty="0"/>
          </a:p>
        </p:txBody>
      </p:sp>
      <p:sp>
        <p:nvSpPr>
          <p:cNvPr id="22" name="a4_j"/>
          <p:cNvSpPr txBox="1"/>
          <p:nvPr/>
        </p:nvSpPr>
        <p:spPr>
          <a:xfrm>
            <a:off x="2624328" y="4233672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BYTE C'BANANA'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becomes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42 41 4E 41 4E 41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;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WORD 65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becomes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000041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</p:txBody>
      </p:sp>
      <p:sp>
        <p:nvSpPr>
          <p:cNvPr id="23" name="a5_j"/>
          <p:cNvSpPr/>
          <p:nvPr/>
        </p:nvSpPr>
        <p:spPr>
          <a:xfrm>
            <a:off x="6172200" y="3337560"/>
            <a:ext cx="3520440" cy="1965960"/>
          </a:xfrm>
          <a:prstGeom prst="roundRect">
            <a:avLst>
              <a:gd name="adj" fmla="val 37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a5_j"/>
          <p:cNvSpPr/>
          <p:nvPr/>
        </p:nvSpPr>
        <p:spPr>
          <a:xfrm>
            <a:off x="6373368" y="3538728"/>
            <a:ext cx="566928" cy="566928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5" name="a5_j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5100" y="3680460"/>
            <a:ext cx="283464" cy="283464"/>
          </a:xfrm>
          <a:prstGeom prst="rect">
            <a:avLst/>
          </a:prstGeom>
        </p:spPr>
      </p:pic>
      <p:sp>
        <p:nvSpPr>
          <p:cNvPr id="26" name="a5_j"/>
          <p:cNvSpPr txBox="1"/>
          <p:nvPr/>
        </p:nvSpPr>
        <p:spPr>
          <a:xfrm>
            <a:off x="7086600" y="3584448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5. Write the output</a:t>
            </a:r>
            <a:endParaRPr lang="en-US" sz="1600" dirty="0"/>
          </a:p>
        </p:txBody>
      </p:sp>
      <p:sp>
        <p:nvSpPr>
          <p:cNvPr id="27" name="a5_j"/>
          <p:cNvSpPr txBox="1"/>
          <p:nvPr/>
        </p:nvSpPr>
        <p:spPr>
          <a:xfrm>
            <a:off x="6373368" y="4233672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The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object program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for the loader, and a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listing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for humans.</a:t>
            </a:r>
            <a:endParaRPr lang="en-US" sz="1400" dirty="0"/>
          </a:p>
        </p:txBody>
      </p:sp>
      <p:sp>
        <p:nvSpPr>
          <p:cNvPr id="28" name="Shape 21"/>
          <p:cNvSpPr/>
          <p:nvPr/>
        </p:nvSpPr>
        <p:spPr>
          <a:xfrm>
            <a:off x="548640" y="5486400"/>
            <a:ext cx="11109960" cy="502920"/>
          </a:xfrm>
          <a:prstGeom prst="roundRect">
            <a:avLst>
              <a:gd name="adj" fmla="val 14545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9" name="Text 22"/>
          <p:cNvSpPr txBox="1"/>
          <p:nvPr/>
        </p:nvSpPr>
        <p:spPr>
          <a:xfrm>
            <a:off x="777240" y="5486400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-c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does the same five jobs for x86-64 when it runs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as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on your .s file (Lecture 1).</a:t>
            </a:r>
            <a:endParaRPr lang="en-US" sz="1400" dirty="0"/>
          </a:p>
        </p:txBody>
      </p:sp>
      <p:sp>
        <p:nvSpPr>
          <p:cNvPr id="30" name="Text 23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§2.1</a:t>
            </a:r>
            <a:endParaRPr lang="en-US" sz="1100" dirty="0"/>
          </a:p>
        </p:txBody>
      </p:sp>
      <p:sp>
        <p:nvSpPr>
          <p:cNvPr id="32" name="Text 2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5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Our example program: count the A's in BANANA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3931920" cy="2743200"/>
          </a:xfrm>
          <a:prstGeom prst="roundRect">
            <a:avLst>
              <a:gd name="adj" fmla="val 333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 version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356616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char text[6] = "BANANA";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total = 0;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(i = 0; i &lt; 6; i++)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(text[i] == 'A')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total++;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4709160" y="1188720"/>
            <a:ext cx="4114800" cy="4754880"/>
          </a:xfrm>
          <a:prstGeom prst="roundRect">
            <a:avLst>
              <a:gd name="adj" fmla="val 222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487375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507492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527608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5532120" y="123444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count.asm  (SIC)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4910328" y="1572768"/>
            <a:ext cx="374904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    START   2000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FIRST    LDX     ZERO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LOOP     LDA     ZERO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LDCH    TEXT,X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COMP    LETTERA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JEQ     FOUND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     TIX     LENGTH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JLT     LOOP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J       DONE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FOUND    LDA     TOTAL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ADD     ONE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STA     TOTAL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J       NEXT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DONE     J       DONE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     BYTE    C'BANANA'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LENGTH   WORD    6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LETTERA  WORD    65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ZERO     WORD    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    WORD    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BUFFER   RESB    100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ONE      WORD    1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END     FIRST</a:t>
            </a:r>
            <a:endParaRPr lang="en-US" sz="1050" dirty="0"/>
          </a:p>
        </p:txBody>
      </p:sp>
      <p:sp>
        <p:nvSpPr>
          <p:cNvPr id="15" name="Text 13"/>
          <p:cNvSpPr txBox="1"/>
          <p:nvPr/>
        </p:nvSpPr>
        <p:spPr>
          <a:xfrm>
            <a:off x="9052560" y="1188720"/>
            <a:ext cx="260604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What it does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X steps through the six bytes of TEXT. Each byte is compared with LETTERA (65 = 'A'). On a match, the program jumps to FOUND and adds ONE to TOTAL.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We ran it: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TOTAL = 3, after 50 instructions.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548640" y="4160520"/>
            <a:ext cx="3931920" cy="1783080"/>
          </a:xfrm>
          <a:prstGeom prst="roundRect">
            <a:avLst>
              <a:gd name="adj" fmla="val 4103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731520" y="432511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731520" y="432511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19" name="Text 17"/>
          <p:cNvSpPr txBox="1"/>
          <p:nvPr/>
        </p:nvSpPr>
        <p:spPr>
          <a:xfrm>
            <a:off x="731520" y="4690872"/>
            <a:ext cx="356616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Data after code</a:t>
            </a:r>
            <a:endParaRPr lang="en-US" sz="13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In C you declare variables before using them. Here the data words come at the end, after the code that uses them.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6 / 29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problem: forward references</a:t>
            </a:r>
            <a:endParaRPr lang="en-US" sz="3000" dirty="0"/>
          </a:p>
        </p:txBody>
      </p:sp>
      <p:sp>
        <p:nvSpPr>
          <p:cNvPr id="3" name="a1_f"/>
          <p:cNvSpPr/>
          <p:nvPr/>
        </p:nvSpPr>
        <p:spPr>
          <a:xfrm>
            <a:off x="548640" y="1188720"/>
            <a:ext cx="6675120" cy="475488"/>
          </a:xfrm>
          <a:prstGeom prst="roundRect">
            <a:avLst>
              <a:gd name="adj" fmla="val 15385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4" name="a1_f"/>
          <p:cNvSpPr txBox="1"/>
          <p:nvPr/>
        </p:nvSpPr>
        <p:spPr>
          <a:xfrm>
            <a:off x="731520" y="1188720"/>
            <a:ext cx="3474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2000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 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FIRST  LDX  ZERO</a:t>
            </a:r>
            <a:endParaRPr lang="en-US" sz="1400" dirty="0"/>
          </a:p>
        </p:txBody>
      </p:sp>
      <p:sp>
        <p:nvSpPr>
          <p:cNvPr id="5" name="a1_f"/>
          <p:cNvSpPr txBox="1"/>
          <p:nvPr/>
        </p:nvSpPr>
        <p:spPr>
          <a:xfrm>
            <a:off x="4206240" y="1188720"/>
            <a:ext cx="2926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forward: ZERO is defined at 2033</a:t>
            </a:r>
            <a:endParaRPr lang="en-US" sz="1300" dirty="0"/>
          </a:p>
        </p:txBody>
      </p:sp>
      <p:sp>
        <p:nvSpPr>
          <p:cNvPr id="6" name="a2_f"/>
          <p:cNvSpPr/>
          <p:nvPr/>
        </p:nvSpPr>
        <p:spPr>
          <a:xfrm>
            <a:off x="548640" y="1755648"/>
            <a:ext cx="6675120" cy="475488"/>
          </a:xfrm>
          <a:prstGeom prst="roundRect">
            <a:avLst>
              <a:gd name="adj" fmla="val 15385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7" name="a2_f"/>
          <p:cNvSpPr txBox="1"/>
          <p:nvPr/>
        </p:nvSpPr>
        <p:spPr>
          <a:xfrm>
            <a:off x="731520" y="1755648"/>
            <a:ext cx="3474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2006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 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LDCH TEXT,X</a:t>
            </a:r>
            <a:endParaRPr lang="en-US" sz="1400" dirty="0"/>
          </a:p>
        </p:txBody>
      </p:sp>
      <p:sp>
        <p:nvSpPr>
          <p:cNvPr id="8" name="a2_f"/>
          <p:cNvSpPr txBox="1"/>
          <p:nvPr/>
        </p:nvSpPr>
        <p:spPr>
          <a:xfrm>
            <a:off x="4206240" y="1755648"/>
            <a:ext cx="2926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forward: TEXT is defined at 2027</a:t>
            </a:r>
            <a:endParaRPr lang="en-US" sz="1300" dirty="0"/>
          </a:p>
        </p:txBody>
      </p:sp>
      <p:sp>
        <p:nvSpPr>
          <p:cNvPr id="9" name="a3_f"/>
          <p:cNvSpPr/>
          <p:nvPr/>
        </p:nvSpPr>
        <p:spPr>
          <a:xfrm>
            <a:off x="548640" y="2322576"/>
            <a:ext cx="6675120" cy="475488"/>
          </a:xfrm>
          <a:prstGeom prst="roundRect">
            <a:avLst>
              <a:gd name="adj" fmla="val 15385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0" name="a3_f"/>
          <p:cNvSpPr txBox="1"/>
          <p:nvPr/>
        </p:nvSpPr>
        <p:spPr>
          <a:xfrm>
            <a:off x="731520" y="2322576"/>
            <a:ext cx="3474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200C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 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JEQ  FOUND</a:t>
            </a:r>
            <a:endParaRPr lang="en-US" sz="1400" dirty="0"/>
          </a:p>
        </p:txBody>
      </p:sp>
      <p:sp>
        <p:nvSpPr>
          <p:cNvPr id="11" name="a3_f"/>
          <p:cNvSpPr txBox="1"/>
          <p:nvPr/>
        </p:nvSpPr>
        <p:spPr>
          <a:xfrm>
            <a:off x="4206240" y="2322576"/>
            <a:ext cx="2926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forward: FOUND is defined at 2018</a:t>
            </a:r>
            <a:endParaRPr lang="en-US" sz="1300" dirty="0"/>
          </a:p>
        </p:txBody>
      </p:sp>
      <p:sp>
        <p:nvSpPr>
          <p:cNvPr id="12" name="a4_f"/>
          <p:cNvSpPr/>
          <p:nvPr/>
        </p:nvSpPr>
        <p:spPr>
          <a:xfrm>
            <a:off x="548640" y="2889504"/>
            <a:ext cx="6675120" cy="475488"/>
          </a:xfrm>
          <a:prstGeom prst="roundRect">
            <a:avLst>
              <a:gd name="adj" fmla="val 15385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3" name="a4_f"/>
          <p:cNvSpPr txBox="1"/>
          <p:nvPr/>
        </p:nvSpPr>
        <p:spPr>
          <a:xfrm>
            <a:off x="731520" y="2889504"/>
            <a:ext cx="3474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2012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 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JLT  LOOP</a:t>
            </a:r>
            <a:endParaRPr lang="en-US" sz="1400" dirty="0"/>
          </a:p>
        </p:txBody>
      </p:sp>
      <p:sp>
        <p:nvSpPr>
          <p:cNvPr id="14" name="a4_f"/>
          <p:cNvSpPr txBox="1"/>
          <p:nvPr/>
        </p:nvSpPr>
        <p:spPr>
          <a:xfrm>
            <a:off x="4206240" y="2889504"/>
            <a:ext cx="2926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2"/>
                </a:solidFill>
              </a:rPr>
              <a:t>backward: LOOP was defined at 2003</a:t>
            </a:r>
            <a:endParaRPr lang="en-US" sz="1300" dirty="0"/>
          </a:p>
        </p:txBody>
      </p:sp>
      <p:sp>
        <p:nvSpPr>
          <p:cNvPr id="15" name="a5_f"/>
          <p:cNvSpPr/>
          <p:nvPr/>
        </p:nvSpPr>
        <p:spPr>
          <a:xfrm>
            <a:off x="548640" y="3456432"/>
            <a:ext cx="6675120" cy="475488"/>
          </a:xfrm>
          <a:prstGeom prst="roundRect">
            <a:avLst>
              <a:gd name="adj" fmla="val 15385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6" name="a5_f"/>
          <p:cNvSpPr txBox="1"/>
          <p:nvPr/>
        </p:nvSpPr>
        <p:spPr>
          <a:xfrm>
            <a:off x="731520" y="3456432"/>
            <a:ext cx="3474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2018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 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FOUND  LDA  TOTAL</a:t>
            </a:r>
            <a:endParaRPr lang="en-US" sz="1400" dirty="0"/>
          </a:p>
        </p:txBody>
      </p:sp>
      <p:sp>
        <p:nvSpPr>
          <p:cNvPr id="17" name="a5_f"/>
          <p:cNvSpPr txBox="1"/>
          <p:nvPr/>
        </p:nvSpPr>
        <p:spPr>
          <a:xfrm>
            <a:off x="4206240" y="3456432"/>
            <a:ext cx="2926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forward: TOTAL is defined at 2036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498080" y="1188720"/>
            <a:ext cx="4160520" cy="2743200"/>
          </a:xfrm>
          <a:prstGeom prst="roundRect">
            <a:avLst>
              <a:gd name="adj" fmla="val 2667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7498080" y="1325880"/>
            <a:ext cx="4160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4000" b="1" dirty="0">
                <a:solidFill>
                  <a:schemeClr val="accent1"/>
                </a:solidFill>
              </a:rPr>
              <a:t>10 of 13</a:t>
            </a:r>
            <a:endParaRPr lang="en-US" sz="4000" dirty="0"/>
          </a:p>
        </p:txBody>
      </p:sp>
      <p:sp>
        <p:nvSpPr>
          <p:cNvPr id="20" name="Text 18"/>
          <p:cNvSpPr txBox="1"/>
          <p:nvPr/>
        </p:nvSpPr>
        <p:spPr>
          <a:xfrm>
            <a:off x="7726680" y="2286000"/>
            <a:ext cx="3703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instructions in COUNT use a label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before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 it is defined. When the assembler reaches line 2000, it has no idea where ZERO is.</a:t>
            </a:r>
            <a:endParaRPr lang="en-US" sz="1400" dirty="0"/>
          </a:p>
        </p:txBody>
      </p:sp>
      <p:sp>
        <p:nvSpPr>
          <p:cNvPr id="21" name="a6_f"/>
          <p:cNvSpPr/>
          <p:nvPr/>
        </p:nvSpPr>
        <p:spPr>
          <a:xfrm>
            <a:off x="548640" y="4206240"/>
            <a:ext cx="5440680" cy="1737360"/>
          </a:xfrm>
          <a:prstGeom prst="roundRect">
            <a:avLst>
              <a:gd name="adj" fmla="val 4211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2" name="a6_f"/>
          <p:cNvSpPr/>
          <p:nvPr/>
        </p:nvSpPr>
        <p:spPr>
          <a:xfrm>
            <a:off x="731520" y="437083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3" name="a6_f"/>
          <p:cNvSpPr txBox="1"/>
          <p:nvPr/>
        </p:nvSpPr>
        <p:spPr>
          <a:xfrm>
            <a:off x="731520" y="437083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24" name="a6_f"/>
          <p:cNvSpPr txBox="1"/>
          <p:nvPr/>
        </p:nvSpPr>
        <p:spPr>
          <a:xfrm>
            <a:off x="731520" y="4736592"/>
            <a:ext cx="50749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C has the same problem</a:t>
            </a:r>
            <a:endParaRPr lang="en-US" sz="14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Call 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counta()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before its definition and gcc warns: implicit declaration. A name must be known before it is used.</a:t>
            </a:r>
            <a:endParaRPr lang="en-US" sz="1400" dirty="0"/>
          </a:p>
        </p:txBody>
      </p:sp>
      <p:sp>
        <p:nvSpPr>
          <p:cNvPr id="25" name="a7_f"/>
          <p:cNvSpPr/>
          <p:nvPr/>
        </p:nvSpPr>
        <p:spPr>
          <a:xfrm>
            <a:off x="6217920" y="4206240"/>
            <a:ext cx="5440680" cy="1737360"/>
          </a:xfrm>
          <a:prstGeom prst="roundRect">
            <a:avLst>
              <a:gd name="adj" fmla="val 421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6" name="a7_f"/>
          <p:cNvSpPr/>
          <p:nvPr/>
        </p:nvSpPr>
        <p:spPr>
          <a:xfrm>
            <a:off x="6400800" y="437083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7" name="a7_f"/>
          <p:cNvSpPr txBox="1"/>
          <p:nvPr/>
        </p:nvSpPr>
        <p:spPr>
          <a:xfrm>
            <a:off x="6400800" y="437083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28" name="a7_f"/>
          <p:cNvSpPr txBox="1"/>
          <p:nvPr/>
        </p:nvSpPr>
        <p:spPr>
          <a:xfrm>
            <a:off x="6400800" y="4736592"/>
            <a:ext cx="50749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But a different solution</a:t>
            </a:r>
            <a:endParaRPr lang="en-US" sz="14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C makes </a:t>
            </a:r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you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declare first (a prototype, or extern). The assembler instead </a:t>
            </a:r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reads the program twice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once to learn the addresses, once to use them.</a:t>
            </a:r>
            <a:endParaRPr lang="en-US" sz="1400" dirty="0"/>
          </a:p>
        </p:txBody>
      </p:sp>
      <p:sp>
        <p:nvSpPr>
          <p:cNvPr id="30" name="Text 27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7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solution: read the program twice</a:t>
            </a:r>
            <a:endParaRPr lang="en-US" sz="3000" dirty="0"/>
          </a:p>
        </p:txBody>
      </p:sp>
      <p:sp>
        <p:nvSpPr>
          <p:cNvPr id="3" name="a1_d"/>
          <p:cNvSpPr/>
          <p:nvPr/>
        </p:nvSpPr>
        <p:spPr>
          <a:xfrm>
            <a:off x="548640" y="2331720"/>
            <a:ext cx="1920240" cy="9144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d"/>
          <p:cNvSpPr txBox="1"/>
          <p:nvPr/>
        </p:nvSpPr>
        <p:spPr>
          <a:xfrm>
            <a:off x="548640" y="233172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chemeClr val="tx1"/>
                </a:solidFill>
              </a:rPr>
              <a:t>source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chemeClr val="tx1"/>
                </a:solidFill>
              </a:rPr>
              <a:t>program</a:t>
            </a:r>
            <a:endParaRPr lang="en-US" sz="1450" dirty="0"/>
          </a:p>
        </p:txBody>
      </p:sp>
      <p:sp>
        <p:nvSpPr>
          <p:cNvPr id="5" name="a2_d"/>
          <p:cNvSpPr/>
          <p:nvPr/>
        </p:nvSpPr>
        <p:spPr>
          <a:xfrm>
            <a:off x="2971800" y="2103120"/>
            <a:ext cx="2103120" cy="1371600"/>
          </a:xfrm>
          <a:prstGeom prst="roundRect">
            <a:avLst>
              <a:gd name="adj" fmla="val 6667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6" name="a2_d"/>
          <p:cNvSpPr txBox="1"/>
          <p:nvPr/>
        </p:nvSpPr>
        <p:spPr>
          <a:xfrm>
            <a:off x="2971800" y="210312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chemeClr val="bg1"/>
                </a:solidFill>
              </a:rPr>
              <a:t>PASS 1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chemeClr val="bg1"/>
                </a:solidFill>
              </a:rPr>
              <a:t>assign addresses</a:t>
            </a:r>
            <a:endParaRPr lang="en-US" sz="1450" dirty="0"/>
          </a:p>
        </p:txBody>
      </p:sp>
      <p:sp>
        <p:nvSpPr>
          <p:cNvPr id="7" name="a3_d"/>
          <p:cNvSpPr/>
          <p:nvPr/>
        </p:nvSpPr>
        <p:spPr>
          <a:xfrm>
            <a:off x="5623560" y="1325880"/>
            <a:ext cx="2103120" cy="868680"/>
          </a:xfrm>
          <a:prstGeom prst="roundRect">
            <a:avLst>
              <a:gd name="adj" fmla="val 10526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8" name="a3_d"/>
          <p:cNvSpPr txBox="1"/>
          <p:nvPr/>
        </p:nvSpPr>
        <p:spPr>
          <a:xfrm>
            <a:off x="5623560" y="1325880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chemeClr val="tx1"/>
                </a:solidFill>
              </a:rPr>
              <a:t>SYMTAB</a:t>
            </a:r>
            <a:endParaRPr lang="en-US" sz="1450" dirty="0"/>
          </a:p>
        </p:txBody>
      </p:sp>
      <p:sp>
        <p:nvSpPr>
          <p:cNvPr id="9" name="a3_d"/>
          <p:cNvSpPr/>
          <p:nvPr/>
        </p:nvSpPr>
        <p:spPr>
          <a:xfrm>
            <a:off x="5623560" y="3337560"/>
            <a:ext cx="2103120" cy="868680"/>
          </a:xfrm>
          <a:prstGeom prst="roundRect">
            <a:avLst>
              <a:gd name="adj" fmla="val 1052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3_d"/>
          <p:cNvSpPr txBox="1"/>
          <p:nvPr/>
        </p:nvSpPr>
        <p:spPr>
          <a:xfrm>
            <a:off x="5623560" y="3337560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chemeClr val="tx1"/>
                </a:solidFill>
              </a:rPr>
              <a:t>intermediate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chemeClr val="tx1"/>
                </a:solidFill>
              </a:rPr>
              <a:t>file</a:t>
            </a:r>
            <a:endParaRPr lang="en-US" sz="1450" dirty="0"/>
          </a:p>
        </p:txBody>
      </p:sp>
      <p:sp>
        <p:nvSpPr>
          <p:cNvPr id="11" name="a4_d"/>
          <p:cNvSpPr/>
          <p:nvPr/>
        </p:nvSpPr>
        <p:spPr>
          <a:xfrm>
            <a:off x="8275320" y="2103120"/>
            <a:ext cx="1920240" cy="1371600"/>
          </a:xfrm>
          <a:prstGeom prst="roundRect">
            <a:avLst>
              <a:gd name="adj" fmla="val 6667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2" name="a4_d"/>
          <p:cNvSpPr txBox="1"/>
          <p:nvPr/>
        </p:nvSpPr>
        <p:spPr>
          <a:xfrm>
            <a:off x="8275320" y="2103120"/>
            <a:ext cx="1920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chemeClr val="bg1"/>
                </a:solidFill>
              </a:rPr>
              <a:t>PASS 2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chemeClr val="bg1"/>
                </a:solidFill>
              </a:rPr>
              <a:t>generate code</a:t>
            </a:r>
            <a:endParaRPr lang="en-US" sz="1450" dirty="0"/>
          </a:p>
        </p:txBody>
      </p:sp>
      <p:sp>
        <p:nvSpPr>
          <p:cNvPr id="13" name="a5_d"/>
          <p:cNvSpPr/>
          <p:nvPr/>
        </p:nvSpPr>
        <p:spPr>
          <a:xfrm>
            <a:off x="10469880" y="1325880"/>
            <a:ext cx="1188720" cy="868680"/>
          </a:xfrm>
          <a:prstGeom prst="roundRect">
            <a:avLst>
              <a:gd name="adj" fmla="val 10526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4" name="a5_d"/>
          <p:cNvSpPr txBox="1"/>
          <p:nvPr/>
        </p:nvSpPr>
        <p:spPr>
          <a:xfrm>
            <a:off x="10469880" y="1325880"/>
            <a:ext cx="1188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chemeClr val="tx1"/>
                </a:solidFill>
              </a:rPr>
              <a:t>object</a:t>
            </a:r>
            <a:endParaRPr lang="en-US" sz="1450" dirty="0"/>
          </a:p>
          <a:p>
            <a:pPr algn="ctr" indent="0" marL="0">
              <a:buNone/>
            </a:pPr>
            <a:r>
              <a:rPr lang="en-US" sz="1450" b="1" dirty="0">
                <a:solidFill>
                  <a:schemeClr val="tx1"/>
                </a:solidFill>
              </a:rPr>
              <a:t>program</a:t>
            </a:r>
            <a:endParaRPr lang="en-US" sz="1450" dirty="0"/>
          </a:p>
        </p:txBody>
      </p:sp>
      <p:sp>
        <p:nvSpPr>
          <p:cNvPr id="15" name="a5_d"/>
          <p:cNvSpPr/>
          <p:nvPr/>
        </p:nvSpPr>
        <p:spPr>
          <a:xfrm>
            <a:off x="10469880" y="3337560"/>
            <a:ext cx="1188720" cy="868680"/>
          </a:xfrm>
          <a:prstGeom prst="roundRect">
            <a:avLst>
              <a:gd name="adj" fmla="val 10526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6" name="a5_d"/>
          <p:cNvSpPr txBox="1"/>
          <p:nvPr/>
        </p:nvSpPr>
        <p:spPr>
          <a:xfrm>
            <a:off x="10469880" y="3337560"/>
            <a:ext cx="1188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chemeClr val="tx1"/>
                </a:solidFill>
              </a:rPr>
              <a:t>listing</a:t>
            </a:r>
            <a:endParaRPr lang="en-US" sz="1450" dirty="0"/>
          </a:p>
        </p:txBody>
      </p:sp>
      <p:sp>
        <p:nvSpPr>
          <p:cNvPr id="17" name="a2_d"/>
          <p:cNvSpPr/>
          <p:nvPr/>
        </p:nvSpPr>
        <p:spPr>
          <a:xfrm>
            <a:off x="2487168" y="2788920"/>
            <a:ext cx="457200" cy="91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8" name="a3_d"/>
          <p:cNvSpPr/>
          <p:nvPr/>
        </p:nvSpPr>
        <p:spPr>
          <a:xfrm flipV="1">
            <a:off x="5102352" y="1783080"/>
            <a:ext cx="493776" cy="731520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9" name="a3_d"/>
          <p:cNvSpPr/>
          <p:nvPr/>
        </p:nvSpPr>
        <p:spPr>
          <a:xfrm>
            <a:off x="5102352" y="3063240"/>
            <a:ext cx="493776" cy="685800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0" name="a4_d"/>
          <p:cNvSpPr/>
          <p:nvPr/>
        </p:nvSpPr>
        <p:spPr>
          <a:xfrm>
            <a:off x="7754112" y="1783080"/>
            <a:ext cx="493776" cy="731520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1" name="a4_d"/>
          <p:cNvSpPr/>
          <p:nvPr/>
        </p:nvSpPr>
        <p:spPr>
          <a:xfrm flipV="1">
            <a:off x="7754112" y="3063240"/>
            <a:ext cx="493776" cy="685800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2" name="a5_d"/>
          <p:cNvSpPr/>
          <p:nvPr/>
        </p:nvSpPr>
        <p:spPr>
          <a:xfrm flipV="1">
            <a:off x="10222992" y="1783080"/>
            <a:ext cx="219456" cy="731520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3" name="a5_d"/>
          <p:cNvSpPr/>
          <p:nvPr/>
        </p:nvSpPr>
        <p:spPr>
          <a:xfrm>
            <a:off x="10222992" y="3063240"/>
            <a:ext cx="219456" cy="685800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3931920" y="4526280"/>
            <a:ext cx="53949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3931920" y="4526280"/>
            <a:ext cx="5394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OPTAB is used by both passes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548640" y="507492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777240" y="5074920"/>
            <a:ext cx="10698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</a:rPr>
              <a:t>Analogy: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making the index of a book. First you read the whole book and write down the page of every topic. Only then can you print "see page 47" anywhere, even on page 3.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§2.1.2 (assembler algorithm and data structures)</a:t>
            </a:r>
            <a:endParaRPr lang="en-US" sz="1100" dirty="0"/>
          </a:p>
        </p:txBody>
      </p:sp>
      <p:sp>
        <p:nvSpPr>
          <p:cNvPr id="30" name="Text 27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8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7" grpId="0" animBg="1"/>
      <p:bldP spid="7" grpId="0" animBg="1"/>
      <p:bldP spid="8" grpId="0" animBg="1"/>
      <p:bldP spid="9" grpId="0" animBg="1"/>
      <p:bldP spid="10" grpId="0" animBg="1"/>
      <p:bldP spid="18" grpId="0" animBg="1"/>
      <p:bldP spid="19" grpId="0" animBg="1"/>
      <p:bldP spid="11" grpId="0" animBg="1"/>
      <p:bldP spid="12" grpId="0" animBg="1"/>
      <p:bldP spid="20" grpId="0" animBg="1"/>
      <p:bldP spid="21" grpId="0" animBg="1"/>
      <p:bldP spid="13" grpId="0" animBg="1"/>
      <p:bldP spid="14" grpId="0" animBg="1"/>
      <p:bldP spid="15" grpId="0" animBg="1"/>
      <p:bldP spid="16" grpId="0" animBg="1"/>
      <p:bldP spid="22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Pass 1: give every line an address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The location counter, the symbol table, and how many bytes each line needs.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9 / 29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Three data structures, and how they look in C</a:t>
            </a:r>
            <a:endParaRPr lang="en-US" sz="3000" dirty="0"/>
          </a:p>
        </p:txBody>
      </p:sp>
      <p:sp>
        <p:nvSpPr>
          <p:cNvPr id="3" name="a1_ds"/>
          <p:cNvSpPr/>
          <p:nvPr/>
        </p:nvSpPr>
        <p:spPr>
          <a:xfrm>
            <a:off x="548640" y="1188720"/>
            <a:ext cx="1143000" cy="3474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4" name="a1_ds"/>
          <p:cNvSpPr txBox="1"/>
          <p:nvPr/>
        </p:nvSpPr>
        <p:spPr>
          <a:xfrm>
            <a:off x="548640" y="1188720"/>
            <a:ext cx="1143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OPTAB</a:t>
            </a:r>
            <a:endParaRPr lang="en-US" sz="1300" dirty="0"/>
          </a:p>
        </p:txBody>
      </p:sp>
      <p:sp>
        <p:nvSpPr>
          <p:cNvPr id="5" name="a1_ds"/>
          <p:cNvSpPr txBox="1"/>
          <p:nvPr/>
        </p:nvSpPr>
        <p:spPr>
          <a:xfrm>
            <a:off x="1783080" y="1188720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i="1" dirty="0">
                <a:solidFill>
                  <a:schemeClr val="accent3"/>
                </a:solidFill>
              </a:rPr>
              <a:t>the opcode table</a:t>
            </a:r>
            <a:endParaRPr lang="en-US" sz="1400" dirty="0"/>
          </a:p>
        </p:txBody>
      </p:sp>
      <p:sp>
        <p:nvSpPr>
          <p:cNvPr id="6" name="a1_ds"/>
          <p:cNvSpPr txBox="1"/>
          <p:nvPr/>
        </p:nvSpPr>
        <p:spPr>
          <a:xfrm>
            <a:off x="548640" y="1664208"/>
            <a:ext cx="3520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Fixed: the same for every program. Mnemonic → opcode (and size). Usually a hash table built into the assembler.</a:t>
            </a:r>
            <a:endParaRPr lang="en-US" sz="1400" dirty="0"/>
          </a:p>
        </p:txBody>
      </p:sp>
      <p:sp>
        <p:nvSpPr>
          <p:cNvPr id="7" name="a1_ds"/>
          <p:cNvSpPr/>
          <p:nvPr/>
        </p:nvSpPr>
        <p:spPr>
          <a:xfrm>
            <a:off x="548640" y="2514600"/>
            <a:ext cx="3520440" cy="2514600"/>
          </a:xfrm>
          <a:prstGeom prst="roundRect">
            <a:avLst>
              <a:gd name="adj" fmla="val 363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8" name="a1_ds"/>
          <p:cNvSpPr/>
          <p:nvPr/>
        </p:nvSpPr>
        <p:spPr>
          <a:xfrm>
            <a:off x="713232" y="26426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9" name="a1_ds"/>
          <p:cNvSpPr/>
          <p:nvPr/>
        </p:nvSpPr>
        <p:spPr>
          <a:xfrm>
            <a:off x="914400" y="26426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0" name="a1_ds"/>
          <p:cNvSpPr/>
          <p:nvPr/>
        </p:nvSpPr>
        <p:spPr>
          <a:xfrm>
            <a:off x="1115568" y="26426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1" name="a1_ds"/>
          <p:cNvSpPr txBox="1"/>
          <p:nvPr/>
        </p:nvSpPr>
        <p:spPr>
          <a:xfrm>
            <a:off x="1371600" y="256032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sicasm.c</a:t>
            </a:r>
            <a:endParaRPr lang="en-US" sz="1100" dirty="0"/>
          </a:p>
        </p:txBody>
      </p:sp>
      <p:sp>
        <p:nvSpPr>
          <p:cNvPr id="12" name="a1_ds"/>
          <p:cNvSpPr txBox="1"/>
          <p:nvPr/>
        </p:nvSpPr>
        <p:spPr>
          <a:xfrm>
            <a:off x="749808" y="2898648"/>
            <a:ext cx="31546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struct op {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const char *name;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int code;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};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struct op OPTAB[] =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{{"ADD",0x18}, {"LDA",0x00}, …};</a:t>
            </a:r>
            <a:endParaRPr lang="en-US" sz="1300" dirty="0"/>
          </a:p>
        </p:txBody>
      </p:sp>
      <p:sp>
        <p:nvSpPr>
          <p:cNvPr id="13" name="a2_ds"/>
          <p:cNvSpPr/>
          <p:nvPr/>
        </p:nvSpPr>
        <p:spPr>
          <a:xfrm>
            <a:off x="4297680" y="1188720"/>
            <a:ext cx="1143000" cy="3474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4" name="a2_ds"/>
          <p:cNvSpPr txBox="1"/>
          <p:nvPr/>
        </p:nvSpPr>
        <p:spPr>
          <a:xfrm>
            <a:off x="4297680" y="1188720"/>
            <a:ext cx="1143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SYMTAB</a:t>
            </a:r>
            <a:endParaRPr lang="en-US" sz="1300" dirty="0"/>
          </a:p>
        </p:txBody>
      </p:sp>
      <p:sp>
        <p:nvSpPr>
          <p:cNvPr id="15" name="a2_ds"/>
          <p:cNvSpPr txBox="1"/>
          <p:nvPr/>
        </p:nvSpPr>
        <p:spPr>
          <a:xfrm>
            <a:off x="5532120" y="1188720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i="1" dirty="0">
                <a:solidFill>
                  <a:schemeClr val="accent3"/>
                </a:solidFill>
              </a:rPr>
              <a:t>the symbol table</a:t>
            </a:r>
            <a:endParaRPr lang="en-US" sz="1400" dirty="0"/>
          </a:p>
        </p:txBody>
      </p:sp>
      <p:sp>
        <p:nvSpPr>
          <p:cNvPr id="16" name="a2_ds"/>
          <p:cNvSpPr txBox="1"/>
          <p:nvPr/>
        </p:nvSpPr>
        <p:spPr>
          <a:xfrm>
            <a:off x="4297680" y="1664208"/>
            <a:ext cx="3520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Grows during Pass 1, read in Pass 2. Label → address. A hash table, because it is searched for every operand.</a:t>
            </a:r>
            <a:endParaRPr lang="en-US" sz="1400" dirty="0"/>
          </a:p>
        </p:txBody>
      </p:sp>
      <p:sp>
        <p:nvSpPr>
          <p:cNvPr id="17" name="a2_ds"/>
          <p:cNvSpPr/>
          <p:nvPr/>
        </p:nvSpPr>
        <p:spPr>
          <a:xfrm>
            <a:off x="4297680" y="2514600"/>
            <a:ext cx="3520440" cy="2514600"/>
          </a:xfrm>
          <a:prstGeom prst="roundRect">
            <a:avLst>
              <a:gd name="adj" fmla="val 363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8" name="a2_ds"/>
          <p:cNvSpPr/>
          <p:nvPr/>
        </p:nvSpPr>
        <p:spPr>
          <a:xfrm>
            <a:off x="4462272" y="26426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9" name="a2_ds"/>
          <p:cNvSpPr/>
          <p:nvPr/>
        </p:nvSpPr>
        <p:spPr>
          <a:xfrm>
            <a:off x="4663440" y="26426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0" name="a2_ds"/>
          <p:cNvSpPr/>
          <p:nvPr/>
        </p:nvSpPr>
        <p:spPr>
          <a:xfrm>
            <a:off x="4864608" y="26426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1" name="a2_ds"/>
          <p:cNvSpPr txBox="1"/>
          <p:nvPr/>
        </p:nvSpPr>
        <p:spPr>
          <a:xfrm>
            <a:off x="5120640" y="256032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sicasm.c</a:t>
            </a:r>
            <a:endParaRPr lang="en-US" sz="1100" dirty="0"/>
          </a:p>
        </p:txBody>
      </p:sp>
      <p:sp>
        <p:nvSpPr>
          <p:cNvPr id="22" name="a2_ds"/>
          <p:cNvSpPr txBox="1"/>
          <p:nvPr/>
        </p:nvSpPr>
        <p:spPr>
          <a:xfrm>
            <a:off x="4498848" y="2898648"/>
            <a:ext cx="31546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struct sym {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char name[16];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int  addr;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};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struct sym SYMTAB[200];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nsyms = 0;</a:t>
            </a:r>
            <a:endParaRPr lang="en-US" sz="1300" dirty="0"/>
          </a:p>
        </p:txBody>
      </p:sp>
      <p:sp>
        <p:nvSpPr>
          <p:cNvPr id="23" name="a3_ds"/>
          <p:cNvSpPr/>
          <p:nvPr/>
        </p:nvSpPr>
        <p:spPr>
          <a:xfrm>
            <a:off x="8046720" y="1188720"/>
            <a:ext cx="114300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4" name="a3_ds"/>
          <p:cNvSpPr txBox="1"/>
          <p:nvPr/>
        </p:nvSpPr>
        <p:spPr>
          <a:xfrm>
            <a:off x="8046720" y="1188720"/>
            <a:ext cx="1143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LOCCTR</a:t>
            </a:r>
            <a:endParaRPr lang="en-US" sz="1300" dirty="0"/>
          </a:p>
        </p:txBody>
      </p:sp>
      <p:sp>
        <p:nvSpPr>
          <p:cNvPr id="25" name="a3_ds"/>
          <p:cNvSpPr txBox="1"/>
          <p:nvPr/>
        </p:nvSpPr>
        <p:spPr>
          <a:xfrm>
            <a:off x="9281160" y="1188720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i="1" dirty="0">
                <a:solidFill>
                  <a:schemeClr val="accent3"/>
                </a:solidFill>
              </a:rPr>
              <a:t>the location counter</a:t>
            </a:r>
            <a:endParaRPr lang="en-US" sz="1400" dirty="0"/>
          </a:p>
        </p:txBody>
      </p:sp>
      <p:sp>
        <p:nvSpPr>
          <p:cNvPr id="26" name="a3_ds"/>
          <p:cNvSpPr txBox="1"/>
          <p:nvPr/>
        </p:nvSpPr>
        <p:spPr>
          <a:xfrm>
            <a:off x="8046720" y="1664208"/>
            <a:ext cx="3520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One integer: the address the current line will get. Starts at the START operand, grows by each line's size.</a:t>
            </a:r>
            <a:endParaRPr lang="en-US" sz="1400" dirty="0"/>
          </a:p>
        </p:txBody>
      </p:sp>
      <p:sp>
        <p:nvSpPr>
          <p:cNvPr id="27" name="a3_ds"/>
          <p:cNvSpPr/>
          <p:nvPr/>
        </p:nvSpPr>
        <p:spPr>
          <a:xfrm>
            <a:off x="8046720" y="2514600"/>
            <a:ext cx="3520440" cy="2514600"/>
          </a:xfrm>
          <a:prstGeom prst="roundRect">
            <a:avLst>
              <a:gd name="adj" fmla="val 363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8" name="a3_ds"/>
          <p:cNvSpPr/>
          <p:nvPr/>
        </p:nvSpPr>
        <p:spPr>
          <a:xfrm>
            <a:off x="8211312" y="26426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9" name="a3_ds"/>
          <p:cNvSpPr/>
          <p:nvPr/>
        </p:nvSpPr>
        <p:spPr>
          <a:xfrm>
            <a:off x="8412480" y="26426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30" name="a3_ds"/>
          <p:cNvSpPr/>
          <p:nvPr/>
        </p:nvSpPr>
        <p:spPr>
          <a:xfrm>
            <a:off x="8613648" y="26426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31" name="a3_ds"/>
          <p:cNvSpPr txBox="1"/>
          <p:nvPr/>
        </p:nvSpPr>
        <p:spPr>
          <a:xfrm>
            <a:off x="8869680" y="256032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sicasm.c</a:t>
            </a:r>
            <a:endParaRPr lang="en-US" sz="1100" dirty="0"/>
          </a:p>
        </p:txBody>
      </p:sp>
      <p:sp>
        <p:nvSpPr>
          <p:cNvPr id="32" name="a3_ds"/>
          <p:cNvSpPr txBox="1"/>
          <p:nvPr/>
        </p:nvSpPr>
        <p:spPr>
          <a:xfrm>
            <a:off x="8247888" y="2898648"/>
            <a:ext cx="31546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locctr;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locctr = strtol(operand,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NULL, 16);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…</a:t>
            </a:r>
            <a:endParaRPr lang="en-US" sz="13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locctr += 3;</a:t>
            </a:r>
            <a:endParaRPr lang="en-US" sz="1300" dirty="0"/>
          </a:p>
        </p:txBody>
      </p:sp>
      <p:sp>
        <p:nvSpPr>
          <p:cNvPr id="33" name="Text 31"/>
          <p:cNvSpPr txBox="1"/>
          <p:nvPr/>
        </p:nvSpPr>
        <p:spPr>
          <a:xfrm>
            <a:off x="548640" y="525780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i="1" dirty="0">
                <a:solidFill>
                  <a:schemeClr val="accent3"/>
                </a:solidFill>
              </a:rPr>
              <a:t>In a real assembler OPTAB and SYMTAB are hash tables. In our lab, a simple array and a for-loop search are fine: SIC programs are small.</a:t>
            </a:r>
            <a:endParaRPr lang="en-US" sz="1350" dirty="0"/>
          </a:p>
        </p:txBody>
      </p:sp>
      <p:sp>
        <p:nvSpPr>
          <p:cNvPr id="34" name="Text 32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§2.1.2</a:t>
            </a:r>
            <a:endParaRPr lang="en-US" sz="1100" dirty="0"/>
          </a:p>
        </p:txBody>
      </p:sp>
      <p:sp>
        <p:nvSpPr>
          <p:cNvPr id="36" name="Text 3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10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Pass 1 algorithm, in five steps</a:t>
            </a:r>
            <a:endParaRPr lang="en-US" sz="3000" dirty="0"/>
          </a:p>
        </p:txBody>
      </p:sp>
      <p:sp>
        <p:nvSpPr>
          <p:cNvPr id="3" name="a1_p1"/>
          <p:cNvSpPr/>
          <p:nvPr/>
        </p:nvSpPr>
        <p:spPr>
          <a:xfrm>
            <a:off x="548640" y="1188720"/>
            <a:ext cx="7406640" cy="841248"/>
          </a:xfrm>
          <a:prstGeom prst="roundRect">
            <a:avLst>
              <a:gd name="adj" fmla="val 869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p1"/>
          <p:cNvSpPr/>
          <p:nvPr/>
        </p:nvSpPr>
        <p:spPr>
          <a:xfrm>
            <a:off x="658368" y="14264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a1_p1"/>
          <p:cNvSpPr txBox="1"/>
          <p:nvPr/>
        </p:nvSpPr>
        <p:spPr>
          <a:xfrm>
            <a:off x="658368" y="14264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6" name="a1_p1"/>
          <p:cNvSpPr txBox="1"/>
          <p:nvPr/>
        </p:nvSpPr>
        <p:spPr>
          <a:xfrm>
            <a:off x="1143000" y="1188720"/>
            <a:ext cx="66751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Read the first line. If the opcode is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START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, set LOCCTR to its operand (a hex number). Otherwise LOCCTR = 0.</a:t>
            </a:r>
            <a:endParaRPr lang="en-US" sz="1450" dirty="0"/>
          </a:p>
        </p:txBody>
      </p:sp>
      <p:sp>
        <p:nvSpPr>
          <p:cNvPr id="7" name="a2_p1"/>
          <p:cNvSpPr/>
          <p:nvPr/>
        </p:nvSpPr>
        <p:spPr>
          <a:xfrm>
            <a:off x="548640" y="2103120"/>
            <a:ext cx="7406640" cy="841248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a2_p1"/>
          <p:cNvSpPr/>
          <p:nvPr/>
        </p:nvSpPr>
        <p:spPr>
          <a:xfrm>
            <a:off x="658368" y="23408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a2_p1"/>
          <p:cNvSpPr txBox="1"/>
          <p:nvPr/>
        </p:nvSpPr>
        <p:spPr>
          <a:xfrm>
            <a:off x="658368" y="23408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0" name="a2_p1"/>
          <p:cNvSpPr txBox="1"/>
          <p:nvPr/>
        </p:nvSpPr>
        <p:spPr>
          <a:xfrm>
            <a:off x="1143000" y="2103120"/>
            <a:ext cx="66751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For each line until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END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: if it has a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label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, search SYMTAB. Found → error "duplicate symbol". Not found → insert (label, LOCCTR).</a:t>
            </a:r>
            <a:endParaRPr lang="en-US" sz="1450" dirty="0"/>
          </a:p>
        </p:txBody>
      </p:sp>
      <p:sp>
        <p:nvSpPr>
          <p:cNvPr id="11" name="a3_p1"/>
          <p:cNvSpPr/>
          <p:nvPr/>
        </p:nvSpPr>
        <p:spPr>
          <a:xfrm>
            <a:off x="548640" y="3017520"/>
            <a:ext cx="7406640" cy="841248"/>
          </a:xfrm>
          <a:prstGeom prst="roundRect">
            <a:avLst>
              <a:gd name="adj" fmla="val 869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3_p1"/>
          <p:cNvSpPr/>
          <p:nvPr/>
        </p:nvSpPr>
        <p:spPr>
          <a:xfrm>
            <a:off x="658368" y="32552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a3_p1"/>
          <p:cNvSpPr txBox="1"/>
          <p:nvPr/>
        </p:nvSpPr>
        <p:spPr>
          <a:xfrm>
            <a:off x="658368" y="32552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4" name="a3_p1"/>
          <p:cNvSpPr txBox="1"/>
          <p:nvPr/>
        </p:nvSpPr>
        <p:spPr>
          <a:xfrm>
            <a:off x="1143000" y="3017520"/>
            <a:ext cx="66751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Look at the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opcode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to find the size: an instruction or WORD = 3, RESW n = 3n, RESB n = n, BYTE = length of the constant. Unknown → error.</a:t>
            </a:r>
            <a:endParaRPr lang="en-US" sz="1450" dirty="0"/>
          </a:p>
        </p:txBody>
      </p:sp>
      <p:sp>
        <p:nvSpPr>
          <p:cNvPr id="15" name="a4_p1"/>
          <p:cNvSpPr/>
          <p:nvPr/>
        </p:nvSpPr>
        <p:spPr>
          <a:xfrm>
            <a:off x="548640" y="3931920"/>
            <a:ext cx="7406640" cy="841248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4_p1"/>
          <p:cNvSpPr/>
          <p:nvPr/>
        </p:nvSpPr>
        <p:spPr>
          <a:xfrm>
            <a:off x="658368" y="41696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4_p1"/>
          <p:cNvSpPr txBox="1"/>
          <p:nvPr/>
        </p:nvSpPr>
        <p:spPr>
          <a:xfrm>
            <a:off x="658368" y="41696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18" name="a4_p1"/>
          <p:cNvSpPr txBox="1"/>
          <p:nvPr/>
        </p:nvSpPr>
        <p:spPr>
          <a:xfrm>
            <a:off x="1143000" y="3931920"/>
            <a:ext cx="66751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Write the line, with its LOCCTR, to the intermediate file. Then LOCCTR += size.</a:t>
            </a:r>
            <a:endParaRPr lang="en-US" sz="1450" dirty="0"/>
          </a:p>
        </p:txBody>
      </p:sp>
      <p:sp>
        <p:nvSpPr>
          <p:cNvPr id="19" name="a5_p1"/>
          <p:cNvSpPr/>
          <p:nvPr/>
        </p:nvSpPr>
        <p:spPr>
          <a:xfrm>
            <a:off x="548640" y="4846320"/>
            <a:ext cx="7406640" cy="841248"/>
          </a:xfrm>
          <a:prstGeom prst="roundRect">
            <a:avLst>
              <a:gd name="adj" fmla="val 869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5_p1"/>
          <p:cNvSpPr/>
          <p:nvPr/>
        </p:nvSpPr>
        <p:spPr>
          <a:xfrm>
            <a:off x="658368" y="50840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5_p1"/>
          <p:cNvSpPr txBox="1"/>
          <p:nvPr/>
        </p:nvSpPr>
        <p:spPr>
          <a:xfrm>
            <a:off x="658368" y="50840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  <a:endParaRPr lang="en-US" sz="1200" dirty="0"/>
          </a:p>
        </p:txBody>
      </p:sp>
      <p:sp>
        <p:nvSpPr>
          <p:cNvPr id="22" name="a5_p1"/>
          <p:cNvSpPr txBox="1"/>
          <p:nvPr/>
        </p:nvSpPr>
        <p:spPr>
          <a:xfrm>
            <a:off x="1143000" y="4846320"/>
            <a:ext cx="66751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At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END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: program length = LOCCTR − starting address.</a:t>
            </a:r>
            <a:endParaRPr lang="en-US" sz="1450" dirty="0"/>
          </a:p>
        </p:txBody>
      </p:sp>
      <p:sp>
        <p:nvSpPr>
          <p:cNvPr id="23" name="Shape 21"/>
          <p:cNvSpPr/>
          <p:nvPr/>
        </p:nvSpPr>
        <p:spPr>
          <a:xfrm>
            <a:off x="8183880" y="1188720"/>
            <a:ext cx="3474720" cy="4389120"/>
          </a:xfrm>
          <a:prstGeom prst="roundRect">
            <a:avLst>
              <a:gd name="adj" fmla="val 263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834847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854964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875080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9006840" y="123444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same in C (sicasm.c)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8385048" y="1572768"/>
            <a:ext cx="3108960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 (fgets(buf, …)) {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split(buf, ln);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ln-&gt;loc = locctr;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if (ln-&gt;label[0])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add_symbol(…);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if (is_instr(op))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locctr += 3;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else if (WORD) …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else if (RESW) …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else if (RESB) …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else if (BYTE) …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length = locctr - start;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§2.1.2, Pass 1 algorithm</a:t>
            </a:r>
            <a:endParaRPr lang="en-US" sz="1100" dirty="0"/>
          </a:p>
        </p:txBody>
      </p:sp>
      <p:sp>
        <p:nvSpPr>
          <p:cNvPr id="31" name="Text 28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11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How many bytes does each line take?</a:t>
            </a:r>
            <a:endParaRPr lang="en-US" sz="30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7498080" cy="914400"/>
        </p:xfrm>
        <a:graphic>
          <a:graphicData uri="http://schemas.openxmlformats.org/drawingml/2006/table">
            <a:tbl>
              <a:tblPr/>
              <a:tblGrid>
                <a:gridCol w="1600200"/>
                <a:gridCol w="1600200"/>
                <a:gridCol w="2377440"/>
                <a:gridCol w="1920240"/>
              </a:tblGrid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Line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Size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Example from COUNT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LOCCTR before → after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any instruction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FIRST  LDX  ZERO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2000 → 2003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WORD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LENGTH WORD 6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202D → 2030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RESW n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 × n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TABLE RESW 10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+ 30 = + 1E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RESB n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BUFFER RESB 100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2039 → 209D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BYTE C'…'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 per character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TEXT BYTE C'BANANA'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2027 → 202D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BYTE X'…'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 per 2 hex digits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INPUT BYTE X'F1'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+ 1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START, END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COUNT START 2000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LOCCTR ← 2000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8321040" y="1188720"/>
            <a:ext cx="3337560" cy="3566160"/>
          </a:xfrm>
          <a:prstGeom prst="roundRect">
            <a:avLst>
              <a:gd name="adj" fmla="val 2192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5" name="Text 2"/>
          <p:cNvSpPr txBox="1"/>
          <p:nvPr/>
        </p:nvSpPr>
        <p:spPr>
          <a:xfrm>
            <a:off x="8503920" y="1280160"/>
            <a:ext cx="301752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450" b="1" dirty="0">
                <a:solidFill>
                  <a:schemeClr val="accent1"/>
                </a:solidFill>
              </a:rPr>
              <a:t>Trap: decimal vs hex</a:t>
            </a:r>
            <a:endParaRPr lang="en-US" sz="14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The operand of RESB, RESW and WORD is </a:t>
            </a:r>
            <a:pPr algn="l" indent="0" marL="0">
              <a:spcAft>
                <a:spcPts val="3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decimal</a:t>
            </a:r>
            <a:pPr algn="l" indent="0" marL="0">
              <a:spcAft>
                <a:spcPts val="3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. LOCCTR is </a:t>
            </a:r>
            <a:pPr algn="l" indent="0" marL="0">
              <a:spcAft>
                <a:spcPts val="3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hex</a:t>
            </a:r>
            <a:pPr algn="l" indent="0" marL="0">
              <a:spcAft>
                <a:spcPts val="3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.</a:t>
            </a:r>
            <a:endParaRPr lang="en-US" sz="14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</a:t>
            </a:r>
            <a:endParaRPr lang="en-US" sz="14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RESB 100</a:t>
            </a:r>
            <a:pPr algn="l" indent="0" marL="0">
              <a:spcAft>
                <a:spcPts val="3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adds 100 = </a:t>
            </a:r>
            <a:pPr algn="l" indent="0" marL="0">
              <a:spcAft>
                <a:spcPts val="3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64 hex</a:t>
            </a:r>
            <a:pPr algn="l" indent="0" marL="0">
              <a:spcAft>
                <a:spcPts val="3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:</a:t>
            </a:r>
            <a:endParaRPr lang="en-US" sz="14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2039 + 64 = 209D</a:t>
            </a:r>
            <a:endParaRPr lang="en-US" sz="14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</a:t>
            </a:r>
            <a:endParaRPr lang="en-US" sz="14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Not 2039 + 100 = 2139!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8321040" y="4937760"/>
            <a:ext cx="3337560" cy="1005840"/>
          </a:xfrm>
          <a:prstGeom prst="roundRect">
            <a:avLst>
              <a:gd name="adj" fmla="val 7273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7" name="Text 4"/>
          <p:cNvSpPr txBox="1"/>
          <p:nvPr/>
        </p:nvSpPr>
        <p:spPr>
          <a:xfrm>
            <a:off x="8503920" y="493776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Program length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= 20A0 − 2000 =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A0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hex = 160 bytes.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§2.1.2</a:t>
            </a:r>
            <a:endParaRPr lang="en-US" sz="1100" dirty="0"/>
          </a:p>
        </p:txBody>
      </p:sp>
      <p:sp>
        <p:nvSpPr>
          <p:cNvPr id="10" name="Text 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12 / 29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Pass 1 on COUNT: every line gets an address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3566160" cy="329184"/>
          </a:xfrm>
          <a:prstGeom prst="rect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640080" y="1143000"/>
            <a:ext cx="3474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bg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LOC   label    op    operand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48640" y="1472184"/>
            <a:ext cx="3566160" cy="384048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640080" y="1472184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</a:t>
            </a:r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    START 2000</a:t>
            </a:r>
            <a:endParaRPr lang="en-US" sz="1150" dirty="0"/>
          </a:p>
        </p:txBody>
      </p:sp>
      <p:sp>
        <p:nvSpPr>
          <p:cNvPr id="7" name="a1_t"/>
          <p:cNvSpPr/>
          <p:nvPr/>
        </p:nvSpPr>
        <p:spPr>
          <a:xfrm>
            <a:off x="548640" y="1856232"/>
            <a:ext cx="3566160" cy="384048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8" name="a1_t"/>
          <p:cNvSpPr txBox="1"/>
          <p:nvPr/>
        </p:nvSpPr>
        <p:spPr>
          <a:xfrm>
            <a:off x="640080" y="1856232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2000  </a:t>
            </a:r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FIRST    LDX   ZERO</a:t>
            </a:r>
            <a:endParaRPr lang="en-US" sz="1150" dirty="0"/>
          </a:p>
        </p:txBody>
      </p:sp>
      <p:sp>
        <p:nvSpPr>
          <p:cNvPr id="9" name="a1_t"/>
          <p:cNvSpPr/>
          <p:nvPr/>
        </p:nvSpPr>
        <p:spPr>
          <a:xfrm>
            <a:off x="548640" y="2240280"/>
            <a:ext cx="3566160" cy="384048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0" name="a1_t"/>
          <p:cNvSpPr txBox="1"/>
          <p:nvPr/>
        </p:nvSpPr>
        <p:spPr>
          <a:xfrm>
            <a:off x="640080" y="2240280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2003  </a:t>
            </a:r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LOOP     LDA   ZERO</a:t>
            </a:r>
            <a:endParaRPr lang="en-US" sz="1150" dirty="0"/>
          </a:p>
        </p:txBody>
      </p:sp>
      <p:sp>
        <p:nvSpPr>
          <p:cNvPr id="11" name="a1_t"/>
          <p:cNvSpPr/>
          <p:nvPr/>
        </p:nvSpPr>
        <p:spPr>
          <a:xfrm>
            <a:off x="548640" y="2624328"/>
            <a:ext cx="3566160" cy="384048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2" name="a1_t"/>
          <p:cNvSpPr txBox="1"/>
          <p:nvPr/>
        </p:nvSpPr>
        <p:spPr>
          <a:xfrm>
            <a:off x="640080" y="2624328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2006  </a:t>
            </a:r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LDCH  TEXT,X</a:t>
            </a:r>
            <a:endParaRPr lang="en-US" sz="1150" dirty="0"/>
          </a:p>
        </p:txBody>
      </p:sp>
      <p:sp>
        <p:nvSpPr>
          <p:cNvPr id="13" name="a1_t"/>
          <p:cNvSpPr/>
          <p:nvPr/>
        </p:nvSpPr>
        <p:spPr>
          <a:xfrm>
            <a:off x="548640" y="3008376"/>
            <a:ext cx="3566160" cy="384048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4" name="a1_t"/>
          <p:cNvSpPr txBox="1"/>
          <p:nvPr/>
        </p:nvSpPr>
        <p:spPr>
          <a:xfrm>
            <a:off x="640080" y="3008376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2009  </a:t>
            </a:r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COMP  LETTERA</a:t>
            </a:r>
            <a:endParaRPr lang="en-US" sz="1150" dirty="0"/>
          </a:p>
        </p:txBody>
      </p:sp>
      <p:sp>
        <p:nvSpPr>
          <p:cNvPr id="15" name="a1_t"/>
          <p:cNvSpPr/>
          <p:nvPr/>
        </p:nvSpPr>
        <p:spPr>
          <a:xfrm>
            <a:off x="548640" y="3392424"/>
            <a:ext cx="3566160" cy="384048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6" name="a1_t"/>
          <p:cNvSpPr txBox="1"/>
          <p:nvPr/>
        </p:nvSpPr>
        <p:spPr>
          <a:xfrm>
            <a:off x="640080" y="3392424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200C  </a:t>
            </a:r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JEQ   FOUND</a:t>
            </a:r>
            <a:endParaRPr lang="en-US" sz="1150" dirty="0"/>
          </a:p>
        </p:txBody>
      </p:sp>
      <p:sp>
        <p:nvSpPr>
          <p:cNvPr id="17" name="a1_t"/>
          <p:cNvSpPr/>
          <p:nvPr/>
        </p:nvSpPr>
        <p:spPr>
          <a:xfrm>
            <a:off x="548640" y="3776472"/>
            <a:ext cx="3566160" cy="384048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8" name="a1_t"/>
          <p:cNvSpPr txBox="1"/>
          <p:nvPr/>
        </p:nvSpPr>
        <p:spPr>
          <a:xfrm>
            <a:off x="640080" y="3776472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200F  </a:t>
            </a:r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     TIX   LENGTH</a:t>
            </a:r>
            <a:endParaRPr lang="en-US" sz="1150" dirty="0"/>
          </a:p>
        </p:txBody>
      </p:sp>
      <p:sp>
        <p:nvSpPr>
          <p:cNvPr id="19" name="a1_t"/>
          <p:cNvSpPr/>
          <p:nvPr/>
        </p:nvSpPr>
        <p:spPr>
          <a:xfrm>
            <a:off x="548640" y="4160520"/>
            <a:ext cx="3566160" cy="384048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0" name="a1_t"/>
          <p:cNvSpPr txBox="1"/>
          <p:nvPr/>
        </p:nvSpPr>
        <p:spPr>
          <a:xfrm>
            <a:off x="640080" y="4160520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2012  </a:t>
            </a:r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JLT   LOOP</a:t>
            </a:r>
            <a:endParaRPr lang="en-US" sz="1150" dirty="0"/>
          </a:p>
        </p:txBody>
      </p:sp>
      <p:sp>
        <p:nvSpPr>
          <p:cNvPr id="21" name="a1_t"/>
          <p:cNvSpPr/>
          <p:nvPr/>
        </p:nvSpPr>
        <p:spPr>
          <a:xfrm>
            <a:off x="548640" y="4544568"/>
            <a:ext cx="3566160" cy="384048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2" name="a1_t"/>
          <p:cNvSpPr txBox="1"/>
          <p:nvPr/>
        </p:nvSpPr>
        <p:spPr>
          <a:xfrm>
            <a:off x="640080" y="4544568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2015  </a:t>
            </a:r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J     DONE</a:t>
            </a:r>
            <a:endParaRPr lang="en-US" sz="1150" dirty="0"/>
          </a:p>
        </p:txBody>
      </p:sp>
      <p:sp>
        <p:nvSpPr>
          <p:cNvPr id="23" name="a1_t"/>
          <p:cNvSpPr/>
          <p:nvPr/>
        </p:nvSpPr>
        <p:spPr>
          <a:xfrm>
            <a:off x="548640" y="4928616"/>
            <a:ext cx="3566160" cy="384048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4" name="a1_t"/>
          <p:cNvSpPr txBox="1"/>
          <p:nvPr/>
        </p:nvSpPr>
        <p:spPr>
          <a:xfrm>
            <a:off x="640080" y="4928616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2018  </a:t>
            </a:r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FOUND    LDA   TOTAL</a:t>
            </a:r>
            <a:endParaRPr lang="en-US" sz="1150" dirty="0"/>
          </a:p>
        </p:txBody>
      </p:sp>
      <p:sp>
        <p:nvSpPr>
          <p:cNvPr id="25" name="a1_t"/>
          <p:cNvSpPr/>
          <p:nvPr/>
        </p:nvSpPr>
        <p:spPr>
          <a:xfrm>
            <a:off x="548640" y="5312664"/>
            <a:ext cx="3566160" cy="384048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6" name="a1_t"/>
          <p:cNvSpPr txBox="1"/>
          <p:nvPr/>
        </p:nvSpPr>
        <p:spPr>
          <a:xfrm>
            <a:off x="640080" y="5312664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201B  </a:t>
            </a:r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ADD   ONE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4251960" y="1143000"/>
            <a:ext cx="3566160" cy="329184"/>
          </a:xfrm>
          <a:prstGeom prst="rect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4343400" y="1143000"/>
            <a:ext cx="3474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bg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LOC   label    op    operand</a:t>
            </a:r>
            <a:endParaRPr lang="en-US" sz="1150" dirty="0"/>
          </a:p>
        </p:txBody>
      </p:sp>
      <p:sp>
        <p:nvSpPr>
          <p:cNvPr id="29" name="a2_t"/>
          <p:cNvSpPr/>
          <p:nvPr/>
        </p:nvSpPr>
        <p:spPr>
          <a:xfrm>
            <a:off x="4251960" y="1472184"/>
            <a:ext cx="3566160" cy="384048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30" name="a2_t"/>
          <p:cNvSpPr txBox="1"/>
          <p:nvPr/>
        </p:nvSpPr>
        <p:spPr>
          <a:xfrm>
            <a:off x="4343400" y="1472184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201E  </a:t>
            </a:r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STA   TOTAL</a:t>
            </a:r>
            <a:endParaRPr lang="en-US" sz="1150" dirty="0"/>
          </a:p>
        </p:txBody>
      </p:sp>
      <p:sp>
        <p:nvSpPr>
          <p:cNvPr id="31" name="a2_t"/>
          <p:cNvSpPr/>
          <p:nvPr/>
        </p:nvSpPr>
        <p:spPr>
          <a:xfrm>
            <a:off x="4251960" y="1856232"/>
            <a:ext cx="3566160" cy="384048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32" name="a2_t"/>
          <p:cNvSpPr txBox="1"/>
          <p:nvPr/>
        </p:nvSpPr>
        <p:spPr>
          <a:xfrm>
            <a:off x="4343400" y="1856232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2021  </a:t>
            </a:r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J     NEXT</a:t>
            </a:r>
            <a:endParaRPr lang="en-US" sz="1150" dirty="0"/>
          </a:p>
        </p:txBody>
      </p:sp>
      <p:sp>
        <p:nvSpPr>
          <p:cNvPr id="33" name="a2_t"/>
          <p:cNvSpPr/>
          <p:nvPr/>
        </p:nvSpPr>
        <p:spPr>
          <a:xfrm>
            <a:off x="4251960" y="2240280"/>
            <a:ext cx="3566160" cy="384048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34" name="a2_t"/>
          <p:cNvSpPr txBox="1"/>
          <p:nvPr/>
        </p:nvSpPr>
        <p:spPr>
          <a:xfrm>
            <a:off x="4343400" y="2240280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2024  </a:t>
            </a:r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DONE     J     DONE</a:t>
            </a:r>
            <a:endParaRPr lang="en-US" sz="1150" dirty="0"/>
          </a:p>
        </p:txBody>
      </p:sp>
      <p:sp>
        <p:nvSpPr>
          <p:cNvPr id="35" name="a2_t"/>
          <p:cNvSpPr/>
          <p:nvPr/>
        </p:nvSpPr>
        <p:spPr>
          <a:xfrm>
            <a:off x="4251960" y="2624328"/>
            <a:ext cx="3566160" cy="384048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36" name="a2_t"/>
          <p:cNvSpPr txBox="1"/>
          <p:nvPr/>
        </p:nvSpPr>
        <p:spPr>
          <a:xfrm>
            <a:off x="4343400" y="2624328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2027  </a:t>
            </a:r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     BYTE  C'BANANA'</a:t>
            </a:r>
            <a:endParaRPr lang="en-US" sz="1150" dirty="0"/>
          </a:p>
        </p:txBody>
      </p:sp>
      <p:sp>
        <p:nvSpPr>
          <p:cNvPr id="37" name="a2_t"/>
          <p:cNvSpPr/>
          <p:nvPr/>
        </p:nvSpPr>
        <p:spPr>
          <a:xfrm>
            <a:off x="4251960" y="3008376"/>
            <a:ext cx="3566160" cy="384048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38" name="a2_t"/>
          <p:cNvSpPr txBox="1"/>
          <p:nvPr/>
        </p:nvSpPr>
        <p:spPr>
          <a:xfrm>
            <a:off x="4343400" y="3008376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202D  </a:t>
            </a:r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LENGTH   WORD  6</a:t>
            </a:r>
            <a:endParaRPr lang="en-US" sz="1150" dirty="0"/>
          </a:p>
        </p:txBody>
      </p:sp>
      <p:sp>
        <p:nvSpPr>
          <p:cNvPr id="39" name="a2_t"/>
          <p:cNvSpPr/>
          <p:nvPr/>
        </p:nvSpPr>
        <p:spPr>
          <a:xfrm>
            <a:off x="4251960" y="3392424"/>
            <a:ext cx="3566160" cy="384048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0" name="a2_t"/>
          <p:cNvSpPr txBox="1"/>
          <p:nvPr/>
        </p:nvSpPr>
        <p:spPr>
          <a:xfrm>
            <a:off x="4343400" y="3392424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2030  </a:t>
            </a:r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LETTERA  WORD  65</a:t>
            </a:r>
            <a:endParaRPr lang="en-US" sz="1150" dirty="0"/>
          </a:p>
        </p:txBody>
      </p:sp>
      <p:sp>
        <p:nvSpPr>
          <p:cNvPr id="41" name="a2_t"/>
          <p:cNvSpPr/>
          <p:nvPr/>
        </p:nvSpPr>
        <p:spPr>
          <a:xfrm>
            <a:off x="4251960" y="3776472"/>
            <a:ext cx="3566160" cy="384048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2" name="a2_t"/>
          <p:cNvSpPr txBox="1"/>
          <p:nvPr/>
        </p:nvSpPr>
        <p:spPr>
          <a:xfrm>
            <a:off x="4343400" y="3776472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2033  </a:t>
            </a:r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ZERO     WORD  0</a:t>
            </a:r>
            <a:endParaRPr lang="en-US" sz="1150" dirty="0"/>
          </a:p>
        </p:txBody>
      </p:sp>
      <p:sp>
        <p:nvSpPr>
          <p:cNvPr id="43" name="a2_t"/>
          <p:cNvSpPr/>
          <p:nvPr/>
        </p:nvSpPr>
        <p:spPr>
          <a:xfrm>
            <a:off x="4251960" y="4160520"/>
            <a:ext cx="3566160" cy="384048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4" name="a2_t"/>
          <p:cNvSpPr txBox="1"/>
          <p:nvPr/>
        </p:nvSpPr>
        <p:spPr>
          <a:xfrm>
            <a:off x="4343400" y="4160520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2036  </a:t>
            </a:r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    WORD  0</a:t>
            </a:r>
            <a:endParaRPr lang="en-US" sz="1150" dirty="0"/>
          </a:p>
        </p:txBody>
      </p:sp>
      <p:sp>
        <p:nvSpPr>
          <p:cNvPr id="45" name="a2_t"/>
          <p:cNvSpPr/>
          <p:nvPr/>
        </p:nvSpPr>
        <p:spPr>
          <a:xfrm>
            <a:off x="4251960" y="4544568"/>
            <a:ext cx="3566160" cy="384048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6" name="a2_t"/>
          <p:cNvSpPr txBox="1"/>
          <p:nvPr/>
        </p:nvSpPr>
        <p:spPr>
          <a:xfrm>
            <a:off x="4343400" y="4544568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2039  </a:t>
            </a:r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BUFFER   RESB  100</a:t>
            </a:r>
            <a:endParaRPr lang="en-US" sz="1150" dirty="0"/>
          </a:p>
        </p:txBody>
      </p:sp>
      <p:sp>
        <p:nvSpPr>
          <p:cNvPr id="47" name="a2_t"/>
          <p:cNvSpPr/>
          <p:nvPr/>
        </p:nvSpPr>
        <p:spPr>
          <a:xfrm>
            <a:off x="4251960" y="4928616"/>
            <a:ext cx="3566160" cy="384048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8" name="a2_t"/>
          <p:cNvSpPr txBox="1"/>
          <p:nvPr/>
        </p:nvSpPr>
        <p:spPr>
          <a:xfrm>
            <a:off x="4343400" y="4928616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209D  </a:t>
            </a:r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ONE      WORD  1</a:t>
            </a:r>
            <a:endParaRPr lang="en-US" sz="1150" dirty="0"/>
          </a:p>
        </p:txBody>
      </p:sp>
      <p:graphicFrame>
        <p:nvGraphicFramePr>
          <p:cNvPr id="5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92440" y="1143000"/>
          <a:ext cx="2011680" cy="914400"/>
        </p:xfrm>
        <a:graphic>
          <a:graphicData uri="http://schemas.openxmlformats.org/drawingml/2006/table">
            <a:tbl>
              <a:tblPr/>
              <a:tblGrid>
                <a:gridCol w="1188720"/>
                <a:gridCol w="822960"/>
              </a:tblGrid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SYMTAB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address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FIRST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2000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LOOP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2003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NEXT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200F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FOUND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2018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DONE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2024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TEXT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2027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LENGTH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202D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LETTERA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2030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ZERO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2033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TOTAL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2036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BUFFER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2039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ONE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209D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0" name="a3_t"/>
          <p:cNvSpPr/>
          <p:nvPr/>
        </p:nvSpPr>
        <p:spPr>
          <a:xfrm>
            <a:off x="10287000" y="1143000"/>
            <a:ext cx="1371600" cy="4023360"/>
          </a:xfrm>
          <a:prstGeom prst="roundRect">
            <a:avLst>
              <a:gd name="adj" fmla="val 5333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51" name="a3_t"/>
          <p:cNvSpPr txBox="1"/>
          <p:nvPr/>
        </p:nvSpPr>
        <p:spPr>
          <a:xfrm>
            <a:off x="10332720" y="1280160"/>
            <a:ext cx="12801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length</a:t>
            </a:r>
            <a:endParaRPr lang="en-US" sz="1400" dirty="0"/>
          </a:p>
          <a:p>
            <a:pPr algn="ctr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20A0</a:t>
            </a:r>
            <a:endParaRPr lang="en-US" sz="1400" dirty="0"/>
          </a:p>
          <a:p>
            <a:pPr algn="ctr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− </a:t>
            </a:r>
            <a:pPr algn="ctr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2000</a:t>
            </a:r>
            <a:endParaRPr lang="en-US" sz="1400" dirty="0"/>
          </a:p>
          <a:p>
            <a:pPr algn="ctr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= </a:t>
            </a:r>
            <a:pPr algn="ctr" indent="0" marL="0">
              <a:spcAft>
                <a:spcPts val="2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00A0</a:t>
            </a:r>
            <a:endParaRPr lang="en-US" sz="1400" dirty="0"/>
          </a:p>
        </p:txBody>
      </p:sp>
      <p:sp>
        <p:nvSpPr>
          <p:cNvPr id="52" name="a3_t"/>
          <p:cNvSpPr txBox="1"/>
          <p:nvPr/>
        </p:nvSpPr>
        <p:spPr>
          <a:xfrm>
            <a:off x="10332720" y="3291840"/>
            <a:ext cx="12801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accent3"/>
                </a:solidFill>
              </a:rPr>
              <a:t>12 labels, all known at the end of Pass 1.</a:t>
            </a:r>
            <a:endParaRPr lang="en-US" sz="1200" dirty="0"/>
          </a:p>
        </p:txBody>
      </p:sp>
      <p:sp>
        <p:nvSpPr>
          <p:cNvPr id="54" name="Text 5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13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50" grpId="0" animBg="1"/>
      <p:bldP spid="51" grpId="0" animBg="1"/>
      <p:bldP spid="5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3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Pass 2: write the machine code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Now SYMTAB is complete, so every operand, even a forward reference, has an address.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14 / 29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Pass 2 algorithm, in six steps</a:t>
            </a:r>
            <a:endParaRPr lang="en-US" sz="3000" dirty="0"/>
          </a:p>
        </p:txBody>
      </p:sp>
      <p:sp>
        <p:nvSpPr>
          <p:cNvPr id="3" name="a1_p2"/>
          <p:cNvSpPr/>
          <p:nvPr/>
        </p:nvSpPr>
        <p:spPr>
          <a:xfrm>
            <a:off x="548640" y="1188720"/>
            <a:ext cx="7406640" cy="704088"/>
          </a:xfrm>
          <a:prstGeom prst="roundRect">
            <a:avLst>
              <a:gd name="adj" fmla="val 1039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p2"/>
          <p:cNvSpPr/>
          <p:nvPr/>
        </p:nvSpPr>
        <p:spPr>
          <a:xfrm>
            <a:off x="658368" y="135788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a1_p2"/>
          <p:cNvSpPr txBox="1"/>
          <p:nvPr/>
        </p:nvSpPr>
        <p:spPr>
          <a:xfrm>
            <a:off x="658368" y="13578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6" name="a1_p2"/>
          <p:cNvSpPr txBox="1"/>
          <p:nvPr/>
        </p:nvSpPr>
        <p:spPr>
          <a:xfrm>
            <a:off x="1143000" y="1188720"/>
            <a:ext cx="6675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Read each line of the intermediate file. Its LOCCTR is already there from Pass 1.</a:t>
            </a:r>
            <a:endParaRPr lang="en-US" sz="1400" dirty="0"/>
          </a:p>
        </p:txBody>
      </p:sp>
      <p:sp>
        <p:nvSpPr>
          <p:cNvPr id="7" name="a2_p2"/>
          <p:cNvSpPr/>
          <p:nvPr/>
        </p:nvSpPr>
        <p:spPr>
          <a:xfrm>
            <a:off x="548640" y="1965960"/>
            <a:ext cx="7406640" cy="704088"/>
          </a:xfrm>
          <a:prstGeom prst="roundRect">
            <a:avLst>
              <a:gd name="adj" fmla="val 10390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a2_p2"/>
          <p:cNvSpPr/>
          <p:nvPr/>
        </p:nvSpPr>
        <p:spPr>
          <a:xfrm>
            <a:off x="658368" y="213512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a2_p2"/>
          <p:cNvSpPr txBox="1"/>
          <p:nvPr/>
        </p:nvSpPr>
        <p:spPr>
          <a:xfrm>
            <a:off x="658368" y="21351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0" name="a2_p2"/>
          <p:cNvSpPr txBox="1"/>
          <p:nvPr/>
        </p:nvSpPr>
        <p:spPr>
          <a:xfrm>
            <a:off x="1143000" y="1965960"/>
            <a:ext cx="6675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Instruction: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opcode from OPTAB. Operand from SYMTAB; not there → error "undefined symbol". If it ends in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,X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set x = 1.</a:t>
            </a:r>
            <a:endParaRPr lang="en-US" sz="1400" dirty="0"/>
          </a:p>
        </p:txBody>
      </p:sp>
      <p:sp>
        <p:nvSpPr>
          <p:cNvPr id="11" name="a3_p2"/>
          <p:cNvSpPr/>
          <p:nvPr/>
        </p:nvSpPr>
        <p:spPr>
          <a:xfrm>
            <a:off x="548640" y="2743200"/>
            <a:ext cx="7406640" cy="704088"/>
          </a:xfrm>
          <a:prstGeom prst="roundRect">
            <a:avLst>
              <a:gd name="adj" fmla="val 1039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3_p2"/>
          <p:cNvSpPr/>
          <p:nvPr/>
        </p:nvSpPr>
        <p:spPr>
          <a:xfrm>
            <a:off x="658368" y="29123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a3_p2"/>
          <p:cNvSpPr txBox="1"/>
          <p:nvPr/>
        </p:nvSpPr>
        <p:spPr>
          <a:xfrm>
            <a:off x="658368" y="29123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4" name="a3_p2"/>
          <p:cNvSpPr txBox="1"/>
          <p:nvPr/>
        </p:nvSpPr>
        <p:spPr>
          <a:xfrm>
            <a:off x="1143000" y="2743200"/>
            <a:ext cx="6675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Assemble: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opcode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(8 bits) |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x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(1 bit) |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address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(15 bits) → 6 hex digits.</a:t>
            </a:r>
            <a:endParaRPr lang="en-US" sz="1400" dirty="0"/>
          </a:p>
        </p:txBody>
      </p:sp>
      <p:sp>
        <p:nvSpPr>
          <p:cNvPr id="15" name="a4_p2"/>
          <p:cNvSpPr/>
          <p:nvPr/>
        </p:nvSpPr>
        <p:spPr>
          <a:xfrm>
            <a:off x="548640" y="3520440"/>
            <a:ext cx="7406640" cy="704088"/>
          </a:xfrm>
          <a:prstGeom prst="roundRect">
            <a:avLst>
              <a:gd name="adj" fmla="val 10390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4_p2"/>
          <p:cNvSpPr/>
          <p:nvPr/>
        </p:nvSpPr>
        <p:spPr>
          <a:xfrm>
            <a:off x="658368" y="368960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4_p2"/>
          <p:cNvSpPr txBox="1"/>
          <p:nvPr/>
        </p:nvSpPr>
        <p:spPr>
          <a:xfrm>
            <a:off x="658368" y="36896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18" name="a4_p2"/>
          <p:cNvSpPr txBox="1"/>
          <p:nvPr/>
        </p:nvSpPr>
        <p:spPr>
          <a:xfrm>
            <a:off x="1143000" y="3520440"/>
            <a:ext cx="6675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BYTE / WORD: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convert the constant to hex.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RESB / RESW: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no code, but end the current text record.</a:t>
            </a:r>
            <a:endParaRPr lang="en-US" sz="1400" dirty="0"/>
          </a:p>
        </p:txBody>
      </p:sp>
      <p:sp>
        <p:nvSpPr>
          <p:cNvPr id="19" name="a5_p2"/>
          <p:cNvSpPr/>
          <p:nvPr/>
        </p:nvSpPr>
        <p:spPr>
          <a:xfrm>
            <a:off x="548640" y="4297680"/>
            <a:ext cx="7406640" cy="704088"/>
          </a:xfrm>
          <a:prstGeom prst="roundRect">
            <a:avLst>
              <a:gd name="adj" fmla="val 1039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5_p2"/>
          <p:cNvSpPr/>
          <p:nvPr/>
        </p:nvSpPr>
        <p:spPr>
          <a:xfrm>
            <a:off x="658368" y="44668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5_p2"/>
          <p:cNvSpPr txBox="1"/>
          <p:nvPr/>
        </p:nvSpPr>
        <p:spPr>
          <a:xfrm>
            <a:off x="658368" y="44668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  <a:endParaRPr lang="en-US" sz="1200" dirty="0"/>
          </a:p>
        </p:txBody>
      </p:sp>
      <p:sp>
        <p:nvSpPr>
          <p:cNvPr id="22" name="a5_p2"/>
          <p:cNvSpPr txBox="1"/>
          <p:nvPr/>
        </p:nvSpPr>
        <p:spPr>
          <a:xfrm>
            <a:off x="1143000" y="4297680"/>
            <a:ext cx="6675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Add the code to the current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T record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 If it would pass 30 bytes, write the record and start a new one.</a:t>
            </a:r>
            <a:endParaRPr lang="en-US" sz="1400" dirty="0"/>
          </a:p>
        </p:txBody>
      </p:sp>
      <p:sp>
        <p:nvSpPr>
          <p:cNvPr id="23" name="a6_p2"/>
          <p:cNvSpPr/>
          <p:nvPr/>
        </p:nvSpPr>
        <p:spPr>
          <a:xfrm>
            <a:off x="548640" y="5074920"/>
            <a:ext cx="7406640" cy="704088"/>
          </a:xfrm>
          <a:prstGeom prst="roundRect">
            <a:avLst>
              <a:gd name="adj" fmla="val 10390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4" name="a6_p2"/>
          <p:cNvSpPr/>
          <p:nvPr/>
        </p:nvSpPr>
        <p:spPr>
          <a:xfrm>
            <a:off x="658368" y="524408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a6_p2"/>
          <p:cNvSpPr txBox="1"/>
          <p:nvPr/>
        </p:nvSpPr>
        <p:spPr>
          <a:xfrm>
            <a:off x="658368" y="52440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6</a:t>
            </a:r>
            <a:endParaRPr lang="en-US" sz="1200" dirty="0"/>
          </a:p>
        </p:txBody>
      </p:sp>
      <p:sp>
        <p:nvSpPr>
          <p:cNvPr id="26" name="a6_p2"/>
          <p:cNvSpPr txBox="1"/>
          <p:nvPr/>
        </p:nvSpPr>
        <p:spPr>
          <a:xfrm>
            <a:off x="1143000" y="5074920"/>
            <a:ext cx="667512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At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END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write the last T record, then the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E record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with the first instruction's address.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8183880" y="1188720"/>
            <a:ext cx="3474720" cy="4389120"/>
          </a:xfrm>
          <a:prstGeom prst="roundRect">
            <a:avLst>
              <a:gd name="adj" fmla="val 263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834847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>
            <a:off x="854964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875080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9006840" y="123444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same in C (sicasm.c)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8385048" y="1572768"/>
            <a:ext cx="3108960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(i = 0; i &lt; nlines; i++) {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opc = find_op(L[i].opcode);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if (opc &gt;= 0) {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addr = find_sym(name);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(addr &lt; 0) error…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sprintf(objcode,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"%02X%04X", opc,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(x &lt;&lt; 15) | addr);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} else if (WORD) …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else if (BYTE) …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§2.1.2, Pass 2 algorithm</a:t>
            </a:r>
            <a:endParaRPr lang="en-US" sz="1100" dirty="0"/>
          </a:p>
        </p:txBody>
      </p:sp>
      <p:sp>
        <p:nvSpPr>
          <p:cNvPr id="35" name="Text 3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15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Pass 2 on COUNT: every line gets its code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15568"/>
            <a:ext cx="685800" cy="274320"/>
          </a:xfrm>
          <a:prstGeom prst="rect">
            <a:avLst/>
          </a:prstGeom>
          <a:solidFill>
            <a:schemeClr val="tx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603504" y="1115568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bg1"/>
                </a:solidFill>
              </a:rPr>
              <a:t>LOC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1234440" y="1115568"/>
            <a:ext cx="2606040" cy="274320"/>
          </a:xfrm>
          <a:prstGeom prst="rect">
            <a:avLst/>
          </a:prstGeom>
          <a:solidFill>
            <a:schemeClr val="tx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1289304" y="1115568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bg1"/>
                </a:solidFill>
              </a:rPr>
              <a:t>source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3840480" y="1115568"/>
            <a:ext cx="1737360" cy="274320"/>
          </a:xfrm>
          <a:prstGeom prst="rect">
            <a:avLst/>
          </a:prstGeom>
          <a:solidFill>
            <a:schemeClr val="tx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3895344" y="111556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bg1"/>
                </a:solidFill>
              </a:rPr>
              <a:t>object code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577840" y="1115568"/>
            <a:ext cx="6080760" cy="274320"/>
          </a:xfrm>
          <a:prstGeom prst="rect">
            <a:avLst/>
          </a:prstGeom>
          <a:solidFill>
            <a:schemeClr val="tx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5632704" y="1115568"/>
            <a:ext cx="5989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bg1"/>
                </a:solidFill>
              </a:rPr>
              <a:t>how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48640" y="1389888"/>
            <a:ext cx="685800" cy="24505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603504" y="1389888"/>
            <a:ext cx="59436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2000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1234440" y="1389888"/>
            <a:ext cx="2606040" cy="24505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1289304" y="1389888"/>
            <a:ext cx="251460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FIRST   LDX   ZERO</a:t>
            </a:r>
            <a:endParaRPr lang="en-US" sz="1100" dirty="0"/>
          </a:p>
        </p:txBody>
      </p:sp>
      <p:sp>
        <p:nvSpPr>
          <p:cNvPr id="15" name="a1_c"/>
          <p:cNvSpPr/>
          <p:nvPr/>
        </p:nvSpPr>
        <p:spPr>
          <a:xfrm>
            <a:off x="3840480" y="1389888"/>
            <a:ext cx="1737360" cy="245059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6" name="a1_c"/>
          <p:cNvSpPr txBox="1"/>
          <p:nvPr/>
        </p:nvSpPr>
        <p:spPr>
          <a:xfrm>
            <a:off x="3895344" y="1389888"/>
            <a:ext cx="16459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042033</a:t>
            </a:r>
            <a:endParaRPr lang="en-US" sz="1100" dirty="0"/>
          </a:p>
        </p:txBody>
      </p:sp>
      <p:sp>
        <p:nvSpPr>
          <p:cNvPr id="17" name="a1_c"/>
          <p:cNvSpPr/>
          <p:nvPr/>
        </p:nvSpPr>
        <p:spPr>
          <a:xfrm>
            <a:off x="5577840" y="1389888"/>
            <a:ext cx="6080760" cy="245059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8" name="a1_c"/>
          <p:cNvSpPr txBox="1"/>
          <p:nvPr/>
        </p:nvSpPr>
        <p:spPr>
          <a:xfrm>
            <a:off x="5632704" y="1389888"/>
            <a:ext cx="59893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LDX = 04,  ZERO = 2033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548640" y="1634947"/>
            <a:ext cx="68580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603504" y="1634947"/>
            <a:ext cx="59436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2003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1234440" y="1634947"/>
            <a:ext cx="260604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1289304" y="1634947"/>
            <a:ext cx="251460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LOOP    LDA   ZERO</a:t>
            </a:r>
            <a:endParaRPr lang="en-US" sz="1100" dirty="0"/>
          </a:p>
        </p:txBody>
      </p:sp>
      <p:sp>
        <p:nvSpPr>
          <p:cNvPr id="23" name="a1_c"/>
          <p:cNvSpPr/>
          <p:nvPr/>
        </p:nvSpPr>
        <p:spPr>
          <a:xfrm>
            <a:off x="3840480" y="1634947"/>
            <a:ext cx="173736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4" name="a1_c"/>
          <p:cNvSpPr txBox="1"/>
          <p:nvPr/>
        </p:nvSpPr>
        <p:spPr>
          <a:xfrm>
            <a:off x="3895344" y="1634947"/>
            <a:ext cx="16459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002033</a:t>
            </a:r>
            <a:endParaRPr lang="en-US" sz="1100" dirty="0"/>
          </a:p>
        </p:txBody>
      </p:sp>
      <p:sp>
        <p:nvSpPr>
          <p:cNvPr id="25" name="a1_c"/>
          <p:cNvSpPr/>
          <p:nvPr/>
        </p:nvSpPr>
        <p:spPr>
          <a:xfrm>
            <a:off x="5577840" y="1634947"/>
            <a:ext cx="608076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6" name="a1_c"/>
          <p:cNvSpPr txBox="1"/>
          <p:nvPr/>
        </p:nvSpPr>
        <p:spPr>
          <a:xfrm>
            <a:off x="5632704" y="1634947"/>
            <a:ext cx="59893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LDA = 00,  ZERO = 2033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48640" y="1880006"/>
            <a:ext cx="685800" cy="24505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603504" y="1880006"/>
            <a:ext cx="59436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2006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1234440" y="1880006"/>
            <a:ext cx="2606040" cy="24505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1289304" y="1880006"/>
            <a:ext cx="251460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LDCH  TEXT,X</a:t>
            </a:r>
            <a:endParaRPr lang="en-US" sz="1100" dirty="0"/>
          </a:p>
        </p:txBody>
      </p:sp>
      <p:sp>
        <p:nvSpPr>
          <p:cNvPr id="31" name="a1_c"/>
          <p:cNvSpPr/>
          <p:nvPr/>
        </p:nvSpPr>
        <p:spPr>
          <a:xfrm>
            <a:off x="3840480" y="1880006"/>
            <a:ext cx="1737360" cy="245059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32" name="a1_c"/>
          <p:cNvSpPr txBox="1"/>
          <p:nvPr/>
        </p:nvSpPr>
        <p:spPr>
          <a:xfrm>
            <a:off x="3895344" y="1880006"/>
            <a:ext cx="16459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50A027</a:t>
            </a:r>
            <a:endParaRPr lang="en-US" sz="1100" dirty="0"/>
          </a:p>
        </p:txBody>
      </p:sp>
      <p:sp>
        <p:nvSpPr>
          <p:cNvPr id="33" name="a1_c"/>
          <p:cNvSpPr/>
          <p:nvPr/>
        </p:nvSpPr>
        <p:spPr>
          <a:xfrm>
            <a:off x="5577840" y="1880006"/>
            <a:ext cx="6080760" cy="245059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34" name="a1_c"/>
          <p:cNvSpPr txBox="1"/>
          <p:nvPr/>
        </p:nvSpPr>
        <p:spPr>
          <a:xfrm>
            <a:off x="5632704" y="1880006"/>
            <a:ext cx="59893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LDCH = 50,  TEXT = 2027  + 8000 (x=1)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548640" y="2125066"/>
            <a:ext cx="68580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36" name="Text 34"/>
          <p:cNvSpPr txBox="1"/>
          <p:nvPr/>
        </p:nvSpPr>
        <p:spPr>
          <a:xfrm>
            <a:off x="603504" y="2125066"/>
            <a:ext cx="59436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2009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1234440" y="2125066"/>
            <a:ext cx="260604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38" name="Text 36"/>
          <p:cNvSpPr txBox="1"/>
          <p:nvPr/>
        </p:nvSpPr>
        <p:spPr>
          <a:xfrm>
            <a:off x="1289304" y="2125066"/>
            <a:ext cx="251460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COMP  LETTERA</a:t>
            </a:r>
            <a:endParaRPr lang="en-US" sz="1100" dirty="0"/>
          </a:p>
        </p:txBody>
      </p:sp>
      <p:sp>
        <p:nvSpPr>
          <p:cNvPr id="39" name="a1_c"/>
          <p:cNvSpPr/>
          <p:nvPr/>
        </p:nvSpPr>
        <p:spPr>
          <a:xfrm>
            <a:off x="3840480" y="2125066"/>
            <a:ext cx="173736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0" name="a1_c"/>
          <p:cNvSpPr txBox="1"/>
          <p:nvPr/>
        </p:nvSpPr>
        <p:spPr>
          <a:xfrm>
            <a:off x="3895344" y="2125066"/>
            <a:ext cx="16459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282030</a:t>
            </a:r>
            <a:endParaRPr lang="en-US" sz="1100" dirty="0"/>
          </a:p>
        </p:txBody>
      </p:sp>
      <p:sp>
        <p:nvSpPr>
          <p:cNvPr id="41" name="a1_c"/>
          <p:cNvSpPr/>
          <p:nvPr/>
        </p:nvSpPr>
        <p:spPr>
          <a:xfrm>
            <a:off x="5577840" y="2125066"/>
            <a:ext cx="608076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2" name="a1_c"/>
          <p:cNvSpPr txBox="1"/>
          <p:nvPr/>
        </p:nvSpPr>
        <p:spPr>
          <a:xfrm>
            <a:off x="5632704" y="2125066"/>
            <a:ext cx="59893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COMP = 28,  LETTERA = 2030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548640" y="2370125"/>
            <a:ext cx="685800" cy="24505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4" name="Text 42"/>
          <p:cNvSpPr txBox="1"/>
          <p:nvPr/>
        </p:nvSpPr>
        <p:spPr>
          <a:xfrm>
            <a:off x="603504" y="2370125"/>
            <a:ext cx="59436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200C</a:t>
            </a:r>
            <a:endParaRPr lang="en-US" sz="1100" dirty="0"/>
          </a:p>
        </p:txBody>
      </p:sp>
      <p:sp>
        <p:nvSpPr>
          <p:cNvPr id="45" name="Shape 43"/>
          <p:cNvSpPr/>
          <p:nvPr/>
        </p:nvSpPr>
        <p:spPr>
          <a:xfrm>
            <a:off x="1234440" y="2370125"/>
            <a:ext cx="2606040" cy="24505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6" name="Text 44"/>
          <p:cNvSpPr txBox="1"/>
          <p:nvPr/>
        </p:nvSpPr>
        <p:spPr>
          <a:xfrm>
            <a:off x="1289304" y="2370125"/>
            <a:ext cx="251460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JEQ   FOUND</a:t>
            </a:r>
            <a:endParaRPr lang="en-US" sz="1100" dirty="0"/>
          </a:p>
        </p:txBody>
      </p:sp>
      <p:sp>
        <p:nvSpPr>
          <p:cNvPr id="47" name="a1_c"/>
          <p:cNvSpPr/>
          <p:nvPr/>
        </p:nvSpPr>
        <p:spPr>
          <a:xfrm>
            <a:off x="3840480" y="2370125"/>
            <a:ext cx="1737360" cy="245059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8" name="a1_c"/>
          <p:cNvSpPr txBox="1"/>
          <p:nvPr/>
        </p:nvSpPr>
        <p:spPr>
          <a:xfrm>
            <a:off x="3895344" y="2370125"/>
            <a:ext cx="16459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302018</a:t>
            </a:r>
            <a:endParaRPr lang="en-US" sz="1100" dirty="0"/>
          </a:p>
        </p:txBody>
      </p:sp>
      <p:sp>
        <p:nvSpPr>
          <p:cNvPr id="49" name="a1_c"/>
          <p:cNvSpPr/>
          <p:nvPr/>
        </p:nvSpPr>
        <p:spPr>
          <a:xfrm>
            <a:off x="5577840" y="2370125"/>
            <a:ext cx="6080760" cy="245059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50" name="a1_c"/>
          <p:cNvSpPr txBox="1"/>
          <p:nvPr/>
        </p:nvSpPr>
        <p:spPr>
          <a:xfrm>
            <a:off x="5632704" y="2370125"/>
            <a:ext cx="59893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JEQ = 30,  FOUND = 2018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548640" y="2615184"/>
            <a:ext cx="68580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52" name="Text 50"/>
          <p:cNvSpPr txBox="1"/>
          <p:nvPr/>
        </p:nvSpPr>
        <p:spPr>
          <a:xfrm>
            <a:off x="603504" y="2615184"/>
            <a:ext cx="59436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200F</a:t>
            </a:r>
            <a:endParaRPr lang="en-US" sz="1100" dirty="0"/>
          </a:p>
        </p:txBody>
      </p:sp>
      <p:sp>
        <p:nvSpPr>
          <p:cNvPr id="53" name="Shape 51"/>
          <p:cNvSpPr/>
          <p:nvPr/>
        </p:nvSpPr>
        <p:spPr>
          <a:xfrm>
            <a:off x="1234440" y="2615184"/>
            <a:ext cx="260604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54" name="Text 52"/>
          <p:cNvSpPr txBox="1"/>
          <p:nvPr/>
        </p:nvSpPr>
        <p:spPr>
          <a:xfrm>
            <a:off x="1289304" y="2615184"/>
            <a:ext cx="251460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    TIX   LENGTH</a:t>
            </a:r>
            <a:endParaRPr lang="en-US" sz="1100" dirty="0"/>
          </a:p>
        </p:txBody>
      </p:sp>
      <p:sp>
        <p:nvSpPr>
          <p:cNvPr id="55" name="a1_c"/>
          <p:cNvSpPr/>
          <p:nvPr/>
        </p:nvSpPr>
        <p:spPr>
          <a:xfrm>
            <a:off x="3840480" y="2615184"/>
            <a:ext cx="173736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56" name="a1_c"/>
          <p:cNvSpPr txBox="1"/>
          <p:nvPr/>
        </p:nvSpPr>
        <p:spPr>
          <a:xfrm>
            <a:off x="3895344" y="2615184"/>
            <a:ext cx="16459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2C202D</a:t>
            </a:r>
            <a:endParaRPr lang="en-US" sz="1100" dirty="0"/>
          </a:p>
        </p:txBody>
      </p:sp>
      <p:sp>
        <p:nvSpPr>
          <p:cNvPr id="57" name="a1_c"/>
          <p:cNvSpPr/>
          <p:nvPr/>
        </p:nvSpPr>
        <p:spPr>
          <a:xfrm>
            <a:off x="5577840" y="2615184"/>
            <a:ext cx="608076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58" name="a1_c"/>
          <p:cNvSpPr txBox="1"/>
          <p:nvPr/>
        </p:nvSpPr>
        <p:spPr>
          <a:xfrm>
            <a:off x="5632704" y="2615184"/>
            <a:ext cx="59893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TIX = 2C,  LENGTH = 202D</a:t>
            </a:r>
            <a:endParaRPr lang="en-US" sz="1100" dirty="0"/>
          </a:p>
        </p:txBody>
      </p:sp>
      <p:sp>
        <p:nvSpPr>
          <p:cNvPr id="59" name="Shape 57"/>
          <p:cNvSpPr/>
          <p:nvPr/>
        </p:nvSpPr>
        <p:spPr>
          <a:xfrm>
            <a:off x="548640" y="2860243"/>
            <a:ext cx="685800" cy="24505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60" name="Text 58"/>
          <p:cNvSpPr txBox="1"/>
          <p:nvPr/>
        </p:nvSpPr>
        <p:spPr>
          <a:xfrm>
            <a:off x="603504" y="2860243"/>
            <a:ext cx="59436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2012</a:t>
            </a:r>
            <a:endParaRPr lang="en-US" sz="1100" dirty="0"/>
          </a:p>
        </p:txBody>
      </p:sp>
      <p:sp>
        <p:nvSpPr>
          <p:cNvPr id="61" name="Shape 59"/>
          <p:cNvSpPr/>
          <p:nvPr/>
        </p:nvSpPr>
        <p:spPr>
          <a:xfrm>
            <a:off x="1234440" y="2860243"/>
            <a:ext cx="2606040" cy="24505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62" name="Text 60"/>
          <p:cNvSpPr txBox="1"/>
          <p:nvPr/>
        </p:nvSpPr>
        <p:spPr>
          <a:xfrm>
            <a:off x="1289304" y="2860243"/>
            <a:ext cx="251460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JLT   LOOP</a:t>
            </a:r>
            <a:endParaRPr lang="en-US" sz="1100" dirty="0"/>
          </a:p>
        </p:txBody>
      </p:sp>
      <p:sp>
        <p:nvSpPr>
          <p:cNvPr id="63" name="a1_c"/>
          <p:cNvSpPr/>
          <p:nvPr/>
        </p:nvSpPr>
        <p:spPr>
          <a:xfrm>
            <a:off x="3840480" y="2860243"/>
            <a:ext cx="1737360" cy="245059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64" name="a1_c"/>
          <p:cNvSpPr txBox="1"/>
          <p:nvPr/>
        </p:nvSpPr>
        <p:spPr>
          <a:xfrm>
            <a:off x="3895344" y="2860243"/>
            <a:ext cx="16459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382003</a:t>
            </a:r>
            <a:endParaRPr lang="en-US" sz="1100" dirty="0"/>
          </a:p>
        </p:txBody>
      </p:sp>
      <p:sp>
        <p:nvSpPr>
          <p:cNvPr id="65" name="a1_c"/>
          <p:cNvSpPr/>
          <p:nvPr/>
        </p:nvSpPr>
        <p:spPr>
          <a:xfrm>
            <a:off x="5577840" y="2860243"/>
            <a:ext cx="6080760" cy="245059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66" name="a1_c"/>
          <p:cNvSpPr txBox="1"/>
          <p:nvPr/>
        </p:nvSpPr>
        <p:spPr>
          <a:xfrm>
            <a:off x="5632704" y="2860243"/>
            <a:ext cx="59893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JLT = 38,  LOOP = 2003</a:t>
            </a:r>
            <a:endParaRPr lang="en-US" sz="1100" dirty="0"/>
          </a:p>
        </p:txBody>
      </p:sp>
      <p:sp>
        <p:nvSpPr>
          <p:cNvPr id="67" name="Shape 65"/>
          <p:cNvSpPr/>
          <p:nvPr/>
        </p:nvSpPr>
        <p:spPr>
          <a:xfrm>
            <a:off x="548640" y="3105302"/>
            <a:ext cx="68580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68" name="Text 66"/>
          <p:cNvSpPr txBox="1"/>
          <p:nvPr/>
        </p:nvSpPr>
        <p:spPr>
          <a:xfrm>
            <a:off x="603504" y="3105302"/>
            <a:ext cx="59436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2015</a:t>
            </a:r>
            <a:endParaRPr lang="en-US" sz="1100" dirty="0"/>
          </a:p>
        </p:txBody>
      </p:sp>
      <p:sp>
        <p:nvSpPr>
          <p:cNvPr id="69" name="Shape 67"/>
          <p:cNvSpPr/>
          <p:nvPr/>
        </p:nvSpPr>
        <p:spPr>
          <a:xfrm>
            <a:off x="1234440" y="3105302"/>
            <a:ext cx="260604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70" name="Text 68"/>
          <p:cNvSpPr txBox="1"/>
          <p:nvPr/>
        </p:nvSpPr>
        <p:spPr>
          <a:xfrm>
            <a:off x="1289304" y="3105302"/>
            <a:ext cx="251460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J     DONE</a:t>
            </a:r>
            <a:endParaRPr lang="en-US" sz="1100" dirty="0"/>
          </a:p>
        </p:txBody>
      </p:sp>
      <p:sp>
        <p:nvSpPr>
          <p:cNvPr id="71" name="a2_c"/>
          <p:cNvSpPr/>
          <p:nvPr/>
        </p:nvSpPr>
        <p:spPr>
          <a:xfrm>
            <a:off x="3840480" y="3105302"/>
            <a:ext cx="173736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72" name="a2_c"/>
          <p:cNvSpPr txBox="1"/>
          <p:nvPr/>
        </p:nvSpPr>
        <p:spPr>
          <a:xfrm>
            <a:off x="3895344" y="3105302"/>
            <a:ext cx="16459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3C2024</a:t>
            </a:r>
            <a:endParaRPr lang="en-US" sz="1100" dirty="0"/>
          </a:p>
        </p:txBody>
      </p:sp>
      <p:sp>
        <p:nvSpPr>
          <p:cNvPr id="73" name="a2_c"/>
          <p:cNvSpPr/>
          <p:nvPr/>
        </p:nvSpPr>
        <p:spPr>
          <a:xfrm>
            <a:off x="5577840" y="3105302"/>
            <a:ext cx="608076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74" name="a2_c"/>
          <p:cNvSpPr txBox="1"/>
          <p:nvPr/>
        </p:nvSpPr>
        <p:spPr>
          <a:xfrm>
            <a:off x="5632704" y="3105302"/>
            <a:ext cx="59893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J = 3C,  DONE = 2024</a:t>
            </a:r>
            <a:endParaRPr lang="en-US" sz="1100" dirty="0"/>
          </a:p>
        </p:txBody>
      </p:sp>
      <p:sp>
        <p:nvSpPr>
          <p:cNvPr id="75" name="Shape 73"/>
          <p:cNvSpPr/>
          <p:nvPr/>
        </p:nvSpPr>
        <p:spPr>
          <a:xfrm>
            <a:off x="548640" y="3350362"/>
            <a:ext cx="685800" cy="24505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76" name="Text 74"/>
          <p:cNvSpPr txBox="1"/>
          <p:nvPr/>
        </p:nvSpPr>
        <p:spPr>
          <a:xfrm>
            <a:off x="603504" y="3350362"/>
            <a:ext cx="59436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2018</a:t>
            </a:r>
            <a:endParaRPr lang="en-US" sz="1100" dirty="0"/>
          </a:p>
        </p:txBody>
      </p:sp>
      <p:sp>
        <p:nvSpPr>
          <p:cNvPr id="77" name="Shape 75"/>
          <p:cNvSpPr/>
          <p:nvPr/>
        </p:nvSpPr>
        <p:spPr>
          <a:xfrm>
            <a:off x="1234440" y="3350362"/>
            <a:ext cx="2606040" cy="24505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78" name="Text 76"/>
          <p:cNvSpPr txBox="1"/>
          <p:nvPr/>
        </p:nvSpPr>
        <p:spPr>
          <a:xfrm>
            <a:off x="1289304" y="3350362"/>
            <a:ext cx="251460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FOUND   LDA   TOTAL</a:t>
            </a:r>
            <a:endParaRPr lang="en-US" sz="1100" dirty="0"/>
          </a:p>
        </p:txBody>
      </p:sp>
      <p:sp>
        <p:nvSpPr>
          <p:cNvPr id="79" name="a2_c"/>
          <p:cNvSpPr/>
          <p:nvPr/>
        </p:nvSpPr>
        <p:spPr>
          <a:xfrm>
            <a:off x="3840480" y="3350362"/>
            <a:ext cx="1737360" cy="245059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80" name="a2_c"/>
          <p:cNvSpPr txBox="1"/>
          <p:nvPr/>
        </p:nvSpPr>
        <p:spPr>
          <a:xfrm>
            <a:off x="3895344" y="3350362"/>
            <a:ext cx="16459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002036</a:t>
            </a:r>
            <a:endParaRPr lang="en-US" sz="1100" dirty="0"/>
          </a:p>
        </p:txBody>
      </p:sp>
      <p:sp>
        <p:nvSpPr>
          <p:cNvPr id="81" name="a2_c"/>
          <p:cNvSpPr/>
          <p:nvPr/>
        </p:nvSpPr>
        <p:spPr>
          <a:xfrm>
            <a:off x="5577840" y="3350362"/>
            <a:ext cx="6080760" cy="245059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82" name="a2_c"/>
          <p:cNvSpPr txBox="1"/>
          <p:nvPr/>
        </p:nvSpPr>
        <p:spPr>
          <a:xfrm>
            <a:off x="5632704" y="3350362"/>
            <a:ext cx="59893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LDA = 00,  TOTAL = 2036</a:t>
            </a:r>
            <a:endParaRPr lang="en-US" sz="1100" dirty="0"/>
          </a:p>
        </p:txBody>
      </p:sp>
      <p:sp>
        <p:nvSpPr>
          <p:cNvPr id="83" name="Shape 81"/>
          <p:cNvSpPr/>
          <p:nvPr/>
        </p:nvSpPr>
        <p:spPr>
          <a:xfrm>
            <a:off x="548640" y="3595421"/>
            <a:ext cx="68580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84" name="Text 82"/>
          <p:cNvSpPr txBox="1"/>
          <p:nvPr/>
        </p:nvSpPr>
        <p:spPr>
          <a:xfrm>
            <a:off x="603504" y="3595421"/>
            <a:ext cx="59436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201B</a:t>
            </a:r>
            <a:endParaRPr lang="en-US" sz="1100" dirty="0"/>
          </a:p>
        </p:txBody>
      </p:sp>
      <p:sp>
        <p:nvSpPr>
          <p:cNvPr id="85" name="Shape 83"/>
          <p:cNvSpPr/>
          <p:nvPr/>
        </p:nvSpPr>
        <p:spPr>
          <a:xfrm>
            <a:off x="1234440" y="3595421"/>
            <a:ext cx="260604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86" name="Text 84"/>
          <p:cNvSpPr txBox="1"/>
          <p:nvPr/>
        </p:nvSpPr>
        <p:spPr>
          <a:xfrm>
            <a:off x="1289304" y="3595421"/>
            <a:ext cx="251460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ADD   ONE</a:t>
            </a:r>
            <a:endParaRPr lang="en-US" sz="1100" dirty="0"/>
          </a:p>
        </p:txBody>
      </p:sp>
      <p:sp>
        <p:nvSpPr>
          <p:cNvPr id="87" name="a2_c"/>
          <p:cNvSpPr/>
          <p:nvPr/>
        </p:nvSpPr>
        <p:spPr>
          <a:xfrm>
            <a:off x="3840480" y="3595421"/>
            <a:ext cx="173736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88" name="a2_c"/>
          <p:cNvSpPr txBox="1"/>
          <p:nvPr/>
        </p:nvSpPr>
        <p:spPr>
          <a:xfrm>
            <a:off x="3895344" y="3595421"/>
            <a:ext cx="16459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18209D</a:t>
            </a:r>
            <a:endParaRPr lang="en-US" sz="1100" dirty="0"/>
          </a:p>
        </p:txBody>
      </p:sp>
      <p:sp>
        <p:nvSpPr>
          <p:cNvPr id="89" name="a2_c"/>
          <p:cNvSpPr/>
          <p:nvPr/>
        </p:nvSpPr>
        <p:spPr>
          <a:xfrm>
            <a:off x="5577840" y="3595421"/>
            <a:ext cx="608076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90" name="a2_c"/>
          <p:cNvSpPr txBox="1"/>
          <p:nvPr/>
        </p:nvSpPr>
        <p:spPr>
          <a:xfrm>
            <a:off x="5632704" y="3595421"/>
            <a:ext cx="59893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ADD = 18,  ONE = 209D</a:t>
            </a:r>
            <a:endParaRPr lang="en-US" sz="1100" dirty="0"/>
          </a:p>
        </p:txBody>
      </p:sp>
      <p:sp>
        <p:nvSpPr>
          <p:cNvPr id="91" name="Shape 89"/>
          <p:cNvSpPr/>
          <p:nvPr/>
        </p:nvSpPr>
        <p:spPr>
          <a:xfrm>
            <a:off x="548640" y="3840480"/>
            <a:ext cx="685800" cy="24505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92" name="Text 90"/>
          <p:cNvSpPr txBox="1"/>
          <p:nvPr/>
        </p:nvSpPr>
        <p:spPr>
          <a:xfrm>
            <a:off x="603504" y="3840480"/>
            <a:ext cx="59436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201E</a:t>
            </a:r>
            <a:endParaRPr lang="en-US" sz="1100" dirty="0"/>
          </a:p>
        </p:txBody>
      </p:sp>
      <p:sp>
        <p:nvSpPr>
          <p:cNvPr id="93" name="Shape 91"/>
          <p:cNvSpPr/>
          <p:nvPr/>
        </p:nvSpPr>
        <p:spPr>
          <a:xfrm>
            <a:off x="1234440" y="3840480"/>
            <a:ext cx="2606040" cy="24505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94" name="Text 92"/>
          <p:cNvSpPr txBox="1"/>
          <p:nvPr/>
        </p:nvSpPr>
        <p:spPr>
          <a:xfrm>
            <a:off x="1289304" y="3840480"/>
            <a:ext cx="251460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STA   TOTAL</a:t>
            </a:r>
            <a:endParaRPr lang="en-US" sz="1100" dirty="0"/>
          </a:p>
        </p:txBody>
      </p:sp>
      <p:sp>
        <p:nvSpPr>
          <p:cNvPr id="95" name="a2_c"/>
          <p:cNvSpPr/>
          <p:nvPr/>
        </p:nvSpPr>
        <p:spPr>
          <a:xfrm>
            <a:off x="3840480" y="3840480"/>
            <a:ext cx="1737360" cy="245059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96" name="a2_c"/>
          <p:cNvSpPr txBox="1"/>
          <p:nvPr/>
        </p:nvSpPr>
        <p:spPr>
          <a:xfrm>
            <a:off x="3895344" y="3840480"/>
            <a:ext cx="16459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0C2036</a:t>
            </a:r>
            <a:endParaRPr lang="en-US" sz="1100" dirty="0"/>
          </a:p>
        </p:txBody>
      </p:sp>
      <p:sp>
        <p:nvSpPr>
          <p:cNvPr id="97" name="a2_c"/>
          <p:cNvSpPr/>
          <p:nvPr/>
        </p:nvSpPr>
        <p:spPr>
          <a:xfrm>
            <a:off x="5577840" y="3840480"/>
            <a:ext cx="6080760" cy="245059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98" name="a2_c"/>
          <p:cNvSpPr txBox="1"/>
          <p:nvPr/>
        </p:nvSpPr>
        <p:spPr>
          <a:xfrm>
            <a:off x="5632704" y="3840480"/>
            <a:ext cx="59893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STA = 0C,  TOTAL = 2036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548640" y="4085539"/>
            <a:ext cx="68580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00" name="Text 98"/>
          <p:cNvSpPr txBox="1"/>
          <p:nvPr/>
        </p:nvSpPr>
        <p:spPr>
          <a:xfrm>
            <a:off x="603504" y="4085539"/>
            <a:ext cx="59436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2021</a:t>
            </a:r>
            <a:endParaRPr lang="en-US" sz="1100" dirty="0"/>
          </a:p>
        </p:txBody>
      </p:sp>
      <p:sp>
        <p:nvSpPr>
          <p:cNvPr id="101" name="Shape 99"/>
          <p:cNvSpPr/>
          <p:nvPr/>
        </p:nvSpPr>
        <p:spPr>
          <a:xfrm>
            <a:off x="1234440" y="4085539"/>
            <a:ext cx="260604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02" name="Text 100"/>
          <p:cNvSpPr txBox="1"/>
          <p:nvPr/>
        </p:nvSpPr>
        <p:spPr>
          <a:xfrm>
            <a:off x="1289304" y="4085539"/>
            <a:ext cx="251460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J     NEXT</a:t>
            </a:r>
            <a:endParaRPr lang="en-US" sz="1100" dirty="0"/>
          </a:p>
        </p:txBody>
      </p:sp>
      <p:sp>
        <p:nvSpPr>
          <p:cNvPr id="103" name="a2_c"/>
          <p:cNvSpPr/>
          <p:nvPr/>
        </p:nvSpPr>
        <p:spPr>
          <a:xfrm>
            <a:off x="3840480" y="4085539"/>
            <a:ext cx="173736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04" name="a2_c"/>
          <p:cNvSpPr txBox="1"/>
          <p:nvPr/>
        </p:nvSpPr>
        <p:spPr>
          <a:xfrm>
            <a:off x="3895344" y="4085539"/>
            <a:ext cx="16459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3C200F</a:t>
            </a:r>
            <a:endParaRPr lang="en-US" sz="1100" dirty="0"/>
          </a:p>
        </p:txBody>
      </p:sp>
      <p:sp>
        <p:nvSpPr>
          <p:cNvPr id="105" name="a2_c"/>
          <p:cNvSpPr/>
          <p:nvPr/>
        </p:nvSpPr>
        <p:spPr>
          <a:xfrm>
            <a:off x="5577840" y="4085539"/>
            <a:ext cx="608076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06" name="a2_c"/>
          <p:cNvSpPr txBox="1"/>
          <p:nvPr/>
        </p:nvSpPr>
        <p:spPr>
          <a:xfrm>
            <a:off x="5632704" y="4085539"/>
            <a:ext cx="59893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J = 3C,  NEXT = 200F</a:t>
            </a:r>
            <a:endParaRPr lang="en-US" sz="1100" dirty="0"/>
          </a:p>
        </p:txBody>
      </p:sp>
      <p:sp>
        <p:nvSpPr>
          <p:cNvPr id="107" name="Shape 105"/>
          <p:cNvSpPr/>
          <p:nvPr/>
        </p:nvSpPr>
        <p:spPr>
          <a:xfrm>
            <a:off x="548640" y="4330598"/>
            <a:ext cx="685800" cy="24505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08" name="Text 106"/>
          <p:cNvSpPr txBox="1"/>
          <p:nvPr/>
        </p:nvSpPr>
        <p:spPr>
          <a:xfrm>
            <a:off x="603504" y="4330598"/>
            <a:ext cx="59436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2024</a:t>
            </a:r>
            <a:endParaRPr lang="en-US" sz="1100" dirty="0"/>
          </a:p>
        </p:txBody>
      </p:sp>
      <p:sp>
        <p:nvSpPr>
          <p:cNvPr id="109" name="Shape 107"/>
          <p:cNvSpPr/>
          <p:nvPr/>
        </p:nvSpPr>
        <p:spPr>
          <a:xfrm>
            <a:off x="1234440" y="4330598"/>
            <a:ext cx="2606040" cy="24505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10" name="Text 108"/>
          <p:cNvSpPr txBox="1"/>
          <p:nvPr/>
        </p:nvSpPr>
        <p:spPr>
          <a:xfrm>
            <a:off x="1289304" y="4330598"/>
            <a:ext cx="251460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DONE    J     DONE</a:t>
            </a:r>
            <a:endParaRPr lang="en-US" sz="1100" dirty="0"/>
          </a:p>
        </p:txBody>
      </p:sp>
      <p:sp>
        <p:nvSpPr>
          <p:cNvPr id="111" name="a2_c"/>
          <p:cNvSpPr/>
          <p:nvPr/>
        </p:nvSpPr>
        <p:spPr>
          <a:xfrm>
            <a:off x="3840480" y="4330598"/>
            <a:ext cx="1737360" cy="245059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12" name="a2_c"/>
          <p:cNvSpPr txBox="1"/>
          <p:nvPr/>
        </p:nvSpPr>
        <p:spPr>
          <a:xfrm>
            <a:off x="3895344" y="4330598"/>
            <a:ext cx="16459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3C2024</a:t>
            </a:r>
            <a:endParaRPr lang="en-US" sz="1100" dirty="0"/>
          </a:p>
        </p:txBody>
      </p:sp>
      <p:sp>
        <p:nvSpPr>
          <p:cNvPr id="113" name="a2_c"/>
          <p:cNvSpPr/>
          <p:nvPr/>
        </p:nvSpPr>
        <p:spPr>
          <a:xfrm>
            <a:off x="5577840" y="4330598"/>
            <a:ext cx="6080760" cy="245059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14" name="a2_c"/>
          <p:cNvSpPr txBox="1"/>
          <p:nvPr/>
        </p:nvSpPr>
        <p:spPr>
          <a:xfrm>
            <a:off x="5632704" y="4330598"/>
            <a:ext cx="59893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J = 3C,  DONE = 2024</a:t>
            </a:r>
            <a:endParaRPr lang="en-US" sz="1100" dirty="0"/>
          </a:p>
        </p:txBody>
      </p:sp>
      <p:sp>
        <p:nvSpPr>
          <p:cNvPr id="115" name="Shape 113"/>
          <p:cNvSpPr/>
          <p:nvPr/>
        </p:nvSpPr>
        <p:spPr>
          <a:xfrm>
            <a:off x="548640" y="4575658"/>
            <a:ext cx="68580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16" name="Text 114"/>
          <p:cNvSpPr txBox="1"/>
          <p:nvPr/>
        </p:nvSpPr>
        <p:spPr>
          <a:xfrm>
            <a:off x="603504" y="4575658"/>
            <a:ext cx="59436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2027</a:t>
            </a:r>
            <a:endParaRPr lang="en-US" sz="1100" dirty="0"/>
          </a:p>
        </p:txBody>
      </p:sp>
      <p:sp>
        <p:nvSpPr>
          <p:cNvPr id="117" name="Shape 115"/>
          <p:cNvSpPr/>
          <p:nvPr/>
        </p:nvSpPr>
        <p:spPr>
          <a:xfrm>
            <a:off x="1234440" y="4575658"/>
            <a:ext cx="260604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18" name="Text 116"/>
          <p:cNvSpPr txBox="1"/>
          <p:nvPr/>
        </p:nvSpPr>
        <p:spPr>
          <a:xfrm>
            <a:off x="1289304" y="4575658"/>
            <a:ext cx="251460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TEXT    BYTE  C'BANANA'</a:t>
            </a:r>
            <a:endParaRPr lang="en-US" sz="1100" dirty="0"/>
          </a:p>
        </p:txBody>
      </p:sp>
      <p:sp>
        <p:nvSpPr>
          <p:cNvPr id="119" name="a3_c"/>
          <p:cNvSpPr/>
          <p:nvPr/>
        </p:nvSpPr>
        <p:spPr>
          <a:xfrm>
            <a:off x="3840480" y="4575658"/>
            <a:ext cx="173736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20" name="a3_c"/>
          <p:cNvSpPr txBox="1"/>
          <p:nvPr/>
        </p:nvSpPr>
        <p:spPr>
          <a:xfrm>
            <a:off x="3895344" y="4575658"/>
            <a:ext cx="16459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42414E414E41</a:t>
            </a:r>
            <a:endParaRPr lang="en-US" sz="1100" dirty="0"/>
          </a:p>
        </p:txBody>
      </p:sp>
      <p:sp>
        <p:nvSpPr>
          <p:cNvPr id="121" name="a3_c"/>
          <p:cNvSpPr/>
          <p:nvPr/>
        </p:nvSpPr>
        <p:spPr>
          <a:xfrm>
            <a:off x="5577840" y="4575658"/>
            <a:ext cx="608076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22" name="a3_c"/>
          <p:cNvSpPr txBox="1"/>
          <p:nvPr/>
        </p:nvSpPr>
        <p:spPr>
          <a:xfrm>
            <a:off x="5632704" y="4575658"/>
            <a:ext cx="59893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ASCII: B=42 A=41 N=4E …</a:t>
            </a:r>
            <a:endParaRPr lang="en-US" sz="1100" dirty="0"/>
          </a:p>
        </p:txBody>
      </p:sp>
      <p:sp>
        <p:nvSpPr>
          <p:cNvPr id="123" name="Shape 121"/>
          <p:cNvSpPr/>
          <p:nvPr/>
        </p:nvSpPr>
        <p:spPr>
          <a:xfrm>
            <a:off x="548640" y="4820717"/>
            <a:ext cx="685800" cy="24505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24" name="Text 122"/>
          <p:cNvSpPr txBox="1"/>
          <p:nvPr/>
        </p:nvSpPr>
        <p:spPr>
          <a:xfrm>
            <a:off x="603504" y="4820717"/>
            <a:ext cx="59436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202D</a:t>
            </a:r>
            <a:endParaRPr lang="en-US" sz="1100" dirty="0"/>
          </a:p>
        </p:txBody>
      </p:sp>
      <p:sp>
        <p:nvSpPr>
          <p:cNvPr id="125" name="Shape 123"/>
          <p:cNvSpPr/>
          <p:nvPr/>
        </p:nvSpPr>
        <p:spPr>
          <a:xfrm>
            <a:off x="1234440" y="4820717"/>
            <a:ext cx="2606040" cy="24505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26" name="Text 124"/>
          <p:cNvSpPr txBox="1"/>
          <p:nvPr/>
        </p:nvSpPr>
        <p:spPr>
          <a:xfrm>
            <a:off x="1289304" y="4820717"/>
            <a:ext cx="251460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LENGTH  WORD  6</a:t>
            </a:r>
            <a:endParaRPr lang="en-US" sz="1100" dirty="0"/>
          </a:p>
        </p:txBody>
      </p:sp>
      <p:sp>
        <p:nvSpPr>
          <p:cNvPr id="127" name="a3_c"/>
          <p:cNvSpPr/>
          <p:nvPr/>
        </p:nvSpPr>
        <p:spPr>
          <a:xfrm>
            <a:off x="3840480" y="4820717"/>
            <a:ext cx="1737360" cy="245059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28" name="a3_c"/>
          <p:cNvSpPr txBox="1"/>
          <p:nvPr/>
        </p:nvSpPr>
        <p:spPr>
          <a:xfrm>
            <a:off x="3895344" y="4820717"/>
            <a:ext cx="16459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000006</a:t>
            </a:r>
            <a:endParaRPr lang="en-US" sz="1100" dirty="0"/>
          </a:p>
        </p:txBody>
      </p:sp>
      <p:sp>
        <p:nvSpPr>
          <p:cNvPr id="129" name="a3_c"/>
          <p:cNvSpPr/>
          <p:nvPr/>
        </p:nvSpPr>
        <p:spPr>
          <a:xfrm>
            <a:off x="5577840" y="4820717"/>
            <a:ext cx="6080760" cy="245059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30" name="a3_c"/>
          <p:cNvSpPr txBox="1"/>
          <p:nvPr/>
        </p:nvSpPr>
        <p:spPr>
          <a:xfrm>
            <a:off x="5632704" y="4820717"/>
            <a:ext cx="59893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decimal 6 = hex 000006</a:t>
            </a:r>
            <a:endParaRPr lang="en-US" sz="1100" dirty="0"/>
          </a:p>
        </p:txBody>
      </p:sp>
      <p:sp>
        <p:nvSpPr>
          <p:cNvPr id="131" name="Shape 129"/>
          <p:cNvSpPr/>
          <p:nvPr/>
        </p:nvSpPr>
        <p:spPr>
          <a:xfrm>
            <a:off x="548640" y="5065776"/>
            <a:ext cx="68580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32" name="Text 130"/>
          <p:cNvSpPr txBox="1"/>
          <p:nvPr/>
        </p:nvSpPr>
        <p:spPr>
          <a:xfrm>
            <a:off x="603504" y="5065776"/>
            <a:ext cx="59436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2030</a:t>
            </a:r>
            <a:endParaRPr lang="en-US" sz="1100" dirty="0"/>
          </a:p>
        </p:txBody>
      </p:sp>
      <p:sp>
        <p:nvSpPr>
          <p:cNvPr id="133" name="Shape 131"/>
          <p:cNvSpPr/>
          <p:nvPr/>
        </p:nvSpPr>
        <p:spPr>
          <a:xfrm>
            <a:off x="1234440" y="5065776"/>
            <a:ext cx="260604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34" name="Text 132"/>
          <p:cNvSpPr txBox="1"/>
          <p:nvPr/>
        </p:nvSpPr>
        <p:spPr>
          <a:xfrm>
            <a:off x="1289304" y="5065776"/>
            <a:ext cx="251460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LETTERA WORD  65</a:t>
            </a:r>
            <a:endParaRPr lang="en-US" sz="1100" dirty="0"/>
          </a:p>
        </p:txBody>
      </p:sp>
      <p:sp>
        <p:nvSpPr>
          <p:cNvPr id="135" name="a3_c"/>
          <p:cNvSpPr/>
          <p:nvPr/>
        </p:nvSpPr>
        <p:spPr>
          <a:xfrm>
            <a:off x="3840480" y="5065776"/>
            <a:ext cx="173736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36" name="a3_c"/>
          <p:cNvSpPr txBox="1"/>
          <p:nvPr/>
        </p:nvSpPr>
        <p:spPr>
          <a:xfrm>
            <a:off x="3895344" y="5065776"/>
            <a:ext cx="16459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000041</a:t>
            </a:r>
            <a:endParaRPr lang="en-US" sz="1100" dirty="0"/>
          </a:p>
        </p:txBody>
      </p:sp>
      <p:sp>
        <p:nvSpPr>
          <p:cNvPr id="137" name="a3_c"/>
          <p:cNvSpPr/>
          <p:nvPr/>
        </p:nvSpPr>
        <p:spPr>
          <a:xfrm>
            <a:off x="5577840" y="5065776"/>
            <a:ext cx="608076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38" name="a3_c"/>
          <p:cNvSpPr txBox="1"/>
          <p:nvPr/>
        </p:nvSpPr>
        <p:spPr>
          <a:xfrm>
            <a:off x="5632704" y="5065776"/>
            <a:ext cx="59893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decimal 65 = hex 000041</a:t>
            </a:r>
            <a:endParaRPr lang="en-US" sz="1100" dirty="0"/>
          </a:p>
        </p:txBody>
      </p:sp>
      <p:sp>
        <p:nvSpPr>
          <p:cNvPr id="139" name="Shape 137"/>
          <p:cNvSpPr/>
          <p:nvPr/>
        </p:nvSpPr>
        <p:spPr>
          <a:xfrm>
            <a:off x="548640" y="5310835"/>
            <a:ext cx="685800" cy="24505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40" name="Text 138"/>
          <p:cNvSpPr txBox="1"/>
          <p:nvPr/>
        </p:nvSpPr>
        <p:spPr>
          <a:xfrm>
            <a:off x="603504" y="5310835"/>
            <a:ext cx="59436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2033</a:t>
            </a:r>
            <a:endParaRPr lang="en-US" sz="1100" dirty="0"/>
          </a:p>
        </p:txBody>
      </p:sp>
      <p:sp>
        <p:nvSpPr>
          <p:cNvPr id="141" name="Shape 139"/>
          <p:cNvSpPr/>
          <p:nvPr/>
        </p:nvSpPr>
        <p:spPr>
          <a:xfrm>
            <a:off x="1234440" y="5310835"/>
            <a:ext cx="2606040" cy="24505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42" name="Text 140"/>
          <p:cNvSpPr txBox="1"/>
          <p:nvPr/>
        </p:nvSpPr>
        <p:spPr>
          <a:xfrm>
            <a:off x="1289304" y="5310835"/>
            <a:ext cx="251460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ZERO    WORD  0</a:t>
            </a:r>
            <a:endParaRPr lang="en-US" sz="1100" dirty="0"/>
          </a:p>
        </p:txBody>
      </p:sp>
      <p:sp>
        <p:nvSpPr>
          <p:cNvPr id="143" name="a3_c"/>
          <p:cNvSpPr/>
          <p:nvPr/>
        </p:nvSpPr>
        <p:spPr>
          <a:xfrm>
            <a:off x="3840480" y="5310835"/>
            <a:ext cx="1737360" cy="245059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44" name="a3_c"/>
          <p:cNvSpPr txBox="1"/>
          <p:nvPr/>
        </p:nvSpPr>
        <p:spPr>
          <a:xfrm>
            <a:off x="3895344" y="5310835"/>
            <a:ext cx="16459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000000</a:t>
            </a:r>
            <a:endParaRPr lang="en-US" sz="1100" dirty="0"/>
          </a:p>
        </p:txBody>
      </p:sp>
      <p:sp>
        <p:nvSpPr>
          <p:cNvPr id="145" name="a3_c"/>
          <p:cNvSpPr/>
          <p:nvPr/>
        </p:nvSpPr>
        <p:spPr>
          <a:xfrm>
            <a:off x="5577840" y="5310835"/>
            <a:ext cx="6080760" cy="245059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46" name="a3_c"/>
          <p:cNvSpPr txBox="1"/>
          <p:nvPr/>
        </p:nvSpPr>
        <p:spPr>
          <a:xfrm>
            <a:off x="5632704" y="5310835"/>
            <a:ext cx="59893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decimal 0 = hex 000000</a:t>
            </a:r>
            <a:endParaRPr lang="en-US" sz="1100" dirty="0"/>
          </a:p>
        </p:txBody>
      </p:sp>
      <p:sp>
        <p:nvSpPr>
          <p:cNvPr id="147" name="Shape 145"/>
          <p:cNvSpPr/>
          <p:nvPr/>
        </p:nvSpPr>
        <p:spPr>
          <a:xfrm>
            <a:off x="548640" y="5555894"/>
            <a:ext cx="68580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48" name="Text 146"/>
          <p:cNvSpPr txBox="1"/>
          <p:nvPr/>
        </p:nvSpPr>
        <p:spPr>
          <a:xfrm>
            <a:off x="603504" y="5555894"/>
            <a:ext cx="59436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2036</a:t>
            </a:r>
            <a:endParaRPr lang="en-US" sz="1100" dirty="0"/>
          </a:p>
        </p:txBody>
      </p:sp>
      <p:sp>
        <p:nvSpPr>
          <p:cNvPr id="149" name="Shape 147"/>
          <p:cNvSpPr/>
          <p:nvPr/>
        </p:nvSpPr>
        <p:spPr>
          <a:xfrm>
            <a:off x="1234440" y="5555894"/>
            <a:ext cx="260604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50" name="Text 148"/>
          <p:cNvSpPr txBox="1"/>
          <p:nvPr/>
        </p:nvSpPr>
        <p:spPr>
          <a:xfrm>
            <a:off x="1289304" y="5555894"/>
            <a:ext cx="251460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   WORD  0</a:t>
            </a:r>
            <a:endParaRPr lang="en-US" sz="1100" dirty="0"/>
          </a:p>
        </p:txBody>
      </p:sp>
      <p:sp>
        <p:nvSpPr>
          <p:cNvPr id="151" name="a3_c"/>
          <p:cNvSpPr/>
          <p:nvPr/>
        </p:nvSpPr>
        <p:spPr>
          <a:xfrm>
            <a:off x="3840480" y="5555894"/>
            <a:ext cx="173736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52" name="a3_c"/>
          <p:cNvSpPr txBox="1"/>
          <p:nvPr/>
        </p:nvSpPr>
        <p:spPr>
          <a:xfrm>
            <a:off x="3895344" y="5555894"/>
            <a:ext cx="16459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000000</a:t>
            </a:r>
            <a:endParaRPr lang="en-US" sz="1100" dirty="0"/>
          </a:p>
        </p:txBody>
      </p:sp>
      <p:sp>
        <p:nvSpPr>
          <p:cNvPr id="153" name="a3_c"/>
          <p:cNvSpPr/>
          <p:nvPr/>
        </p:nvSpPr>
        <p:spPr>
          <a:xfrm>
            <a:off x="5577840" y="5555894"/>
            <a:ext cx="608076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54" name="a3_c"/>
          <p:cNvSpPr txBox="1"/>
          <p:nvPr/>
        </p:nvSpPr>
        <p:spPr>
          <a:xfrm>
            <a:off x="5632704" y="5555894"/>
            <a:ext cx="59893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decimal 0 = hex 000000</a:t>
            </a:r>
            <a:endParaRPr lang="en-US" sz="1100" dirty="0"/>
          </a:p>
        </p:txBody>
      </p:sp>
      <p:sp>
        <p:nvSpPr>
          <p:cNvPr id="155" name="Shape 153"/>
          <p:cNvSpPr/>
          <p:nvPr/>
        </p:nvSpPr>
        <p:spPr>
          <a:xfrm>
            <a:off x="548640" y="5800954"/>
            <a:ext cx="685800" cy="24505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56" name="Text 154"/>
          <p:cNvSpPr txBox="1"/>
          <p:nvPr/>
        </p:nvSpPr>
        <p:spPr>
          <a:xfrm>
            <a:off x="603504" y="5800954"/>
            <a:ext cx="59436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2039</a:t>
            </a:r>
            <a:endParaRPr lang="en-US" sz="1100" dirty="0"/>
          </a:p>
        </p:txBody>
      </p:sp>
      <p:sp>
        <p:nvSpPr>
          <p:cNvPr id="157" name="Shape 155"/>
          <p:cNvSpPr/>
          <p:nvPr/>
        </p:nvSpPr>
        <p:spPr>
          <a:xfrm>
            <a:off x="1234440" y="5800954"/>
            <a:ext cx="2606040" cy="245059"/>
          </a:xfrm>
          <a:prstGeom prst="rect">
            <a:avLst/>
          </a:prstGeom>
          <a:solidFill>
            <a:schemeClr val="bg2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58" name="Text 156"/>
          <p:cNvSpPr txBox="1"/>
          <p:nvPr/>
        </p:nvSpPr>
        <p:spPr>
          <a:xfrm>
            <a:off x="1289304" y="5800954"/>
            <a:ext cx="251460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BUFFER  RESB  100</a:t>
            </a:r>
            <a:endParaRPr lang="en-US" sz="1100" dirty="0"/>
          </a:p>
        </p:txBody>
      </p:sp>
      <p:sp>
        <p:nvSpPr>
          <p:cNvPr id="159" name="a3_c"/>
          <p:cNvSpPr/>
          <p:nvPr/>
        </p:nvSpPr>
        <p:spPr>
          <a:xfrm>
            <a:off x="3840480" y="5800954"/>
            <a:ext cx="1737360" cy="245059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60" name="a3_c"/>
          <p:cNvSpPr txBox="1"/>
          <p:nvPr/>
        </p:nvSpPr>
        <p:spPr>
          <a:xfrm>
            <a:off x="3895344" y="5800954"/>
            <a:ext cx="16459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161" name="a3_c"/>
          <p:cNvSpPr/>
          <p:nvPr/>
        </p:nvSpPr>
        <p:spPr>
          <a:xfrm>
            <a:off x="5577840" y="5800954"/>
            <a:ext cx="6080760" cy="245059"/>
          </a:xfrm>
          <a:prstGeom prst="rect">
            <a:avLst/>
          </a:prstGeom>
          <a:solidFill>
            <a:schemeClr val="accent5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62" name="a3_c"/>
          <p:cNvSpPr txBox="1"/>
          <p:nvPr/>
        </p:nvSpPr>
        <p:spPr>
          <a:xfrm>
            <a:off x="5632704" y="5800954"/>
            <a:ext cx="59893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no code (only reserves 100 bytes)</a:t>
            </a:r>
            <a:endParaRPr lang="en-US" sz="1100" dirty="0"/>
          </a:p>
        </p:txBody>
      </p:sp>
      <p:sp>
        <p:nvSpPr>
          <p:cNvPr id="163" name="Shape 161"/>
          <p:cNvSpPr/>
          <p:nvPr/>
        </p:nvSpPr>
        <p:spPr>
          <a:xfrm>
            <a:off x="548640" y="6046013"/>
            <a:ext cx="68580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64" name="Text 162"/>
          <p:cNvSpPr txBox="1"/>
          <p:nvPr/>
        </p:nvSpPr>
        <p:spPr>
          <a:xfrm>
            <a:off x="603504" y="6046013"/>
            <a:ext cx="59436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209D</a:t>
            </a:r>
            <a:endParaRPr lang="en-US" sz="1100" dirty="0"/>
          </a:p>
        </p:txBody>
      </p:sp>
      <p:sp>
        <p:nvSpPr>
          <p:cNvPr id="165" name="Shape 163"/>
          <p:cNvSpPr/>
          <p:nvPr/>
        </p:nvSpPr>
        <p:spPr>
          <a:xfrm>
            <a:off x="1234440" y="6046013"/>
            <a:ext cx="260604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66" name="Text 164"/>
          <p:cNvSpPr txBox="1"/>
          <p:nvPr/>
        </p:nvSpPr>
        <p:spPr>
          <a:xfrm>
            <a:off x="1289304" y="6046013"/>
            <a:ext cx="251460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ONE     WORD  1</a:t>
            </a:r>
            <a:endParaRPr lang="en-US" sz="1100" dirty="0"/>
          </a:p>
        </p:txBody>
      </p:sp>
      <p:sp>
        <p:nvSpPr>
          <p:cNvPr id="167" name="a3_c"/>
          <p:cNvSpPr/>
          <p:nvPr/>
        </p:nvSpPr>
        <p:spPr>
          <a:xfrm>
            <a:off x="3840480" y="6046013"/>
            <a:ext cx="173736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68" name="a3_c"/>
          <p:cNvSpPr txBox="1"/>
          <p:nvPr/>
        </p:nvSpPr>
        <p:spPr>
          <a:xfrm>
            <a:off x="3895344" y="6046013"/>
            <a:ext cx="16459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000001</a:t>
            </a:r>
            <a:endParaRPr lang="en-US" sz="1100" dirty="0"/>
          </a:p>
        </p:txBody>
      </p:sp>
      <p:sp>
        <p:nvSpPr>
          <p:cNvPr id="169" name="a3_c"/>
          <p:cNvSpPr/>
          <p:nvPr/>
        </p:nvSpPr>
        <p:spPr>
          <a:xfrm>
            <a:off x="5577840" y="6046013"/>
            <a:ext cx="6080760" cy="245059"/>
          </a:xfrm>
          <a:prstGeom prst="rect">
            <a:avLst/>
          </a:prstGeom>
          <a:solidFill>
            <a:schemeClr val="bg1"/>
          </a:solidFill>
          <a:ln w="6350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70" name="a3_c"/>
          <p:cNvSpPr txBox="1"/>
          <p:nvPr/>
        </p:nvSpPr>
        <p:spPr>
          <a:xfrm>
            <a:off x="5632704" y="6046013"/>
            <a:ext cx="5989320" cy="2450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decimal 1 = hex 000001</a:t>
            </a:r>
            <a:endParaRPr lang="en-US" sz="1100" dirty="0"/>
          </a:p>
        </p:txBody>
      </p:sp>
      <p:sp>
        <p:nvSpPr>
          <p:cNvPr id="172" name="Text 16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16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4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4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4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4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4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4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4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4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4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4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4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4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4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4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4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4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4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4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4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4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4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4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4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4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4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4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4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4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4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4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4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4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4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4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4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4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4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4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4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4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4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4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4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4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4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4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4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4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23" grpId="0" animBg="1"/>
      <p:bldP spid="24" grpId="0" animBg="1"/>
      <p:bldP spid="25" grpId="0" animBg="1"/>
      <p:bldP spid="26" grpId="0" animBg="1"/>
      <p:bldP spid="31" grpId="0" animBg="1"/>
      <p:bldP spid="32" grpId="0" animBg="1"/>
      <p:bldP spid="33" grpId="0" animBg="1"/>
      <p:bldP spid="34" grpId="0" animBg="1"/>
      <p:bldP spid="39" grpId="0" animBg="1"/>
      <p:bldP spid="40" grpId="0" animBg="1"/>
      <p:bldP spid="41" grpId="0" animBg="1"/>
      <p:bldP spid="42" grpId="0" animBg="1"/>
      <p:bldP spid="47" grpId="0" animBg="1"/>
      <p:bldP spid="48" grpId="0" animBg="1"/>
      <p:bldP spid="49" grpId="0" animBg="1"/>
      <p:bldP spid="50" grpId="0" animBg="1"/>
      <p:bldP spid="55" grpId="0" animBg="1"/>
      <p:bldP spid="56" grpId="0" animBg="1"/>
      <p:bldP spid="57" grpId="0" animBg="1"/>
      <p:bldP spid="58" grpId="0" animBg="1"/>
      <p:bldP spid="63" grpId="0" animBg="1"/>
      <p:bldP spid="64" grpId="0" animBg="1"/>
      <p:bldP spid="65" grpId="0" animBg="1"/>
      <p:bldP spid="66" grpId="0" animBg="1"/>
      <p:bldP spid="71" grpId="0" animBg="1"/>
      <p:bldP spid="72" grpId="0" animBg="1"/>
      <p:bldP spid="73" grpId="0" animBg="1"/>
      <p:bldP spid="74" grpId="0" animBg="1"/>
      <p:bldP spid="79" grpId="0" animBg="1"/>
      <p:bldP spid="80" grpId="0" animBg="1"/>
      <p:bldP spid="81" grpId="0" animBg="1"/>
      <p:bldP spid="82" grpId="0" animBg="1"/>
      <p:bldP spid="87" grpId="0" animBg="1"/>
      <p:bldP spid="88" grpId="0" animBg="1"/>
      <p:bldP spid="89" grpId="0" animBg="1"/>
      <p:bldP spid="90" grpId="0" animBg="1"/>
      <p:bldP spid="95" grpId="0" animBg="1"/>
      <p:bldP spid="96" grpId="0" animBg="1"/>
      <p:bldP spid="97" grpId="0" animBg="1"/>
      <p:bldP spid="98" grpId="0" animBg="1"/>
      <p:bldP spid="103" grpId="0" animBg="1"/>
      <p:bldP spid="104" grpId="0" animBg="1"/>
      <p:bldP spid="105" grpId="0" animBg="1"/>
      <p:bldP spid="106" grpId="0" animBg="1"/>
      <p:bldP spid="111" grpId="0" animBg="1"/>
      <p:bldP spid="112" grpId="0" animBg="1"/>
      <p:bldP spid="113" grpId="0" animBg="1"/>
      <p:bldP spid="114" grpId="0" animBg="1"/>
      <p:bldP spid="119" grpId="0" animBg="1"/>
      <p:bldP spid="120" grpId="0" animBg="1"/>
      <p:bldP spid="121" grpId="0" animBg="1"/>
      <p:bldP spid="122" grpId="0" animBg="1"/>
      <p:bldP spid="127" grpId="0" animBg="1"/>
      <p:bldP spid="128" grpId="0" animBg="1"/>
      <p:bldP spid="129" grpId="0" animBg="1"/>
      <p:bldP spid="130" grpId="0" animBg="1"/>
      <p:bldP spid="135" grpId="0" animBg="1"/>
      <p:bldP spid="136" grpId="0" animBg="1"/>
      <p:bldP spid="137" grpId="0" animBg="1"/>
      <p:bldP spid="138" grpId="0" animBg="1"/>
      <p:bldP spid="143" grpId="0" animBg="1"/>
      <p:bldP spid="144" grpId="0" animBg="1"/>
      <p:bldP spid="145" grpId="0" animBg="1"/>
      <p:bldP spid="146" grpId="0" animBg="1"/>
      <p:bldP spid="151" grpId="0" animBg="1"/>
      <p:bldP spid="152" grpId="0" animBg="1"/>
      <p:bldP spid="153" grpId="0" animBg="1"/>
      <p:bldP spid="154" grpId="0" animBg="1"/>
      <p:bldP spid="159" grpId="0" animBg="1"/>
      <p:bldP spid="160" grpId="0" animBg="1"/>
      <p:bldP spid="161" grpId="0" animBg="1"/>
      <p:bldP spid="162" grpId="0" animBg="1"/>
      <p:bldP spid="167" grpId="0" animBg="1"/>
      <p:bldP spid="168" grpId="0" animBg="1"/>
      <p:bldP spid="169" grpId="0" animBg="1"/>
      <p:bldP spid="17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Watch both passes run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6235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Click the video to play or pause. About 1½ minutes, no sound.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503920" y="1188720"/>
            <a:ext cx="3154680" cy="4754880"/>
          </a:xfrm>
          <a:prstGeom prst="roundRect">
            <a:avLst>
              <a:gd name="adj" fmla="val 23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732520" y="13258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Watch for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732520" y="1783080"/>
            <a:ext cx="2743200" cy="406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1.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In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Pass 1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only the LOC column and SYMTAB fill up. No code yet.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2.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At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JEQ FOUND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Pass 1 just counts 3 bytes and moves on.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3.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In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Pass 2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code column fills, using the finished SYMTAB.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4.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RESB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gets an address but no code.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5.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last frame: the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H, T, E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records.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17 / 29</a:t>
            </a:r>
            <a:endParaRPr lang="en-US" sz="1100" dirty="0"/>
          </a:p>
        </p:txBody>
      </p:sp>
      <p:pic>
        <p:nvPicPr>
          <p:cNvPr id="10" name="Explainer video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8640" y="1188720"/>
            <a:ext cx="7680960" cy="4320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4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The object program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Three kinds of record tell the loader what to put where.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18 / 29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Three record types: Header, Text, End</a:t>
            </a:r>
            <a:endParaRPr lang="en-US" sz="3000" dirty="0"/>
          </a:p>
        </p:txBody>
      </p:sp>
      <p:sp>
        <p:nvSpPr>
          <p:cNvPr id="3" name="a1_rf"/>
          <p:cNvSpPr txBox="1"/>
          <p:nvPr/>
        </p:nvSpPr>
        <p:spPr>
          <a:xfrm>
            <a:off x="548640" y="11887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H  Header</a:t>
            </a:r>
            <a:endParaRPr lang="en-US" sz="1700" dirty="0"/>
          </a:p>
        </p:txBody>
      </p:sp>
      <p:sp>
        <p:nvSpPr>
          <p:cNvPr id="4" name="a1_rf"/>
          <p:cNvSpPr txBox="1"/>
          <p:nvPr/>
        </p:nvSpPr>
        <p:spPr>
          <a:xfrm>
            <a:off x="548640" y="155448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i="1" dirty="0">
                <a:solidFill>
                  <a:schemeClr val="accent3"/>
                </a:solidFill>
              </a:rPr>
              <a:t>one per program</a:t>
            </a:r>
            <a:endParaRPr lang="en-US" sz="1250" dirty="0"/>
          </a:p>
        </p:txBody>
      </p:sp>
      <p:sp>
        <p:nvSpPr>
          <p:cNvPr id="5" name="a1_rf"/>
          <p:cNvSpPr/>
          <p:nvPr/>
        </p:nvSpPr>
        <p:spPr>
          <a:xfrm>
            <a:off x="2971800" y="1234440"/>
            <a:ext cx="365760" cy="50292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6" name="a1_rf"/>
          <p:cNvSpPr txBox="1"/>
          <p:nvPr/>
        </p:nvSpPr>
        <p:spPr>
          <a:xfrm>
            <a:off x="2971800" y="1234440"/>
            <a:ext cx="365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</a:t>
            </a:r>
            <a:endParaRPr lang="en-US" sz="1150" dirty="0"/>
          </a:p>
        </p:txBody>
      </p:sp>
      <p:sp>
        <p:nvSpPr>
          <p:cNvPr id="7" name="a1_rf"/>
          <p:cNvSpPr/>
          <p:nvPr/>
        </p:nvSpPr>
        <p:spPr>
          <a:xfrm>
            <a:off x="3337560" y="1234440"/>
            <a:ext cx="1645920" cy="50292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8" name="a1_rf"/>
          <p:cNvSpPr txBox="1"/>
          <p:nvPr/>
        </p:nvSpPr>
        <p:spPr>
          <a:xfrm>
            <a:off x="3337560" y="123444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program name</a:t>
            </a:r>
            <a:endParaRPr lang="en-US" sz="1150" dirty="0"/>
          </a:p>
        </p:txBody>
      </p:sp>
      <p:sp>
        <p:nvSpPr>
          <p:cNvPr id="9" name="a1_rf"/>
          <p:cNvSpPr/>
          <p:nvPr/>
        </p:nvSpPr>
        <p:spPr>
          <a:xfrm>
            <a:off x="4983480" y="1234440"/>
            <a:ext cx="1645920" cy="50292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0" name="a1_rf"/>
          <p:cNvSpPr txBox="1"/>
          <p:nvPr/>
        </p:nvSpPr>
        <p:spPr>
          <a:xfrm>
            <a:off x="4983480" y="123444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 address</a:t>
            </a:r>
            <a:endParaRPr lang="en-US" sz="1150" dirty="0"/>
          </a:p>
        </p:txBody>
      </p:sp>
      <p:sp>
        <p:nvSpPr>
          <p:cNvPr id="11" name="a1_rf"/>
          <p:cNvSpPr/>
          <p:nvPr/>
        </p:nvSpPr>
        <p:spPr>
          <a:xfrm>
            <a:off x="6629400" y="1234440"/>
            <a:ext cx="1645920" cy="50292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2" name="a1_rf"/>
          <p:cNvSpPr txBox="1"/>
          <p:nvPr/>
        </p:nvSpPr>
        <p:spPr>
          <a:xfrm>
            <a:off x="6629400" y="123444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length (bytes)</a:t>
            </a:r>
            <a:endParaRPr lang="en-US" sz="1150" dirty="0"/>
          </a:p>
        </p:txBody>
      </p:sp>
      <p:sp>
        <p:nvSpPr>
          <p:cNvPr id="13" name="a1_rf"/>
          <p:cNvSpPr txBox="1"/>
          <p:nvPr/>
        </p:nvSpPr>
        <p:spPr>
          <a:xfrm>
            <a:off x="2971800" y="1810512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accent3"/>
                </a:solidFill>
              </a:rPr>
              <a:t>columns: 1  ·  2–7  ·  8–13  ·  14–19</a:t>
            </a:r>
            <a:endParaRPr lang="en-US" sz="1200" dirty="0"/>
          </a:p>
        </p:txBody>
      </p:sp>
      <p:sp>
        <p:nvSpPr>
          <p:cNvPr id="14" name="a1_rf"/>
          <p:cNvSpPr txBox="1"/>
          <p:nvPr/>
        </p:nvSpPr>
        <p:spPr>
          <a:xfrm>
            <a:off x="2971800" y="2103120"/>
            <a:ext cx="8503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Tells the loader the program's name, where it starts and how much memory it needs.</a:t>
            </a:r>
            <a:endParaRPr lang="en-US" sz="1400" dirty="0"/>
          </a:p>
        </p:txBody>
      </p:sp>
      <p:sp>
        <p:nvSpPr>
          <p:cNvPr id="15" name="a2_rf"/>
          <p:cNvSpPr txBox="1"/>
          <p:nvPr/>
        </p:nvSpPr>
        <p:spPr>
          <a:xfrm>
            <a:off x="548640" y="276148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T  Text</a:t>
            </a:r>
            <a:endParaRPr lang="en-US" sz="1700" dirty="0"/>
          </a:p>
        </p:txBody>
      </p:sp>
      <p:sp>
        <p:nvSpPr>
          <p:cNvPr id="16" name="a2_rf"/>
          <p:cNvSpPr txBox="1"/>
          <p:nvPr/>
        </p:nvSpPr>
        <p:spPr>
          <a:xfrm>
            <a:off x="548640" y="3127248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i="1" dirty="0">
                <a:solidFill>
                  <a:schemeClr val="accent3"/>
                </a:solidFill>
              </a:rPr>
              <a:t>as many as needed</a:t>
            </a:r>
            <a:endParaRPr lang="en-US" sz="1250" dirty="0"/>
          </a:p>
        </p:txBody>
      </p:sp>
      <p:sp>
        <p:nvSpPr>
          <p:cNvPr id="17" name="a2_rf"/>
          <p:cNvSpPr/>
          <p:nvPr/>
        </p:nvSpPr>
        <p:spPr>
          <a:xfrm>
            <a:off x="2971800" y="2807208"/>
            <a:ext cx="303711" cy="50292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8" name="a2_rf"/>
          <p:cNvSpPr txBox="1"/>
          <p:nvPr/>
        </p:nvSpPr>
        <p:spPr>
          <a:xfrm>
            <a:off x="2971800" y="2807208"/>
            <a:ext cx="303711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</a:t>
            </a:r>
            <a:endParaRPr lang="en-US" sz="1150" dirty="0"/>
          </a:p>
        </p:txBody>
      </p:sp>
      <p:sp>
        <p:nvSpPr>
          <p:cNvPr id="19" name="a2_rf"/>
          <p:cNvSpPr/>
          <p:nvPr/>
        </p:nvSpPr>
        <p:spPr>
          <a:xfrm>
            <a:off x="3275511" y="2807208"/>
            <a:ext cx="1366701" cy="50292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0" name="a2_rf"/>
          <p:cNvSpPr txBox="1"/>
          <p:nvPr/>
        </p:nvSpPr>
        <p:spPr>
          <a:xfrm>
            <a:off x="3275511" y="2807208"/>
            <a:ext cx="1366701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 address</a:t>
            </a:r>
            <a:endParaRPr lang="en-US" sz="1150" dirty="0"/>
          </a:p>
        </p:txBody>
      </p:sp>
      <p:sp>
        <p:nvSpPr>
          <p:cNvPr id="21" name="a2_rf"/>
          <p:cNvSpPr/>
          <p:nvPr/>
        </p:nvSpPr>
        <p:spPr>
          <a:xfrm>
            <a:off x="4642213" y="2807208"/>
            <a:ext cx="759279" cy="502920"/>
          </a:xfrm>
          <a:prstGeom prst="rect">
            <a:avLst/>
          </a:prstGeom>
          <a:solidFill>
            <a:srgbClr val="FDE68A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2" name="a2_rf"/>
          <p:cNvSpPr txBox="1"/>
          <p:nvPr/>
        </p:nvSpPr>
        <p:spPr>
          <a:xfrm>
            <a:off x="4642213" y="2807208"/>
            <a:ext cx="75927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length</a:t>
            </a:r>
            <a:endParaRPr lang="en-US" sz="1150" dirty="0"/>
          </a:p>
        </p:txBody>
      </p:sp>
      <p:sp>
        <p:nvSpPr>
          <p:cNvPr id="23" name="a2_rf"/>
          <p:cNvSpPr/>
          <p:nvPr/>
        </p:nvSpPr>
        <p:spPr>
          <a:xfrm>
            <a:off x="5401491" y="2807208"/>
            <a:ext cx="6074229" cy="50292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4" name="a2_rf"/>
          <p:cNvSpPr txBox="1"/>
          <p:nvPr/>
        </p:nvSpPr>
        <p:spPr>
          <a:xfrm>
            <a:off x="5401491" y="2807208"/>
            <a:ext cx="607422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object code: up to 30 bytes = 60 hex digits</a:t>
            </a:r>
            <a:endParaRPr lang="en-US" sz="1150" dirty="0"/>
          </a:p>
        </p:txBody>
      </p:sp>
      <p:sp>
        <p:nvSpPr>
          <p:cNvPr id="25" name="a2_rf"/>
          <p:cNvSpPr txBox="1"/>
          <p:nvPr/>
        </p:nvSpPr>
        <p:spPr>
          <a:xfrm>
            <a:off x="2971800" y="3383280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accent3"/>
                </a:solidFill>
              </a:rPr>
              <a:t>columns: 1  ·  2–7  ·  8–9  ·  10–69</a:t>
            </a:r>
            <a:endParaRPr lang="en-US" sz="1200" dirty="0"/>
          </a:p>
        </p:txBody>
      </p:sp>
      <p:sp>
        <p:nvSpPr>
          <p:cNvPr id="26" name="a2_rf"/>
          <p:cNvSpPr txBox="1"/>
          <p:nvPr/>
        </p:nvSpPr>
        <p:spPr>
          <a:xfrm>
            <a:off x="2971800" y="3675888"/>
            <a:ext cx="8503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Bytes to put into memory, starting at the given address.</a:t>
            </a:r>
            <a:endParaRPr lang="en-US" sz="1400" dirty="0"/>
          </a:p>
        </p:txBody>
      </p:sp>
      <p:sp>
        <p:nvSpPr>
          <p:cNvPr id="27" name="a3_rf"/>
          <p:cNvSpPr txBox="1"/>
          <p:nvPr/>
        </p:nvSpPr>
        <p:spPr>
          <a:xfrm>
            <a:off x="548640" y="433425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E  End</a:t>
            </a:r>
            <a:endParaRPr lang="en-US" sz="1700" dirty="0"/>
          </a:p>
        </p:txBody>
      </p:sp>
      <p:sp>
        <p:nvSpPr>
          <p:cNvPr id="28" name="a3_rf"/>
          <p:cNvSpPr txBox="1"/>
          <p:nvPr/>
        </p:nvSpPr>
        <p:spPr>
          <a:xfrm>
            <a:off x="548640" y="4700016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i="1" dirty="0">
                <a:solidFill>
                  <a:schemeClr val="accent3"/>
                </a:solidFill>
              </a:rPr>
              <a:t>one per program</a:t>
            </a:r>
            <a:endParaRPr lang="en-US" sz="1250" dirty="0"/>
          </a:p>
        </p:txBody>
      </p:sp>
      <p:sp>
        <p:nvSpPr>
          <p:cNvPr id="29" name="a3_rf"/>
          <p:cNvSpPr/>
          <p:nvPr/>
        </p:nvSpPr>
        <p:spPr>
          <a:xfrm>
            <a:off x="2971800" y="4379976"/>
            <a:ext cx="482138" cy="50292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30" name="a3_rf"/>
          <p:cNvSpPr txBox="1"/>
          <p:nvPr/>
        </p:nvSpPr>
        <p:spPr>
          <a:xfrm>
            <a:off x="2971800" y="4379976"/>
            <a:ext cx="4821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</a:t>
            </a:r>
            <a:endParaRPr lang="en-US" sz="1150" dirty="0"/>
          </a:p>
        </p:txBody>
      </p:sp>
      <p:sp>
        <p:nvSpPr>
          <p:cNvPr id="31" name="a3_rf"/>
          <p:cNvSpPr/>
          <p:nvPr/>
        </p:nvSpPr>
        <p:spPr>
          <a:xfrm>
            <a:off x="3453938" y="4379976"/>
            <a:ext cx="2169622" cy="50292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32" name="a3_rf"/>
          <p:cNvSpPr txBox="1"/>
          <p:nvPr/>
        </p:nvSpPr>
        <p:spPr>
          <a:xfrm>
            <a:off x="3453938" y="4379976"/>
            <a:ext cx="216962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first instruction</a:t>
            </a:r>
            <a:endParaRPr lang="en-US" sz="1150" dirty="0"/>
          </a:p>
        </p:txBody>
      </p:sp>
      <p:sp>
        <p:nvSpPr>
          <p:cNvPr id="33" name="a3_rf"/>
          <p:cNvSpPr txBox="1"/>
          <p:nvPr/>
        </p:nvSpPr>
        <p:spPr>
          <a:xfrm>
            <a:off x="2971800" y="4956048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accent3"/>
                </a:solidFill>
              </a:rPr>
              <a:t>columns: 1  ·  2–7</a:t>
            </a:r>
            <a:endParaRPr lang="en-US" sz="1200" dirty="0"/>
          </a:p>
        </p:txBody>
      </p:sp>
      <p:sp>
        <p:nvSpPr>
          <p:cNvPr id="34" name="a3_rf"/>
          <p:cNvSpPr txBox="1"/>
          <p:nvPr/>
        </p:nvSpPr>
        <p:spPr>
          <a:xfrm>
            <a:off x="2971800" y="5248656"/>
            <a:ext cx="8503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Where to jump when loading is done: the operand of END.</a:t>
            </a:r>
            <a:endParaRPr lang="en-US" sz="1400" dirty="0"/>
          </a:p>
        </p:txBody>
      </p:sp>
      <p:sp>
        <p:nvSpPr>
          <p:cNvPr id="35" name="Text 33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§2.1.1 (the simple object program format)</a:t>
            </a:r>
            <a:endParaRPr lang="en-US" sz="1100" dirty="0"/>
          </a:p>
        </p:txBody>
      </p:sp>
      <p:sp>
        <p:nvSpPr>
          <p:cNvPr id="37" name="Text 3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19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object program of COUNT, field by field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11109960" cy="2331720"/>
          </a:xfrm>
          <a:prstGeom prst="roundRect">
            <a:avLst>
              <a:gd name="adj" fmla="val 3137"/>
            </a:avLst>
          </a:prstGeom>
          <a:solidFill>
            <a:schemeClr val="tx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280160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 </a:t>
            </a:r>
            <a:pPr indent="0" marL="0">
              <a:buNone/>
            </a:pPr>
            <a:r>
              <a:rPr lang="en-US" sz="1350" b="1" dirty="0">
                <a:solidFill>
                  <a:srgbClr val="93C5F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  </a:t>
            </a:r>
            <a:pPr indent="0" marL="0">
              <a:buNone/>
            </a:pPr>
            <a:r>
              <a:rPr lang="en-US" sz="1350" b="1" dirty="0">
                <a:solidFill>
                  <a:srgbClr val="5EEAD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002000 </a:t>
            </a:r>
            <a:pPr indent="0" marL="0">
              <a:buNone/>
            </a:pPr>
            <a:r>
              <a:rPr lang="en-US" sz="1350" b="1" dirty="0">
                <a:solidFill>
                  <a:srgbClr val="FDE68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0000A0</a:t>
            </a:r>
            <a:endParaRPr lang="en-US" sz="135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700784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 </a:t>
            </a:r>
            <a:pPr indent="0" marL="0">
              <a:buNone/>
            </a:pPr>
            <a:r>
              <a:rPr lang="en-US" sz="1350" b="1" dirty="0">
                <a:solidFill>
                  <a:srgbClr val="5EEAD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002000 </a:t>
            </a:r>
            <a:pPr indent="0" marL="0">
              <a:buNone/>
            </a:pPr>
            <a:r>
              <a:rPr lang="en-US" sz="1350" b="1" dirty="0">
                <a:solidFill>
                  <a:srgbClr val="FDE68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1E </a:t>
            </a:r>
            <a:pPr indent="0" marL="0">
              <a:buNone/>
            </a:pPr>
            <a:r>
              <a:rPr lang="en-US" sz="13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04203300203350A0272820303020182C202D3820033C202400203618209D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121408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 </a:t>
            </a:r>
            <a:pPr indent="0" marL="0">
              <a:buNone/>
            </a:pPr>
            <a:r>
              <a:rPr lang="en-US" sz="1350" b="1" dirty="0">
                <a:solidFill>
                  <a:srgbClr val="5EEAD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00201E </a:t>
            </a:r>
            <a:pPr indent="0" marL="0">
              <a:buNone/>
            </a:pPr>
            <a:r>
              <a:rPr lang="en-US" sz="1350" b="1" dirty="0">
                <a:solidFill>
                  <a:srgbClr val="FDE68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1B </a:t>
            </a:r>
            <a:pPr indent="0" marL="0">
              <a:buNone/>
            </a:pPr>
            <a:r>
              <a:rPr lang="en-US" sz="13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0C20363C200F3C202442414E414E41000006000041000000000000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542032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 </a:t>
            </a:r>
            <a:pPr indent="0" marL="0">
              <a:buNone/>
            </a:pPr>
            <a:r>
              <a:rPr lang="en-US" sz="1350" b="1" dirty="0">
                <a:solidFill>
                  <a:srgbClr val="5EEAD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00209D </a:t>
            </a:r>
            <a:pPr indent="0" marL="0">
              <a:buNone/>
            </a:pPr>
            <a:r>
              <a:rPr lang="en-US" sz="1350" b="1" dirty="0">
                <a:solidFill>
                  <a:srgbClr val="FDE68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</a:t>
            </a:r>
            <a:pPr indent="0" marL="0">
              <a:buNone/>
            </a:pPr>
            <a:r>
              <a:rPr lang="en-US" sz="13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000001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962656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 </a:t>
            </a:r>
            <a:pPr indent="0" marL="0">
              <a:buNone/>
            </a:pPr>
            <a:r>
              <a:rPr lang="en-US" sz="1350" b="1" dirty="0">
                <a:solidFill>
                  <a:srgbClr val="5EEAD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002000</a:t>
            </a:r>
            <a:endParaRPr lang="en-US" sz="1350" dirty="0"/>
          </a:p>
        </p:txBody>
      </p:sp>
      <p:sp>
        <p:nvSpPr>
          <p:cNvPr id="9" name="a1_ob"/>
          <p:cNvSpPr/>
          <p:nvPr/>
        </p:nvSpPr>
        <p:spPr>
          <a:xfrm>
            <a:off x="548640" y="3703320"/>
            <a:ext cx="5440680" cy="68580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ob"/>
          <p:cNvSpPr txBox="1"/>
          <p:nvPr/>
        </p:nvSpPr>
        <p:spPr>
          <a:xfrm>
            <a:off x="685800" y="3703320"/>
            <a:ext cx="5212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H: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Name COUNT (padded to 6), start 002000, length 0000A0 = 160 bytes.</a:t>
            </a:r>
            <a:endParaRPr lang="en-US" sz="1300" dirty="0"/>
          </a:p>
        </p:txBody>
      </p:sp>
      <p:sp>
        <p:nvSpPr>
          <p:cNvPr id="11" name="a2_ob"/>
          <p:cNvSpPr/>
          <p:nvPr/>
        </p:nvSpPr>
        <p:spPr>
          <a:xfrm>
            <a:off x="6172200" y="3703320"/>
            <a:ext cx="5440680" cy="685800"/>
          </a:xfrm>
          <a:prstGeom prst="roundRect">
            <a:avLst>
              <a:gd name="adj" fmla="val 10667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2" name="a2_ob"/>
          <p:cNvSpPr txBox="1"/>
          <p:nvPr/>
        </p:nvSpPr>
        <p:spPr>
          <a:xfrm>
            <a:off x="6309360" y="3703320"/>
            <a:ext cx="5212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T 1: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Starts at 002000, 1E = </a:t>
            </a:r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30 bytes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: full, so the assembler starts a new record.</a:t>
            </a:r>
            <a:endParaRPr lang="en-US" sz="1300" dirty="0"/>
          </a:p>
        </p:txBody>
      </p:sp>
      <p:sp>
        <p:nvSpPr>
          <p:cNvPr id="13" name="a3_ob"/>
          <p:cNvSpPr/>
          <p:nvPr/>
        </p:nvSpPr>
        <p:spPr>
          <a:xfrm>
            <a:off x="548640" y="4480560"/>
            <a:ext cx="5440680" cy="68580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a3_ob"/>
          <p:cNvSpPr txBox="1"/>
          <p:nvPr/>
        </p:nvSpPr>
        <p:spPr>
          <a:xfrm>
            <a:off x="685800" y="4480560"/>
            <a:ext cx="5212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T 2: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Starts at 00201E, 1B = </a:t>
            </a:r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27 bytes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, from STA TOTAL to the last WORD. It stops at the RESB.</a:t>
            </a:r>
            <a:endParaRPr lang="en-US" sz="1300" dirty="0"/>
          </a:p>
        </p:txBody>
      </p:sp>
      <p:sp>
        <p:nvSpPr>
          <p:cNvPr id="15" name="a4_ob"/>
          <p:cNvSpPr/>
          <p:nvPr/>
        </p:nvSpPr>
        <p:spPr>
          <a:xfrm>
            <a:off x="6172200" y="4480560"/>
            <a:ext cx="5440680" cy="685800"/>
          </a:xfrm>
          <a:prstGeom prst="roundRect">
            <a:avLst>
              <a:gd name="adj" fmla="val 10667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6" name="a4_ob"/>
          <p:cNvSpPr txBox="1"/>
          <p:nvPr/>
        </p:nvSpPr>
        <p:spPr>
          <a:xfrm>
            <a:off x="6309360" y="4480560"/>
            <a:ext cx="5212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T 3: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Starts at 00209D, </a:t>
            </a:r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after the 100-byte gap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: just ONE WORD 1.</a:t>
            </a:r>
            <a:endParaRPr lang="en-US" sz="1300" dirty="0"/>
          </a:p>
        </p:txBody>
      </p:sp>
      <p:sp>
        <p:nvSpPr>
          <p:cNvPr id="17" name="a5_ob"/>
          <p:cNvSpPr/>
          <p:nvPr/>
        </p:nvSpPr>
        <p:spPr>
          <a:xfrm>
            <a:off x="548640" y="5257800"/>
            <a:ext cx="5440680" cy="68580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5_ob"/>
          <p:cNvSpPr txBox="1"/>
          <p:nvPr/>
        </p:nvSpPr>
        <p:spPr>
          <a:xfrm>
            <a:off x="685800" y="5257800"/>
            <a:ext cx="5212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E: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Start execution at 002000 = FIRST, the operand of END.</a:t>
            </a:r>
            <a:endParaRPr lang="en-US" sz="1300" dirty="0"/>
          </a:p>
        </p:txBody>
      </p:sp>
      <p:sp>
        <p:nvSpPr>
          <p:cNvPr id="20" name="Text 17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20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count.obj and your C object file hello.o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86400" cy="2194560"/>
          </a:xfrm>
          <a:prstGeom prst="roundRect">
            <a:avLst>
              <a:gd name="adj" fmla="val 416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count.obj   (SIC, text)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1206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HCOUNT 0020000000A0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T0020001E04203300203350A0272820303020182C202…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T00201E1B0C20363C200F3C202442414E414E4100000…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T00209D03000001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E002000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172200" y="1188720"/>
            <a:ext cx="5486400" cy="2194560"/>
          </a:xfrm>
          <a:prstGeom prst="roundRect">
            <a:avLst>
              <a:gd name="adj" fmla="val 416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3367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5379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7391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6995160" y="1234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 -A x -t x1 hello.o | head -3   (x86-64, binary)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373368" y="1572768"/>
            <a:ext cx="51206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000000 7f 45 4c 46 02 01 01 00 00 00 …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000010 01 00 3e 00 01 00 00 00 00 00 …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000020 00 00 00 00 00 00 00 00 68 02 …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7f 45 4c 46 = \177 E L F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48640" y="3611880"/>
            <a:ext cx="5486400" cy="2011680"/>
          </a:xfrm>
          <a:prstGeom prst="roundRect">
            <a:avLst>
              <a:gd name="adj" fmla="val 3636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31520" y="377647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31520" y="377647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731520" y="4142232"/>
            <a:ext cx="512064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Same job</a:t>
            </a:r>
            <a:endParaRPr lang="en-US" sz="15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Both carry </a:t>
            </a:r>
            <a:pPr algn="l" indent="0" marL="0">
              <a:spcAft>
                <a:spcPts val="4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machine code plus where it goes</a:t>
            </a:r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, and both start with a header: the H record, the ELF header. Both are made by an assembler and read by a loader.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6172200" y="3611880"/>
            <a:ext cx="5486400" cy="2011680"/>
          </a:xfrm>
          <a:prstGeom prst="roundRect">
            <a:avLst>
              <a:gd name="adj" fmla="val 3636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6355080" y="377647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6355080" y="377647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6355080" y="4142232"/>
            <a:ext cx="512064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Different form</a:t>
            </a:r>
            <a:endParaRPr lang="en-US" sz="15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count.obj is </a:t>
            </a:r>
            <a:pPr algn="l" indent="0" marL="0">
              <a:spcAft>
                <a:spcPts val="4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text</a:t>
            </a:r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: you can read it with </a:t>
            </a:r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</a:t>
            </a:r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. hello.o is </a:t>
            </a:r>
            <a:pPr algn="l" indent="0" marL="0">
              <a:spcAft>
                <a:spcPts val="4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binary</a:t>
            </a:r>
            <a:pPr algn="l" indent="0" marL="0">
              <a:spcAft>
                <a:spcPts val="4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, and it also stores a symbol table and relocation notes for the linker (Lecture 6).</a:t>
            </a:r>
            <a:endParaRPr lang="en-US" sz="15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21 / 29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LAB 3.1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Write your own assembler in C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About 150 lines of C you already know: arrays of structs, strcmp, sprintf and two loops.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22 / 29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starter program: sicasm_starter.c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30936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sicasm_starter.c  (inside main, Pass 1)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94360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 (fgets(buf, sizeof buf, in)) {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struct line *ln = &amp;L[nlines];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(!split(buf, ln)) continue;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(strcmp(ln-&gt;opcode, "START") == 0) {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start = locctr = strtol(…, 16);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…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ln-&gt;loc = locctr;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(ln-&gt;label[0]) {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/* TODO 1: duplicate? else add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(label, locctr) to SYMTAB */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/* TODO 2: locctr += size of line */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nlines++;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7086600" y="1188720"/>
            <a:ext cx="4572000" cy="1444752"/>
          </a:xfrm>
          <a:prstGeom prst="roundRect">
            <a:avLst>
              <a:gd name="adj" fmla="val 506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269480" y="1261872"/>
            <a:ext cx="42519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Already written for you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OPTAB with all 26 SIC opcodes,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find_op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find_sym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split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(cuts a line into label, opcode, operand), and the whole H/T/E writer.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7086600" y="2788920"/>
            <a:ext cx="4572000" cy="1444752"/>
          </a:xfrm>
          <a:prstGeom prst="roundRect">
            <a:avLst>
              <a:gd name="adj" fmla="val 5063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7269480" y="2862072"/>
            <a:ext cx="42519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You write four TODOs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1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insert into SYMTAB  ·  </a:t>
            </a:r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2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LOCCTR rules  ·  </a:t>
            </a:r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3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encode an instruction  ·  </a:t>
            </a:r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4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BYTE constants. Each is 5 to 15 lines.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7086600" y="4389120"/>
            <a:ext cx="4572000" cy="1444752"/>
          </a:xfrm>
          <a:prstGeom prst="roundRect">
            <a:avLst>
              <a:gd name="adj" fmla="val 506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7269480" y="4462272"/>
            <a:ext cx="42519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Test files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count.asm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(must give the object program on slide 20),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dup.asm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and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undef.asm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(must give the errors on slide 25).</a:t>
            </a:r>
            <a:endParaRPr lang="en-US" sz="1350" dirty="0"/>
          </a:p>
        </p:txBody>
      </p:sp>
      <p:sp>
        <p:nvSpPr>
          <p:cNvPr id="16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23 / 29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Lab 3.1 tasks, step by step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389888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3898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98448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Build and run the starter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-Wall -o sicasm sicasm_starter.c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then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./sicasm count.asm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The output is wrong: that is expected.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355080" y="1389888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6355080" y="13898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7040880" y="1298448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TODO 1: SYMTAB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Insert each label. Test with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dup.asm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: it must stop with "duplicate symbol FIRST".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2761488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31520" y="2962656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31520" y="296265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2871216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TODO 2: LOCCTR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Apply the size rules (slide 12). Check the LOC column against slide 13, and the length 00A0.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172200" y="2761488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355080" y="2962656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6355080" y="296265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7040880" y="2871216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TODO 3: instructions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Opcode, x bit, address,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sprintf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Test with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undef.asm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: "undefined symbol BETA".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4334256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31520" y="4535424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31520" y="45354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417320" y="4443984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TODO 4: BYTE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C'BANANA' → 42414E414E41, X'F1' → F1. Then every row of slide 16 must match.</a:t>
            </a:r>
            <a:endParaRPr lang="en-US" sz="1350" dirty="0"/>
          </a:p>
        </p:txBody>
      </p:sp>
      <p:sp>
        <p:nvSpPr>
          <p:cNvPr id="23" name="Shape 21"/>
          <p:cNvSpPr/>
          <p:nvPr/>
        </p:nvSpPr>
        <p:spPr>
          <a:xfrm>
            <a:off x="6172200" y="4334256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355080" y="4535424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6355080" y="45354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6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7040880" y="4443984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Compare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diff count.obj count_expected.obj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prints nothing when your assembler is right. Then try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sumn.asm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</a:t>
            </a:r>
            <a:endParaRPr lang="en-US" sz="1350" dirty="0"/>
          </a:p>
        </p:txBody>
      </p:sp>
      <p:sp>
        <p:nvSpPr>
          <p:cNvPr id="27" name="Text 25"/>
          <p:cNvSpPr txBox="1"/>
          <p:nvPr/>
        </p:nvSpPr>
        <p:spPr>
          <a:xfrm>
            <a:off x="548640" y="58978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i="1" dirty="0">
                <a:solidFill>
                  <a:schemeClr val="accent3"/>
                </a:solidFill>
              </a:rPr>
              <a:t>Submit: your sicasm.c, the listing of sumn.asm, and sumn.obj.</a:t>
            </a:r>
            <a:endParaRPr lang="en-US" sz="13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24 / 29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Errors your assembler must report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Duplicate symbol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3520440" cy="1920240"/>
          </a:xfrm>
          <a:prstGeom prst="roundRect">
            <a:avLst>
              <a:gd name="adj" fmla="val 476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71323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91440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111556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1371600" y="164592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bash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749808" y="1984248"/>
            <a:ext cx="31546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./sicasm dup.asm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error: duplicate symbol FIRST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$?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48640" y="3657600"/>
            <a:ext cx="3520440" cy="1508760"/>
          </a:xfrm>
          <a:prstGeom prst="roundRect">
            <a:avLst>
              <a:gd name="adj" fmla="val 4848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685800" y="3730752"/>
            <a:ext cx="3246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Found in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Pass 1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when FIRST is inserted a second time. Like two C functions with the same name.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297680" y="118872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Undefined symbol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297680" y="1600200"/>
            <a:ext cx="3520440" cy="1920240"/>
          </a:xfrm>
          <a:prstGeom prst="roundRect">
            <a:avLst>
              <a:gd name="adj" fmla="val 476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446227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466344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486460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5120640" y="164592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bash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4498848" y="1984248"/>
            <a:ext cx="31546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./sicasm undef.asm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error: undefined symbol BETA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$?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297680" y="3657600"/>
            <a:ext cx="3520440" cy="1508760"/>
          </a:xfrm>
          <a:prstGeom prst="roundRect">
            <a:avLst>
              <a:gd name="adj" fmla="val 4848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4434840" y="3730752"/>
            <a:ext cx="3246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Found only in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Pass 2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in Pass 1, BETA might still be defined further down.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8046720" y="118872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The starter's warning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8046720" y="1600200"/>
            <a:ext cx="3520440" cy="1920240"/>
          </a:xfrm>
          <a:prstGeom prst="roundRect">
            <a:avLst>
              <a:gd name="adj" fmla="val 476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821131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841248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861364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8869680" y="164592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bash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8247888" y="1984248"/>
            <a:ext cx="31546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-Wall -o sicasm sicasm_starter.c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warning: 'byte_len' defined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but not used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8046720" y="3657600"/>
            <a:ext cx="3520440" cy="1508760"/>
          </a:xfrm>
          <a:prstGeom prst="roundRect">
            <a:avLst>
              <a:gd name="adj" fmla="val 4848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8183880" y="3730752"/>
            <a:ext cx="3246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Not a bug: TODO 2 will use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byte_len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 A good habit: build with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-Wall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and read every warning.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548640" y="5349240"/>
            <a:ext cx="11109960" cy="594360"/>
          </a:xfrm>
          <a:prstGeom prst="roundRect">
            <a:avLst>
              <a:gd name="adj" fmla="val 12308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777240" y="5349240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gcc reports the same two kinds of error: "redefinition of" (duplicate) and "undeclared" (undefined). A compiler is an assembler's bigger cousin.</a:t>
            </a:r>
            <a:endParaRPr lang="en-US" sz="1350" dirty="0"/>
          </a:p>
        </p:txBody>
      </p:sp>
      <p:sp>
        <p:nvSpPr>
          <p:cNvPr id="33" name="Text 3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25 / 29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Checkpoint: test yourself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71600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3444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Why does an assembler need two passes?</a:t>
            </a:r>
            <a:endParaRPr lang="en-US" sz="1500" dirty="0"/>
          </a:p>
        </p:txBody>
      </p:sp>
      <p:sp>
        <p:nvSpPr>
          <p:cNvPr id="7" name="a1_ans"/>
          <p:cNvSpPr txBox="1"/>
          <p:nvPr/>
        </p:nvSpPr>
        <p:spPr>
          <a:xfrm>
            <a:off x="7589520" y="123444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forward references: a label may be used before it is defined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16712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13232" y="2350008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13232" y="23500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212848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At 2039: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BUFFER RESB 100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. LOCCTR for the next line?</a:t>
            </a:r>
            <a:endParaRPr lang="en-US" sz="1500" dirty="0"/>
          </a:p>
        </p:txBody>
      </p:sp>
      <p:sp>
        <p:nvSpPr>
          <p:cNvPr id="12" name="a2_ans"/>
          <p:cNvSpPr txBox="1"/>
          <p:nvPr/>
        </p:nvSpPr>
        <p:spPr>
          <a:xfrm>
            <a:off x="7589520" y="2212848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209D (100 = 64 hex)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14553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13232" y="3328416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13232" y="332841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3191256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Which table is the same for every program?</a:t>
            </a:r>
            <a:endParaRPr lang="en-US" sz="1500" dirty="0"/>
          </a:p>
        </p:txBody>
      </p:sp>
      <p:sp>
        <p:nvSpPr>
          <p:cNvPr id="17" name="a3_ans"/>
          <p:cNvSpPr txBox="1"/>
          <p:nvPr/>
        </p:nvSpPr>
        <p:spPr>
          <a:xfrm>
            <a:off x="7589520" y="3191256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OPTAB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412394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713232" y="4306824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13232" y="43068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Q4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417320" y="4169664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What does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T00201E1B…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say?</a:t>
            </a:r>
            <a:endParaRPr lang="en-US" sz="1500" dirty="0"/>
          </a:p>
        </p:txBody>
      </p:sp>
      <p:sp>
        <p:nvSpPr>
          <p:cNvPr id="22" name="a4_ans"/>
          <p:cNvSpPr txBox="1"/>
          <p:nvPr/>
        </p:nvSpPr>
        <p:spPr>
          <a:xfrm>
            <a:off x="7589520" y="4169664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text record: start at 201E, 1B = 27 bytes of code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48640" y="51023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713232" y="5285232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13232" y="52852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Q5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1417320" y="5148072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Which pass reports "undefined symbol", and why?</a:t>
            </a:r>
            <a:endParaRPr lang="en-US" sz="1500" dirty="0"/>
          </a:p>
        </p:txBody>
      </p:sp>
      <p:sp>
        <p:nvSpPr>
          <p:cNvPr id="27" name="a5_ans"/>
          <p:cNvSpPr txBox="1"/>
          <p:nvPr/>
        </p:nvSpPr>
        <p:spPr>
          <a:xfrm>
            <a:off x="7589520" y="5148072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Pass 2: only then is SYMTAB complete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26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  <p:bldP spid="22" grpId="0" animBg="1"/>
      <p:bldP spid="2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Key ideas from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258" y="1707642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4592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An assembler does five jobs; only "label → address" needs to look ahead.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637336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818" y="1707642"/>
            <a:ext cx="342900" cy="3429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26948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Forward references force two passes: Pass 1 learns the addresses, Pass 2 uses them.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258" y="3307842"/>
            <a:ext cx="342900" cy="3429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4592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Pass 1 = LOCCTR + SYMTAB. Each line adds its size; RESB/RESW operands are decimal.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617220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637336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818" y="3307842"/>
            <a:ext cx="342900" cy="342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26948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Pass 2 = OPTAB + SYMTAB → opcode | x | address, plus constants.</a:t>
            </a:r>
            <a:endParaRPr lang="en-US" sz="1500" dirty="0"/>
          </a:p>
        </p:txBody>
      </p:sp>
      <p:sp>
        <p:nvSpPr>
          <p:cNvPr id="19" name="Shape 13"/>
          <p:cNvSpPr/>
          <p:nvPr/>
        </p:nvSpPr>
        <p:spPr>
          <a:xfrm>
            <a:off x="548640" y="43891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4"/>
          <p:cNvSpPr/>
          <p:nvPr/>
        </p:nvSpPr>
        <p:spPr>
          <a:xfrm>
            <a:off x="749808" y="47365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258" y="4908042"/>
            <a:ext cx="342900" cy="34290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645920" y="44988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Object program: H (name, start, length), T (≤ 30 bytes), E (first instruction).</a:t>
            </a:r>
            <a:endParaRPr lang="en-US" sz="1500" dirty="0"/>
          </a:p>
        </p:txBody>
      </p:sp>
      <p:sp>
        <p:nvSpPr>
          <p:cNvPr id="23" name="Shape 16"/>
          <p:cNvSpPr/>
          <p:nvPr/>
        </p:nvSpPr>
        <p:spPr>
          <a:xfrm>
            <a:off x="6172200" y="43891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17"/>
          <p:cNvSpPr/>
          <p:nvPr/>
        </p:nvSpPr>
        <p:spPr>
          <a:xfrm>
            <a:off x="6373368" y="47365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4818" y="4908042"/>
            <a:ext cx="342900" cy="34290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7269480" y="44988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In C it is just arrays of structs and two loops, which you write in the lab.</a:t>
            </a:r>
            <a:endParaRPr lang="en-US" sz="1500" dirty="0"/>
          </a:p>
        </p:txBody>
      </p:sp>
      <p:sp>
        <p:nvSpPr>
          <p:cNvPr id="28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27 / 29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Homework 3.1 (due before Lecture 3.2)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412748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412748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1. Pass 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23160" y="1179576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For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sumn.asm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(in the lab files): write LOCCTR for every line, the full SYMTAB, and the program length.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1305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13232" y="2400300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713232" y="2400300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2. Pass 2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423160" y="2167128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Write the object code of every line of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sumn.asm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with the "how" column as on slide 16.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311810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3232" y="3387852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13232" y="3387852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3. Records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423160" y="3154680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Write the complete object program (H, T, E) of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sumn.asm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Explain where each T record starts and ends.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548640" y="410565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4375404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13232" y="4375404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4. Trace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423160" y="4142232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Run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sumn.asm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by hand. What is SUM at the end? Why does the loop body run 5 times, even though JLT comes after STA SUM?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509320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13232" y="5362956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13232" y="5362956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5. C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2423160" y="5129784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Add to your assembler a warning "label never used" for every SYMTAB entry no operand refers to. What does it print for count.asm and sumn.asm?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28 / 29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Next lecture and reading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206240" cy="4754880"/>
          </a:xfrm>
          <a:prstGeom prst="roundRect">
            <a:avLst>
              <a:gd name="adj" fmla="val 1739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3716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NEXT: LECTURE 3.2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78308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bg1"/>
                </a:solidFill>
              </a:rPr>
              <a:t>Machine-dependent assembler features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43200"/>
            <a:ext cx="3657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The same two passes for SIC/XE: choosing formats 1–4, PC-relative and base-relative addressing.</a:t>
            </a:r>
            <a:endParaRPr lang="en-US" sz="15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 </a:t>
            </a:r>
            <a:endParaRPr lang="en-US" sz="15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Program relocation: why a program must work at any address, and the M record.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074920" y="118872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Main text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074920" y="1481328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L. L. Beck,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System Software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3rd ed., 1997. Today: §2.1. Read §2.2 before Lecture 3.2.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074920" y="239572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C link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074920" y="2688336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B. W. Kernighan &amp; D. M. Ritchie,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The C Programming Language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2nd ed., ch. 6 (structures, table lookup) — for the lab.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074920" y="3602736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Real assemblers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74920" y="3895344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The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GNU as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manual (sourceware.org/binutils): the chapters on symbols and on sections. Copy it to the lab share for offline use.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074920" y="4809744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Lab files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74920" y="5102352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lab3_files.zip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starter, test programs, expected output.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29 / 29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ysProg">
  <a:themeElements>
    <a:clrScheme name="SysProg">
      <a:dk1>
        <a:srgbClr val="0F172A"/>
      </a:dk1>
      <a:lt1>
        <a:srgbClr val="FFFFFF"/>
      </a:lt1>
      <a:dk2>
        <a:srgbClr val="1B2A41"/>
      </a:dk2>
      <a:lt2>
        <a:srgbClr val="F1F5F9"/>
      </a:lt2>
      <a:accent1>
        <a:srgbClr val="EA580C"/>
      </a:accent1>
      <a:accent2>
        <a:srgbClr val="0F766E"/>
      </a:accent2>
      <a:accent3>
        <a:srgbClr val="475569"/>
      </a:accent3>
      <a:accent4>
        <a:srgbClr val="CBD5E1"/>
      </a:accent4>
      <a:accent5>
        <a:srgbClr val="FFEDD5"/>
      </a:accent5>
      <a:accent6>
        <a:srgbClr val="CCFBF1"/>
      </a:accent6>
      <a:hlink>
        <a:srgbClr val="0F766E"/>
      </a:hlink>
      <a:folHlink>
        <a:srgbClr val="7C3AED"/>
      </a:folHlink>
    </a:clrScheme>
    <a:fontScheme name="SysProg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 4105 Lecture 3.1: Basic Assembler Functions</dc:title>
  <dc:subject>PptxGenJS Presentation</dc:subject>
  <dc:creator>Md Mahbub E Noor</dc:creator>
  <cp:lastModifiedBy>Md Mahbub E Noor</cp:lastModifiedBy>
  <cp:revision>1</cp:revision>
  <dcterms:created xsi:type="dcterms:W3CDTF">2026-10-10T10:02:12Z</dcterms:created>
  <dcterms:modified xsi:type="dcterms:W3CDTF">2026-10-10T10:02:12Z</dcterms:modified>
</cp:coreProperties>
</file>