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9ee461f5-f5bb-17b0-b0b2-3cf39705f6dd}">
          <p14:sldIdLst>
            <p14:sldId id="256"/>
            <p14:sldId id="257"/>
            <p14:sldId id="258"/>
          </p14:sldIdLst>
        </p14:section>
        <p14:section name="C and assembly" id="{24bdab11-27a5-5c1d-6a87-39c576be3eef}">
          <p14:sldIdLst>
            <p14:sldId id="259"/>
            <p14:sldId id="260"/>
            <p14:sldId id="261"/>
            <p14:sldId id="262"/>
          </p14:sldIdLst>
        </p14:section>
        <p14:section name="The SIC machine" id="{42e30ae9-157b-5e61-7c1f-723a67bf6921}">
          <p14:sldIdLst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SIC/XE" id="{dff056e6-39a9-12b7-0c33-8c41e732f66d}">
          <p14:sldIdLst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x86-64" id="{ba8d71e3-a7c4-93a0-24e0-0d88e9ef49f2}">
          <p14:sldIdLst>
            <p14:sldId id="279"/>
            <p14:sldId id="280"/>
            <p14:sldId id="281"/>
          </p14:sldIdLst>
        </p14:section>
        <p14:section name="Your first nasm programs" id="{d1e4ac13-0b1b-67d2-a5c1-5e756b3a394e}">
          <p14:sldIdLst>
            <p14:sldId id="282"/>
            <p14:sldId id="283"/>
            <p14:sldId id="284"/>
            <p14:sldId id="285"/>
            <p14:sldId id="286"/>
          </p14:sldIdLst>
        </p14:section>
        <p14:section name="Wrap-up" id="{6e7261b0-6953-8efe-98e9-10c55e5ae6be}">
          <p14:sldIdLst>
            <p14:sldId id="287"/>
            <p14:sldId id="288"/>
            <p14:sldId id="289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2: Machine and Assembly Language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2: Machine and Assembly Language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Machine and Assembly Language</a:t>
            </a:r>
            <a:endParaRPr lang="en-US" sz="2800" dirty="0"/>
          </a:p>
          <a:p>
            <a:pPr algn="l"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SIC, SIC/XE and x86-64, seen through C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line of C, three ways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C */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beta = alpha + incr - 1;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SIC assembly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ALPHA   ADD INCR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 ONE     STA BETA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SIC machine code (hex)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00100F 181012 1C1015 0C1018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Read a short assembly program by matching each part to the C statement it came from.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Describe the SIC machine and encode a SIC instruction into hex by hand.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Name the SIC/XE formats and addressing modes, and compute a target address.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Read gcc's x86-64 output and write, build and run a small nasm program.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Lecture 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551176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551176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9631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 and assembly side by side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17296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17296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11810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SIC machine and programs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79476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79476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35–45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73989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SIC/XE formats, addressing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416552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416552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3616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x86-64 and nasm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50383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50383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9834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Checkpoint, homework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8640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Writing nasm programs (slides 28–30) continues in the lab period.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35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Which program turns hello.s into hello.o?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897880" y="1344168"/>
            <a:ext cx="5577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assembler (as). Today we look at what goes into it: assembly language.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the CPU do, again and again?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897880" y="2944368"/>
            <a:ext cx="5577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Fetch the instruction PC points to, decode it, execute it. Today we see how an instruction is laid out in bits, so decode makes sense.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Why did hello.o contain 00 00 00 00?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897880" y="4544568"/>
            <a:ext cx="5577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assembler did not yet know some addresses. Today we see how an address sits inside an instruction.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 and assembly, side by side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You already know the ideas. Assembly just spells them out one tiny step at a time.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35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One C statement, three levels of language</a:t>
            </a:r>
            <a:endParaRPr lang="en-US" sz="3000" dirty="0"/>
          </a:p>
        </p:txBody>
      </p:sp>
      <p:sp>
        <p:nvSpPr>
          <p:cNvPr id="3" name="a1_lv"/>
          <p:cNvSpPr/>
          <p:nvPr/>
        </p:nvSpPr>
        <p:spPr>
          <a:xfrm>
            <a:off x="548640" y="1188720"/>
            <a:ext cx="73152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4" name="a1_lv"/>
          <p:cNvSpPr txBox="1"/>
          <p:nvPr/>
        </p:nvSpPr>
        <p:spPr>
          <a:xfrm>
            <a:off x="548640" y="1188720"/>
            <a:ext cx="731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</a:t>
            </a:r>
            <a:endParaRPr lang="en-US" sz="1200" dirty="0"/>
          </a:p>
        </p:txBody>
      </p:sp>
      <p:sp>
        <p:nvSpPr>
          <p:cNvPr id="5" name="a1_lv"/>
          <p:cNvSpPr txBox="1"/>
          <p:nvPr/>
        </p:nvSpPr>
        <p:spPr>
          <a:xfrm>
            <a:off x="1417320" y="1170432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High-level language</a:t>
            </a:r>
            <a:endParaRPr lang="en-US" sz="1700" dirty="0"/>
          </a:p>
        </p:txBody>
      </p:sp>
      <p:sp>
        <p:nvSpPr>
          <p:cNvPr id="6" name="a1_lv"/>
          <p:cNvSpPr/>
          <p:nvPr/>
        </p:nvSpPr>
        <p:spPr>
          <a:xfrm>
            <a:off x="548640" y="1645920"/>
            <a:ext cx="352044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a1_lv"/>
          <p:cNvSpPr/>
          <p:nvPr/>
        </p:nvSpPr>
        <p:spPr>
          <a:xfrm>
            <a:off x="713232" y="1773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a1_lv"/>
          <p:cNvSpPr/>
          <p:nvPr/>
        </p:nvSpPr>
        <p:spPr>
          <a:xfrm>
            <a:off x="914400" y="1773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a1_lv"/>
          <p:cNvSpPr/>
          <p:nvPr/>
        </p:nvSpPr>
        <p:spPr>
          <a:xfrm>
            <a:off x="1115568" y="1773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a1_lv"/>
          <p:cNvSpPr txBox="1"/>
          <p:nvPr/>
        </p:nvSpPr>
        <p:spPr>
          <a:xfrm>
            <a:off x="1371600" y="16916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11" name="a1_lv"/>
          <p:cNvSpPr txBox="1"/>
          <p:nvPr/>
        </p:nvSpPr>
        <p:spPr>
          <a:xfrm>
            <a:off x="749808" y="2029968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beta = alpha + incr - 1;</a:t>
            </a:r>
            <a:endParaRPr lang="en-US" sz="1500" dirty="0"/>
          </a:p>
        </p:txBody>
      </p:sp>
      <p:sp>
        <p:nvSpPr>
          <p:cNvPr id="12" name="a1_lv"/>
          <p:cNvSpPr txBox="1"/>
          <p:nvPr/>
        </p:nvSpPr>
        <p:spPr>
          <a:xfrm>
            <a:off x="548640" y="3520440"/>
            <a:ext cx="3520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One line can hide many steps. The compiler works out the order and where the values live.</a:t>
            </a:r>
            <a:endParaRPr lang="en-US" sz="1550" dirty="0"/>
          </a:p>
        </p:txBody>
      </p:sp>
      <p:sp>
        <p:nvSpPr>
          <p:cNvPr id="13" name="a2_lv"/>
          <p:cNvSpPr/>
          <p:nvPr/>
        </p:nvSpPr>
        <p:spPr>
          <a:xfrm>
            <a:off x="4096512" y="2487168"/>
            <a:ext cx="18288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4" name="a2_lv"/>
          <p:cNvSpPr/>
          <p:nvPr/>
        </p:nvSpPr>
        <p:spPr>
          <a:xfrm>
            <a:off x="4297680" y="1188720"/>
            <a:ext cx="73152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5" name="a2_lv"/>
          <p:cNvSpPr txBox="1"/>
          <p:nvPr/>
        </p:nvSpPr>
        <p:spPr>
          <a:xfrm>
            <a:off x="4297680" y="1188720"/>
            <a:ext cx="731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SIC</a:t>
            </a:r>
            <a:endParaRPr lang="en-US" sz="1200" dirty="0"/>
          </a:p>
        </p:txBody>
      </p:sp>
      <p:sp>
        <p:nvSpPr>
          <p:cNvPr id="16" name="a2_lv"/>
          <p:cNvSpPr txBox="1"/>
          <p:nvPr/>
        </p:nvSpPr>
        <p:spPr>
          <a:xfrm>
            <a:off x="5166360" y="1170432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Assembly language</a:t>
            </a:r>
            <a:endParaRPr lang="en-US" sz="1700" dirty="0"/>
          </a:p>
        </p:txBody>
      </p:sp>
      <p:sp>
        <p:nvSpPr>
          <p:cNvPr id="17" name="a2_lv"/>
          <p:cNvSpPr/>
          <p:nvPr/>
        </p:nvSpPr>
        <p:spPr>
          <a:xfrm>
            <a:off x="4297680" y="1645920"/>
            <a:ext cx="352044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8" name="a2_lv"/>
          <p:cNvSpPr/>
          <p:nvPr/>
        </p:nvSpPr>
        <p:spPr>
          <a:xfrm>
            <a:off x="4462272" y="1773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a2_lv"/>
          <p:cNvSpPr/>
          <p:nvPr/>
        </p:nvSpPr>
        <p:spPr>
          <a:xfrm>
            <a:off x="4663440" y="1773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a2_lv"/>
          <p:cNvSpPr/>
          <p:nvPr/>
        </p:nvSpPr>
        <p:spPr>
          <a:xfrm>
            <a:off x="4864608" y="1773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1" name="a2_lv"/>
          <p:cNvSpPr txBox="1"/>
          <p:nvPr/>
        </p:nvSpPr>
        <p:spPr>
          <a:xfrm>
            <a:off x="5120640" y="16916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 assembly</a:t>
            </a:r>
            <a:endParaRPr lang="en-US" sz="1100" dirty="0"/>
          </a:p>
        </p:txBody>
      </p:sp>
      <p:sp>
        <p:nvSpPr>
          <p:cNvPr id="22" name="a2_lv"/>
          <p:cNvSpPr txBox="1"/>
          <p:nvPr/>
        </p:nvSpPr>
        <p:spPr>
          <a:xfrm>
            <a:off x="4498848" y="2029968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  ALPHA    ; A ← alpha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   INCR     ; A ← A + incr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   ONE      ; A ← A - 1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  BETA     ; beta ← A</a:t>
            </a:r>
            <a:endParaRPr lang="en-US" sz="1250" dirty="0"/>
          </a:p>
        </p:txBody>
      </p:sp>
      <p:sp>
        <p:nvSpPr>
          <p:cNvPr id="23" name="a2_lv"/>
          <p:cNvSpPr txBox="1"/>
          <p:nvPr/>
        </p:nvSpPr>
        <p:spPr>
          <a:xfrm>
            <a:off x="4297680" y="3520440"/>
            <a:ext cx="3520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One line =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one machine instruction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Names (mnemonics, labels) instead of numbers.</a:t>
            </a:r>
            <a:endParaRPr lang="en-US" sz="1550" dirty="0"/>
          </a:p>
        </p:txBody>
      </p:sp>
      <p:sp>
        <p:nvSpPr>
          <p:cNvPr id="24" name="a3_lv"/>
          <p:cNvSpPr/>
          <p:nvPr/>
        </p:nvSpPr>
        <p:spPr>
          <a:xfrm>
            <a:off x="7845552" y="2487168"/>
            <a:ext cx="182880" cy="914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a3_lv"/>
          <p:cNvSpPr/>
          <p:nvPr/>
        </p:nvSpPr>
        <p:spPr>
          <a:xfrm>
            <a:off x="8046720" y="1188720"/>
            <a:ext cx="731520" cy="31089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6" name="a3_lv"/>
          <p:cNvSpPr txBox="1"/>
          <p:nvPr/>
        </p:nvSpPr>
        <p:spPr>
          <a:xfrm>
            <a:off x="8046720" y="1188720"/>
            <a:ext cx="731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hex</a:t>
            </a:r>
            <a:endParaRPr lang="en-US" sz="1200" dirty="0"/>
          </a:p>
        </p:txBody>
      </p:sp>
      <p:sp>
        <p:nvSpPr>
          <p:cNvPr id="27" name="a3_lv"/>
          <p:cNvSpPr txBox="1"/>
          <p:nvPr/>
        </p:nvSpPr>
        <p:spPr>
          <a:xfrm>
            <a:off x="8915400" y="1170432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Machine language</a:t>
            </a:r>
            <a:endParaRPr lang="en-US" sz="1700" dirty="0"/>
          </a:p>
        </p:txBody>
      </p:sp>
      <p:sp>
        <p:nvSpPr>
          <p:cNvPr id="28" name="a3_lv"/>
          <p:cNvSpPr/>
          <p:nvPr/>
        </p:nvSpPr>
        <p:spPr>
          <a:xfrm>
            <a:off x="8046720" y="1645920"/>
            <a:ext cx="352044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9" name="a3_lv"/>
          <p:cNvSpPr/>
          <p:nvPr/>
        </p:nvSpPr>
        <p:spPr>
          <a:xfrm>
            <a:off x="8211312" y="1773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0" name="a3_lv"/>
          <p:cNvSpPr/>
          <p:nvPr/>
        </p:nvSpPr>
        <p:spPr>
          <a:xfrm>
            <a:off x="8412480" y="1773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1" name="a3_lv"/>
          <p:cNvSpPr/>
          <p:nvPr/>
        </p:nvSpPr>
        <p:spPr>
          <a:xfrm>
            <a:off x="8613648" y="1773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2" name="a3_lv"/>
          <p:cNvSpPr txBox="1"/>
          <p:nvPr/>
        </p:nvSpPr>
        <p:spPr>
          <a:xfrm>
            <a:off x="8869680" y="16916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 object code</a:t>
            </a:r>
            <a:endParaRPr lang="en-US" sz="1100" dirty="0"/>
          </a:p>
        </p:txBody>
      </p:sp>
      <p:sp>
        <p:nvSpPr>
          <p:cNvPr id="33" name="a3_lv"/>
          <p:cNvSpPr txBox="1"/>
          <p:nvPr/>
        </p:nvSpPr>
        <p:spPr>
          <a:xfrm>
            <a:off x="8247888" y="2029968"/>
            <a:ext cx="3154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00 100F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18 1012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1C 1015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0C 1018</a:t>
            </a:r>
            <a:endParaRPr lang="en-US" sz="1500" dirty="0"/>
          </a:p>
        </p:txBody>
      </p:sp>
      <p:sp>
        <p:nvSpPr>
          <p:cNvPr id="34" name="a3_lv"/>
          <p:cNvSpPr txBox="1"/>
          <p:nvPr/>
        </p:nvSpPr>
        <p:spPr>
          <a:xfrm>
            <a:off x="8046720" y="3520440"/>
            <a:ext cx="3520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What is really stored in memory. The first byte is the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opcode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the rest is the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address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</a:t>
            </a:r>
            <a:endParaRPr lang="en-US" sz="1550" dirty="0"/>
          </a:p>
        </p:txBody>
      </p:sp>
      <p:sp>
        <p:nvSpPr>
          <p:cNvPr id="35" name="a4_k"/>
          <p:cNvSpPr/>
          <p:nvPr/>
        </p:nvSpPr>
        <p:spPr>
          <a:xfrm>
            <a:off x="548640" y="489204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6" name="a4_k"/>
          <p:cNvSpPr txBox="1"/>
          <p:nvPr/>
        </p:nvSpPr>
        <p:spPr>
          <a:xfrm>
            <a:off x="777240" y="489204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Compiler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= C → assembly (many-to-one, clever). 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Assembler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= assembly → machine code (one-to-one, mechanical). The assembler is what we build in Lecture 3.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§1.3.1, Appendix A (opcodes)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You already know more assembly than you think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43000"/>
          <a:ext cx="111099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429000"/>
                <a:gridCol w="43891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 you wrote in 1st semester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SIC assembly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The idea they share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alpha = 20;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ALPHA  WORD  20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named memory word with a starting value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beta;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BETA   RESW  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named memory word, no starting value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beta = alpha;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ALPHA  /  STA BETA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copy, but always through register A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beta = alpha + incr - 1;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· ADD · SUB · STA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one operation per instruction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if (a &gt; b) …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COMP B  then  JGT label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compare first, then a conditional jump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for / while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label … TIX … JLT label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loop is a jump back to the top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str[i]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LDCH STR,X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register X plays the role of i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y = square(x);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JSUB SQUARE  …  RSUB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call a routine and come back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goto again;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 AGAIN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exactly the same idea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35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the C picture stops working</a:t>
            </a:r>
            <a:endParaRPr lang="en-US" sz="3000" dirty="0"/>
          </a:p>
        </p:txBody>
      </p:sp>
      <p:sp>
        <p:nvSpPr>
          <p:cNvPr id="3" name="a1_d"/>
          <p:cNvSpPr/>
          <p:nvPr/>
        </p:nvSpPr>
        <p:spPr>
          <a:xfrm>
            <a:off x="548640" y="1188720"/>
            <a:ext cx="5440680" cy="2212848"/>
          </a:xfrm>
          <a:prstGeom prst="roundRect">
            <a:avLst>
              <a:gd name="adj" fmla="val 33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a1_d"/>
          <p:cNvSpPr/>
          <p:nvPr/>
        </p:nvSpPr>
        <p:spPr>
          <a:xfrm>
            <a:off x="731520" y="13533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a1_d"/>
          <p:cNvSpPr txBox="1"/>
          <p:nvPr/>
        </p:nvSpPr>
        <p:spPr>
          <a:xfrm>
            <a:off x="731520" y="13533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6" name="a1_d"/>
          <p:cNvSpPr txBox="1"/>
          <p:nvPr/>
        </p:nvSpPr>
        <p:spPr>
          <a:xfrm>
            <a:off x="731520" y="1719072"/>
            <a:ext cx="507492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No types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In C, the compiler checks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In assembly, memory is only bytes.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STR1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on the string "HELLO" loads the three bytes 48 45 4C as the number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4,736,332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No error, no warning.</a:t>
            </a:r>
            <a:endParaRPr lang="en-US" sz="1550" dirty="0"/>
          </a:p>
        </p:txBody>
      </p:sp>
      <p:sp>
        <p:nvSpPr>
          <p:cNvPr id="7" name="a2_d"/>
          <p:cNvSpPr/>
          <p:nvPr/>
        </p:nvSpPr>
        <p:spPr>
          <a:xfrm>
            <a:off x="6172200" y="1188720"/>
            <a:ext cx="5440680" cy="2212848"/>
          </a:xfrm>
          <a:prstGeom prst="roundRect">
            <a:avLst>
              <a:gd name="adj" fmla="val 33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8" name="a2_d"/>
          <p:cNvSpPr/>
          <p:nvPr/>
        </p:nvSpPr>
        <p:spPr>
          <a:xfrm>
            <a:off x="6355080" y="13533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a2_d"/>
          <p:cNvSpPr txBox="1"/>
          <p:nvPr/>
        </p:nvSpPr>
        <p:spPr>
          <a:xfrm>
            <a:off x="6355080" y="13533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0" name="a2_d"/>
          <p:cNvSpPr txBox="1"/>
          <p:nvPr/>
        </p:nvSpPr>
        <p:spPr>
          <a:xfrm>
            <a:off x="6355080" y="1719072"/>
            <a:ext cx="507492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One accumulator, not many variables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C gives you as many local variables as you like. SIC has one accumulator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A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Every calculation passes through it, so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= b + c * d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needs an extra memory word to hold a partial result.</a:t>
            </a:r>
            <a:endParaRPr lang="en-US" sz="1550" dirty="0"/>
          </a:p>
        </p:txBody>
      </p:sp>
      <p:sp>
        <p:nvSpPr>
          <p:cNvPr id="11" name="a3_d"/>
          <p:cNvSpPr/>
          <p:nvPr/>
        </p:nvSpPr>
        <p:spPr>
          <a:xfrm>
            <a:off x="548640" y="3584448"/>
            <a:ext cx="5440680" cy="2212848"/>
          </a:xfrm>
          <a:prstGeom prst="roundRect">
            <a:avLst>
              <a:gd name="adj" fmla="val 33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3_d"/>
          <p:cNvSpPr/>
          <p:nvPr/>
        </p:nvSpPr>
        <p:spPr>
          <a:xfrm>
            <a:off x="731520" y="3749040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a3_d"/>
          <p:cNvSpPr txBox="1"/>
          <p:nvPr/>
        </p:nvSpPr>
        <p:spPr>
          <a:xfrm>
            <a:off x="731520" y="374904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4" name="a3_d"/>
          <p:cNvSpPr txBox="1"/>
          <p:nvPr/>
        </p:nvSpPr>
        <p:spPr>
          <a:xfrm>
            <a:off x="731520" y="4114800"/>
            <a:ext cx="507492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No if, for, while: only jumps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Structured statements do not exist. The assembler only knows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labels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jumps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like C's goto. Keeping the structure clear is now your job, with comments and good label names.</a:t>
            </a:r>
            <a:endParaRPr lang="en-US" sz="1550" dirty="0"/>
          </a:p>
        </p:txBody>
      </p:sp>
      <p:sp>
        <p:nvSpPr>
          <p:cNvPr id="15" name="a4_d"/>
          <p:cNvSpPr/>
          <p:nvPr/>
        </p:nvSpPr>
        <p:spPr>
          <a:xfrm>
            <a:off x="6172200" y="3584448"/>
            <a:ext cx="5440680" cy="2212848"/>
          </a:xfrm>
          <a:prstGeom prst="roundRect">
            <a:avLst>
              <a:gd name="adj" fmla="val 33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4_d"/>
          <p:cNvSpPr/>
          <p:nvPr/>
        </p:nvSpPr>
        <p:spPr>
          <a:xfrm>
            <a:off x="6355080" y="3749040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a4_d"/>
          <p:cNvSpPr txBox="1"/>
          <p:nvPr/>
        </p:nvSpPr>
        <p:spPr>
          <a:xfrm>
            <a:off x="6355080" y="374904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8" name="a4_d"/>
          <p:cNvSpPr txBox="1"/>
          <p:nvPr/>
        </p:nvSpPr>
        <p:spPr>
          <a:xfrm>
            <a:off x="6355080" y="4114800"/>
            <a:ext cx="507492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No automatic call stack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C keeps return addresses on a stack for you, so a function can call another, or itself. SIC's JSUB keeps the return address in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one register, L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A second JSUB overwrites it unless you save L first.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SIC machine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Beck's Simplified Instructional Computer: small enough to assemble by hand, real enough to teach every idea.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35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SIC at a glance: memory, registers and data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98932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08176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" y="1568196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36192" y="1261872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Memory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32,768 bytes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(2¹⁵), byte-addressed. A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word is 3 bytes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and the address of a word is the address of its lowest byte.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395728"/>
            <a:ext cx="598932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13232" y="261518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52" y="2775204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36192" y="2468880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Registers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Five, each one word (24 bits):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accumulator,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X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index,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linkage,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PC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program counter,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SW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status word (holds the condition code).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3602736"/>
            <a:ext cx="598932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13232" y="382219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" y="3982212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36192" y="3675888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Data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Integers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24-bit two's complement.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Characters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8-bit ASCII. </a:t>
            </a:r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No floating point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plain SIC.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812280" y="1188720"/>
            <a:ext cx="4846320" cy="3493008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Text 11"/>
          <p:cNvSpPr txBox="1"/>
          <p:nvPr/>
        </p:nvSpPr>
        <p:spPr>
          <a:xfrm>
            <a:off x="7040880" y="1298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C int vs SIC word</a:t>
            </a:r>
            <a:endParaRPr lang="en-US" sz="17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40880" y="1783080"/>
          <a:ext cx="43891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508760"/>
                <a:gridCol w="141732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C int (lab PC)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SIC word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Size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32 bits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24 bits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Smallest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−2,147,483,648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−8,388,608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Largest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2,147,483,647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8,388,607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−9 is stored as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FF FF FF F7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FF FF F7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Text 12"/>
          <p:cNvSpPr txBox="1"/>
          <p:nvPr/>
        </p:nvSpPr>
        <p:spPr>
          <a:xfrm>
            <a:off x="7040880" y="4279392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Same idea, two's complement; only the width differs.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77240" y="4892040"/>
            <a:ext cx="10698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Like C: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an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is a fixed number of bytes, and negative numbers use two's complement.  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Unlike C: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there is no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type. A character is just one byte, and only the instructions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LDCH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STCH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treat it as one.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</a:t>
            </a:r>
            <a:endParaRPr lang="en-US" sz="1100" dirty="0"/>
          </a:p>
        </p:txBody>
      </p:sp>
      <p:sp>
        <p:nvSpPr>
          <p:cNvPr id="23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35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SIC instruction format: 24 bits, three fields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3505200" cy="7315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350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 bits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176272"/>
            <a:ext cx="387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opcode  (8)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328160" y="1417320"/>
            <a:ext cx="438150" cy="7315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4328160" y="1417320"/>
            <a:ext cx="4381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145280" y="217627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x  (1)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66310" y="1417320"/>
            <a:ext cx="6572250" cy="7315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766310" y="1417320"/>
            <a:ext cx="65722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bits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83430" y="2176272"/>
            <a:ext cx="69380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address  (15)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606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Every SIC instruction is exactly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3 bytes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The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opcode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says which operation. The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x bit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says whether to use the index register. The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address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says where the operand is in memory: 15 bits, which is exactly enough for 32,768 bytes.</a:t>
            </a:r>
            <a:endParaRPr lang="en-US" sz="1550" dirty="0"/>
          </a:p>
        </p:txBody>
      </p:sp>
      <p:sp>
        <p:nvSpPr>
          <p:cNvPr id="13" name="a1_m"/>
          <p:cNvSpPr/>
          <p:nvPr/>
        </p:nvSpPr>
        <p:spPr>
          <a:xfrm>
            <a:off x="548640" y="3566160"/>
            <a:ext cx="544068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1_m"/>
          <p:cNvSpPr txBox="1"/>
          <p:nvPr/>
        </p:nvSpPr>
        <p:spPr>
          <a:xfrm>
            <a:off x="777240" y="365760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Direct addressing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2"/>
                </a:solidFill>
              </a:rPr>
              <a:t>   (x = 0)</a:t>
            </a:r>
            <a:endParaRPr lang="en-US" sz="1700" dirty="0"/>
          </a:p>
        </p:txBody>
      </p:sp>
      <p:sp>
        <p:nvSpPr>
          <p:cNvPr id="15" name="a1_m"/>
          <p:cNvSpPr txBox="1"/>
          <p:nvPr/>
        </p:nvSpPr>
        <p:spPr>
          <a:xfrm>
            <a:off x="777240" y="4114800"/>
            <a:ext cx="5029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Target address: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 = address</a:t>
            </a:r>
            <a:endParaRPr lang="en-US" sz="16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SIC: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 ALPHA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   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C idea: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alpha</a:t>
            </a:r>
            <a:endParaRPr lang="en-US" sz="16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The operand is at the address written in the instruction.</a:t>
            </a:r>
            <a:endParaRPr lang="en-US" sz="1600" dirty="0"/>
          </a:p>
        </p:txBody>
      </p:sp>
      <p:sp>
        <p:nvSpPr>
          <p:cNvPr id="16" name="a2_m"/>
          <p:cNvSpPr/>
          <p:nvPr/>
        </p:nvSpPr>
        <p:spPr>
          <a:xfrm>
            <a:off x="6172200" y="3566160"/>
            <a:ext cx="5440680" cy="2103120"/>
          </a:xfrm>
          <a:prstGeom prst="roundRect">
            <a:avLst>
              <a:gd name="adj" fmla="val 34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a2_m"/>
          <p:cNvSpPr txBox="1"/>
          <p:nvPr/>
        </p:nvSpPr>
        <p:spPr>
          <a:xfrm>
            <a:off x="6400800" y="365760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Indexed addressing</a:t>
            </a:r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2"/>
                </a:solidFill>
              </a:rPr>
              <a:t>   (x = 1)</a:t>
            </a:r>
            <a:endParaRPr lang="en-US" sz="1700" dirty="0"/>
          </a:p>
        </p:txBody>
      </p:sp>
      <p:sp>
        <p:nvSpPr>
          <p:cNvPr id="18" name="a2_m"/>
          <p:cNvSpPr txBox="1"/>
          <p:nvPr/>
        </p:nvSpPr>
        <p:spPr>
          <a:xfrm>
            <a:off x="6400800" y="4114800"/>
            <a:ext cx="5029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Target address: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 = address + (X)</a:t>
            </a:r>
            <a:endParaRPr lang="en-US" sz="16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SIC: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LDCH STR1,X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    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C idea: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str1[i]</a:t>
            </a:r>
            <a:endParaRPr lang="en-US" sz="16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Add the contents of X first. X plays the role of the array index i.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 (instruction format, addressing modes)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Worked example: encode STCH BUFFER,X by hand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Given: BUFFER is at address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1039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(hex), and the opcode of STCH is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54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(Beck, Appendix A).</a:t>
            </a:r>
            <a:endParaRPr lang="en-US" sz="1600" dirty="0"/>
          </a:p>
        </p:txBody>
      </p:sp>
      <p:sp>
        <p:nvSpPr>
          <p:cNvPr id="4" name="a1_e"/>
          <p:cNvSpPr/>
          <p:nvPr/>
        </p:nvSpPr>
        <p:spPr>
          <a:xfrm>
            <a:off x="548640" y="1691640"/>
            <a:ext cx="73152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e"/>
          <p:cNvSpPr/>
          <p:nvPr/>
        </p:nvSpPr>
        <p:spPr>
          <a:xfrm>
            <a:off x="658368" y="17647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6" name="a1_e"/>
          <p:cNvSpPr txBox="1"/>
          <p:nvPr/>
        </p:nvSpPr>
        <p:spPr>
          <a:xfrm>
            <a:off x="658368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a1_e"/>
          <p:cNvSpPr txBox="1"/>
          <p:nvPr/>
        </p:nvSpPr>
        <p:spPr>
          <a:xfrm>
            <a:off x="1143000" y="169164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Opcode in binary</a:t>
            </a:r>
            <a:endParaRPr lang="en-US" sz="1400" dirty="0"/>
          </a:p>
        </p:txBody>
      </p:sp>
      <p:sp>
        <p:nvSpPr>
          <p:cNvPr id="8" name="a1_e"/>
          <p:cNvSpPr txBox="1"/>
          <p:nvPr/>
        </p:nvSpPr>
        <p:spPr>
          <a:xfrm>
            <a:off x="3291840" y="1691640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54 hex  →  0101 0100</a:t>
            </a:r>
            <a:endParaRPr lang="en-US" sz="1400" dirty="0"/>
          </a:p>
        </p:txBody>
      </p:sp>
      <p:sp>
        <p:nvSpPr>
          <p:cNvPr id="9" name="a1_e"/>
          <p:cNvSpPr txBox="1"/>
          <p:nvPr/>
        </p:nvSpPr>
        <p:spPr>
          <a:xfrm>
            <a:off x="7086600" y="1691640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8 bits</a:t>
            </a:r>
            <a:endParaRPr lang="en-US" sz="1100" dirty="0"/>
          </a:p>
        </p:txBody>
      </p:sp>
      <p:sp>
        <p:nvSpPr>
          <p:cNvPr id="10" name="a2_e"/>
          <p:cNvSpPr/>
          <p:nvPr/>
        </p:nvSpPr>
        <p:spPr>
          <a:xfrm>
            <a:off x="548640" y="2295144"/>
            <a:ext cx="7315200" cy="512064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1" name="a2_e"/>
          <p:cNvSpPr/>
          <p:nvPr/>
        </p:nvSpPr>
        <p:spPr>
          <a:xfrm>
            <a:off x="658368" y="23682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2" name="a2_e"/>
          <p:cNvSpPr txBox="1"/>
          <p:nvPr/>
        </p:nvSpPr>
        <p:spPr>
          <a:xfrm>
            <a:off x="658368" y="2368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a2_e"/>
          <p:cNvSpPr txBox="1"/>
          <p:nvPr/>
        </p:nvSpPr>
        <p:spPr>
          <a:xfrm>
            <a:off x="1143000" y="2295144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Indexed, so x = 1</a:t>
            </a:r>
            <a:endParaRPr lang="en-US" sz="1400" dirty="0"/>
          </a:p>
        </p:txBody>
      </p:sp>
      <p:sp>
        <p:nvSpPr>
          <p:cNvPr id="14" name="a2_e"/>
          <p:cNvSpPr txBox="1"/>
          <p:nvPr/>
        </p:nvSpPr>
        <p:spPr>
          <a:xfrm>
            <a:off x="3291840" y="2295144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operand ends in ,X  →  x = 1</a:t>
            </a:r>
            <a:endParaRPr lang="en-US" sz="1400" dirty="0"/>
          </a:p>
        </p:txBody>
      </p:sp>
      <p:sp>
        <p:nvSpPr>
          <p:cNvPr id="15" name="a2_e"/>
          <p:cNvSpPr txBox="1"/>
          <p:nvPr/>
        </p:nvSpPr>
        <p:spPr>
          <a:xfrm>
            <a:off x="7086600" y="2295144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1 bit</a:t>
            </a:r>
            <a:endParaRPr lang="en-US" sz="1100" dirty="0"/>
          </a:p>
        </p:txBody>
      </p:sp>
      <p:sp>
        <p:nvSpPr>
          <p:cNvPr id="16" name="a3_e"/>
          <p:cNvSpPr/>
          <p:nvPr/>
        </p:nvSpPr>
        <p:spPr>
          <a:xfrm>
            <a:off x="548640" y="2898648"/>
            <a:ext cx="73152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7" name="a3_e"/>
          <p:cNvSpPr/>
          <p:nvPr/>
        </p:nvSpPr>
        <p:spPr>
          <a:xfrm>
            <a:off x="658368" y="29718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a3_e"/>
          <p:cNvSpPr txBox="1"/>
          <p:nvPr/>
        </p:nvSpPr>
        <p:spPr>
          <a:xfrm>
            <a:off x="658368" y="2971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9" name="a3_e"/>
          <p:cNvSpPr txBox="1"/>
          <p:nvPr/>
        </p:nvSpPr>
        <p:spPr>
          <a:xfrm>
            <a:off x="1143000" y="2898648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Address in 15 bits</a:t>
            </a:r>
            <a:endParaRPr lang="en-US" sz="1400" dirty="0"/>
          </a:p>
        </p:txBody>
      </p:sp>
      <p:sp>
        <p:nvSpPr>
          <p:cNvPr id="20" name="a3_e"/>
          <p:cNvSpPr txBox="1"/>
          <p:nvPr/>
        </p:nvSpPr>
        <p:spPr>
          <a:xfrm>
            <a:off x="3291840" y="2898648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1039 hex  →  001 0000 0011 1001</a:t>
            </a:r>
            <a:endParaRPr lang="en-US" sz="1400" dirty="0"/>
          </a:p>
        </p:txBody>
      </p:sp>
      <p:sp>
        <p:nvSpPr>
          <p:cNvPr id="21" name="a3_e"/>
          <p:cNvSpPr txBox="1"/>
          <p:nvPr/>
        </p:nvSpPr>
        <p:spPr>
          <a:xfrm>
            <a:off x="7086600" y="2898648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15 bits</a:t>
            </a:r>
            <a:endParaRPr lang="en-US" sz="1100" dirty="0"/>
          </a:p>
        </p:txBody>
      </p:sp>
      <p:sp>
        <p:nvSpPr>
          <p:cNvPr id="22" name="a4_e"/>
          <p:cNvSpPr/>
          <p:nvPr/>
        </p:nvSpPr>
        <p:spPr>
          <a:xfrm>
            <a:off x="548640" y="3502152"/>
            <a:ext cx="7315200" cy="512064"/>
          </a:xfrm>
          <a:prstGeom prst="roundRect">
            <a:avLst>
              <a:gd name="adj" fmla="val 1428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3" name="a4_e"/>
          <p:cNvSpPr/>
          <p:nvPr/>
        </p:nvSpPr>
        <p:spPr>
          <a:xfrm>
            <a:off x="658368" y="35753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4" name="a4_e"/>
          <p:cNvSpPr txBox="1"/>
          <p:nvPr/>
        </p:nvSpPr>
        <p:spPr>
          <a:xfrm>
            <a:off x="658368" y="35753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5" name="a4_e"/>
          <p:cNvSpPr txBox="1"/>
          <p:nvPr/>
        </p:nvSpPr>
        <p:spPr>
          <a:xfrm>
            <a:off x="1143000" y="3502152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Join the 24 bits</a:t>
            </a:r>
            <a:endParaRPr lang="en-US" sz="1400" dirty="0"/>
          </a:p>
        </p:txBody>
      </p:sp>
      <p:sp>
        <p:nvSpPr>
          <p:cNvPr id="26" name="a4_e"/>
          <p:cNvSpPr txBox="1"/>
          <p:nvPr/>
        </p:nvSpPr>
        <p:spPr>
          <a:xfrm>
            <a:off x="3291840" y="3502152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0101 0100 | 1 | 001 0000 0011 1001</a:t>
            </a:r>
            <a:endParaRPr lang="en-US" sz="1400" dirty="0"/>
          </a:p>
        </p:txBody>
      </p:sp>
      <p:sp>
        <p:nvSpPr>
          <p:cNvPr id="27" name="a4_e"/>
          <p:cNvSpPr txBox="1"/>
          <p:nvPr/>
        </p:nvSpPr>
        <p:spPr>
          <a:xfrm>
            <a:off x="7086600" y="3502152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24 bits</a:t>
            </a:r>
            <a:endParaRPr lang="en-US" sz="1100" dirty="0"/>
          </a:p>
        </p:txBody>
      </p:sp>
      <p:sp>
        <p:nvSpPr>
          <p:cNvPr id="28" name="a5_e"/>
          <p:cNvSpPr/>
          <p:nvPr/>
        </p:nvSpPr>
        <p:spPr>
          <a:xfrm>
            <a:off x="548640" y="4105656"/>
            <a:ext cx="73152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9" name="a5_e"/>
          <p:cNvSpPr/>
          <p:nvPr/>
        </p:nvSpPr>
        <p:spPr>
          <a:xfrm>
            <a:off x="658368" y="41788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0" name="a5_e"/>
          <p:cNvSpPr txBox="1"/>
          <p:nvPr/>
        </p:nvSpPr>
        <p:spPr>
          <a:xfrm>
            <a:off x="658368" y="41788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31" name="a5_e"/>
          <p:cNvSpPr txBox="1"/>
          <p:nvPr/>
        </p:nvSpPr>
        <p:spPr>
          <a:xfrm>
            <a:off x="1143000" y="4105656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Regroup in fours</a:t>
            </a:r>
            <a:endParaRPr lang="en-US" sz="1400" dirty="0"/>
          </a:p>
        </p:txBody>
      </p:sp>
      <p:sp>
        <p:nvSpPr>
          <p:cNvPr id="32" name="a5_e"/>
          <p:cNvSpPr txBox="1"/>
          <p:nvPr/>
        </p:nvSpPr>
        <p:spPr>
          <a:xfrm>
            <a:off x="3291840" y="4105656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0101 0100 1001 0000 0011 1001</a:t>
            </a:r>
            <a:endParaRPr lang="en-US" sz="1400" dirty="0"/>
          </a:p>
        </p:txBody>
      </p:sp>
      <p:sp>
        <p:nvSpPr>
          <p:cNvPr id="33" name="a5_e"/>
          <p:cNvSpPr txBox="1"/>
          <p:nvPr/>
        </p:nvSpPr>
        <p:spPr>
          <a:xfrm>
            <a:off x="7086600" y="4105656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 </a:t>
            </a:r>
            <a:endParaRPr lang="en-US" sz="1100" dirty="0"/>
          </a:p>
        </p:txBody>
      </p:sp>
      <p:sp>
        <p:nvSpPr>
          <p:cNvPr id="34" name="a6_e"/>
          <p:cNvSpPr/>
          <p:nvPr/>
        </p:nvSpPr>
        <p:spPr>
          <a:xfrm>
            <a:off x="548640" y="4709160"/>
            <a:ext cx="7315200" cy="512064"/>
          </a:xfrm>
          <a:prstGeom prst="roundRect">
            <a:avLst>
              <a:gd name="adj" fmla="val 1428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5" name="a6_e"/>
          <p:cNvSpPr/>
          <p:nvPr/>
        </p:nvSpPr>
        <p:spPr>
          <a:xfrm>
            <a:off x="658368" y="4782312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6" name="a6_e"/>
          <p:cNvSpPr txBox="1"/>
          <p:nvPr/>
        </p:nvSpPr>
        <p:spPr>
          <a:xfrm>
            <a:off x="658368" y="4782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37" name="a6_e"/>
          <p:cNvSpPr txBox="1"/>
          <p:nvPr/>
        </p:nvSpPr>
        <p:spPr>
          <a:xfrm>
            <a:off x="1143000" y="470916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Read as hex</a:t>
            </a:r>
            <a:endParaRPr lang="en-US" sz="1400" dirty="0"/>
          </a:p>
        </p:txBody>
      </p:sp>
      <p:sp>
        <p:nvSpPr>
          <p:cNvPr id="38" name="a6_e"/>
          <p:cNvSpPr txBox="1"/>
          <p:nvPr/>
        </p:nvSpPr>
        <p:spPr>
          <a:xfrm>
            <a:off x="3291840" y="4709160"/>
            <a:ext cx="3931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4 9 0 3 9  →  549039</a:t>
            </a:r>
            <a:endParaRPr lang="en-US" sz="1400" dirty="0"/>
          </a:p>
        </p:txBody>
      </p:sp>
      <p:sp>
        <p:nvSpPr>
          <p:cNvPr id="39" name="a6_e"/>
          <p:cNvSpPr txBox="1"/>
          <p:nvPr/>
        </p:nvSpPr>
        <p:spPr>
          <a:xfrm>
            <a:off x="7086600" y="4709160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 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8138160" y="1691640"/>
            <a:ext cx="3520440" cy="3529584"/>
          </a:xfrm>
          <a:prstGeom prst="roundRect">
            <a:avLst>
              <a:gd name="adj" fmla="val 207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8321040" y="1783080"/>
            <a:ext cx="31546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Shortcut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Because x is the top bit of the address field, setting x = 1 just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adds 8000 hex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to the address: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1039 + 8000 = 9039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So the answer is opcode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54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followed by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9039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42" name="a7_e"/>
          <p:cNvSpPr/>
          <p:nvPr/>
        </p:nvSpPr>
        <p:spPr>
          <a:xfrm>
            <a:off x="548640" y="5440680"/>
            <a:ext cx="11109960" cy="5486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43" name="a7_e"/>
          <p:cNvSpPr txBox="1"/>
          <p:nvPr/>
        </p:nvSpPr>
        <p:spPr>
          <a:xfrm>
            <a:off x="777240" y="5440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Try it: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ALPHA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with ALPHA at 1033 and LDA = 00.  →  x = 0, so the answer is simply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001033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44" name="Text 42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§1.3.1; the same instruction appears in Beck's Fig. 2.2</a:t>
            </a:r>
            <a:endParaRPr lang="en-US" sz="1100" dirty="0"/>
          </a:p>
        </p:txBody>
      </p:sp>
      <p:sp>
        <p:nvSpPr>
          <p:cNvPr id="46" name="Text 4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SIC instruction set, grouped by job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43000"/>
          <a:ext cx="111099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788920"/>
                <a:gridCol w="1920240"/>
                <a:gridCol w="3337560"/>
                <a:gridCol w="1600200"/>
              </a:tblGrid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Group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Instructions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Opcodes (hex)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they do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 idea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Load / store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m  ·  STA m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 · 0C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← (m)   ·   m ← (A)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x = y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LDX · STX · LDL · STL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04 · 10 · 08 · 14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same for X and L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LDCH m  ·  STCH m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50 · 54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one byte ↔ rightmost byte of A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 = s[i]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Arithmetic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ADD · SUB · MUL · DIV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18 · 1C · 20 · 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← A op (m)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  −  *  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Compare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COMP m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CC ← compare A with (m)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 &gt; b ?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TIX m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X ← X + 1, then compare X with (m)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i++; i &lt; n ?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Jump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 · JEQ · JGT · JLT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3C · 30 · 34 · 38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PC ← m (always / if CC is = &gt; &lt;)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goto, if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Subroutine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JSUB m  ·  RSUB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48 · 4C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 ← PC, PC ← m  ·  PC ← L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call, return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Input/output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TD · RD · WD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E0 · D8 · DC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test device, read byte, write byte</a:t>
                      </a:r>
                      <a:endParaRPr lang="en-US" sz="13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getchar, putchar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7790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(m) means "the contents of memory at m". Students do not memorise opcodes: the assembler looks them up in its table (OPTAB, Lecture 3).</a:t>
            </a:r>
            <a:endParaRPr lang="en-US" sz="1250" dirty="0"/>
          </a:p>
        </p:txBody>
      </p:sp>
      <p:sp>
        <p:nvSpPr>
          <p:cNvPr id="5" name="Text 2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 and Appendix A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35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Assembler directives are your C declarations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directive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 is an order to the assembler, not to the CPU. It produces </a:t>
            </a:r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no instruction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: it only names memory and sets starting values, exactly like a declaration in C.</a:t>
            </a:r>
            <a:endParaRPr lang="en-US" sz="1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1099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566160"/>
                <a:gridCol w="42519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 declaration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SIC directive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Memory it reserves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five = 5;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FIVE    WORD  5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one word, starting value 5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count;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COUNT   RESW  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one word, no starting value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table[100];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TABLE   RESW  100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100 words = 300 bytes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char buf[4096];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BUFFER  RESB  4096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4096 bytes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char eof[] = "EOF";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EOF     BYTE  C'EOF'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 bytes: 45 4F 46 (no \0 at the end!)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char dev = 0xF1;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INPUT   BYTE  X'F1'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byte given in hex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(program begins / ends)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COPY START 1000 … END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where the program is loaded, where it starts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Watch the orange row: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C string ends with an invisible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SIC's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BYTE C'EOF'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exactly 3 bytes. Nothing marks the end, so the program must know the length.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 (directives used in §1.3.3 examples)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35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1: if–else becomes compare and jump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29184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29260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(numa &gt; numb)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 = numa;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 = numb;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069080" y="1188720"/>
            <a:ext cx="420624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233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434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636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89204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 (our assembler's listing)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270248" y="1572768"/>
            <a:ext cx="38404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  label  instr  operand  code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         LDA   NUMA   001012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1003         COMP  NUMB   281015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1006         JGT   ABIG   34100C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1009         LDA   NUMB   001015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100C  ABIG   STA   MAX    0C1018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1012  NUMA   WORD  17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1015  NUMB   WORD  42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1018  MAX    RESW  1</a:t>
            </a:r>
            <a:endParaRPr lang="en-US" sz="1200" dirty="0"/>
          </a:p>
        </p:txBody>
      </p:sp>
      <p:sp>
        <p:nvSpPr>
          <p:cNvPr id="15" name="a1_if"/>
          <p:cNvSpPr txBox="1"/>
          <p:nvPr/>
        </p:nvSpPr>
        <p:spPr>
          <a:xfrm>
            <a:off x="8503920" y="114300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NUMA</a:t>
            </a:r>
            <a:endParaRPr lang="en-US" sz="1300" dirty="0"/>
          </a:p>
        </p:txBody>
      </p:sp>
      <p:sp>
        <p:nvSpPr>
          <p:cNvPr id="16" name="a1_if"/>
          <p:cNvSpPr txBox="1"/>
          <p:nvPr/>
        </p:nvSpPr>
        <p:spPr>
          <a:xfrm>
            <a:off x="8503920" y="138988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 ← numa, as if "then" were already chosen.</a:t>
            </a:r>
            <a:endParaRPr lang="en-US" sz="1250" dirty="0"/>
          </a:p>
        </p:txBody>
      </p:sp>
      <p:sp>
        <p:nvSpPr>
          <p:cNvPr id="17" name="a2_if"/>
          <p:cNvSpPr txBox="1"/>
          <p:nvPr/>
        </p:nvSpPr>
        <p:spPr>
          <a:xfrm>
            <a:off x="8503920" y="1837944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NUMB</a:t>
            </a:r>
            <a:endParaRPr lang="en-US" sz="1300" dirty="0"/>
          </a:p>
        </p:txBody>
      </p:sp>
      <p:sp>
        <p:nvSpPr>
          <p:cNvPr id="18" name="a2_if"/>
          <p:cNvSpPr txBox="1"/>
          <p:nvPr/>
        </p:nvSpPr>
        <p:spPr>
          <a:xfrm>
            <a:off x="8503920" y="2084832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Compare A with numb: 17 &lt; 42, so CC = '&lt;'.</a:t>
            </a:r>
            <a:endParaRPr lang="en-US" sz="1250" dirty="0"/>
          </a:p>
        </p:txBody>
      </p:sp>
      <p:sp>
        <p:nvSpPr>
          <p:cNvPr id="19" name="a3_if"/>
          <p:cNvSpPr txBox="1"/>
          <p:nvPr/>
        </p:nvSpPr>
        <p:spPr>
          <a:xfrm>
            <a:off x="8503920" y="2532888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JGT ABIG</a:t>
            </a:r>
            <a:endParaRPr lang="en-US" sz="1300" dirty="0"/>
          </a:p>
        </p:txBody>
      </p:sp>
      <p:sp>
        <p:nvSpPr>
          <p:cNvPr id="20" name="a3_if"/>
          <p:cNvSpPr txBox="1"/>
          <p:nvPr/>
        </p:nvSpPr>
        <p:spPr>
          <a:xfrm>
            <a:off x="8503920" y="277977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Jump only if CC is '&gt;'. It is not, so carry on.</a:t>
            </a:r>
            <a:endParaRPr lang="en-US" sz="1250" dirty="0"/>
          </a:p>
        </p:txBody>
      </p:sp>
      <p:sp>
        <p:nvSpPr>
          <p:cNvPr id="21" name="a4_if"/>
          <p:cNvSpPr txBox="1"/>
          <p:nvPr/>
        </p:nvSpPr>
        <p:spPr>
          <a:xfrm>
            <a:off x="8503920" y="3227832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NUMB</a:t>
            </a:r>
            <a:endParaRPr lang="en-US" sz="1300" dirty="0"/>
          </a:p>
        </p:txBody>
      </p:sp>
      <p:sp>
        <p:nvSpPr>
          <p:cNvPr id="22" name="a4_if"/>
          <p:cNvSpPr txBox="1"/>
          <p:nvPr/>
        </p:nvSpPr>
        <p:spPr>
          <a:xfrm>
            <a:off x="8503920" y="3474720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The else part: replace A with numb (42).</a:t>
            </a:r>
            <a:endParaRPr lang="en-US" sz="1250" dirty="0"/>
          </a:p>
        </p:txBody>
      </p:sp>
      <p:sp>
        <p:nvSpPr>
          <p:cNvPr id="23" name="a5_if"/>
          <p:cNvSpPr txBox="1"/>
          <p:nvPr/>
        </p:nvSpPr>
        <p:spPr>
          <a:xfrm>
            <a:off x="8503920" y="3922776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MAX</a:t>
            </a:r>
            <a:endParaRPr lang="en-US" sz="1300" dirty="0"/>
          </a:p>
        </p:txBody>
      </p:sp>
      <p:sp>
        <p:nvSpPr>
          <p:cNvPr id="24" name="a5_if"/>
          <p:cNvSpPr txBox="1"/>
          <p:nvPr/>
        </p:nvSpPr>
        <p:spPr>
          <a:xfrm>
            <a:off x="8503920" y="4169664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Both paths meet here. max = 42.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3429000"/>
            <a:ext cx="3291840" cy="2514600"/>
          </a:xfrm>
          <a:prstGeom prst="roundRect">
            <a:avLst>
              <a:gd name="adj" fmla="val 290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731520" y="35935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31520" y="35935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31520" y="3959352"/>
            <a:ext cx="2926080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Two paths meet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Both paths end at one place (ABIG), just like the code after an if–else in C.</a:t>
            </a:r>
            <a:endParaRPr lang="en-US" sz="1400" dirty="0"/>
          </a:p>
        </p:txBody>
      </p:sp>
      <p:sp>
        <p:nvSpPr>
          <p:cNvPr id="29" name="a6_if"/>
          <p:cNvSpPr/>
          <p:nvPr/>
        </p:nvSpPr>
        <p:spPr>
          <a:xfrm>
            <a:off x="4069080" y="4663440"/>
            <a:ext cx="758952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0" name="a6_if"/>
          <p:cNvSpPr txBox="1"/>
          <p:nvPr/>
        </p:nvSpPr>
        <p:spPr>
          <a:xfrm>
            <a:off x="4251960" y="4709160"/>
            <a:ext cx="7269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Different from C: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of C is split in two.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COMP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only remembers the result in the condition code;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jump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reads it later. Notice the trick too: A already holds numa, so the "then" part needs no instruction at all.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§1.3.3 (SIC programming examples)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2: a for-loop with the index register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657600" cy="1417320"/>
          </a:xfrm>
          <a:prstGeom prst="roundRect">
            <a:avLst>
              <a:gd name="adj" fmla="val 645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5; i++)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str2[i] = str1[i];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788920"/>
            <a:ext cx="3657600" cy="3154680"/>
          </a:xfrm>
          <a:prstGeom prst="roundRect">
            <a:avLst>
              <a:gd name="adj" fmla="val 289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2916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2916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2916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28346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172968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LDX   ZERO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MOVECH  LDCH  STR1,X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STCH  STR2,X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TIX   FIVE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JLT   MOVECH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STR1    BYTE  C'HELLO'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STR2    RESB  5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ZERO    WORD  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FIVE    WORD  5</a:t>
            </a:r>
            <a:endParaRPr lang="en-US" sz="1250" dirty="0"/>
          </a:p>
        </p:txBody>
      </p:sp>
      <p:sp>
        <p:nvSpPr>
          <p:cNvPr id="15" name="a1_lp"/>
          <p:cNvSpPr/>
          <p:nvPr/>
        </p:nvSpPr>
        <p:spPr>
          <a:xfrm>
            <a:off x="4480560" y="1188720"/>
            <a:ext cx="717804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lp"/>
          <p:cNvSpPr/>
          <p:nvPr/>
        </p:nvSpPr>
        <p:spPr>
          <a:xfrm>
            <a:off x="4617720" y="1316736"/>
            <a:ext cx="41148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a1_lp"/>
          <p:cNvSpPr txBox="1"/>
          <p:nvPr/>
        </p:nvSpPr>
        <p:spPr>
          <a:xfrm>
            <a:off x="4617720" y="1316736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</a:t>
            </a:r>
            <a:endParaRPr lang="en-US" sz="1000" dirty="0"/>
          </a:p>
        </p:txBody>
      </p:sp>
      <p:sp>
        <p:nvSpPr>
          <p:cNvPr id="18" name="a1_lp"/>
          <p:cNvSpPr txBox="1"/>
          <p:nvPr/>
        </p:nvSpPr>
        <p:spPr>
          <a:xfrm>
            <a:off x="5120640" y="128016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= 0</a:t>
            </a:r>
            <a:endParaRPr lang="en-US" sz="1350" dirty="0"/>
          </a:p>
        </p:txBody>
      </p:sp>
      <p:sp>
        <p:nvSpPr>
          <p:cNvPr id="19" name="a1_lp"/>
          <p:cNvSpPr/>
          <p:nvPr/>
        </p:nvSpPr>
        <p:spPr>
          <a:xfrm>
            <a:off x="7543800" y="1316736"/>
            <a:ext cx="50292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0" name="a1_lp"/>
          <p:cNvSpPr txBox="1"/>
          <p:nvPr/>
        </p:nvSpPr>
        <p:spPr>
          <a:xfrm>
            <a:off x="7543800" y="1316736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SIC</a:t>
            </a:r>
            <a:endParaRPr lang="en-US" sz="1000" dirty="0"/>
          </a:p>
        </p:txBody>
      </p:sp>
      <p:sp>
        <p:nvSpPr>
          <p:cNvPr id="21" name="a1_lp"/>
          <p:cNvSpPr txBox="1"/>
          <p:nvPr/>
        </p:nvSpPr>
        <p:spPr>
          <a:xfrm>
            <a:off x="8138160" y="1280160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LDX ZERO</a:t>
            </a:r>
            <a:endParaRPr lang="en-US" sz="1350" dirty="0"/>
          </a:p>
        </p:txBody>
      </p:sp>
      <p:sp>
        <p:nvSpPr>
          <p:cNvPr id="22" name="a1_lp"/>
          <p:cNvSpPr txBox="1"/>
          <p:nvPr/>
        </p:nvSpPr>
        <p:spPr>
          <a:xfrm>
            <a:off x="4617720" y="1691640"/>
            <a:ext cx="6903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X starts at 0. X is our i.</a:t>
            </a:r>
            <a:endParaRPr lang="en-US" sz="1350" dirty="0"/>
          </a:p>
        </p:txBody>
      </p:sp>
      <p:sp>
        <p:nvSpPr>
          <p:cNvPr id="23" name="a2_lp"/>
          <p:cNvSpPr/>
          <p:nvPr/>
        </p:nvSpPr>
        <p:spPr>
          <a:xfrm>
            <a:off x="4480560" y="2322576"/>
            <a:ext cx="7178040" cy="1024128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2_lp"/>
          <p:cNvSpPr/>
          <p:nvPr/>
        </p:nvSpPr>
        <p:spPr>
          <a:xfrm>
            <a:off x="4617720" y="2450592"/>
            <a:ext cx="41148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a2_lp"/>
          <p:cNvSpPr txBox="1"/>
          <p:nvPr/>
        </p:nvSpPr>
        <p:spPr>
          <a:xfrm>
            <a:off x="4617720" y="245059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</a:t>
            </a:r>
            <a:endParaRPr lang="en-US" sz="1000" dirty="0"/>
          </a:p>
        </p:txBody>
      </p:sp>
      <p:sp>
        <p:nvSpPr>
          <p:cNvPr id="26" name="a2_lp"/>
          <p:cNvSpPr txBox="1"/>
          <p:nvPr/>
        </p:nvSpPr>
        <p:spPr>
          <a:xfrm>
            <a:off x="5120640" y="2414016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str2[i] = str1[i]</a:t>
            </a:r>
            <a:endParaRPr lang="en-US" sz="1350" dirty="0"/>
          </a:p>
        </p:txBody>
      </p:sp>
      <p:sp>
        <p:nvSpPr>
          <p:cNvPr id="27" name="a2_lp"/>
          <p:cNvSpPr/>
          <p:nvPr/>
        </p:nvSpPr>
        <p:spPr>
          <a:xfrm>
            <a:off x="7543800" y="2450592"/>
            <a:ext cx="50292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8" name="a2_lp"/>
          <p:cNvSpPr txBox="1"/>
          <p:nvPr/>
        </p:nvSpPr>
        <p:spPr>
          <a:xfrm>
            <a:off x="7543800" y="245059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SIC</a:t>
            </a:r>
            <a:endParaRPr lang="en-US" sz="1000" dirty="0"/>
          </a:p>
        </p:txBody>
      </p:sp>
      <p:sp>
        <p:nvSpPr>
          <p:cNvPr id="29" name="a2_lp"/>
          <p:cNvSpPr txBox="1"/>
          <p:nvPr/>
        </p:nvSpPr>
        <p:spPr>
          <a:xfrm>
            <a:off x="8138160" y="2414016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LDCH STR1,X  ·  STCH STR2,X</a:t>
            </a:r>
            <a:endParaRPr lang="en-US" sz="1350" dirty="0"/>
          </a:p>
        </p:txBody>
      </p:sp>
      <p:sp>
        <p:nvSpPr>
          <p:cNvPr id="30" name="a2_lp"/>
          <p:cNvSpPr txBox="1"/>
          <p:nvPr/>
        </p:nvSpPr>
        <p:spPr>
          <a:xfrm>
            <a:off x="4617720" y="2825496"/>
            <a:ext cx="6903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Copy one byte through A. Indexed: TA = STR1 + X, then STR2 + X.</a:t>
            </a:r>
            <a:endParaRPr lang="en-US" sz="1350" dirty="0"/>
          </a:p>
        </p:txBody>
      </p:sp>
      <p:sp>
        <p:nvSpPr>
          <p:cNvPr id="31" name="a3_lp"/>
          <p:cNvSpPr/>
          <p:nvPr/>
        </p:nvSpPr>
        <p:spPr>
          <a:xfrm>
            <a:off x="4480560" y="3456432"/>
            <a:ext cx="717804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2" name="a3_lp"/>
          <p:cNvSpPr/>
          <p:nvPr/>
        </p:nvSpPr>
        <p:spPr>
          <a:xfrm>
            <a:off x="4617720" y="3584448"/>
            <a:ext cx="41148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3" name="a3_lp"/>
          <p:cNvSpPr txBox="1"/>
          <p:nvPr/>
        </p:nvSpPr>
        <p:spPr>
          <a:xfrm>
            <a:off x="4617720" y="35844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</a:t>
            </a:r>
            <a:endParaRPr lang="en-US" sz="1000" dirty="0"/>
          </a:p>
        </p:txBody>
      </p:sp>
      <p:sp>
        <p:nvSpPr>
          <p:cNvPr id="34" name="a3_lp"/>
          <p:cNvSpPr txBox="1"/>
          <p:nvPr/>
        </p:nvSpPr>
        <p:spPr>
          <a:xfrm>
            <a:off x="5120640" y="3547872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i++  and  i &lt; 5</a:t>
            </a:r>
            <a:endParaRPr lang="en-US" sz="1350" dirty="0"/>
          </a:p>
        </p:txBody>
      </p:sp>
      <p:sp>
        <p:nvSpPr>
          <p:cNvPr id="35" name="a3_lp"/>
          <p:cNvSpPr/>
          <p:nvPr/>
        </p:nvSpPr>
        <p:spPr>
          <a:xfrm>
            <a:off x="7543800" y="3584448"/>
            <a:ext cx="50292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6" name="a3_lp"/>
          <p:cNvSpPr txBox="1"/>
          <p:nvPr/>
        </p:nvSpPr>
        <p:spPr>
          <a:xfrm>
            <a:off x="7543800" y="358444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SIC</a:t>
            </a:r>
            <a:endParaRPr lang="en-US" sz="1000" dirty="0"/>
          </a:p>
        </p:txBody>
      </p:sp>
      <p:sp>
        <p:nvSpPr>
          <p:cNvPr id="37" name="a3_lp"/>
          <p:cNvSpPr txBox="1"/>
          <p:nvPr/>
        </p:nvSpPr>
        <p:spPr>
          <a:xfrm>
            <a:off x="8138160" y="3547872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TIX FIVE</a:t>
            </a:r>
            <a:endParaRPr lang="en-US" sz="1350" dirty="0"/>
          </a:p>
        </p:txBody>
      </p:sp>
      <p:sp>
        <p:nvSpPr>
          <p:cNvPr id="38" name="a3_lp"/>
          <p:cNvSpPr txBox="1"/>
          <p:nvPr/>
        </p:nvSpPr>
        <p:spPr>
          <a:xfrm>
            <a:off x="4617720" y="3959352"/>
            <a:ext cx="6903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Two jobs in one: X = X + 1, then compare X with 5 and set CC.</a:t>
            </a:r>
            <a:endParaRPr lang="en-US" sz="1350" dirty="0"/>
          </a:p>
        </p:txBody>
      </p:sp>
      <p:sp>
        <p:nvSpPr>
          <p:cNvPr id="39" name="a4_lp"/>
          <p:cNvSpPr/>
          <p:nvPr/>
        </p:nvSpPr>
        <p:spPr>
          <a:xfrm>
            <a:off x="4480560" y="4590288"/>
            <a:ext cx="7178040" cy="1024128"/>
          </a:xfrm>
          <a:prstGeom prst="roundRect">
            <a:avLst>
              <a:gd name="adj" fmla="val 714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0" name="a4_lp"/>
          <p:cNvSpPr/>
          <p:nvPr/>
        </p:nvSpPr>
        <p:spPr>
          <a:xfrm>
            <a:off x="4617720" y="4718304"/>
            <a:ext cx="41148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41" name="a4_lp"/>
          <p:cNvSpPr txBox="1"/>
          <p:nvPr/>
        </p:nvSpPr>
        <p:spPr>
          <a:xfrm>
            <a:off x="4617720" y="471830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</a:t>
            </a:r>
            <a:endParaRPr lang="en-US" sz="1000" dirty="0"/>
          </a:p>
        </p:txBody>
      </p:sp>
      <p:sp>
        <p:nvSpPr>
          <p:cNvPr id="42" name="a4_lp"/>
          <p:cNvSpPr txBox="1"/>
          <p:nvPr/>
        </p:nvSpPr>
        <p:spPr>
          <a:xfrm>
            <a:off x="5120640" y="4681728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back to the top</a:t>
            </a:r>
            <a:endParaRPr lang="en-US" sz="1350" dirty="0"/>
          </a:p>
        </p:txBody>
      </p:sp>
      <p:sp>
        <p:nvSpPr>
          <p:cNvPr id="43" name="a4_lp"/>
          <p:cNvSpPr/>
          <p:nvPr/>
        </p:nvSpPr>
        <p:spPr>
          <a:xfrm>
            <a:off x="7543800" y="4718304"/>
            <a:ext cx="50292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44" name="a4_lp"/>
          <p:cNvSpPr txBox="1"/>
          <p:nvPr/>
        </p:nvSpPr>
        <p:spPr>
          <a:xfrm>
            <a:off x="7543800" y="4718304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SIC</a:t>
            </a:r>
            <a:endParaRPr lang="en-US" sz="1000" dirty="0"/>
          </a:p>
        </p:txBody>
      </p:sp>
      <p:sp>
        <p:nvSpPr>
          <p:cNvPr id="45" name="a4_lp"/>
          <p:cNvSpPr txBox="1"/>
          <p:nvPr/>
        </p:nvSpPr>
        <p:spPr>
          <a:xfrm>
            <a:off x="8138160" y="4681728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JLT MOVECH</a:t>
            </a:r>
            <a:endParaRPr lang="en-US" sz="1350" dirty="0"/>
          </a:p>
        </p:txBody>
      </p:sp>
      <p:sp>
        <p:nvSpPr>
          <p:cNvPr id="46" name="a4_lp"/>
          <p:cNvSpPr txBox="1"/>
          <p:nvPr/>
        </p:nvSpPr>
        <p:spPr>
          <a:xfrm>
            <a:off x="4617720" y="5093208"/>
            <a:ext cx="6903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If CC is '&lt;', jump to MOVECH. When X reaches 5, CC is '=' and we fall through.</a:t>
            </a:r>
            <a:endParaRPr lang="en-US" sz="1350" dirty="0"/>
          </a:p>
        </p:txBody>
      </p:sp>
      <p:sp>
        <p:nvSpPr>
          <p:cNvPr id="47" name="Text 45"/>
          <p:cNvSpPr txBox="1"/>
          <p:nvPr/>
        </p:nvSpPr>
        <p:spPr>
          <a:xfrm>
            <a:off x="4480560" y="5733288"/>
            <a:ext cx="7178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Run it: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i="1" dirty="0">
                <a:solidFill>
                  <a:schemeClr val="accent3"/>
                </a:solidFill>
              </a:rPr>
              <a:t>21 instructions</a:t>
            </a:r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 (1 + 5 rounds × 4) copy HELLO. The next slide shows every one.</a:t>
            </a:r>
            <a:endParaRPr lang="en-US" sz="1300" dirty="0"/>
          </a:p>
        </p:txBody>
      </p:sp>
      <p:sp>
        <p:nvSpPr>
          <p:cNvPr id="49" name="Text 4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loop run, instruction by instruction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 minute,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orange C part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the top-left changes as each SIC line runs.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X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grows by 1 only at TIX.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holds one character at a time: the byte travels through it.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target address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the caption is always STR + X.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round 5, CC becomes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'='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JLT stops jumping.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35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3: a function call with JSUB and RSUB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42900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0632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square(int x)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x * x;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res1 = square(7);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res2 = square(12);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06240" y="1188720"/>
            <a:ext cx="3886200" cy="3611880"/>
          </a:xfrm>
          <a:prstGeom prst="roundRect">
            <a:avLst>
              <a:gd name="adj" fmla="val 253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3708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5720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7731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029200" y="123444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407408" y="1572768"/>
            <a:ext cx="3520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         LDA   NUM1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1003         JSUB  SQUARE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1006         STA   RES1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1009         LDA   NUM2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100C         JSUB  SQUARE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100F         STA   RES2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1015  SQUARE STA   TEMP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1018         MUL   TEMP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101B         RSUB</a:t>
            </a:r>
            <a:endParaRPr lang="en-US" sz="1250" dirty="0"/>
          </a:p>
        </p:txBody>
      </p:sp>
      <p:sp>
        <p:nvSpPr>
          <p:cNvPr id="15" name="a1_s"/>
          <p:cNvSpPr/>
          <p:nvPr/>
        </p:nvSpPr>
        <p:spPr>
          <a:xfrm>
            <a:off x="8321040" y="1188720"/>
            <a:ext cx="3337560" cy="786384"/>
          </a:xfrm>
          <a:prstGeom prst="roundRect">
            <a:avLst>
              <a:gd name="adj" fmla="val 930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s"/>
          <p:cNvSpPr txBox="1"/>
          <p:nvPr/>
        </p:nvSpPr>
        <p:spPr>
          <a:xfrm>
            <a:off x="8458200" y="1216152"/>
            <a:ext cx="3108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JSUB at 1003</a:t>
            </a:r>
            <a:endParaRPr lang="en-US" sz="12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 ← 1006 (the next instruction), PC ← 1015</a:t>
            </a:r>
            <a:endParaRPr lang="en-US" sz="1250" dirty="0"/>
          </a:p>
        </p:txBody>
      </p:sp>
      <p:sp>
        <p:nvSpPr>
          <p:cNvPr id="17" name="a2_s"/>
          <p:cNvSpPr/>
          <p:nvPr/>
        </p:nvSpPr>
        <p:spPr>
          <a:xfrm>
            <a:off x="8321040" y="2093976"/>
            <a:ext cx="3337560" cy="786384"/>
          </a:xfrm>
          <a:prstGeom prst="roundRect">
            <a:avLst>
              <a:gd name="adj" fmla="val 930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a2_s"/>
          <p:cNvSpPr txBox="1"/>
          <p:nvPr/>
        </p:nvSpPr>
        <p:spPr>
          <a:xfrm>
            <a:off x="8458200" y="2121408"/>
            <a:ext cx="3108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RSUB</a:t>
            </a:r>
            <a:endParaRPr lang="en-US" sz="12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PC ← L = 1006.  A = 49, stored in RES1</a:t>
            </a:r>
            <a:endParaRPr lang="en-US" sz="1250" dirty="0"/>
          </a:p>
        </p:txBody>
      </p:sp>
      <p:sp>
        <p:nvSpPr>
          <p:cNvPr id="19" name="a3_s"/>
          <p:cNvSpPr/>
          <p:nvPr/>
        </p:nvSpPr>
        <p:spPr>
          <a:xfrm>
            <a:off x="8321040" y="2999232"/>
            <a:ext cx="3337560" cy="786384"/>
          </a:xfrm>
          <a:prstGeom prst="roundRect">
            <a:avLst>
              <a:gd name="adj" fmla="val 930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s"/>
          <p:cNvSpPr txBox="1"/>
          <p:nvPr/>
        </p:nvSpPr>
        <p:spPr>
          <a:xfrm>
            <a:off x="8458200" y="3026664"/>
            <a:ext cx="3108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JSUB at 100C</a:t>
            </a:r>
            <a:endParaRPr lang="en-US" sz="12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 ← 100F, PC ← 1015</a:t>
            </a:r>
            <a:endParaRPr lang="en-US" sz="1250" dirty="0"/>
          </a:p>
        </p:txBody>
      </p:sp>
      <p:sp>
        <p:nvSpPr>
          <p:cNvPr id="21" name="a4_s"/>
          <p:cNvSpPr/>
          <p:nvPr/>
        </p:nvSpPr>
        <p:spPr>
          <a:xfrm>
            <a:off x="8321040" y="3904488"/>
            <a:ext cx="3337560" cy="786384"/>
          </a:xfrm>
          <a:prstGeom prst="roundRect">
            <a:avLst>
              <a:gd name="adj" fmla="val 930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a4_s"/>
          <p:cNvSpPr txBox="1"/>
          <p:nvPr/>
        </p:nvSpPr>
        <p:spPr>
          <a:xfrm>
            <a:off x="8458200" y="3931920"/>
            <a:ext cx="3108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RSUB</a:t>
            </a:r>
            <a:endParaRPr lang="en-US" sz="12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PC ← L = 100F.  A = 144, stored in RES2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3703320"/>
            <a:ext cx="342900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31520" y="38679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31520" y="3867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31520" y="4233672"/>
            <a:ext cx="306324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Call and return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Like C: jump into the function, run it, come back to the line after the call.</a:t>
            </a:r>
            <a:endParaRPr lang="en-US" sz="1400" dirty="0"/>
          </a:p>
        </p:txBody>
      </p:sp>
      <p:sp>
        <p:nvSpPr>
          <p:cNvPr id="27" name="a5_s"/>
          <p:cNvSpPr/>
          <p:nvPr/>
        </p:nvSpPr>
        <p:spPr>
          <a:xfrm>
            <a:off x="4206240" y="4983480"/>
            <a:ext cx="745236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a5_s"/>
          <p:cNvSpPr txBox="1"/>
          <p:nvPr/>
        </p:nvSpPr>
        <p:spPr>
          <a:xfrm>
            <a:off x="4389120" y="498348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Different from C: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argument and the result both travel in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by agreement only. And the return address lives in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not on a stack: if SQUARE called another routine, it would first have to save L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§1.3.1 (JSUB, RSUB, register L)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SIC/XE: the extended machine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More memory, more registers, four instruction formats, and the addressing modes real CPUs use.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35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SIC/XE adds to SIC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3152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103120"/>
                <a:gridCol w="31089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SIC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SIC/XE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Memory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32 KB (2¹⁵ bytes)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MB (2²⁰ bytes)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Registers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A, X, L, PC, SW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+ B (base), S, T (general), F (48-bit float)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Instruction formats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one: 3 bytes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four: 1, 2, 3 or 4 bytes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Addressing modes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direct, indexed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+ immediate, indirect, PC-relative, base-relative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Floating point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48-bit (ADDF, MULF …)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Register-to-register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ADDR S,A  ·  COMPR A,S  ·  CLEAR X …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138160" y="1188720"/>
            <a:ext cx="3520440" cy="475488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8321040" y="1280160"/>
            <a:ext cx="315468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Why the changes?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1 MB of memory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needs 20-bit addresses, which do not fit in the old 15-bit field. So XE adds a 4-byte format.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More registers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mean fewer trips to memory. In C terms: more values can stay "in your hands" instead of in variables.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XE is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upward compatible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an old SIC program still runs.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§1.3.2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35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four instruction formats of SIC/XE</a:t>
            </a:r>
            <a:endParaRPr lang="en-US" sz="3000" dirty="0"/>
          </a:p>
        </p:txBody>
      </p:sp>
      <p:sp>
        <p:nvSpPr>
          <p:cNvPr id="3" name="a1_f"/>
          <p:cNvSpPr txBox="1"/>
          <p:nvPr/>
        </p:nvSpPr>
        <p:spPr>
          <a:xfrm>
            <a:off x="548640" y="1234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Format 1  ·  1 byte</a:t>
            </a:r>
            <a:endParaRPr lang="en-US" sz="1500" dirty="0"/>
          </a:p>
        </p:txBody>
      </p:sp>
      <p:sp>
        <p:nvSpPr>
          <p:cNvPr id="4" name="a1_f"/>
          <p:cNvSpPr txBox="1"/>
          <p:nvPr/>
        </p:nvSpPr>
        <p:spPr>
          <a:xfrm>
            <a:off x="548640" y="16002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3"/>
                </a:solidFill>
              </a:rPr>
              <a:t>no operand, e.g. FIX, HIO</a:t>
            </a:r>
            <a:endParaRPr lang="en-US" sz="1250" dirty="0"/>
          </a:p>
        </p:txBody>
      </p:sp>
      <p:sp>
        <p:nvSpPr>
          <p:cNvPr id="5" name="a1_f"/>
          <p:cNvSpPr/>
          <p:nvPr/>
        </p:nvSpPr>
        <p:spPr>
          <a:xfrm>
            <a:off x="3063240" y="1234440"/>
            <a:ext cx="213741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" name="a1_f"/>
          <p:cNvSpPr txBox="1"/>
          <p:nvPr/>
        </p:nvSpPr>
        <p:spPr>
          <a:xfrm>
            <a:off x="3063240" y="1234440"/>
            <a:ext cx="21374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opcode</a:t>
            </a:r>
            <a:endParaRPr lang="en-US" sz="1300" dirty="0"/>
          </a:p>
        </p:txBody>
      </p:sp>
      <p:sp>
        <p:nvSpPr>
          <p:cNvPr id="7" name="a1_f"/>
          <p:cNvSpPr txBox="1"/>
          <p:nvPr/>
        </p:nvSpPr>
        <p:spPr>
          <a:xfrm>
            <a:off x="2880360" y="1810512"/>
            <a:ext cx="25031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(8)</a:t>
            </a:r>
            <a:endParaRPr lang="en-US" sz="1050" dirty="0"/>
          </a:p>
        </p:txBody>
      </p:sp>
      <p:sp>
        <p:nvSpPr>
          <p:cNvPr id="8" name="a2_f"/>
          <p:cNvSpPr txBox="1"/>
          <p:nvPr/>
        </p:nvSpPr>
        <p:spPr>
          <a:xfrm>
            <a:off x="548640" y="244144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Format 2  ·  2 bytes</a:t>
            </a:r>
            <a:endParaRPr lang="en-US" sz="1500" dirty="0"/>
          </a:p>
        </p:txBody>
      </p:sp>
      <p:sp>
        <p:nvSpPr>
          <p:cNvPr id="9" name="a2_f"/>
          <p:cNvSpPr txBox="1"/>
          <p:nvPr/>
        </p:nvSpPr>
        <p:spPr>
          <a:xfrm>
            <a:off x="548640" y="2807208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3"/>
                </a:solidFill>
              </a:rPr>
              <a:t>two registers: ADDR S,A = 9040</a:t>
            </a:r>
            <a:endParaRPr lang="en-US" sz="1250" dirty="0"/>
          </a:p>
        </p:txBody>
      </p:sp>
      <p:sp>
        <p:nvSpPr>
          <p:cNvPr id="10" name="a2_f"/>
          <p:cNvSpPr/>
          <p:nvPr/>
        </p:nvSpPr>
        <p:spPr>
          <a:xfrm>
            <a:off x="3063240" y="2441448"/>
            <a:ext cx="213741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1" name="a2_f"/>
          <p:cNvSpPr txBox="1"/>
          <p:nvPr/>
        </p:nvSpPr>
        <p:spPr>
          <a:xfrm>
            <a:off x="3063240" y="2441448"/>
            <a:ext cx="21374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opcode</a:t>
            </a:r>
            <a:endParaRPr lang="en-US" sz="1300" dirty="0"/>
          </a:p>
        </p:txBody>
      </p:sp>
      <p:sp>
        <p:nvSpPr>
          <p:cNvPr id="12" name="a2_f"/>
          <p:cNvSpPr txBox="1"/>
          <p:nvPr/>
        </p:nvSpPr>
        <p:spPr>
          <a:xfrm>
            <a:off x="2880360" y="3017520"/>
            <a:ext cx="25031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(8)</a:t>
            </a:r>
            <a:endParaRPr lang="en-US" sz="1050" dirty="0"/>
          </a:p>
        </p:txBody>
      </p:sp>
      <p:sp>
        <p:nvSpPr>
          <p:cNvPr id="13" name="a2_f"/>
          <p:cNvSpPr/>
          <p:nvPr/>
        </p:nvSpPr>
        <p:spPr>
          <a:xfrm>
            <a:off x="5200650" y="2441448"/>
            <a:ext cx="1068705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4" name="a2_f"/>
          <p:cNvSpPr txBox="1"/>
          <p:nvPr/>
        </p:nvSpPr>
        <p:spPr>
          <a:xfrm>
            <a:off x="5200650" y="2441448"/>
            <a:ext cx="106870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r1</a:t>
            </a:r>
            <a:endParaRPr lang="en-US" sz="1300" dirty="0"/>
          </a:p>
        </p:txBody>
      </p:sp>
      <p:sp>
        <p:nvSpPr>
          <p:cNvPr id="15" name="a2_f"/>
          <p:cNvSpPr txBox="1"/>
          <p:nvPr/>
        </p:nvSpPr>
        <p:spPr>
          <a:xfrm>
            <a:off x="5017770" y="3017520"/>
            <a:ext cx="143446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(4)</a:t>
            </a:r>
            <a:endParaRPr lang="en-US" sz="1050" dirty="0"/>
          </a:p>
        </p:txBody>
      </p:sp>
      <p:sp>
        <p:nvSpPr>
          <p:cNvPr id="16" name="a2_f"/>
          <p:cNvSpPr/>
          <p:nvPr/>
        </p:nvSpPr>
        <p:spPr>
          <a:xfrm>
            <a:off x="6269355" y="2441448"/>
            <a:ext cx="1068705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7" name="a2_f"/>
          <p:cNvSpPr txBox="1"/>
          <p:nvPr/>
        </p:nvSpPr>
        <p:spPr>
          <a:xfrm>
            <a:off x="6269355" y="2441448"/>
            <a:ext cx="106870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r2</a:t>
            </a:r>
            <a:endParaRPr lang="en-US" sz="1300" dirty="0"/>
          </a:p>
        </p:txBody>
      </p:sp>
      <p:sp>
        <p:nvSpPr>
          <p:cNvPr id="18" name="a2_f"/>
          <p:cNvSpPr txBox="1"/>
          <p:nvPr/>
        </p:nvSpPr>
        <p:spPr>
          <a:xfrm>
            <a:off x="6086475" y="3017520"/>
            <a:ext cx="143446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(4)</a:t>
            </a:r>
            <a:endParaRPr lang="en-US" sz="1050" dirty="0"/>
          </a:p>
        </p:txBody>
      </p:sp>
      <p:sp>
        <p:nvSpPr>
          <p:cNvPr id="19" name="a3_f"/>
          <p:cNvSpPr txBox="1"/>
          <p:nvPr/>
        </p:nvSpPr>
        <p:spPr>
          <a:xfrm>
            <a:off x="548640" y="364845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Format 3  ·  3 bytes</a:t>
            </a:r>
            <a:endParaRPr lang="en-US" sz="1500" dirty="0"/>
          </a:p>
        </p:txBody>
      </p:sp>
      <p:sp>
        <p:nvSpPr>
          <p:cNvPr id="20" name="a3_f"/>
          <p:cNvSpPr txBox="1"/>
          <p:nvPr/>
        </p:nvSpPr>
        <p:spPr>
          <a:xfrm>
            <a:off x="548640" y="4014216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3"/>
                </a:solidFill>
              </a:rPr>
              <a:t>the common case: LDA ALPHA</a:t>
            </a:r>
            <a:endParaRPr lang="en-US" sz="1250" dirty="0"/>
          </a:p>
        </p:txBody>
      </p:sp>
      <p:sp>
        <p:nvSpPr>
          <p:cNvPr id="21" name="a3_f"/>
          <p:cNvSpPr/>
          <p:nvPr/>
        </p:nvSpPr>
        <p:spPr>
          <a:xfrm>
            <a:off x="3063240" y="3648456"/>
            <a:ext cx="1603057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a3_f"/>
          <p:cNvSpPr txBox="1"/>
          <p:nvPr/>
        </p:nvSpPr>
        <p:spPr>
          <a:xfrm>
            <a:off x="3063240" y="3648456"/>
            <a:ext cx="160305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opcode</a:t>
            </a:r>
            <a:endParaRPr lang="en-US" sz="1200" dirty="0"/>
          </a:p>
        </p:txBody>
      </p:sp>
      <p:sp>
        <p:nvSpPr>
          <p:cNvPr id="23" name="a3_f"/>
          <p:cNvSpPr txBox="1"/>
          <p:nvPr/>
        </p:nvSpPr>
        <p:spPr>
          <a:xfrm>
            <a:off x="2880360" y="4224528"/>
            <a:ext cx="196881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(6)</a:t>
            </a:r>
            <a:endParaRPr lang="en-US" sz="1050" dirty="0"/>
          </a:p>
        </p:txBody>
      </p:sp>
      <p:sp>
        <p:nvSpPr>
          <p:cNvPr id="24" name="a3_f"/>
          <p:cNvSpPr/>
          <p:nvPr/>
        </p:nvSpPr>
        <p:spPr>
          <a:xfrm>
            <a:off x="4666298" y="3648456"/>
            <a:ext cx="267176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a3_f"/>
          <p:cNvSpPr txBox="1"/>
          <p:nvPr/>
        </p:nvSpPr>
        <p:spPr>
          <a:xfrm>
            <a:off x="4666298" y="3648456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1200" dirty="0"/>
          </a:p>
        </p:txBody>
      </p:sp>
      <p:sp>
        <p:nvSpPr>
          <p:cNvPr id="26" name="a3_f"/>
          <p:cNvSpPr txBox="1"/>
          <p:nvPr/>
        </p:nvSpPr>
        <p:spPr>
          <a:xfrm>
            <a:off x="4483418" y="4224528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27" name="a3_f"/>
          <p:cNvSpPr/>
          <p:nvPr/>
        </p:nvSpPr>
        <p:spPr>
          <a:xfrm>
            <a:off x="4933474" y="3648456"/>
            <a:ext cx="267176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8" name="a3_f"/>
          <p:cNvSpPr txBox="1"/>
          <p:nvPr/>
        </p:nvSpPr>
        <p:spPr>
          <a:xfrm>
            <a:off x="4933474" y="3648456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1200" dirty="0"/>
          </a:p>
        </p:txBody>
      </p:sp>
      <p:sp>
        <p:nvSpPr>
          <p:cNvPr id="29" name="a3_f"/>
          <p:cNvSpPr txBox="1"/>
          <p:nvPr/>
        </p:nvSpPr>
        <p:spPr>
          <a:xfrm>
            <a:off x="4750594" y="4224528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30" name="a3_f"/>
          <p:cNvSpPr/>
          <p:nvPr/>
        </p:nvSpPr>
        <p:spPr>
          <a:xfrm>
            <a:off x="5200650" y="3648456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1" name="a3_f"/>
          <p:cNvSpPr txBox="1"/>
          <p:nvPr/>
        </p:nvSpPr>
        <p:spPr>
          <a:xfrm>
            <a:off x="5200650" y="3648456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1200" dirty="0"/>
          </a:p>
        </p:txBody>
      </p:sp>
      <p:sp>
        <p:nvSpPr>
          <p:cNvPr id="32" name="a3_f"/>
          <p:cNvSpPr txBox="1"/>
          <p:nvPr/>
        </p:nvSpPr>
        <p:spPr>
          <a:xfrm>
            <a:off x="5017770" y="4224528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33" name="a3_f"/>
          <p:cNvSpPr/>
          <p:nvPr/>
        </p:nvSpPr>
        <p:spPr>
          <a:xfrm>
            <a:off x="5467826" y="3648456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4" name="a3_f"/>
          <p:cNvSpPr txBox="1"/>
          <p:nvPr/>
        </p:nvSpPr>
        <p:spPr>
          <a:xfrm>
            <a:off x="5467826" y="3648456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35" name="a3_f"/>
          <p:cNvSpPr txBox="1"/>
          <p:nvPr/>
        </p:nvSpPr>
        <p:spPr>
          <a:xfrm>
            <a:off x="5284946" y="4224528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36" name="a3_f"/>
          <p:cNvSpPr/>
          <p:nvPr/>
        </p:nvSpPr>
        <p:spPr>
          <a:xfrm>
            <a:off x="5735003" y="3648456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7" name="a3_f"/>
          <p:cNvSpPr txBox="1"/>
          <p:nvPr/>
        </p:nvSpPr>
        <p:spPr>
          <a:xfrm>
            <a:off x="5735003" y="3648456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endParaRPr lang="en-US" sz="1200" dirty="0"/>
          </a:p>
        </p:txBody>
      </p:sp>
      <p:sp>
        <p:nvSpPr>
          <p:cNvPr id="38" name="a3_f"/>
          <p:cNvSpPr txBox="1"/>
          <p:nvPr/>
        </p:nvSpPr>
        <p:spPr>
          <a:xfrm>
            <a:off x="5552122" y="4224528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39" name="a3_f"/>
          <p:cNvSpPr/>
          <p:nvPr/>
        </p:nvSpPr>
        <p:spPr>
          <a:xfrm>
            <a:off x="6002179" y="3648456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0" name="a3_f"/>
          <p:cNvSpPr txBox="1"/>
          <p:nvPr/>
        </p:nvSpPr>
        <p:spPr>
          <a:xfrm>
            <a:off x="6002179" y="3648456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41" name="a3_f"/>
          <p:cNvSpPr txBox="1"/>
          <p:nvPr/>
        </p:nvSpPr>
        <p:spPr>
          <a:xfrm>
            <a:off x="5819299" y="4224528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42" name="a3_f"/>
          <p:cNvSpPr/>
          <p:nvPr/>
        </p:nvSpPr>
        <p:spPr>
          <a:xfrm>
            <a:off x="6269355" y="3648456"/>
            <a:ext cx="3206115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3" name="a3_f"/>
          <p:cNvSpPr txBox="1"/>
          <p:nvPr/>
        </p:nvSpPr>
        <p:spPr>
          <a:xfrm>
            <a:off x="6269355" y="3648456"/>
            <a:ext cx="32061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displacement</a:t>
            </a:r>
            <a:endParaRPr lang="en-US" sz="1200" dirty="0"/>
          </a:p>
        </p:txBody>
      </p:sp>
      <p:sp>
        <p:nvSpPr>
          <p:cNvPr id="44" name="a3_f"/>
          <p:cNvSpPr txBox="1"/>
          <p:nvPr/>
        </p:nvSpPr>
        <p:spPr>
          <a:xfrm>
            <a:off x="6086475" y="4224528"/>
            <a:ext cx="35718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(12)</a:t>
            </a:r>
            <a:endParaRPr lang="en-US" sz="1050" dirty="0"/>
          </a:p>
        </p:txBody>
      </p:sp>
      <p:sp>
        <p:nvSpPr>
          <p:cNvPr id="45" name="a4_f"/>
          <p:cNvSpPr txBox="1"/>
          <p:nvPr/>
        </p:nvSpPr>
        <p:spPr>
          <a:xfrm>
            <a:off x="548640" y="485546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Format 4  ·  4 bytes</a:t>
            </a:r>
            <a:endParaRPr lang="en-US" sz="1500" dirty="0"/>
          </a:p>
        </p:txBody>
      </p:sp>
      <p:sp>
        <p:nvSpPr>
          <p:cNvPr id="46" name="a4_f"/>
          <p:cNvSpPr txBox="1"/>
          <p:nvPr/>
        </p:nvSpPr>
        <p:spPr>
          <a:xfrm>
            <a:off x="548640" y="5221224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3"/>
                </a:solidFill>
              </a:rPr>
              <a:t>e = 1, written with a +:  +JSUB RDREC</a:t>
            </a:r>
            <a:endParaRPr lang="en-US" sz="1250" dirty="0"/>
          </a:p>
        </p:txBody>
      </p:sp>
      <p:sp>
        <p:nvSpPr>
          <p:cNvPr id="47" name="a4_f"/>
          <p:cNvSpPr/>
          <p:nvPr/>
        </p:nvSpPr>
        <p:spPr>
          <a:xfrm>
            <a:off x="3063240" y="4855464"/>
            <a:ext cx="1603057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8" name="a4_f"/>
          <p:cNvSpPr txBox="1"/>
          <p:nvPr/>
        </p:nvSpPr>
        <p:spPr>
          <a:xfrm>
            <a:off x="3063240" y="4855464"/>
            <a:ext cx="160305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opcode</a:t>
            </a:r>
            <a:endParaRPr lang="en-US" sz="1200" dirty="0"/>
          </a:p>
        </p:txBody>
      </p:sp>
      <p:sp>
        <p:nvSpPr>
          <p:cNvPr id="49" name="a4_f"/>
          <p:cNvSpPr txBox="1"/>
          <p:nvPr/>
        </p:nvSpPr>
        <p:spPr>
          <a:xfrm>
            <a:off x="2880360" y="5431536"/>
            <a:ext cx="196881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(6)</a:t>
            </a:r>
            <a:endParaRPr lang="en-US" sz="1050" dirty="0"/>
          </a:p>
        </p:txBody>
      </p:sp>
      <p:sp>
        <p:nvSpPr>
          <p:cNvPr id="50" name="a4_f"/>
          <p:cNvSpPr/>
          <p:nvPr/>
        </p:nvSpPr>
        <p:spPr>
          <a:xfrm>
            <a:off x="4666298" y="4855464"/>
            <a:ext cx="267176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1" name="a4_f"/>
          <p:cNvSpPr txBox="1"/>
          <p:nvPr/>
        </p:nvSpPr>
        <p:spPr>
          <a:xfrm>
            <a:off x="4666298" y="4855464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1200" dirty="0"/>
          </a:p>
        </p:txBody>
      </p:sp>
      <p:sp>
        <p:nvSpPr>
          <p:cNvPr id="52" name="a4_f"/>
          <p:cNvSpPr txBox="1"/>
          <p:nvPr/>
        </p:nvSpPr>
        <p:spPr>
          <a:xfrm>
            <a:off x="4483418" y="5431536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53" name="a4_f"/>
          <p:cNvSpPr/>
          <p:nvPr/>
        </p:nvSpPr>
        <p:spPr>
          <a:xfrm>
            <a:off x="4933474" y="4855464"/>
            <a:ext cx="267176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4" name="a4_f"/>
          <p:cNvSpPr txBox="1"/>
          <p:nvPr/>
        </p:nvSpPr>
        <p:spPr>
          <a:xfrm>
            <a:off x="4933474" y="4855464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1200" dirty="0"/>
          </a:p>
        </p:txBody>
      </p:sp>
      <p:sp>
        <p:nvSpPr>
          <p:cNvPr id="55" name="a4_f"/>
          <p:cNvSpPr txBox="1"/>
          <p:nvPr/>
        </p:nvSpPr>
        <p:spPr>
          <a:xfrm>
            <a:off x="4750594" y="5431536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56" name="a4_f"/>
          <p:cNvSpPr/>
          <p:nvPr/>
        </p:nvSpPr>
        <p:spPr>
          <a:xfrm>
            <a:off x="5200650" y="4855464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57" name="a4_f"/>
          <p:cNvSpPr txBox="1"/>
          <p:nvPr/>
        </p:nvSpPr>
        <p:spPr>
          <a:xfrm>
            <a:off x="5200650" y="4855464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1200" dirty="0"/>
          </a:p>
        </p:txBody>
      </p:sp>
      <p:sp>
        <p:nvSpPr>
          <p:cNvPr id="58" name="a4_f"/>
          <p:cNvSpPr txBox="1"/>
          <p:nvPr/>
        </p:nvSpPr>
        <p:spPr>
          <a:xfrm>
            <a:off x="5017770" y="5431536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59" name="a4_f"/>
          <p:cNvSpPr/>
          <p:nvPr/>
        </p:nvSpPr>
        <p:spPr>
          <a:xfrm>
            <a:off x="5467826" y="4855464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0" name="a4_f"/>
          <p:cNvSpPr txBox="1"/>
          <p:nvPr/>
        </p:nvSpPr>
        <p:spPr>
          <a:xfrm>
            <a:off x="5467826" y="4855464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61" name="a4_f"/>
          <p:cNvSpPr txBox="1"/>
          <p:nvPr/>
        </p:nvSpPr>
        <p:spPr>
          <a:xfrm>
            <a:off x="5284946" y="5431536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62" name="a4_f"/>
          <p:cNvSpPr/>
          <p:nvPr/>
        </p:nvSpPr>
        <p:spPr>
          <a:xfrm>
            <a:off x="5735003" y="4855464"/>
            <a:ext cx="267176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3" name="a4_f"/>
          <p:cNvSpPr txBox="1"/>
          <p:nvPr/>
        </p:nvSpPr>
        <p:spPr>
          <a:xfrm>
            <a:off x="5735003" y="4855464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endParaRPr lang="en-US" sz="1200" dirty="0"/>
          </a:p>
        </p:txBody>
      </p:sp>
      <p:sp>
        <p:nvSpPr>
          <p:cNvPr id="64" name="a4_f"/>
          <p:cNvSpPr txBox="1"/>
          <p:nvPr/>
        </p:nvSpPr>
        <p:spPr>
          <a:xfrm>
            <a:off x="5552122" y="5431536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65" name="a4_f"/>
          <p:cNvSpPr/>
          <p:nvPr/>
        </p:nvSpPr>
        <p:spPr>
          <a:xfrm>
            <a:off x="6002179" y="4855464"/>
            <a:ext cx="267176" cy="5486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6" name="a4_f"/>
          <p:cNvSpPr txBox="1"/>
          <p:nvPr/>
        </p:nvSpPr>
        <p:spPr>
          <a:xfrm>
            <a:off x="6002179" y="4855464"/>
            <a:ext cx="2671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67" name="a4_f"/>
          <p:cNvSpPr txBox="1"/>
          <p:nvPr/>
        </p:nvSpPr>
        <p:spPr>
          <a:xfrm>
            <a:off x="5819299" y="5431536"/>
            <a:ext cx="632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(1)</a:t>
            </a:r>
            <a:endParaRPr lang="en-US" sz="1050" dirty="0"/>
          </a:p>
        </p:txBody>
      </p:sp>
      <p:sp>
        <p:nvSpPr>
          <p:cNvPr id="68" name="a4_f"/>
          <p:cNvSpPr/>
          <p:nvPr/>
        </p:nvSpPr>
        <p:spPr>
          <a:xfrm>
            <a:off x="6269355" y="4855464"/>
            <a:ext cx="5343525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9" name="a4_f"/>
          <p:cNvSpPr txBox="1"/>
          <p:nvPr/>
        </p:nvSpPr>
        <p:spPr>
          <a:xfrm>
            <a:off x="6269355" y="4855464"/>
            <a:ext cx="534352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address</a:t>
            </a:r>
            <a:endParaRPr lang="en-US" sz="1200" dirty="0"/>
          </a:p>
        </p:txBody>
      </p:sp>
      <p:sp>
        <p:nvSpPr>
          <p:cNvPr id="70" name="a4_f"/>
          <p:cNvSpPr txBox="1"/>
          <p:nvPr/>
        </p:nvSpPr>
        <p:spPr>
          <a:xfrm>
            <a:off x="6086475" y="5431536"/>
            <a:ext cx="570928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3"/>
                </a:solidFill>
              </a:rPr>
              <a:t>  (20)</a:t>
            </a:r>
            <a:endParaRPr lang="en-US" sz="1050" dirty="0"/>
          </a:p>
        </p:txBody>
      </p:sp>
      <p:sp>
        <p:nvSpPr>
          <p:cNvPr id="71" name="Text 69"/>
          <p:cNvSpPr txBox="1"/>
          <p:nvPr/>
        </p:nvSpPr>
        <p:spPr>
          <a:xfrm>
            <a:off x="548640" y="5943600"/>
            <a:ext cx="11064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n, i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say how to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use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target address (simple, immediate, indirect). 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x, b, 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say how to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compute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it (indexed, base, PC). 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says format 3 or 4.</a:t>
            </a:r>
            <a:endParaRPr lang="en-US" sz="1350" dirty="0"/>
          </a:p>
        </p:txBody>
      </p:sp>
      <p:sp>
        <p:nvSpPr>
          <p:cNvPr id="72" name="Text 7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§1.3.2 (instruction formats)</a:t>
            </a:r>
            <a:endParaRPr lang="en-US" sz="1100" dirty="0"/>
          </a:p>
        </p:txBody>
      </p:sp>
      <p:sp>
        <p:nvSpPr>
          <p:cNvPr id="74" name="Text 7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Addressing modes, explained with C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43000"/>
          <a:ext cx="111099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097280"/>
                <a:gridCol w="1645920"/>
                <a:gridCol w="2377440"/>
                <a:gridCol w="1783080"/>
                <a:gridCol w="265176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Mode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Flag bits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SIC/XE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Rule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C analogy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In words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Simple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n=1, i=1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ALPHA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operand = (TA)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 = alpha;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usual case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Immediate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n=0, i=1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#3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operand = TA itself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 = 3;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 constant inside the instruction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Indirect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n=1, i=0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@P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operand = ((TA))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 = *p;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TA holds the address of the operand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Indexed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x=1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TABLE,X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 = disp + (X)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 = table[i];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X is the index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Base-relative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b=1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FIELD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 = (B) + disp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 = s-&gt;field;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base pointer + fixed offset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PC-relative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p=1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ALPHA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 = (PC) + disp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(no C syntax)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"600 bytes after this instruction"</a:t>
                      </a:r>
                      <a:endParaRPr lang="en-US" sz="13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800600"/>
            <a:ext cx="5440680" cy="1234440"/>
          </a:xfrm>
          <a:prstGeom prst="roundRect">
            <a:avLst>
              <a:gd name="adj" fmla="val 59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31520" y="49651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731520" y="49651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330952"/>
            <a:ext cx="50749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Immediate, indirect, indexed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are C's literal, *p and a[i]. You already use them every day.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17920" y="4800600"/>
            <a:ext cx="5440680" cy="1234440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6400800" y="49651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6400800" y="49651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5330952"/>
            <a:ext cx="50749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PC-relative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has no C syntax. The assembler picks it; the program then works at any load address.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§1.3.2 (addressing modes)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35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Worked examples: six LDA instructions, six modes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Given: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(B) = 006000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(PC) = 003000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(already moved past the instruction), </a:t>
            </a:r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(X) = 000090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464040" y="1051560"/>
          <a:ext cx="219456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1887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Address</a:t>
                      </a:r>
                      <a:endParaRPr lang="en-US" sz="130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Contents</a:t>
                      </a:r>
                      <a:endParaRPr lang="en-US" sz="130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3030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003600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3600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103000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6390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00C303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C303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003030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2971800"/>
            <a:ext cx="1600200" cy="411480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621792" y="2971800"/>
            <a:ext cx="1490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Machine code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2148840" y="2971800"/>
            <a:ext cx="1783080" cy="411480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2221992" y="2971800"/>
            <a:ext cx="16733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n i  x b p 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931920" y="2971800"/>
            <a:ext cx="1828800" cy="411480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4005072" y="2971800"/>
            <a:ext cx="1719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Mode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760720" y="2971800"/>
            <a:ext cx="2697480" cy="411480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5833872" y="2971800"/>
            <a:ext cx="2587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Target address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458200" y="2971800"/>
            <a:ext cx="1417320" cy="411480"/>
          </a:xfrm>
          <a:prstGeom prst="rect">
            <a:avLst/>
          </a:prstGeom>
          <a:solidFill>
            <a:schemeClr val="tx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8531352" y="2971800"/>
            <a:ext cx="1307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A after LDA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383280"/>
            <a:ext cx="1600200" cy="42976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621792" y="3383280"/>
            <a:ext cx="1490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032600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148840" y="3383280"/>
            <a:ext cx="1783080" cy="42976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2221992" y="3383280"/>
            <a:ext cx="1673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1 1  0 0 1 0</a:t>
            </a:r>
            <a:endParaRPr lang="en-US" sz="1300" dirty="0"/>
          </a:p>
        </p:txBody>
      </p:sp>
      <p:sp>
        <p:nvSpPr>
          <p:cNvPr id="19" name="a1_dc"/>
          <p:cNvSpPr/>
          <p:nvPr/>
        </p:nvSpPr>
        <p:spPr>
          <a:xfrm>
            <a:off x="3931920" y="3383280"/>
            <a:ext cx="182880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" name="a1_dc"/>
          <p:cNvSpPr txBox="1"/>
          <p:nvPr/>
        </p:nvSpPr>
        <p:spPr>
          <a:xfrm>
            <a:off x="4005072" y="3383280"/>
            <a:ext cx="17190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PC-relative</a:t>
            </a:r>
            <a:endParaRPr lang="en-US" sz="1300" dirty="0"/>
          </a:p>
        </p:txBody>
      </p:sp>
      <p:sp>
        <p:nvSpPr>
          <p:cNvPr id="21" name="a1_dc"/>
          <p:cNvSpPr/>
          <p:nvPr/>
        </p:nvSpPr>
        <p:spPr>
          <a:xfrm>
            <a:off x="5760720" y="3383280"/>
            <a:ext cx="269748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2" name="a1_dc"/>
          <p:cNvSpPr txBox="1"/>
          <p:nvPr/>
        </p:nvSpPr>
        <p:spPr>
          <a:xfrm>
            <a:off x="5833872" y="3383280"/>
            <a:ext cx="2587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3000 + 600 = 3600</a:t>
            </a:r>
            <a:endParaRPr lang="en-US" sz="1300" dirty="0"/>
          </a:p>
        </p:txBody>
      </p:sp>
      <p:sp>
        <p:nvSpPr>
          <p:cNvPr id="80" name="a1_dc"/>
          <p:cNvSpPr/>
          <p:nvPr/>
        </p:nvSpPr>
        <p:spPr>
          <a:xfrm>
            <a:off x="8458200" y="3383280"/>
            <a:ext cx="141732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4" name="a1_dc"/>
          <p:cNvSpPr txBox="1"/>
          <p:nvPr/>
        </p:nvSpPr>
        <p:spPr>
          <a:xfrm>
            <a:off x="8531352" y="3383280"/>
            <a:ext cx="13075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103000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548640" y="3813048"/>
            <a:ext cx="160020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6" name="Text 23"/>
          <p:cNvSpPr txBox="1"/>
          <p:nvPr/>
        </p:nvSpPr>
        <p:spPr>
          <a:xfrm>
            <a:off x="621792" y="3813048"/>
            <a:ext cx="1490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03C300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2148840" y="3813048"/>
            <a:ext cx="178308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 txBox="1"/>
          <p:nvPr/>
        </p:nvSpPr>
        <p:spPr>
          <a:xfrm>
            <a:off x="2221992" y="3813048"/>
            <a:ext cx="1673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1 1  1 1 0 0</a:t>
            </a:r>
            <a:endParaRPr lang="en-US" sz="1300" dirty="0"/>
          </a:p>
        </p:txBody>
      </p:sp>
      <p:sp>
        <p:nvSpPr>
          <p:cNvPr id="29" name="a2_dc"/>
          <p:cNvSpPr/>
          <p:nvPr/>
        </p:nvSpPr>
        <p:spPr>
          <a:xfrm>
            <a:off x="3931920" y="3813048"/>
            <a:ext cx="182880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0" name="a2_dc"/>
          <p:cNvSpPr txBox="1"/>
          <p:nvPr/>
        </p:nvSpPr>
        <p:spPr>
          <a:xfrm>
            <a:off x="4005072" y="3813048"/>
            <a:ext cx="17190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base + indexed</a:t>
            </a:r>
            <a:endParaRPr lang="en-US" sz="1300" dirty="0"/>
          </a:p>
        </p:txBody>
      </p:sp>
      <p:sp>
        <p:nvSpPr>
          <p:cNvPr id="31" name="a2_dc"/>
          <p:cNvSpPr/>
          <p:nvPr/>
        </p:nvSpPr>
        <p:spPr>
          <a:xfrm>
            <a:off x="5760720" y="3813048"/>
            <a:ext cx="269748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2" name="a2_dc"/>
          <p:cNvSpPr txBox="1"/>
          <p:nvPr/>
        </p:nvSpPr>
        <p:spPr>
          <a:xfrm>
            <a:off x="5833872" y="3813048"/>
            <a:ext cx="2587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6000 + 300 + 90 = 6390</a:t>
            </a:r>
            <a:endParaRPr lang="en-US" sz="1300" dirty="0"/>
          </a:p>
        </p:txBody>
      </p:sp>
      <p:sp>
        <p:nvSpPr>
          <p:cNvPr id="33" name="a2_dc"/>
          <p:cNvSpPr/>
          <p:nvPr/>
        </p:nvSpPr>
        <p:spPr>
          <a:xfrm>
            <a:off x="8458200" y="3813048"/>
            <a:ext cx="141732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4" name="a2_dc"/>
          <p:cNvSpPr txBox="1"/>
          <p:nvPr/>
        </p:nvSpPr>
        <p:spPr>
          <a:xfrm>
            <a:off x="8531352" y="3813048"/>
            <a:ext cx="13075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00C303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548640" y="4242816"/>
            <a:ext cx="1600200" cy="42976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6" name="Text 33"/>
          <p:cNvSpPr txBox="1"/>
          <p:nvPr/>
        </p:nvSpPr>
        <p:spPr>
          <a:xfrm>
            <a:off x="621792" y="4242816"/>
            <a:ext cx="1490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022030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2148840" y="4242816"/>
            <a:ext cx="1783080" cy="42976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8" name="Text 35"/>
          <p:cNvSpPr txBox="1"/>
          <p:nvPr/>
        </p:nvSpPr>
        <p:spPr>
          <a:xfrm>
            <a:off x="2221992" y="4242816"/>
            <a:ext cx="1673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1 0  0 0 1 0</a:t>
            </a:r>
            <a:endParaRPr lang="en-US" sz="1300" dirty="0"/>
          </a:p>
        </p:txBody>
      </p:sp>
      <p:sp>
        <p:nvSpPr>
          <p:cNvPr id="39" name="a3_dc"/>
          <p:cNvSpPr/>
          <p:nvPr/>
        </p:nvSpPr>
        <p:spPr>
          <a:xfrm>
            <a:off x="3931920" y="4242816"/>
            <a:ext cx="182880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0" name="a3_dc"/>
          <p:cNvSpPr txBox="1"/>
          <p:nvPr/>
        </p:nvSpPr>
        <p:spPr>
          <a:xfrm>
            <a:off x="4005072" y="4242816"/>
            <a:ext cx="17190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indirect, PC-rel.</a:t>
            </a:r>
            <a:endParaRPr lang="en-US" sz="1300" dirty="0"/>
          </a:p>
        </p:txBody>
      </p:sp>
      <p:sp>
        <p:nvSpPr>
          <p:cNvPr id="41" name="a3_dc"/>
          <p:cNvSpPr/>
          <p:nvPr/>
        </p:nvSpPr>
        <p:spPr>
          <a:xfrm>
            <a:off x="5760720" y="4242816"/>
            <a:ext cx="269748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2" name="a3_dc"/>
          <p:cNvSpPr txBox="1"/>
          <p:nvPr/>
        </p:nvSpPr>
        <p:spPr>
          <a:xfrm>
            <a:off x="5833872" y="4242816"/>
            <a:ext cx="2587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3000 + 30 = 3030 → 3600</a:t>
            </a:r>
            <a:endParaRPr lang="en-US" sz="1300" dirty="0"/>
          </a:p>
        </p:txBody>
      </p:sp>
      <p:sp>
        <p:nvSpPr>
          <p:cNvPr id="43" name="a3_dc"/>
          <p:cNvSpPr/>
          <p:nvPr/>
        </p:nvSpPr>
        <p:spPr>
          <a:xfrm>
            <a:off x="8458200" y="4242816"/>
            <a:ext cx="141732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4" name="a3_dc"/>
          <p:cNvSpPr txBox="1"/>
          <p:nvPr/>
        </p:nvSpPr>
        <p:spPr>
          <a:xfrm>
            <a:off x="8531352" y="4242816"/>
            <a:ext cx="13075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103000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548640" y="4672584"/>
            <a:ext cx="160020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6" name="Text 43"/>
          <p:cNvSpPr txBox="1"/>
          <p:nvPr/>
        </p:nvSpPr>
        <p:spPr>
          <a:xfrm>
            <a:off x="621792" y="4672584"/>
            <a:ext cx="1490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010030</a:t>
            </a:r>
            <a:endParaRPr lang="en-US" sz="1300" dirty="0"/>
          </a:p>
        </p:txBody>
      </p:sp>
      <p:sp>
        <p:nvSpPr>
          <p:cNvPr id="47" name="Shape 44"/>
          <p:cNvSpPr/>
          <p:nvPr/>
        </p:nvSpPr>
        <p:spPr>
          <a:xfrm>
            <a:off x="2148840" y="4672584"/>
            <a:ext cx="178308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8" name="Text 45"/>
          <p:cNvSpPr txBox="1"/>
          <p:nvPr/>
        </p:nvSpPr>
        <p:spPr>
          <a:xfrm>
            <a:off x="2221992" y="4672584"/>
            <a:ext cx="1673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0 1  0 0 0 0</a:t>
            </a:r>
            <a:endParaRPr lang="en-US" sz="1300" dirty="0"/>
          </a:p>
        </p:txBody>
      </p:sp>
      <p:sp>
        <p:nvSpPr>
          <p:cNvPr id="49" name="a4_dc"/>
          <p:cNvSpPr/>
          <p:nvPr/>
        </p:nvSpPr>
        <p:spPr>
          <a:xfrm>
            <a:off x="3931920" y="4672584"/>
            <a:ext cx="182880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0" name="a4_dc"/>
          <p:cNvSpPr txBox="1"/>
          <p:nvPr/>
        </p:nvSpPr>
        <p:spPr>
          <a:xfrm>
            <a:off x="4005072" y="4672584"/>
            <a:ext cx="17190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immediate</a:t>
            </a:r>
            <a:endParaRPr lang="en-US" sz="1300" dirty="0"/>
          </a:p>
        </p:txBody>
      </p:sp>
      <p:sp>
        <p:nvSpPr>
          <p:cNvPr id="51" name="a4_dc"/>
          <p:cNvSpPr/>
          <p:nvPr/>
        </p:nvSpPr>
        <p:spPr>
          <a:xfrm>
            <a:off x="5760720" y="4672584"/>
            <a:ext cx="269748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2" name="a4_dc"/>
          <p:cNvSpPr txBox="1"/>
          <p:nvPr/>
        </p:nvSpPr>
        <p:spPr>
          <a:xfrm>
            <a:off x="5833872" y="4672584"/>
            <a:ext cx="2587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30</a:t>
            </a:r>
            <a:endParaRPr lang="en-US" sz="1300" dirty="0"/>
          </a:p>
        </p:txBody>
      </p:sp>
      <p:sp>
        <p:nvSpPr>
          <p:cNvPr id="53" name="a4_dc"/>
          <p:cNvSpPr/>
          <p:nvPr/>
        </p:nvSpPr>
        <p:spPr>
          <a:xfrm>
            <a:off x="8458200" y="4672584"/>
            <a:ext cx="141732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4" name="a4_dc"/>
          <p:cNvSpPr txBox="1"/>
          <p:nvPr/>
        </p:nvSpPr>
        <p:spPr>
          <a:xfrm>
            <a:off x="8531352" y="4672584"/>
            <a:ext cx="13075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000030</a:t>
            </a:r>
            <a:endParaRPr lang="en-US" sz="1300" dirty="0"/>
          </a:p>
        </p:txBody>
      </p:sp>
      <p:sp>
        <p:nvSpPr>
          <p:cNvPr id="55" name="Shape 52"/>
          <p:cNvSpPr/>
          <p:nvPr/>
        </p:nvSpPr>
        <p:spPr>
          <a:xfrm>
            <a:off x="548640" y="5102352"/>
            <a:ext cx="1600200" cy="42976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6" name="Text 53"/>
          <p:cNvSpPr txBox="1"/>
          <p:nvPr/>
        </p:nvSpPr>
        <p:spPr>
          <a:xfrm>
            <a:off x="621792" y="5102352"/>
            <a:ext cx="1490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003600</a:t>
            </a:r>
            <a:endParaRPr lang="en-US" sz="1300" dirty="0"/>
          </a:p>
        </p:txBody>
      </p:sp>
      <p:sp>
        <p:nvSpPr>
          <p:cNvPr id="57" name="Shape 54"/>
          <p:cNvSpPr/>
          <p:nvPr/>
        </p:nvSpPr>
        <p:spPr>
          <a:xfrm>
            <a:off x="2148840" y="5102352"/>
            <a:ext cx="1783080" cy="42976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8" name="Text 55"/>
          <p:cNvSpPr txBox="1"/>
          <p:nvPr/>
        </p:nvSpPr>
        <p:spPr>
          <a:xfrm>
            <a:off x="2221992" y="5102352"/>
            <a:ext cx="1673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0  (SIC)</a:t>
            </a:r>
            <a:endParaRPr lang="en-US" sz="1300" dirty="0"/>
          </a:p>
        </p:txBody>
      </p:sp>
      <p:sp>
        <p:nvSpPr>
          <p:cNvPr id="59" name="a5_dc"/>
          <p:cNvSpPr/>
          <p:nvPr/>
        </p:nvSpPr>
        <p:spPr>
          <a:xfrm>
            <a:off x="3931920" y="5102352"/>
            <a:ext cx="182880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0" name="a5_dc"/>
          <p:cNvSpPr txBox="1"/>
          <p:nvPr/>
        </p:nvSpPr>
        <p:spPr>
          <a:xfrm>
            <a:off x="4005072" y="5102352"/>
            <a:ext cx="17190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old SIC format</a:t>
            </a:r>
            <a:endParaRPr lang="en-US" sz="1300" dirty="0"/>
          </a:p>
        </p:txBody>
      </p:sp>
      <p:sp>
        <p:nvSpPr>
          <p:cNvPr id="61" name="a5_dc"/>
          <p:cNvSpPr/>
          <p:nvPr/>
        </p:nvSpPr>
        <p:spPr>
          <a:xfrm>
            <a:off x="5760720" y="5102352"/>
            <a:ext cx="269748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2" name="a5_dc"/>
          <p:cNvSpPr txBox="1"/>
          <p:nvPr/>
        </p:nvSpPr>
        <p:spPr>
          <a:xfrm>
            <a:off x="5833872" y="5102352"/>
            <a:ext cx="2587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3600</a:t>
            </a:r>
            <a:endParaRPr lang="en-US" sz="1300" dirty="0"/>
          </a:p>
        </p:txBody>
      </p:sp>
      <p:sp>
        <p:nvSpPr>
          <p:cNvPr id="63" name="a5_dc"/>
          <p:cNvSpPr/>
          <p:nvPr/>
        </p:nvSpPr>
        <p:spPr>
          <a:xfrm>
            <a:off x="8458200" y="5102352"/>
            <a:ext cx="1417320" cy="42976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4" name="a5_dc"/>
          <p:cNvSpPr txBox="1"/>
          <p:nvPr/>
        </p:nvSpPr>
        <p:spPr>
          <a:xfrm>
            <a:off x="8531352" y="5102352"/>
            <a:ext cx="13075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103000</a:t>
            </a:r>
            <a:endParaRPr lang="en-US" sz="1300" dirty="0"/>
          </a:p>
        </p:txBody>
      </p:sp>
      <p:sp>
        <p:nvSpPr>
          <p:cNvPr id="65" name="Shape 62"/>
          <p:cNvSpPr/>
          <p:nvPr/>
        </p:nvSpPr>
        <p:spPr>
          <a:xfrm>
            <a:off x="548640" y="5532120"/>
            <a:ext cx="160020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6" name="Text 63"/>
          <p:cNvSpPr txBox="1"/>
          <p:nvPr/>
        </p:nvSpPr>
        <p:spPr>
          <a:xfrm>
            <a:off x="621792" y="5532120"/>
            <a:ext cx="14904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0310C303</a:t>
            </a:r>
            <a:endParaRPr lang="en-US" sz="1300" dirty="0"/>
          </a:p>
        </p:txBody>
      </p:sp>
      <p:sp>
        <p:nvSpPr>
          <p:cNvPr id="67" name="Shape 64"/>
          <p:cNvSpPr/>
          <p:nvPr/>
        </p:nvSpPr>
        <p:spPr>
          <a:xfrm>
            <a:off x="2148840" y="5532120"/>
            <a:ext cx="178308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8" name="Text 65"/>
          <p:cNvSpPr txBox="1"/>
          <p:nvPr/>
        </p:nvSpPr>
        <p:spPr>
          <a:xfrm>
            <a:off x="2221992" y="5532120"/>
            <a:ext cx="16733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1 1  0 0 0 1</a:t>
            </a:r>
            <a:endParaRPr lang="en-US" sz="1300" dirty="0"/>
          </a:p>
        </p:txBody>
      </p:sp>
      <p:sp>
        <p:nvSpPr>
          <p:cNvPr id="69" name="a6_dc"/>
          <p:cNvSpPr/>
          <p:nvPr/>
        </p:nvSpPr>
        <p:spPr>
          <a:xfrm>
            <a:off x="3931920" y="5532120"/>
            <a:ext cx="182880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0" name="a6_dc"/>
          <p:cNvSpPr txBox="1"/>
          <p:nvPr/>
        </p:nvSpPr>
        <p:spPr>
          <a:xfrm>
            <a:off x="4005072" y="5532120"/>
            <a:ext cx="171907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format 4</a:t>
            </a:r>
            <a:endParaRPr lang="en-US" sz="1300" dirty="0"/>
          </a:p>
        </p:txBody>
      </p:sp>
      <p:sp>
        <p:nvSpPr>
          <p:cNvPr id="71" name="a6_dc"/>
          <p:cNvSpPr/>
          <p:nvPr/>
        </p:nvSpPr>
        <p:spPr>
          <a:xfrm>
            <a:off x="5760720" y="5532120"/>
            <a:ext cx="269748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2" name="a6_dc"/>
          <p:cNvSpPr txBox="1"/>
          <p:nvPr/>
        </p:nvSpPr>
        <p:spPr>
          <a:xfrm>
            <a:off x="5833872" y="5532120"/>
            <a:ext cx="2587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C303</a:t>
            </a:r>
            <a:endParaRPr lang="en-US" sz="1300" dirty="0"/>
          </a:p>
        </p:txBody>
      </p:sp>
      <p:sp>
        <p:nvSpPr>
          <p:cNvPr id="73" name="a6_dc"/>
          <p:cNvSpPr/>
          <p:nvPr/>
        </p:nvSpPr>
        <p:spPr>
          <a:xfrm>
            <a:off x="8458200" y="5532120"/>
            <a:ext cx="1417320" cy="429768"/>
          </a:xfrm>
          <a:prstGeom prst="rect">
            <a:avLst/>
          </a:prstGeom>
          <a:solidFill>
            <a:schemeClr val="bg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4" name="a6_dc"/>
          <p:cNvSpPr txBox="1"/>
          <p:nvPr/>
        </p:nvSpPr>
        <p:spPr>
          <a:xfrm>
            <a:off x="8531352" y="5532120"/>
            <a:ext cx="130759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003030</a:t>
            </a:r>
            <a:endParaRPr lang="en-US" sz="1300" dirty="0"/>
          </a:p>
        </p:txBody>
      </p:sp>
      <p:sp>
        <p:nvSpPr>
          <p:cNvPr id="75" name="Text 72"/>
          <p:cNvSpPr txBox="1"/>
          <p:nvPr/>
        </p:nvSpPr>
        <p:spPr>
          <a:xfrm>
            <a:off x="548640" y="1508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Cover the orange columns, decode each row, then click to check.</a:t>
            </a:r>
            <a:endParaRPr lang="en-US" sz="1300" dirty="0"/>
          </a:p>
        </p:txBody>
      </p:sp>
      <p:sp>
        <p:nvSpPr>
          <p:cNvPr id="76" name="Text 73"/>
          <p:cNvSpPr txBox="1"/>
          <p:nvPr/>
        </p:nvSpPr>
        <p:spPr>
          <a:xfrm>
            <a:off x="548640" y="1828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All LDA (opcode 00). Values checked with our SIC/XE decoder.</a:t>
            </a:r>
            <a:endParaRPr lang="en-US" sz="1300" dirty="0"/>
          </a:p>
        </p:txBody>
      </p:sp>
      <p:sp>
        <p:nvSpPr>
          <p:cNvPr id="77" name="Text 74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after the addressing-mode example in Beck §1.3.2</a:t>
            </a:r>
            <a:endParaRPr lang="en-US" sz="1100" dirty="0"/>
          </a:p>
        </p:txBody>
      </p:sp>
      <p:sp>
        <p:nvSpPr>
          <p:cNvPr id="79" name="Text 7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80" grpId="0" animBg="1"/>
      <p:bldP spid="2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Decode 03C300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188720"/>
            <a:ext cx="160020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1887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0</a:t>
            </a:r>
            <a:endParaRPr lang="en-US" sz="2000" dirty="0"/>
          </a:p>
        </p:txBody>
      </p:sp>
      <p:sp>
        <p:nvSpPr>
          <p:cNvPr id="5" name="a1_b"/>
          <p:cNvSpPr txBox="1"/>
          <p:nvPr/>
        </p:nvSpPr>
        <p:spPr>
          <a:xfrm>
            <a:off x="822960" y="17830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0000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606040" y="1188720"/>
            <a:ext cx="160020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606040" y="11887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8" name="a1_b"/>
          <p:cNvSpPr txBox="1"/>
          <p:nvPr/>
        </p:nvSpPr>
        <p:spPr>
          <a:xfrm>
            <a:off x="2606040" y="17830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0011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89120" y="1188720"/>
            <a:ext cx="160020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389120" y="11887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C</a:t>
            </a:r>
            <a:endParaRPr lang="en-US" sz="2000" dirty="0"/>
          </a:p>
        </p:txBody>
      </p:sp>
      <p:sp>
        <p:nvSpPr>
          <p:cNvPr id="11" name="a1_b"/>
          <p:cNvSpPr txBox="1"/>
          <p:nvPr/>
        </p:nvSpPr>
        <p:spPr>
          <a:xfrm>
            <a:off x="4389120" y="17830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1100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172200" y="1188720"/>
            <a:ext cx="160020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172200" y="11887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a1_b"/>
          <p:cNvSpPr txBox="1"/>
          <p:nvPr/>
        </p:nvSpPr>
        <p:spPr>
          <a:xfrm>
            <a:off x="6172200" y="17830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0011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955280" y="1188720"/>
            <a:ext cx="160020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955280" y="11887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0</a:t>
            </a:r>
            <a:endParaRPr lang="en-US" sz="2000" dirty="0"/>
          </a:p>
        </p:txBody>
      </p:sp>
      <p:sp>
        <p:nvSpPr>
          <p:cNvPr id="17" name="a1_b"/>
          <p:cNvSpPr txBox="1"/>
          <p:nvPr/>
        </p:nvSpPr>
        <p:spPr>
          <a:xfrm>
            <a:off x="7955280" y="17830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0000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9738360" y="1188720"/>
            <a:ext cx="160020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738360" y="11887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0</a:t>
            </a:r>
            <a:endParaRPr lang="en-US" sz="2000" dirty="0"/>
          </a:p>
        </p:txBody>
      </p:sp>
      <p:sp>
        <p:nvSpPr>
          <p:cNvPr id="20" name="a1_b"/>
          <p:cNvSpPr txBox="1"/>
          <p:nvPr/>
        </p:nvSpPr>
        <p:spPr>
          <a:xfrm>
            <a:off x="9738360" y="17830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0000</a:t>
            </a:r>
            <a:endParaRPr lang="en-US" sz="1500" dirty="0"/>
          </a:p>
        </p:txBody>
      </p:sp>
      <p:sp>
        <p:nvSpPr>
          <p:cNvPr id="21" name="a2_b"/>
          <p:cNvSpPr/>
          <p:nvPr/>
        </p:nvSpPr>
        <p:spPr>
          <a:xfrm>
            <a:off x="822960" y="2423160"/>
            <a:ext cx="262890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a2_b"/>
          <p:cNvSpPr txBox="1"/>
          <p:nvPr/>
        </p:nvSpPr>
        <p:spPr>
          <a:xfrm>
            <a:off x="822960" y="2423160"/>
            <a:ext cx="26289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</a:t>
            </a:r>
            <a:endParaRPr lang="en-US" sz="1300" dirty="0"/>
          </a:p>
        </p:txBody>
      </p:sp>
      <p:sp>
        <p:nvSpPr>
          <p:cNvPr id="23" name="a2_b"/>
          <p:cNvSpPr txBox="1"/>
          <p:nvPr/>
        </p:nvSpPr>
        <p:spPr>
          <a:xfrm>
            <a:off x="640080" y="2999232"/>
            <a:ext cx="29946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opcode  (6)</a:t>
            </a:r>
            <a:endParaRPr lang="en-US" sz="1100" dirty="0"/>
          </a:p>
        </p:txBody>
      </p:sp>
      <p:sp>
        <p:nvSpPr>
          <p:cNvPr id="24" name="a2_b"/>
          <p:cNvSpPr/>
          <p:nvPr/>
        </p:nvSpPr>
        <p:spPr>
          <a:xfrm>
            <a:off x="3451860" y="2423160"/>
            <a:ext cx="438150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a2_b"/>
          <p:cNvSpPr txBox="1"/>
          <p:nvPr/>
        </p:nvSpPr>
        <p:spPr>
          <a:xfrm>
            <a:off x="3451860" y="2423160"/>
            <a:ext cx="438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00" dirty="0"/>
          </a:p>
        </p:txBody>
      </p:sp>
      <p:sp>
        <p:nvSpPr>
          <p:cNvPr id="26" name="a2_b"/>
          <p:cNvSpPr txBox="1"/>
          <p:nvPr/>
        </p:nvSpPr>
        <p:spPr>
          <a:xfrm>
            <a:off x="3268980" y="299923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n  (1)</a:t>
            </a:r>
            <a:endParaRPr lang="en-US" sz="1100" dirty="0"/>
          </a:p>
        </p:txBody>
      </p:sp>
      <p:sp>
        <p:nvSpPr>
          <p:cNvPr id="27" name="a2_b"/>
          <p:cNvSpPr/>
          <p:nvPr/>
        </p:nvSpPr>
        <p:spPr>
          <a:xfrm>
            <a:off x="3890010" y="2423160"/>
            <a:ext cx="438150" cy="54864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8" name="a2_b"/>
          <p:cNvSpPr txBox="1"/>
          <p:nvPr/>
        </p:nvSpPr>
        <p:spPr>
          <a:xfrm>
            <a:off x="3890010" y="2423160"/>
            <a:ext cx="438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00" dirty="0"/>
          </a:p>
        </p:txBody>
      </p:sp>
      <p:sp>
        <p:nvSpPr>
          <p:cNvPr id="29" name="a2_b"/>
          <p:cNvSpPr txBox="1"/>
          <p:nvPr/>
        </p:nvSpPr>
        <p:spPr>
          <a:xfrm>
            <a:off x="3707130" y="299923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i  (1)</a:t>
            </a:r>
            <a:endParaRPr lang="en-US" sz="1100" dirty="0"/>
          </a:p>
        </p:txBody>
      </p:sp>
      <p:sp>
        <p:nvSpPr>
          <p:cNvPr id="30" name="a2_b"/>
          <p:cNvSpPr/>
          <p:nvPr/>
        </p:nvSpPr>
        <p:spPr>
          <a:xfrm>
            <a:off x="4328160" y="2423160"/>
            <a:ext cx="43815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1" name="a2_b"/>
          <p:cNvSpPr txBox="1"/>
          <p:nvPr/>
        </p:nvSpPr>
        <p:spPr>
          <a:xfrm>
            <a:off x="4328160" y="2423160"/>
            <a:ext cx="438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00" dirty="0"/>
          </a:p>
        </p:txBody>
      </p:sp>
      <p:sp>
        <p:nvSpPr>
          <p:cNvPr id="32" name="a2_b"/>
          <p:cNvSpPr txBox="1"/>
          <p:nvPr/>
        </p:nvSpPr>
        <p:spPr>
          <a:xfrm>
            <a:off x="4145280" y="299923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x  (1)</a:t>
            </a:r>
            <a:endParaRPr lang="en-US" sz="1100" dirty="0"/>
          </a:p>
        </p:txBody>
      </p:sp>
      <p:sp>
        <p:nvSpPr>
          <p:cNvPr id="33" name="a2_b"/>
          <p:cNvSpPr/>
          <p:nvPr/>
        </p:nvSpPr>
        <p:spPr>
          <a:xfrm>
            <a:off x="4766310" y="2423160"/>
            <a:ext cx="43815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4" name="a2_b"/>
          <p:cNvSpPr txBox="1"/>
          <p:nvPr/>
        </p:nvSpPr>
        <p:spPr>
          <a:xfrm>
            <a:off x="4766310" y="2423160"/>
            <a:ext cx="438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00" dirty="0"/>
          </a:p>
        </p:txBody>
      </p:sp>
      <p:sp>
        <p:nvSpPr>
          <p:cNvPr id="35" name="a2_b"/>
          <p:cNvSpPr txBox="1"/>
          <p:nvPr/>
        </p:nvSpPr>
        <p:spPr>
          <a:xfrm>
            <a:off x="4583430" y="299923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b  (1)</a:t>
            </a:r>
            <a:endParaRPr lang="en-US" sz="1100" dirty="0"/>
          </a:p>
        </p:txBody>
      </p:sp>
      <p:sp>
        <p:nvSpPr>
          <p:cNvPr id="36" name="a2_b"/>
          <p:cNvSpPr/>
          <p:nvPr/>
        </p:nvSpPr>
        <p:spPr>
          <a:xfrm>
            <a:off x="5204460" y="2423160"/>
            <a:ext cx="43815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7" name="a2_b"/>
          <p:cNvSpPr txBox="1"/>
          <p:nvPr/>
        </p:nvSpPr>
        <p:spPr>
          <a:xfrm>
            <a:off x="5204460" y="2423160"/>
            <a:ext cx="438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300" dirty="0"/>
          </a:p>
        </p:txBody>
      </p:sp>
      <p:sp>
        <p:nvSpPr>
          <p:cNvPr id="38" name="a2_b"/>
          <p:cNvSpPr txBox="1"/>
          <p:nvPr/>
        </p:nvSpPr>
        <p:spPr>
          <a:xfrm>
            <a:off x="5021580" y="299923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p  (1)</a:t>
            </a:r>
            <a:endParaRPr lang="en-US" sz="1100" dirty="0"/>
          </a:p>
        </p:txBody>
      </p:sp>
      <p:sp>
        <p:nvSpPr>
          <p:cNvPr id="39" name="a2_b"/>
          <p:cNvSpPr/>
          <p:nvPr/>
        </p:nvSpPr>
        <p:spPr>
          <a:xfrm>
            <a:off x="5642610" y="2423160"/>
            <a:ext cx="43815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0" name="a2_b"/>
          <p:cNvSpPr txBox="1"/>
          <p:nvPr/>
        </p:nvSpPr>
        <p:spPr>
          <a:xfrm>
            <a:off x="5642610" y="2423160"/>
            <a:ext cx="438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300" dirty="0"/>
          </a:p>
        </p:txBody>
      </p:sp>
      <p:sp>
        <p:nvSpPr>
          <p:cNvPr id="41" name="a2_b"/>
          <p:cNvSpPr txBox="1"/>
          <p:nvPr/>
        </p:nvSpPr>
        <p:spPr>
          <a:xfrm>
            <a:off x="5459730" y="2999232"/>
            <a:ext cx="80391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e  (1)</a:t>
            </a:r>
            <a:endParaRPr lang="en-US" sz="1100" dirty="0"/>
          </a:p>
        </p:txBody>
      </p:sp>
      <p:sp>
        <p:nvSpPr>
          <p:cNvPr id="42" name="a2_b"/>
          <p:cNvSpPr/>
          <p:nvPr/>
        </p:nvSpPr>
        <p:spPr>
          <a:xfrm>
            <a:off x="6080760" y="2423160"/>
            <a:ext cx="5257800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3" name="a2_b"/>
          <p:cNvSpPr txBox="1"/>
          <p:nvPr/>
        </p:nvSpPr>
        <p:spPr>
          <a:xfrm>
            <a:off x="6080760" y="2423160"/>
            <a:ext cx="5257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0011 0000 0000 = 300</a:t>
            </a:r>
            <a:endParaRPr lang="en-US" sz="1300" dirty="0"/>
          </a:p>
        </p:txBody>
      </p:sp>
      <p:sp>
        <p:nvSpPr>
          <p:cNvPr id="44" name="a2_b"/>
          <p:cNvSpPr txBox="1"/>
          <p:nvPr/>
        </p:nvSpPr>
        <p:spPr>
          <a:xfrm>
            <a:off x="5897880" y="2999232"/>
            <a:ext cx="5623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disp  (12)</a:t>
            </a:r>
            <a:endParaRPr lang="en-US" sz="1100" dirty="0"/>
          </a:p>
        </p:txBody>
      </p:sp>
      <p:sp>
        <p:nvSpPr>
          <p:cNvPr id="45" name="a3_b"/>
          <p:cNvSpPr txBox="1"/>
          <p:nvPr/>
        </p:nvSpPr>
        <p:spPr>
          <a:xfrm>
            <a:off x="822960" y="34290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Opcode 000000 + two zero bits = 00</a:t>
            </a:r>
            <a:endParaRPr lang="en-US" sz="1500" dirty="0"/>
          </a:p>
        </p:txBody>
      </p:sp>
      <p:sp>
        <p:nvSpPr>
          <p:cNvPr id="46" name="a3_b"/>
          <p:cNvSpPr txBox="1"/>
          <p:nvPr/>
        </p:nvSpPr>
        <p:spPr>
          <a:xfrm>
            <a:off x="6035040" y="342900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→  LDA</a:t>
            </a:r>
            <a:endParaRPr lang="en-US" sz="1500" dirty="0"/>
          </a:p>
        </p:txBody>
      </p:sp>
      <p:sp>
        <p:nvSpPr>
          <p:cNvPr id="47" name="a3_b"/>
          <p:cNvSpPr txBox="1"/>
          <p:nvPr/>
        </p:nvSpPr>
        <p:spPr>
          <a:xfrm>
            <a:off x="822960" y="3931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n = 1, i = 1</a:t>
            </a:r>
            <a:endParaRPr lang="en-US" sz="1500" dirty="0"/>
          </a:p>
        </p:txBody>
      </p:sp>
      <p:sp>
        <p:nvSpPr>
          <p:cNvPr id="48" name="a3_b"/>
          <p:cNvSpPr txBox="1"/>
          <p:nvPr/>
        </p:nvSpPr>
        <p:spPr>
          <a:xfrm>
            <a:off x="6035040" y="393192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→  simple: the operand is (TA)</a:t>
            </a:r>
            <a:endParaRPr lang="en-US" sz="1500" dirty="0"/>
          </a:p>
        </p:txBody>
      </p:sp>
      <p:sp>
        <p:nvSpPr>
          <p:cNvPr id="49" name="a4_b"/>
          <p:cNvSpPr txBox="1"/>
          <p:nvPr/>
        </p:nvSpPr>
        <p:spPr>
          <a:xfrm>
            <a:off x="822960" y="44348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x = 1, b = 1, p = 0, e = 0</a:t>
            </a:r>
            <a:endParaRPr lang="en-US" sz="1500" dirty="0"/>
          </a:p>
        </p:txBody>
      </p:sp>
      <p:sp>
        <p:nvSpPr>
          <p:cNvPr id="50" name="a4_b"/>
          <p:cNvSpPr txBox="1"/>
          <p:nvPr/>
        </p:nvSpPr>
        <p:spPr>
          <a:xfrm>
            <a:off x="6035040" y="443484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→  format 3, base-relative, indexed</a:t>
            </a:r>
            <a:endParaRPr lang="en-US" sz="1500" dirty="0"/>
          </a:p>
        </p:txBody>
      </p:sp>
      <p:sp>
        <p:nvSpPr>
          <p:cNvPr id="51" name="a5_b"/>
          <p:cNvSpPr txBox="1"/>
          <p:nvPr/>
        </p:nvSpPr>
        <p:spPr>
          <a:xfrm>
            <a:off x="822960" y="49377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TA = (B) + disp + (X)</a:t>
            </a:r>
            <a:endParaRPr lang="en-US" sz="1500" dirty="0"/>
          </a:p>
        </p:txBody>
      </p:sp>
      <p:sp>
        <p:nvSpPr>
          <p:cNvPr id="52" name="a5_b"/>
          <p:cNvSpPr txBox="1"/>
          <p:nvPr/>
        </p:nvSpPr>
        <p:spPr>
          <a:xfrm>
            <a:off x="6035040" y="493776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→  6000 + 300 + 90 = 6390</a:t>
            </a:r>
            <a:endParaRPr lang="en-US" sz="1500" dirty="0"/>
          </a:p>
        </p:txBody>
      </p:sp>
      <p:sp>
        <p:nvSpPr>
          <p:cNvPr id="53" name="a6_b"/>
          <p:cNvSpPr txBox="1"/>
          <p:nvPr/>
        </p:nvSpPr>
        <p:spPr>
          <a:xfrm>
            <a:off x="822960" y="54406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A ← (6390)</a:t>
            </a:r>
            <a:endParaRPr lang="en-US" sz="1500" dirty="0"/>
          </a:p>
        </p:txBody>
      </p:sp>
      <p:sp>
        <p:nvSpPr>
          <p:cNvPr id="54" name="a6_b"/>
          <p:cNvSpPr txBox="1"/>
          <p:nvPr/>
        </p:nvSpPr>
        <p:spPr>
          <a:xfrm>
            <a:off x="6035040" y="544068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→  A = 00C303</a:t>
            </a:r>
            <a:endParaRPr lang="en-US" sz="1500" dirty="0"/>
          </a:p>
        </p:txBody>
      </p:sp>
      <p:sp>
        <p:nvSpPr>
          <p:cNvPr id="56" name="Text 5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4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Real assembly: x86-64 on your lab PC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same ideas on a real CPU: read what gcc writes, then write a program of your own with nasm.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35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SIC/XE and x86-64: same ideas, bigger machine</a:t>
            </a:r>
            <a:endParaRPr lang="en-US" sz="30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9494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514600"/>
                <a:gridCol w="26974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SIC/XE (on paper)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x86-64 (lab PC)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Word size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3 bytes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8 bytes (registers), int = 4 bytes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Registers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A, X, L, B, S, T, F, PC, SW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16 general (rax … r15), rip, rflags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Instruction length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 to 4 bytes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 to 15 bytes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Condition code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in SW: &lt;, =, &gt;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flags in rflags: ZF, SF, CF, OF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Function call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JSUB puts the return address in L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call pushes it on the stack; ret pops it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Addressing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simple, #, @, ,X, base, PC-relative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same ideas: $5, (%rax), 8(%rbp), (%rip)</a:t>
                      </a:r>
                      <a:endParaRPr lang="en-US" sz="135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772400" y="1188720"/>
            <a:ext cx="3886200" cy="2377440"/>
          </a:xfrm>
          <a:prstGeom prst="roundRect">
            <a:avLst>
              <a:gd name="adj" fmla="val 307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955280" y="1261872"/>
            <a:ext cx="35661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Two spellings of the same CPU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AT&amp;T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(gcc output): 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movl $0, %eax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source first, then destination;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on registers,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on constants.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Intel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(nasm, our labs): 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 eax, 0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destination first, like C's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eax = 0;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7772400" y="3749040"/>
            <a:ext cx="3886200" cy="2194560"/>
          </a:xfrm>
          <a:prstGeom prst="roundRect">
            <a:avLst>
              <a:gd name="adj" fmla="val 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7955280" y="3822192"/>
            <a:ext cx="3566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Good news for C programmers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x86-64 has a real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stack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push, pop, call and ret. So functions, local variables and recursion work in hardware the way you know from C, unlike SIC's single L register.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§3.2–3.4, §3.7 (procedures and the stack)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35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Your C, compiled: if–else in x86-64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38328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maxab.c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max(int a, int b)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(a &gt; b)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a;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else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b;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60520" y="1188720"/>
            <a:ext cx="3977640" cy="4754880"/>
          </a:xfrm>
          <a:prstGeom prst="roundRect">
            <a:avLst>
              <a:gd name="adj" fmla="val 229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325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526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727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983480" y="123444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-O0 -S maxab.c   (AT&amp;T)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361688" y="1572768"/>
            <a:ext cx="36118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pushq  %rbp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movq   %rsp, %rbp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 %edi, -4(%rbp)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 %esi, -8(%rbp)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 -4(%rbp), %eax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cmpl   -8(%rbp), %eax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jle    .L2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 -4(%rbp), %eax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jmp    .L3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.L2: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 -8(%rbp), %eax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.L3: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popq   %rbp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</a:t>
            </a:r>
            <a:endParaRPr lang="en-US" sz="1250" dirty="0"/>
          </a:p>
        </p:txBody>
      </p:sp>
      <p:sp>
        <p:nvSpPr>
          <p:cNvPr id="15" name="a1_x"/>
          <p:cNvSpPr/>
          <p:nvPr/>
        </p:nvSpPr>
        <p:spPr>
          <a:xfrm>
            <a:off x="8366760" y="1188720"/>
            <a:ext cx="32918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x"/>
          <p:cNvSpPr txBox="1"/>
          <p:nvPr/>
        </p:nvSpPr>
        <p:spPr>
          <a:xfrm>
            <a:off x="8503920" y="1261872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Parameters arrive in registers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in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edi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b in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esi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the calling convention. gcc -O0 first copies them into the stack frame at -4 and -8 from rbp, like C local variables.</a:t>
            </a:r>
            <a:endParaRPr lang="en-US" sz="1350" dirty="0"/>
          </a:p>
        </p:txBody>
      </p:sp>
      <p:sp>
        <p:nvSpPr>
          <p:cNvPr id="17" name="a2_x"/>
          <p:cNvSpPr/>
          <p:nvPr/>
        </p:nvSpPr>
        <p:spPr>
          <a:xfrm>
            <a:off x="8366760" y="2788920"/>
            <a:ext cx="32918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x"/>
          <p:cNvSpPr txBox="1"/>
          <p:nvPr/>
        </p:nvSpPr>
        <p:spPr>
          <a:xfrm>
            <a:off x="8503920" y="2862072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cmpl, then jle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Compare, then jump: exactly SIC's COMP and JGT. But gcc jumps on the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opposite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test, a ≤ b, straight to the else part (.L2).</a:t>
            </a:r>
            <a:endParaRPr lang="en-US" sz="1350" dirty="0"/>
          </a:p>
        </p:txBody>
      </p:sp>
      <p:sp>
        <p:nvSpPr>
          <p:cNvPr id="19" name="a3_x"/>
          <p:cNvSpPr/>
          <p:nvPr/>
        </p:nvSpPr>
        <p:spPr>
          <a:xfrm>
            <a:off x="8366760" y="4389120"/>
            <a:ext cx="32918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x"/>
          <p:cNvSpPr txBox="1"/>
          <p:nvPr/>
        </p:nvSpPr>
        <p:spPr>
          <a:xfrm>
            <a:off x="8503920" y="4462272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Labels .L2, .L3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if–else became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two labels and two jumps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The result goes in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eax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for the return.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4904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Same pattern as Program 1 on SIC: compare, jump, two paths meeting at one label.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§3.6 (control)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Write it yourself: nasm on the lab PC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No C, no library: just your instructions and two system calls.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35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4: hello world without 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hello.asm   (Intel syntax, nasm)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global  _start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section .data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msg:    db      "Hello from assembly!", 10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len:    equ     $ - msg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section .text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_start: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   rax, 1      ; write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   rdi, 1      ; to stdout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   rsi, msg    ; this text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   rdx, len    ; this many bytes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syscall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   rax, 60     ; exit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   rdi, 0      ; status 0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syscall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178040" y="1188720"/>
            <a:ext cx="448056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3426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5438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7449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001000" y="12344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379208" y="1572768"/>
            <a:ext cx="4114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 -f elf64 hello.asm -o hello.o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 hello.o -o hello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./hello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from assembly!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./hello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execve(...)  write(1, ...) = 21  exit(0)</a:t>
            </a:r>
            <a:endParaRPr lang="en-US" sz="1150" dirty="0"/>
          </a:p>
        </p:txBody>
      </p:sp>
      <p:sp>
        <p:nvSpPr>
          <p:cNvPr id="15" name="a1_h"/>
          <p:cNvSpPr/>
          <p:nvPr/>
        </p:nvSpPr>
        <p:spPr>
          <a:xfrm>
            <a:off x="7178040" y="3474720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a1_h"/>
          <p:cNvSpPr txBox="1"/>
          <p:nvPr/>
        </p:nvSpPr>
        <p:spPr>
          <a:xfrm>
            <a:off x="7315200" y="3474720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 idea: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msg, len); exit(0);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 The four registers are the system call's arguments, in order.</a:t>
            </a:r>
            <a:endParaRPr lang="en-US" sz="1250" dirty="0"/>
          </a:p>
        </p:txBody>
      </p:sp>
      <p:sp>
        <p:nvSpPr>
          <p:cNvPr id="17" name="a2_h"/>
          <p:cNvSpPr/>
          <p:nvPr/>
        </p:nvSpPr>
        <p:spPr>
          <a:xfrm>
            <a:off x="7178040" y="4315968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h"/>
          <p:cNvSpPr txBox="1"/>
          <p:nvPr/>
        </p:nvSpPr>
        <p:spPr>
          <a:xfrm>
            <a:off x="7315200" y="4315968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db, equ = directives: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Like SIC's BYTE and EQU.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- msg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= "here minus the start": the assembler computes the length, 21.</a:t>
            </a:r>
            <a:endParaRPr lang="en-US" sz="1250" dirty="0"/>
          </a:p>
        </p:txBody>
      </p:sp>
      <p:sp>
        <p:nvSpPr>
          <p:cNvPr id="19" name="a3_h"/>
          <p:cNvSpPr/>
          <p:nvPr/>
        </p:nvSpPr>
        <p:spPr>
          <a:xfrm>
            <a:off x="7178040" y="5157216"/>
            <a:ext cx="4480560" cy="749808"/>
          </a:xfrm>
          <a:prstGeom prst="roundRect">
            <a:avLst>
              <a:gd name="adj" fmla="val 975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h"/>
          <p:cNvSpPr txBox="1"/>
          <p:nvPr/>
        </p:nvSpPr>
        <p:spPr>
          <a:xfrm>
            <a:off x="7315200" y="5157216"/>
            <a:ext cx="4206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3 system calls, not 34: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No C library is loaded. Compare Lecture 1: printf's hello needed 34.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5: the for-loop, written by hand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29184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29260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s = 0;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(int i = 1;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i &lt;= 10; i++)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 = s + i;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s;  /* 55 */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069080" y="1188720"/>
            <a:ext cx="4206240" cy="3429000"/>
          </a:xfrm>
          <a:prstGeom prst="roundRect">
            <a:avLst>
              <a:gd name="adj" fmla="val 2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233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434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636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89204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sum.asm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270248" y="1572768"/>
            <a:ext cx="3840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_start: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ecx, 1     ; i = 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eax, 0     ; s = 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add  eax, ecx   ; s = s + i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inc  ecx        ; i++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cmp  ecx, 10    ; i vs 10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jle  loop       ; if i &lt;= 10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edi, eax   ; status = s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eax, 60    ; exit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syscall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503920" y="1188720"/>
            <a:ext cx="3154680" cy="3429000"/>
          </a:xfrm>
          <a:prstGeom prst="roundRect">
            <a:avLst>
              <a:gd name="adj" fmla="val 289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685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8696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0708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326880" y="123444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 + gdb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705088" y="1572768"/>
            <a:ext cx="2788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./sum ; echo $?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gdb: break at loop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round 1: eax=0  ecx=1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round 2: eax=1  ecx=2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round 3: eax=3  ecx=3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objdump: jle = 7e f7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f7 = -9: PC-relative!</a:t>
            </a:r>
            <a:endParaRPr lang="en-US" sz="1200" dirty="0"/>
          </a:p>
        </p:txBody>
      </p:sp>
      <p:sp>
        <p:nvSpPr>
          <p:cNvPr id="21" name="a1_sm"/>
          <p:cNvSpPr/>
          <p:nvPr/>
        </p:nvSpPr>
        <p:spPr>
          <a:xfrm>
            <a:off x="548640" y="3611880"/>
            <a:ext cx="3291840" cy="2331720"/>
          </a:xfrm>
          <a:prstGeom prst="roundRect">
            <a:avLst>
              <a:gd name="adj" fmla="val 313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a1_sm"/>
          <p:cNvSpPr/>
          <p:nvPr/>
        </p:nvSpPr>
        <p:spPr>
          <a:xfrm>
            <a:off x="731520" y="3776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a1_sm"/>
          <p:cNvSpPr txBox="1"/>
          <p:nvPr/>
        </p:nvSpPr>
        <p:spPr>
          <a:xfrm>
            <a:off x="731520" y="3776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a1_sm"/>
          <p:cNvSpPr txBox="1"/>
          <p:nvPr/>
        </p:nvSpPr>
        <p:spPr>
          <a:xfrm>
            <a:off x="731520" y="4142232"/>
            <a:ext cx="2926080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Same loop shape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Body, increment, compare, jump back. The same shape as SIC's TIX + JLT loop.</a:t>
            </a:r>
            <a:endParaRPr lang="en-US" sz="1350" dirty="0"/>
          </a:p>
        </p:txBody>
      </p:sp>
      <p:sp>
        <p:nvSpPr>
          <p:cNvPr id="25" name="a2_sm"/>
          <p:cNvSpPr/>
          <p:nvPr/>
        </p:nvSpPr>
        <p:spPr>
          <a:xfrm>
            <a:off x="4069080" y="4754880"/>
            <a:ext cx="758952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a2_sm"/>
          <p:cNvSpPr/>
          <p:nvPr/>
        </p:nvSpPr>
        <p:spPr>
          <a:xfrm>
            <a:off x="4251960" y="4919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7" name="a2_sm"/>
          <p:cNvSpPr txBox="1"/>
          <p:nvPr/>
        </p:nvSpPr>
        <p:spPr>
          <a:xfrm>
            <a:off x="4251960" y="4919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8" name="a2_sm"/>
          <p:cNvSpPr txBox="1"/>
          <p:nvPr/>
        </p:nvSpPr>
        <p:spPr>
          <a:xfrm>
            <a:off x="4251960" y="5285232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Variables are registers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 and i never touch memory: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eax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ecx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are the variables. Only comments say which is which.</a:t>
            </a:r>
            <a:endParaRPr lang="en-US" sz="135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things go wrong in assembly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AT&amp;T syntax in nasm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 -f elf64 e2.asm -o e2.o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e2.asm:4: error: parser: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instruction expected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3749040"/>
            <a:ext cx="265176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384048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Line 4 was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movl $1, %eax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(gcc style). nasm wants Intel: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 eax, 1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3355848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Forgot global _start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355848" y="16002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520440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721608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922776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178808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557016" y="19842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 e1.o -o e1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ld: warning: cannot find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entry symbol _start;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defaulting to 401000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355848" y="3749040"/>
            <a:ext cx="265176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493008" y="384048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It ran only by luck: _start happened to be first. Always write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 _start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163056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No exit system call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163056" y="16002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327648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528816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729984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986016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364224" y="19842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./e3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Segmentation fault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139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163056" y="3749040"/>
            <a:ext cx="265176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300216" y="384048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There is no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from _start. The CPU runs on into garbage bytes. End with the exit syscall.</a:t>
            </a:r>
            <a:endParaRPr lang="en-US" sz="1350" dirty="0"/>
          </a:p>
        </p:txBody>
      </p:sp>
      <p:sp>
        <p:nvSpPr>
          <p:cNvPr id="30" name="Text 28"/>
          <p:cNvSpPr txBox="1"/>
          <p:nvPr/>
        </p:nvSpPr>
        <p:spPr>
          <a:xfrm>
            <a:off x="8970264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Result too big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8970264" y="1600200"/>
            <a:ext cx="26517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9134856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9336024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9537192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793224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9171432" y="1984248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./sum30 ; echo $?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209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970264" y="3749040"/>
            <a:ext cx="2651760" cy="1691640"/>
          </a:xfrm>
          <a:prstGeom prst="roundRect">
            <a:avLst>
              <a:gd name="adj" fmla="val 432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107424" y="384048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1+…+30 = 465, but an exit status is only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8 bits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465 − 256 = 209. Like storing 465 in an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unsigned char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39" name="Shape 37"/>
          <p:cNvSpPr/>
          <p:nvPr/>
        </p:nvSpPr>
        <p:spPr>
          <a:xfrm>
            <a:off x="548640" y="5623560"/>
            <a:ext cx="11109960" cy="502920"/>
          </a:xfrm>
          <a:prstGeom prst="roundRect">
            <a:avLst>
              <a:gd name="adj" fmla="val 1454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777240" y="562356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assembly gives you C's freedom with none of its safety nets. No compiler warns you about a missing return or a value that overflows.</a:t>
            </a:r>
            <a:endParaRPr lang="en-US" sz="1350" dirty="0"/>
          </a:p>
        </p:txBody>
      </p:sp>
      <p:sp>
        <p:nvSpPr>
          <p:cNvPr id="42" name="Text 3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35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2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Hand-assemble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Encode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ALPHA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STCH BUFFER,X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TIX MAXLEN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(ALPHA = 1033, BUFFER = 1039, MAXLEN = 1036). Show all six steps.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Trace on paper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Trace Program 2 (string copy) with the string "CAT" and FIVE replaced by THREE. Write X, A and CC after every instruction.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Read gcc output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-O0 -S sumto.c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Mark which lines are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= 0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= 1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&lt;= n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+= i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i++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Repeat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-masm=intel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Build hello.asm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Type it, build with nasm and ld, run it. Change the message. Run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count the calls.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Build sum.asm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Change it to add 1 … 20. Check the answer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Step through two rounds in gdb.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Break it on purpose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Remove the exit syscall, then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 _start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Record each message and explain it in one sentence.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your lab notebook with commands, outputs, the trace table from task 2, and one sentence per task.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35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C statement maps one-to-one onto a single SIC instruction?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goto  →  J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Encode STA BETA, with STA = 0C and BETA at 1018.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0C1018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two jobs does TIX do?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X ← X + 1, then compare X with the operand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SIC/XE, n = 1, i = 0. Which C expression is this like?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*p  (indirect: the word at TA is an address)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x86-64 Linux, which registers carry a function's first argument and its result?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first argument in rdi (edi), result in rax (eax)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32 / 35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 assembly line = one machine instruction. One C line can be many.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C's ideas survive: variables become labelled words, if and for become compares and jumps.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C's safety nets do not: no types, few registers, only jumps, no automatic stack in SIC.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SIC instruction is opcode 8 + x 1 + address 15 bits. Encode it in six steps.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SIC/XE: four formats; n i x b p e decide how the target address is found and used.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x86-64 uses the same ideas, plus a real stack. gcc writes AT&amp;T, nasm reads Intel.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33 / 35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2 (due before Lecture 3)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732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732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C → SIC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88720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Translate into SIC with directives: 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(num &lt; 0) res = 0 - num; else res = num;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 Trace it for num = −9 and for num = 4.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487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487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Encode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76272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Encode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LDX ZERO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JLT MOVECH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STCH STR2,X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from Program 2 using the addresses on slide 15's listing (ZERO = 101C, MOVECH = 1003, STR2 = 1017).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9242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9242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Decode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63824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With (B) = 006000, (PC) = 003000, (X) = 000090, (2FF6) = 000777, (60A0) = 000ABC, decode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032FF6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07C010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01003C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4B101036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Give mode, TA and result.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997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997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Read gcc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51376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Compile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abs_val(int n) { if (n &lt; 0) return -n; return n; }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-O0 -S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Which compare and which jump does gcc use? Why that jump?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752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752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Think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38928"/>
            <a:ext cx="9098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sum.asm with i ≤ 30 exits with 209, not 465. Explain why, and say what C type behaves the same way.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34 / 35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3.1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Basic assembler functions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We build the program that did today's hand encoding for us.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Pass 1: give every label an address (the location counter and SYMTAB).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Pass 2: encode every line (OPTAB) and write the object program.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1997. Today: §1.3.1–1.3.3 and Appendix A. Read §2.1 before Lecture 3.1.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x86-64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Computer Systems: A Programmer's Perspective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2016. Today: §3.1–3.6.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nasm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NASM manual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(nasm.us), ch. 2–3: running nasm and the language. Offline on the lab PC: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 nasm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System calls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M. Kerrisk,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The Linux Programming Interface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2010, ch. 3 (system calls).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35 / 35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2: Machine and Assembly Language</dc:title>
  <dc:subject>PptxGenJS Presentation</dc:subject>
  <dc:creator>Md Mahbub E Noor</dc:creator>
  <cp:lastModifiedBy>Md Mahbub E Noor</cp:lastModifiedBy>
  <cp:revision>1</cp:revision>
  <dcterms:created xsi:type="dcterms:W3CDTF">2026-10-10T05:02:55Z</dcterms:created>
  <dcterms:modified xsi:type="dcterms:W3CDTF">2026-10-10T05:02:55Z</dcterms:modified>
</cp:coreProperties>
</file>