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ddc9edd-66a5-1b7a-6e98-3301eb05d438}">
          <p14:sldIdLst>
            <p14:sldId id="256"/>
            <p14:sldId id="257"/>
            <p14:sldId id="258"/>
            <p14:sldId id="259"/>
          </p14:sldIdLst>
        </p14:section>
        <p14:section name="What is system programming?" id="{4e972474-f59e-b14f-67ac-0aee64d23553}">
          <p14:sldIdLst>
            <p14:sldId id="260"/>
            <p14:sldId id="261"/>
            <p14:sldId id="262"/>
            <p14:sldId id="263"/>
          </p14:sldIdLst>
        </p14:section>
        <p14:section name="The journey of a program" id="{a03945db-4833-e5fd-d7a1-192b56b4cf09}">
          <p14:sldIdLst>
            <p14:sldId id="264"/>
            <p14:sldId id="265"/>
            <p14:sldId id="266"/>
            <p14:sldId id="267"/>
            <p14:sldId id="268"/>
          </p14:sldIdLst>
        </p14:section>
        <p14:section name="Machine structures" id="{139cd69c-db82-f1e5-ffef-376300c36ca0}">
          <p14:sldIdLst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User mode and kernel mode" id="{8b2903c8-af5d-2bdb-cbbf-e7bd8a27f878}">
          <p14:sldIdLst>
            <p14:sldId id="278"/>
            <p14:sldId id="279"/>
            <p14:sldId id="280"/>
            <p14:sldId id="281"/>
          </p14:sldIdLst>
        </p14:section>
        <p14:section name="Lab 1" id="{9dd75f4d-d1b7-d9d4-dc36-4b969d943f36}">
          <p14:sldIdLst>
            <p14:sldId id="282"/>
            <p14:sldId id="283"/>
            <p14:sldId id="284"/>
            <p14:sldId id="285"/>
          </p14:sldIdLst>
        </p14:section>
        <p14:section name="Wrap-up" id="{3fd2ef08-3d7b-7ee3-7d76-bad250759008}">
          <p14:sldIdLst>
            <p14:sldId id="286"/>
            <p14:sldId id="287"/>
            <p14:sldId id="288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1: Introduction to System Programming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1: Introduction to System Programming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Introduction to System Programming</a:t>
            </a:r>
            <a:endParaRPr lang="en-US" sz="2800" dirty="0"/>
          </a:p>
          <a:p>
            <a:pPr algn="l"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and Machine Structures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91640"/>
            <a:ext cx="443484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8196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8196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8196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73736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 — lab PC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2075688"/>
            <a:ext cx="40690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hello.c -o hello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./hello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Hello, System Programming!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What happened between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typing these two lines and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seeing that output?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That is this course.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Tell system software apart from application software, and say where it sits in a computer.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Trace how hello.c becomes a running process: preprocess, compile, assemble, link, load.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Name the parts of a CPU and follow the fetch–decode–execute cycle one step at a time.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user mode and kernel mode, and watch real system calls with strace.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751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751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0–10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9202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is system programming?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734056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734056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10–25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679192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journey of a program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493008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493008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25–45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43814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Machine structures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4251960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425196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45–55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419709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User mode, kernel mode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5010912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5010912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95604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 and homework</a:t>
            </a:r>
            <a:endParaRPr lang="en-US" sz="1500" dirty="0"/>
          </a:p>
        </p:txBody>
      </p:sp>
      <p:sp>
        <p:nvSpPr>
          <p:cNvPr id="36" name="Text 30"/>
          <p:cNvSpPr txBox="1"/>
          <p:nvPr/>
        </p:nvSpPr>
        <p:spPr>
          <a:xfrm>
            <a:off x="7909560" y="5486400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 (setup + six tasks) runs in the lab period.</a:t>
            </a:r>
            <a:endParaRPr lang="en-US" sz="1200" dirty="0"/>
          </a:p>
        </p:txBody>
      </p:sp>
      <p:sp>
        <p:nvSpPr>
          <p:cNvPr id="38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34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Course map: three parts, one story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accent3"/>
                </a:solidFill>
              </a:rPr>
              <a:t>We follow one program, hello.c, from the text you type all the way down to the hardware. Each part of the course explains one stage of that trip.</a:t>
            </a:r>
            <a:endParaRPr lang="en-US" sz="1600" dirty="0"/>
          </a:p>
        </p:txBody>
      </p:sp>
      <p:sp>
        <p:nvSpPr>
          <p:cNvPr id="4" name="a1_part"/>
          <p:cNvSpPr/>
          <p:nvPr/>
        </p:nvSpPr>
        <p:spPr>
          <a:xfrm>
            <a:off x="548640" y="187452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a1_part"/>
          <p:cNvSpPr/>
          <p:nvPr/>
        </p:nvSpPr>
        <p:spPr>
          <a:xfrm>
            <a:off x="777240" y="210312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6" name="a1_par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830" y="2251710"/>
            <a:ext cx="297180" cy="297180"/>
          </a:xfrm>
          <a:prstGeom prst="rect">
            <a:avLst/>
          </a:prstGeom>
        </p:spPr>
      </p:pic>
      <p:sp>
        <p:nvSpPr>
          <p:cNvPr id="7" name="a1_part"/>
          <p:cNvSpPr txBox="1"/>
          <p:nvPr/>
        </p:nvSpPr>
        <p:spPr>
          <a:xfrm>
            <a:off x="150876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PART A</a:t>
            </a:r>
            <a:endParaRPr lang="en-US" sz="1300" dirty="0"/>
          </a:p>
        </p:txBody>
      </p:sp>
      <p:sp>
        <p:nvSpPr>
          <p:cNvPr id="8" name="a1_part"/>
          <p:cNvSpPr txBox="1"/>
          <p:nvPr/>
        </p:nvSpPr>
        <p:spPr>
          <a:xfrm>
            <a:off x="1508760" y="2359152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Foundations and translation</a:t>
            </a:r>
            <a:endParaRPr lang="en-US" sz="1700" dirty="0"/>
          </a:p>
        </p:txBody>
      </p:sp>
      <p:sp>
        <p:nvSpPr>
          <p:cNvPr id="9" name="a1_part"/>
          <p:cNvSpPr txBox="1"/>
          <p:nvPr/>
        </p:nvSpPr>
        <p:spPr>
          <a:xfrm>
            <a:off x="777240" y="30175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3"/>
                </a:solidFill>
              </a:rPr>
              <a:t>Lectures 1–6</a:t>
            </a:r>
            <a:endParaRPr lang="en-US" sz="1300" dirty="0"/>
          </a:p>
        </p:txBody>
      </p:sp>
      <p:sp>
        <p:nvSpPr>
          <p:cNvPr id="10" name="a1_part"/>
          <p:cNvSpPr txBox="1"/>
          <p:nvPr/>
        </p:nvSpPr>
        <p:spPr>
          <a:xfrm>
            <a:off x="777240" y="3364992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How source code becomes an executable file: machine structure, assembly language, assemblers, macro processors, linkers, loaders and the ELF file format.</a:t>
            </a:r>
            <a:endParaRPr lang="en-US" sz="1500" dirty="0"/>
          </a:p>
        </p:txBody>
      </p:sp>
      <p:sp>
        <p:nvSpPr>
          <p:cNvPr id="11" name="a2_part"/>
          <p:cNvSpPr/>
          <p:nvPr/>
        </p:nvSpPr>
        <p:spPr>
          <a:xfrm>
            <a:off x="4297680" y="187452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part"/>
          <p:cNvSpPr/>
          <p:nvPr/>
        </p:nvSpPr>
        <p:spPr>
          <a:xfrm>
            <a:off x="4526280" y="210312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a2_part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870" y="2251710"/>
            <a:ext cx="297180" cy="297180"/>
          </a:xfrm>
          <a:prstGeom prst="rect">
            <a:avLst/>
          </a:prstGeom>
        </p:spPr>
      </p:pic>
      <p:sp>
        <p:nvSpPr>
          <p:cNvPr id="14" name="a2_part"/>
          <p:cNvSpPr txBox="1"/>
          <p:nvPr/>
        </p:nvSpPr>
        <p:spPr>
          <a:xfrm>
            <a:off x="525780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PART B</a:t>
            </a:r>
            <a:endParaRPr lang="en-US" sz="1300" dirty="0"/>
          </a:p>
        </p:txBody>
      </p:sp>
      <p:sp>
        <p:nvSpPr>
          <p:cNvPr id="15" name="a2_part"/>
          <p:cNvSpPr txBox="1"/>
          <p:nvPr/>
        </p:nvSpPr>
        <p:spPr>
          <a:xfrm>
            <a:off x="5257800" y="2359152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The Linux kernel</a:t>
            </a:r>
            <a:endParaRPr lang="en-US" sz="1700" dirty="0"/>
          </a:p>
        </p:txBody>
      </p:sp>
      <p:sp>
        <p:nvSpPr>
          <p:cNvPr id="16" name="a2_part"/>
          <p:cNvSpPr txBox="1"/>
          <p:nvPr/>
        </p:nvSpPr>
        <p:spPr>
          <a:xfrm>
            <a:off x="4526280" y="30175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3"/>
                </a:solidFill>
              </a:rPr>
              <a:t>Lectures 7–13</a:t>
            </a:r>
            <a:endParaRPr lang="en-US" sz="1300" dirty="0"/>
          </a:p>
        </p:txBody>
      </p:sp>
      <p:sp>
        <p:nvSpPr>
          <p:cNvPr id="17" name="a2_part"/>
          <p:cNvSpPr txBox="1"/>
          <p:nvPr/>
        </p:nvSpPr>
        <p:spPr>
          <a:xfrm>
            <a:off x="4526280" y="3364992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happens when the program runs: booting, processes, system calls, inter-process communication, signals, memory, the file system and interrupts.</a:t>
            </a:r>
            <a:endParaRPr lang="en-US" sz="1500" dirty="0"/>
          </a:p>
        </p:txBody>
      </p:sp>
      <p:sp>
        <p:nvSpPr>
          <p:cNvPr id="18" name="a3_part"/>
          <p:cNvSpPr/>
          <p:nvPr/>
        </p:nvSpPr>
        <p:spPr>
          <a:xfrm>
            <a:off x="8046720" y="187452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a3_part"/>
          <p:cNvSpPr/>
          <p:nvPr/>
        </p:nvSpPr>
        <p:spPr>
          <a:xfrm>
            <a:off x="8275320" y="210312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0" name="a3_par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910" y="2251710"/>
            <a:ext cx="297180" cy="297180"/>
          </a:xfrm>
          <a:prstGeom prst="rect">
            <a:avLst/>
          </a:prstGeom>
        </p:spPr>
      </p:pic>
      <p:sp>
        <p:nvSpPr>
          <p:cNvPr id="21" name="a3_part"/>
          <p:cNvSpPr txBox="1"/>
          <p:nvPr/>
        </p:nvSpPr>
        <p:spPr>
          <a:xfrm>
            <a:off x="900684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PART C</a:t>
            </a:r>
            <a:endParaRPr lang="en-US" sz="1300" dirty="0"/>
          </a:p>
        </p:txBody>
      </p:sp>
      <p:sp>
        <p:nvSpPr>
          <p:cNvPr id="22" name="a3_part"/>
          <p:cNvSpPr txBox="1"/>
          <p:nvPr/>
        </p:nvSpPr>
        <p:spPr>
          <a:xfrm>
            <a:off x="9006840" y="2359152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Modules and device drivers</a:t>
            </a:r>
            <a:endParaRPr lang="en-US" sz="1700" dirty="0"/>
          </a:p>
        </p:txBody>
      </p:sp>
      <p:sp>
        <p:nvSpPr>
          <p:cNvPr id="23" name="a3_part"/>
          <p:cNvSpPr txBox="1"/>
          <p:nvPr/>
        </p:nvSpPr>
        <p:spPr>
          <a:xfrm>
            <a:off x="8275320" y="30175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3"/>
                </a:solidFill>
              </a:rPr>
              <a:t>Lectures 14–15</a:t>
            </a:r>
            <a:endParaRPr lang="en-US" sz="1300" dirty="0"/>
          </a:p>
        </p:txBody>
      </p:sp>
      <p:sp>
        <p:nvSpPr>
          <p:cNvPr id="24" name="a3_part"/>
          <p:cNvSpPr txBox="1"/>
          <p:nvPr/>
        </p:nvSpPr>
        <p:spPr>
          <a:xfrm>
            <a:off x="8275320" y="3364992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How we extend the kernel ourselves: loadable modules, the device driver model, and character, block and USB drivers.</a:t>
            </a:r>
            <a:endParaRPr lang="en-US" sz="1500" dirty="0"/>
          </a:p>
        </p:txBody>
      </p:sp>
      <p:sp>
        <p:nvSpPr>
          <p:cNvPr id="25" name="a4_chain"/>
          <p:cNvSpPr/>
          <p:nvPr/>
        </p:nvSpPr>
        <p:spPr>
          <a:xfrm>
            <a:off x="914400" y="5440680"/>
            <a:ext cx="155448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6" name="a4_chain"/>
          <p:cNvSpPr txBox="1"/>
          <p:nvPr/>
        </p:nvSpPr>
        <p:spPr>
          <a:xfrm>
            <a:off x="914400" y="54406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hello.c</a:t>
            </a:r>
            <a:endParaRPr lang="en-US" sz="1400" dirty="0"/>
          </a:p>
        </p:txBody>
      </p:sp>
      <p:sp>
        <p:nvSpPr>
          <p:cNvPr id="27" name="a4_chain"/>
          <p:cNvSpPr/>
          <p:nvPr/>
        </p:nvSpPr>
        <p:spPr>
          <a:xfrm>
            <a:off x="2514600" y="5632704"/>
            <a:ext cx="594360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8" name="a4_chain"/>
          <p:cNvSpPr/>
          <p:nvPr/>
        </p:nvSpPr>
        <p:spPr>
          <a:xfrm>
            <a:off x="3154680" y="5440680"/>
            <a:ext cx="15544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9" name="a4_chain"/>
          <p:cNvSpPr txBox="1"/>
          <p:nvPr/>
        </p:nvSpPr>
        <p:spPr>
          <a:xfrm>
            <a:off x="3154680" y="54406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executable</a:t>
            </a:r>
            <a:endParaRPr lang="en-US" sz="1400" dirty="0"/>
          </a:p>
        </p:txBody>
      </p:sp>
      <p:sp>
        <p:nvSpPr>
          <p:cNvPr id="30" name="a4_chain"/>
          <p:cNvSpPr/>
          <p:nvPr/>
        </p:nvSpPr>
        <p:spPr>
          <a:xfrm>
            <a:off x="4754880" y="5632704"/>
            <a:ext cx="594360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1" name="a4_chain"/>
          <p:cNvSpPr/>
          <p:nvPr/>
        </p:nvSpPr>
        <p:spPr>
          <a:xfrm>
            <a:off x="5394960" y="5440680"/>
            <a:ext cx="15544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2" name="a4_chain"/>
          <p:cNvSpPr txBox="1"/>
          <p:nvPr/>
        </p:nvSpPr>
        <p:spPr>
          <a:xfrm>
            <a:off x="5394960" y="54406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process</a:t>
            </a:r>
            <a:endParaRPr lang="en-US" sz="1400" dirty="0"/>
          </a:p>
        </p:txBody>
      </p:sp>
      <p:sp>
        <p:nvSpPr>
          <p:cNvPr id="33" name="a4_chain"/>
          <p:cNvSpPr/>
          <p:nvPr/>
        </p:nvSpPr>
        <p:spPr>
          <a:xfrm>
            <a:off x="6995160" y="5632704"/>
            <a:ext cx="594360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4" name="a4_chain"/>
          <p:cNvSpPr/>
          <p:nvPr/>
        </p:nvSpPr>
        <p:spPr>
          <a:xfrm>
            <a:off x="7635240" y="5440680"/>
            <a:ext cx="15544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5" name="a4_chain"/>
          <p:cNvSpPr txBox="1"/>
          <p:nvPr/>
        </p:nvSpPr>
        <p:spPr>
          <a:xfrm>
            <a:off x="7635240" y="54406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kernel</a:t>
            </a:r>
            <a:endParaRPr lang="en-US" sz="1400" dirty="0"/>
          </a:p>
        </p:txBody>
      </p:sp>
      <p:sp>
        <p:nvSpPr>
          <p:cNvPr id="36" name="a4_chain"/>
          <p:cNvSpPr/>
          <p:nvPr/>
        </p:nvSpPr>
        <p:spPr>
          <a:xfrm>
            <a:off x="9235440" y="5632704"/>
            <a:ext cx="594360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7" name="a4_chain"/>
          <p:cNvSpPr/>
          <p:nvPr/>
        </p:nvSpPr>
        <p:spPr>
          <a:xfrm>
            <a:off x="9875520" y="5440680"/>
            <a:ext cx="1554480" cy="3840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8" name="a4_chain"/>
          <p:cNvSpPr txBox="1"/>
          <p:nvPr/>
        </p:nvSpPr>
        <p:spPr>
          <a:xfrm>
            <a:off x="9875520" y="54406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hardware</a:t>
            </a:r>
            <a:endParaRPr lang="en-US" sz="1400" dirty="0"/>
          </a:p>
        </p:txBody>
      </p:sp>
      <p:sp>
        <p:nvSpPr>
          <p:cNvPr id="40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How each class works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14600" cy="1691640"/>
          </a:xfrm>
          <a:prstGeom prst="roundRect">
            <a:avLst>
              <a:gd name="adj" fmla="val 432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4630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Concept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05740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short explanation on the slides, with one picture.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090672" y="2075688"/>
            <a:ext cx="265176" cy="914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3383280" y="1234440"/>
            <a:ext cx="2514600" cy="1691640"/>
          </a:xfrm>
          <a:prstGeom prst="roundRect">
            <a:avLst>
              <a:gd name="adj" fmla="val 432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356616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56616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206240" y="14630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Demo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566160" y="205740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 run it live in a Linux terminal. You watch the real output.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925312" y="2075688"/>
            <a:ext cx="265176" cy="914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217920" y="1234440"/>
            <a:ext cx="2514600" cy="1691640"/>
          </a:xfrm>
          <a:prstGeom prst="roundRect">
            <a:avLst>
              <a:gd name="adj" fmla="val 432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0080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40080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14630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Lab task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205740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You run the same commands and fill in a table with your own results.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759952" y="2075688"/>
            <a:ext cx="265176" cy="914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9052560" y="1234440"/>
            <a:ext cx="2514600" cy="1691640"/>
          </a:xfrm>
          <a:prstGeom prst="roundRect">
            <a:avLst>
              <a:gd name="adj" fmla="val 432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923544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923544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9875520" y="14630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Homework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9235440" y="205740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You change or extend the program, and explain what changed.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48640" y="3246120"/>
            <a:ext cx="5440680" cy="2697480"/>
          </a:xfrm>
          <a:prstGeom prst="roundRect">
            <a:avLst>
              <a:gd name="adj" fmla="val 2712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777240" y="3474720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p/>
        </p:txBody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972" y="3616452"/>
            <a:ext cx="283464" cy="283464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508760" y="353872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Lab environment</a:t>
            </a:r>
            <a:endParaRPr lang="en-US" sz="1800" dirty="0"/>
          </a:p>
        </p:txBody>
      </p:sp>
      <p:sp>
        <p:nvSpPr>
          <p:cNvPr id="30" name="Text 27"/>
          <p:cNvSpPr txBox="1"/>
          <p:nvPr/>
        </p:nvSpPr>
        <p:spPr>
          <a:xfrm>
            <a:off x="777240" y="4206240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Ubuntu Linux on the lab PCs with 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binutils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(as, ld, objdump, readelf, nm), 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gdb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nasm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</a:t>
            </a:r>
            <a:endParaRPr lang="en-US" sz="15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From the kernel lectures on (Part B), risky work runs inside a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virtual machine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, so a crash cannot break the lab PC.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6217920" y="3246120"/>
            <a:ext cx="5440680" cy="2697480"/>
          </a:xfrm>
          <a:prstGeom prst="roundRect">
            <a:avLst>
              <a:gd name="adj" fmla="val 2712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32" name="Shape 29"/>
          <p:cNvSpPr/>
          <p:nvPr/>
        </p:nvSpPr>
        <p:spPr>
          <a:xfrm>
            <a:off x="6446520" y="3474720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52" y="3616452"/>
            <a:ext cx="283464" cy="283464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7178040" y="353872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Using AI tools</a:t>
            </a:r>
            <a:endParaRPr lang="en-US" sz="1800" dirty="0"/>
          </a:p>
        </p:txBody>
      </p:sp>
      <p:sp>
        <p:nvSpPr>
          <p:cNvPr id="35" name="Text 31"/>
          <p:cNvSpPr txBox="1"/>
          <p:nvPr/>
        </p:nvSpPr>
        <p:spPr>
          <a:xfrm>
            <a:off x="6446520" y="4206240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You may use an AI tool to help you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understand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an error message or a man page.</a:t>
            </a:r>
            <a:endParaRPr lang="en-US" sz="15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But every line you submit, you must be able to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explain in the viva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If you cannot explain it, it does not count.</a:t>
            </a:r>
            <a:endParaRPr lang="en-US" sz="1550" dirty="0"/>
          </a:p>
        </p:txBody>
      </p:sp>
      <p:sp>
        <p:nvSpPr>
          <p:cNvPr id="37" name="Text 3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34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What is system programming?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Two kinds of software, and where each one sits inside a computer.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34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Application software vs system software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394960" cy="3154680"/>
          </a:xfrm>
          <a:prstGeom prst="roundRect">
            <a:avLst>
              <a:gd name="adj" fmla="val 23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822960" y="137160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" y="153162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4630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100" b="1" dirty="0">
                <a:solidFill>
                  <a:schemeClr val="tx2"/>
                </a:solidFill>
              </a:rPr>
              <a:t>Application software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9456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Solves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the user's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problem. The user knows it exists and talks to it directly.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46120"/>
            <a:ext cx="4846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3"/>
                </a:solidFill>
              </a:rPr>
              <a:t>Examples: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</a:rPr>
              <a:t> Web browser, MS Word, a game, the spam detector you built in Python.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217920" y="1188720"/>
            <a:ext cx="5394960" cy="31546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492240" y="137160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260" y="153162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315200" y="14630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100" b="1" dirty="0">
                <a:solidFill>
                  <a:schemeClr val="tx2"/>
                </a:solidFill>
              </a:rPr>
              <a:t>System software</a:t>
            </a:r>
            <a:endParaRPr lang="en-US" sz="2100" dirty="0"/>
          </a:p>
        </p:txBody>
      </p:sp>
      <p:sp>
        <p:nvSpPr>
          <p:cNvPr id="13" name="Text 9"/>
          <p:cNvSpPr txBox="1"/>
          <p:nvPr/>
        </p:nvSpPr>
        <p:spPr>
          <a:xfrm>
            <a:off x="6492240" y="219456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Supports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the operation of the computer itself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. Other programs run on top of it. Most users never notice it.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6492240" y="3246120"/>
            <a:ext cx="4846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3"/>
                </a:solidFill>
              </a:rPr>
              <a:t>Examples: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</a:rPr>
              <a:t> Compiler, assembler, linker, loader, operating system kernel, device drivers.</a:t>
            </a:r>
            <a:endParaRPr lang="en-US" sz="1500" dirty="0"/>
          </a:p>
        </p:txBody>
      </p:sp>
      <p:sp>
        <p:nvSpPr>
          <p:cNvPr id="15" name="a1_key"/>
          <p:cNvSpPr/>
          <p:nvPr/>
        </p:nvSpPr>
        <p:spPr>
          <a:xfrm>
            <a:off x="548640" y="4572000"/>
            <a:ext cx="11064240" cy="11887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16" name="a1_key"/>
          <p:cNvSpPr txBox="1"/>
          <p:nvPr/>
        </p:nvSpPr>
        <p:spPr>
          <a:xfrm>
            <a:off x="777240" y="4663440"/>
            <a:ext cx="106070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Key idea.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System software depends on the machine it runs on. An assembler must know the CPU's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instruction formats and addressing modes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; a loader must know how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memory addresses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work. Some features do not depend on the machine (for example, how an assembler stores its symbol table). We will label every feature as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machine-dependent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or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machine-independent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Beck, System Software, §1.1–1.2</a:t>
            </a:r>
            <a:endParaRPr lang="en-US" sz="1100" dirty="0"/>
          </a:p>
        </p:txBody>
      </p:sp>
      <p:sp>
        <p:nvSpPr>
          <p:cNvPr id="19" name="Text 1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Where system software lives: the layered view</a:t>
            </a:r>
            <a:endParaRPr lang="en-US" sz="3000" dirty="0"/>
          </a:p>
        </p:txBody>
      </p:sp>
      <p:sp>
        <p:nvSpPr>
          <p:cNvPr id="3" name="a1_l"/>
          <p:cNvSpPr/>
          <p:nvPr/>
        </p:nvSpPr>
        <p:spPr>
          <a:xfrm>
            <a:off x="548640" y="4892040"/>
            <a:ext cx="5760720" cy="896112"/>
          </a:xfrm>
          <a:prstGeom prst="roundRect">
            <a:avLst>
              <a:gd name="adj" fmla="val 8163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a1_l"/>
          <p:cNvSpPr txBox="1"/>
          <p:nvPr/>
        </p:nvSpPr>
        <p:spPr>
          <a:xfrm>
            <a:off x="777240" y="4965192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500" b="1" dirty="0">
                <a:solidFill>
                  <a:schemeClr val="bg1"/>
                </a:solidFill>
              </a:rPr>
              <a:t>Hardware</a:t>
            </a:r>
            <a:endParaRPr lang="en-US" sz="15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CPU, memory, disks, keyboard, network card</a:t>
            </a:r>
            <a:endParaRPr lang="en-US" sz="1500" dirty="0"/>
          </a:p>
        </p:txBody>
      </p:sp>
      <p:sp>
        <p:nvSpPr>
          <p:cNvPr id="5" name="a2_l"/>
          <p:cNvSpPr/>
          <p:nvPr/>
        </p:nvSpPr>
        <p:spPr>
          <a:xfrm>
            <a:off x="548640" y="3840480"/>
            <a:ext cx="5760720" cy="896112"/>
          </a:xfrm>
          <a:prstGeom prst="roundRect">
            <a:avLst>
              <a:gd name="adj" fmla="val 8163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6" name="a2_l"/>
          <p:cNvSpPr txBox="1"/>
          <p:nvPr/>
        </p:nvSpPr>
        <p:spPr>
          <a:xfrm>
            <a:off x="777240" y="3913632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500" b="1" dirty="0">
                <a:solidFill>
                  <a:schemeClr val="bg1"/>
                </a:solidFill>
              </a:rPr>
              <a:t>Operating system kernel</a:t>
            </a:r>
            <a:endParaRPr lang="en-US" sz="15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processes, memory, files, device drivers</a:t>
            </a:r>
            <a:endParaRPr lang="en-US" sz="1500" dirty="0"/>
          </a:p>
        </p:txBody>
      </p:sp>
      <p:sp>
        <p:nvSpPr>
          <p:cNvPr id="7" name="a3_l"/>
          <p:cNvSpPr/>
          <p:nvPr/>
        </p:nvSpPr>
        <p:spPr>
          <a:xfrm>
            <a:off x="548640" y="2788920"/>
            <a:ext cx="5760720" cy="896112"/>
          </a:xfrm>
          <a:prstGeom prst="roundRect">
            <a:avLst>
              <a:gd name="adj" fmla="val 8163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8" name="a3_l"/>
          <p:cNvSpPr txBox="1"/>
          <p:nvPr/>
        </p:nvSpPr>
        <p:spPr>
          <a:xfrm>
            <a:off x="777240" y="2862072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500" b="1" dirty="0">
                <a:solidFill>
                  <a:schemeClr val="bg1"/>
                </a:solidFill>
              </a:rPr>
              <a:t>System libraries and tools</a:t>
            </a:r>
            <a:endParaRPr lang="en-US" sz="15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libc, gcc, as, ld, the shell, gdb</a:t>
            </a:r>
            <a:endParaRPr lang="en-US" sz="1500" dirty="0"/>
          </a:p>
        </p:txBody>
      </p:sp>
      <p:sp>
        <p:nvSpPr>
          <p:cNvPr id="9" name="a4_l"/>
          <p:cNvSpPr/>
          <p:nvPr/>
        </p:nvSpPr>
        <p:spPr>
          <a:xfrm>
            <a:off x="548640" y="1737360"/>
            <a:ext cx="576072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0" name="a4_l"/>
          <p:cNvSpPr txBox="1"/>
          <p:nvPr/>
        </p:nvSpPr>
        <p:spPr>
          <a:xfrm>
            <a:off x="777240" y="1810512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Application programs</a:t>
            </a:r>
            <a:endParaRPr lang="en-US" sz="15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browser, editor, your Python programs</a:t>
            </a:r>
            <a:endParaRPr lang="en-US" sz="1500" dirty="0"/>
          </a:p>
        </p:txBody>
      </p:sp>
      <p:sp>
        <p:nvSpPr>
          <p:cNvPr id="11" name="a5_b"/>
          <p:cNvSpPr/>
          <p:nvPr/>
        </p:nvSpPr>
        <p:spPr>
          <a:xfrm>
            <a:off x="411480" y="3762756"/>
            <a:ext cx="6172200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dash"/>
          </a:ln>
        </p:spPr>
        <p:txBody>
          <a:bodyPr/>
          <a:p/>
        </p:txBody>
      </p:sp>
      <p:sp>
        <p:nvSpPr>
          <p:cNvPr id="12" name="a5_b"/>
          <p:cNvSpPr txBox="1"/>
          <p:nvPr/>
        </p:nvSpPr>
        <p:spPr>
          <a:xfrm>
            <a:off x="6675120" y="340156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user space ↑</a:t>
            </a:r>
            <a:endParaRPr lang="en-US" sz="1300" dirty="0"/>
          </a:p>
        </p:txBody>
      </p:sp>
      <p:sp>
        <p:nvSpPr>
          <p:cNvPr id="13" name="a5_b"/>
          <p:cNvSpPr txBox="1"/>
          <p:nvPr/>
        </p:nvSpPr>
        <p:spPr>
          <a:xfrm>
            <a:off x="6675120" y="384048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kernel space ↓</a:t>
            </a:r>
            <a:endParaRPr lang="en-US" sz="1300" dirty="0"/>
          </a:p>
        </p:txBody>
      </p:sp>
      <p:sp>
        <p:nvSpPr>
          <p:cNvPr id="14" name="a6_c"/>
          <p:cNvSpPr/>
          <p:nvPr/>
        </p:nvSpPr>
        <p:spPr>
          <a:xfrm>
            <a:off x="6400800" y="2816352"/>
            <a:ext cx="228600" cy="2944368"/>
          </a:xfrm>
          <a:prstGeom prst="rightBrace">
            <a:avLst/>
          </a:prstGeom>
          <a:noFill/>
          <a:ln w="19050">
            <a:solidFill>
              <a:schemeClr val="tx2"/>
            </a:solidFill>
            <a:prstDash val="solid"/>
          </a:ln>
        </p:spPr>
        <p:txBody>
          <a:bodyPr/>
          <a:p/>
        </p:txBody>
      </p:sp>
      <p:sp>
        <p:nvSpPr>
          <p:cNvPr id="15" name="a6_c"/>
          <p:cNvSpPr txBox="1"/>
          <p:nvPr/>
        </p:nvSpPr>
        <p:spPr>
          <a:xfrm>
            <a:off x="6675120" y="457200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This course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from the tools (Part A)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down to the kernel and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drivers (Parts B, C)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9144000" y="1188720"/>
            <a:ext cx="2514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Each layer only talks to the layer below it.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Your program never touches the disk itself. It calls a library function, the library asks the kernel, and the kernel uses a driver to talk to the disk.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boundary between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user space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kernel space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is guarded by the CPU itself. Crossing it needs a special instruction, a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call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(Lecture 9).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Bryant &amp; O'Hallaron, CS:APP Fig. 1.10; Love, LKD Fig. 1.1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System software you already use without noticing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606040" cy="2176272"/>
          </a:xfrm>
          <a:prstGeom prst="roundRect">
            <a:avLst>
              <a:gd name="adj" fmla="val 33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3560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577340"/>
            <a:ext cx="283464" cy="28346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44752" y="149047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Compiler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49808" y="21488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Translates C into assembly language.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49808" y="2953512"/>
            <a:ext cx="150876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749808" y="295351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today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355848" y="1234440"/>
            <a:ext cx="2606040" cy="2176272"/>
          </a:xfrm>
          <a:prstGeom prst="roundRect">
            <a:avLst>
              <a:gd name="adj" fmla="val 33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57016" y="143560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748" y="1577340"/>
            <a:ext cx="283464" cy="28346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251960" y="149047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Assembler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3557016" y="21488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Turns assembly mnemonics into machine-code bytes.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3557016" y="2953512"/>
            <a:ext cx="150876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2"/>
          <p:cNvSpPr txBox="1"/>
          <p:nvPr/>
        </p:nvSpPr>
        <p:spPr>
          <a:xfrm>
            <a:off x="3557016" y="295351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 3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6163056" y="1234440"/>
            <a:ext cx="2606040" cy="2176272"/>
          </a:xfrm>
          <a:prstGeom prst="roundRect">
            <a:avLst>
              <a:gd name="adj" fmla="val 33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Shape 14"/>
          <p:cNvSpPr/>
          <p:nvPr/>
        </p:nvSpPr>
        <p:spPr>
          <a:xfrm>
            <a:off x="6364224" y="143560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956" y="1577340"/>
            <a:ext cx="283464" cy="2834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059168" y="149047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Macro processor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6364224" y="21488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Expands short macros into full code, like C's #define.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6364224" y="2953512"/>
            <a:ext cx="150876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3" name="Text 18"/>
          <p:cNvSpPr txBox="1"/>
          <p:nvPr/>
        </p:nvSpPr>
        <p:spPr>
          <a:xfrm>
            <a:off x="6364224" y="295351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 4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8970264" y="1234440"/>
            <a:ext cx="2606040" cy="2176272"/>
          </a:xfrm>
          <a:prstGeom prst="roundRect">
            <a:avLst>
              <a:gd name="adj" fmla="val 33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5" name="Shape 20"/>
          <p:cNvSpPr/>
          <p:nvPr/>
        </p:nvSpPr>
        <p:spPr>
          <a:xfrm>
            <a:off x="9171432" y="143560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3164" y="1577340"/>
            <a:ext cx="283464" cy="283464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866376" y="149047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Linker</a:t>
            </a:r>
            <a:endParaRPr lang="en-US" sz="1700" dirty="0"/>
          </a:p>
        </p:txBody>
      </p:sp>
      <p:sp>
        <p:nvSpPr>
          <p:cNvPr id="28" name="Text 22"/>
          <p:cNvSpPr txBox="1"/>
          <p:nvPr/>
        </p:nvSpPr>
        <p:spPr>
          <a:xfrm>
            <a:off x="9171432" y="21488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Joins object files and libraries into one executable.</a:t>
            </a:r>
            <a:endParaRPr lang="en-US" sz="1400" dirty="0"/>
          </a:p>
        </p:txBody>
      </p:sp>
      <p:sp>
        <p:nvSpPr>
          <p:cNvPr id="29" name="Shape 23"/>
          <p:cNvSpPr/>
          <p:nvPr/>
        </p:nvSpPr>
        <p:spPr>
          <a:xfrm>
            <a:off x="9171432" y="2953512"/>
            <a:ext cx="150876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0" name="Text 24"/>
          <p:cNvSpPr txBox="1"/>
          <p:nvPr/>
        </p:nvSpPr>
        <p:spPr>
          <a:xfrm>
            <a:off x="9171432" y="295351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 5</a:t>
            </a:r>
            <a:endParaRPr lang="en-US" sz="1100" dirty="0"/>
          </a:p>
        </p:txBody>
      </p:sp>
      <p:sp>
        <p:nvSpPr>
          <p:cNvPr id="31" name="Shape 25"/>
          <p:cNvSpPr/>
          <p:nvPr/>
        </p:nvSpPr>
        <p:spPr>
          <a:xfrm>
            <a:off x="548640" y="3630168"/>
            <a:ext cx="2606040" cy="2176272"/>
          </a:xfrm>
          <a:prstGeom prst="roundRect">
            <a:avLst>
              <a:gd name="adj" fmla="val 33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2" name="Shape 26"/>
          <p:cNvSpPr/>
          <p:nvPr/>
        </p:nvSpPr>
        <p:spPr>
          <a:xfrm>
            <a:off x="749808" y="3831336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40" y="3973068"/>
            <a:ext cx="283464" cy="283464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1444752" y="3886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Loader</a:t>
            </a:r>
            <a:endParaRPr lang="en-US" sz="1700" dirty="0"/>
          </a:p>
        </p:txBody>
      </p:sp>
      <p:sp>
        <p:nvSpPr>
          <p:cNvPr id="35" name="Text 28"/>
          <p:cNvSpPr txBox="1"/>
          <p:nvPr/>
        </p:nvSpPr>
        <p:spPr>
          <a:xfrm>
            <a:off x="749808" y="4544568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Copies the executable into memory and starts it.</a:t>
            </a:r>
            <a:endParaRPr lang="en-US" sz="1400" dirty="0"/>
          </a:p>
        </p:txBody>
      </p:sp>
      <p:sp>
        <p:nvSpPr>
          <p:cNvPr id="36" name="Shape 29"/>
          <p:cNvSpPr/>
          <p:nvPr/>
        </p:nvSpPr>
        <p:spPr>
          <a:xfrm>
            <a:off x="749808" y="5349240"/>
            <a:ext cx="150876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0"/>
          <p:cNvSpPr txBox="1"/>
          <p:nvPr/>
        </p:nvSpPr>
        <p:spPr>
          <a:xfrm>
            <a:off x="749808" y="534924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Lectures 5, 8</a:t>
            </a:r>
            <a:endParaRPr lang="en-US" sz="1100" dirty="0"/>
          </a:p>
        </p:txBody>
      </p:sp>
      <p:sp>
        <p:nvSpPr>
          <p:cNvPr id="38" name="Shape 31"/>
          <p:cNvSpPr/>
          <p:nvPr/>
        </p:nvSpPr>
        <p:spPr>
          <a:xfrm>
            <a:off x="3355848" y="3630168"/>
            <a:ext cx="2606040" cy="2176272"/>
          </a:xfrm>
          <a:prstGeom prst="roundRect">
            <a:avLst>
              <a:gd name="adj" fmla="val 33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9" name="Shape 32"/>
          <p:cNvSpPr/>
          <p:nvPr/>
        </p:nvSpPr>
        <p:spPr>
          <a:xfrm>
            <a:off x="3557016" y="3831336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4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748" y="3973068"/>
            <a:ext cx="283464" cy="283464"/>
          </a:xfrm>
          <a:prstGeom prst="rect">
            <a:avLst/>
          </a:prstGeom>
        </p:spPr>
      </p:pic>
      <p:sp>
        <p:nvSpPr>
          <p:cNvPr id="41" name="Text 33"/>
          <p:cNvSpPr txBox="1"/>
          <p:nvPr/>
        </p:nvSpPr>
        <p:spPr>
          <a:xfrm>
            <a:off x="4251960" y="3886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OS kernel</a:t>
            </a:r>
            <a:endParaRPr lang="en-US" sz="1700" dirty="0"/>
          </a:p>
        </p:txBody>
      </p:sp>
      <p:sp>
        <p:nvSpPr>
          <p:cNvPr id="42" name="Text 34"/>
          <p:cNvSpPr txBox="1"/>
          <p:nvPr/>
        </p:nvSpPr>
        <p:spPr>
          <a:xfrm>
            <a:off x="3557016" y="4544568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Shares the CPU, memory and files between programs.</a:t>
            </a:r>
            <a:endParaRPr lang="en-US" sz="1400" dirty="0"/>
          </a:p>
        </p:txBody>
      </p:sp>
      <p:sp>
        <p:nvSpPr>
          <p:cNvPr id="43" name="Shape 35"/>
          <p:cNvSpPr/>
          <p:nvPr/>
        </p:nvSpPr>
        <p:spPr>
          <a:xfrm>
            <a:off x="3557016" y="5349240"/>
            <a:ext cx="150876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4" name="Text 36"/>
          <p:cNvSpPr txBox="1"/>
          <p:nvPr/>
        </p:nvSpPr>
        <p:spPr>
          <a:xfrm>
            <a:off x="3557016" y="534924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Lectures 7–13</a:t>
            </a:r>
            <a:endParaRPr lang="en-US" sz="1100" dirty="0"/>
          </a:p>
        </p:txBody>
      </p:sp>
      <p:sp>
        <p:nvSpPr>
          <p:cNvPr id="45" name="Shape 37"/>
          <p:cNvSpPr/>
          <p:nvPr/>
        </p:nvSpPr>
        <p:spPr>
          <a:xfrm>
            <a:off x="6163056" y="3630168"/>
            <a:ext cx="2606040" cy="2176272"/>
          </a:xfrm>
          <a:prstGeom prst="roundRect">
            <a:avLst>
              <a:gd name="adj" fmla="val 33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6" name="Shape 38"/>
          <p:cNvSpPr/>
          <p:nvPr/>
        </p:nvSpPr>
        <p:spPr>
          <a:xfrm>
            <a:off x="6364224" y="3831336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4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956" y="3973068"/>
            <a:ext cx="283464" cy="283464"/>
          </a:xfrm>
          <a:prstGeom prst="rect">
            <a:avLst/>
          </a:prstGeom>
        </p:spPr>
      </p:pic>
      <p:sp>
        <p:nvSpPr>
          <p:cNvPr id="48" name="Text 39"/>
          <p:cNvSpPr txBox="1"/>
          <p:nvPr/>
        </p:nvSpPr>
        <p:spPr>
          <a:xfrm>
            <a:off x="7059168" y="3886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Device driver</a:t>
            </a:r>
            <a:endParaRPr lang="en-US" sz="1700" dirty="0"/>
          </a:p>
        </p:txBody>
      </p:sp>
      <p:sp>
        <p:nvSpPr>
          <p:cNvPr id="49" name="Text 40"/>
          <p:cNvSpPr txBox="1"/>
          <p:nvPr/>
        </p:nvSpPr>
        <p:spPr>
          <a:xfrm>
            <a:off x="6364224" y="4544568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Lets the kernel talk to one kind of hardware.</a:t>
            </a:r>
            <a:endParaRPr lang="en-US" sz="1400" dirty="0"/>
          </a:p>
        </p:txBody>
      </p:sp>
      <p:sp>
        <p:nvSpPr>
          <p:cNvPr id="50" name="Shape 41"/>
          <p:cNvSpPr/>
          <p:nvPr/>
        </p:nvSpPr>
        <p:spPr>
          <a:xfrm>
            <a:off x="6364224" y="5349240"/>
            <a:ext cx="150876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1" name="Text 42"/>
          <p:cNvSpPr txBox="1"/>
          <p:nvPr/>
        </p:nvSpPr>
        <p:spPr>
          <a:xfrm>
            <a:off x="6364224" y="534924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Lectures 14–15</a:t>
            </a:r>
            <a:endParaRPr lang="en-US" sz="1100" dirty="0"/>
          </a:p>
        </p:txBody>
      </p:sp>
      <p:sp>
        <p:nvSpPr>
          <p:cNvPr id="52" name="Shape 43"/>
          <p:cNvSpPr/>
          <p:nvPr/>
        </p:nvSpPr>
        <p:spPr>
          <a:xfrm>
            <a:off x="8970264" y="3630168"/>
            <a:ext cx="2606040" cy="2176272"/>
          </a:xfrm>
          <a:prstGeom prst="roundRect">
            <a:avLst>
              <a:gd name="adj" fmla="val 33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3" name="Shape 44"/>
          <p:cNvSpPr/>
          <p:nvPr/>
        </p:nvSpPr>
        <p:spPr>
          <a:xfrm>
            <a:off x="9171432" y="3831336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3164" y="3973068"/>
            <a:ext cx="283464" cy="283464"/>
          </a:xfrm>
          <a:prstGeom prst="rect">
            <a:avLst/>
          </a:prstGeom>
        </p:spPr>
      </p:pic>
      <p:sp>
        <p:nvSpPr>
          <p:cNvPr id="55" name="Text 45"/>
          <p:cNvSpPr txBox="1"/>
          <p:nvPr/>
        </p:nvSpPr>
        <p:spPr>
          <a:xfrm>
            <a:off x="9866376" y="3886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Debugger</a:t>
            </a:r>
            <a:endParaRPr lang="en-US" sz="1700" dirty="0"/>
          </a:p>
        </p:txBody>
      </p:sp>
      <p:sp>
        <p:nvSpPr>
          <p:cNvPr id="56" name="Text 46"/>
          <p:cNvSpPr txBox="1"/>
          <p:nvPr/>
        </p:nvSpPr>
        <p:spPr>
          <a:xfrm>
            <a:off x="9171432" y="4544568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Runs a program step by step so you can inspect it.</a:t>
            </a:r>
            <a:endParaRPr lang="en-US" sz="1400" dirty="0"/>
          </a:p>
        </p:txBody>
      </p:sp>
      <p:sp>
        <p:nvSpPr>
          <p:cNvPr id="57" name="Shape 47"/>
          <p:cNvSpPr/>
          <p:nvPr/>
        </p:nvSpPr>
        <p:spPr>
          <a:xfrm>
            <a:off x="9171432" y="5349240"/>
            <a:ext cx="150876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8" name="Text 48"/>
          <p:cNvSpPr txBox="1"/>
          <p:nvPr/>
        </p:nvSpPr>
        <p:spPr>
          <a:xfrm>
            <a:off x="9171432" y="534924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every lab (gdb)</a:t>
            </a:r>
            <a:endParaRPr lang="en-US" sz="1100" dirty="0"/>
          </a:p>
        </p:txBody>
      </p:sp>
      <p:sp>
        <p:nvSpPr>
          <p:cNvPr id="60" name="Text 4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34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journey of a program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What gcc really does when you type gcc hello.c -o hello.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34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From hello.c to a running process: five steps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06324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2697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&lt;stdio.h&gt;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main(void)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printf("Hello, ...\n");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return 0;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611880"/>
            <a:ext cx="3063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gcc is not one program.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It is a driver that runs four other programs in turn. The kernel then runs the fifth step when you type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./hello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10" name="a1_st"/>
          <p:cNvSpPr/>
          <p:nvPr/>
        </p:nvSpPr>
        <p:spPr>
          <a:xfrm>
            <a:off x="3886200" y="1188720"/>
            <a:ext cx="777240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a1_st"/>
          <p:cNvSpPr/>
          <p:nvPr/>
        </p:nvSpPr>
        <p:spPr>
          <a:xfrm>
            <a:off x="4023360" y="138074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2" name="a1_st"/>
          <p:cNvSpPr txBox="1"/>
          <p:nvPr/>
        </p:nvSpPr>
        <p:spPr>
          <a:xfrm>
            <a:off x="4023360" y="13807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13" name="a1_st"/>
          <p:cNvSpPr txBox="1"/>
          <p:nvPr/>
        </p:nvSpPr>
        <p:spPr>
          <a:xfrm>
            <a:off x="4617720" y="1261872"/>
            <a:ext cx="1234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Preprocess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cpp</a:t>
            </a:r>
            <a:endParaRPr lang="en-US" sz="1500" dirty="0"/>
          </a:p>
        </p:txBody>
      </p:sp>
      <p:sp>
        <p:nvSpPr>
          <p:cNvPr id="14" name="a1_st"/>
          <p:cNvSpPr txBox="1"/>
          <p:nvPr/>
        </p:nvSpPr>
        <p:spPr>
          <a:xfrm>
            <a:off x="5897880" y="1261872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hello.c → hello.i</a:t>
            </a:r>
            <a:endParaRPr lang="en-US" sz="1300" dirty="0"/>
          </a:p>
        </p:txBody>
      </p:sp>
      <p:sp>
        <p:nvSpPr>
          <p:cNvPr id="15" name="a1_st"/>
          <p:cNvSpPr txBox="1"/>
          <p:nvPr/>
        </p:nvSpPr>
        <p:spPr>
          <a:xfrm>
            <a:off x="8092440" y="1243584"/>
            <a:ext cx="2743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Pastes in the #include files and expands macros. Our 7 lines become 820.</a:t>
            </a:r>
            <a:endParaRPr lang="en-US" sz="1300" dirty="0"/>
          </a:p>
        </p:txBody>
      </p:sp>
      <p:sp>
        <p:nvSpPr>
          <p:cNvPr id="16" name="a1_st"/>
          <p:cNvSpPr/>
          <p:nvPr/>
        </p:nvSpPr>
        <p:spPr>
          <a:xfrm>
            <a:off x="10881360" y="1463040"/>
            <a:ext cx="685800" cy="2926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a1_st"/>
          <p:cNvSpPr txBox="1"/>
          <p:nvPr/>
        </p:nvSpPr>
        <p:spPr>
          <a:xfrm>
            <a:off x="10881360" y="1463040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L4</a:t>
            </a:r>
            <a:endParaRPr lang="en-US" sz="1100" dirty="0"/>
          </a:p>
        </p:txBody>
      </p:sp>
      <p:sp>
        <p:nvSpPr>
          <p:cNvPr id="18" name="a2_st"/>
          <p:cNvSpPr/>
          <p:nvPr/>
        </p:nvSpPr>
        <p:spPr>
          <a:xfrm>
            <a:off x="3886200" y="2157984"/>
            <a:ext cx="777240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a2_st"/>
          <p:cNvSpPr/>
          <p:nvPr/>
        </p:nvSpPr>
        <p:spPr>
          <a:xfrm>
            <a:off x="4023360" y="23500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0" name="a2_st"/>
          <p:cNvSpPr txBox="1"/>
          <p:nvPr/>
        </p:nvSpPr>
        <p:spPr>
          <a:xfrm>
            <a:off x="4023360" y="23500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21" name="a2_st"/>
          <p:cNvSpPr txBox="1"/>
          <p:nvPr/>
        </p:nvSpPr>
        <p:spPr>
          <a:xfrm>
            <a:off x="4617720" y="2231136"/>
            <a:ext cx="1234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Compile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cc1</a:t>
            </a:r>
            <a:endParaRPr lang="en-US" sz="1500" dirty="0"/>
          </a:p>
        </p:txBody>
      </p:sp>
      <p:sp>
        <p:nvSpPr>
          <p:cNvPr id="22" name="a2_st"/>
          <p:cNvSpPr txBox="1"/>
          <p:nvPr/>
        </p:nvSpPr>
        <p:spPr>
          <a:xfrm>
            <a:off x="5897880" y="2231136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hello.i → hello.s</a:t>
            </a:r>
            <a:endParaRPr lang="en-US" sz="1300" dirty="0"/>
          </a:p>
        </p:txBody>
      </p:sp>
      <p:sp>
        <p:nvSpPr>
          <p:cNvPr id="23" name="a2_st"/>
          <p:cNvSpPr txBox="1"/>
          <p:nvPr/>
        </p:nvSpPr>
        <p:spPr>
          <a:xfrm>
            <a:off x="8092440" y="2212848"/>
            <a:ext cx="2743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Translates C into assembly language for this CPU (x86-64).</a:t>
            </a:r>
            <a:endParaRPr lang="en-US" sz="1300" dirty="0"/>
          </a:p>
        </p:txBody>
      </p:sp>
      <p:sp>
        <p:nvSpPr>
          <p:cNvPr id="24" name="a2_st"/>
          <p:cNvSpPr/>
          <p:nvPr/>
        </p:nvSpPr>
        <p:spPr>
          <a:xfrm>
            <a:off x="10881360" y="2432304"/>
            <a:ext cx="685800" cy="2926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a2_st"/>
          <p:cNvSpPr txBox="1"/>
          <p:nvPr/>
        </p:nvSpPr>
        <p:spPr>
          <a:xfrm>
            <a:off x="10881360" y="2432304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—</a:t>
            </a:r>
            <a:endParaRPr lang="en-US" sz="1100" dirty="0"/>
          </a:p>
        </p:txBody>
      </p:sp>
      <p:sp>
        <p:nvSpPr>
          <p:cNvPr id="26" name="a3_st"/>
          <p:cNvSpPr/>
          <p:nvPr/>
        </p:nvSpPr>
        <p:spPr>
          <a:xfrm>
            <a:off x="3886200" y="3127248"/>
            <a:ext cx="777240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7" name="a3_st"/>
          <p:cNvSpPr/>
          <p:nvPr/>
        </p:nvSpPr>
        <p:spPr>
          <a:xfrm>
            <a:off x="4023360" y="33192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8" name="a3_st"/>
          <p:cNvSpPr txBox="1"/>
          <p:nvPr/>
        </p:nvSpPr>
        <p:spPr>
          <a:xfrm>
            <a:off x="4023360" y="3319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29" name="a3_st"/>
          <p:cNvSpPr txBox="1"/>
          <p:nvPr/>
        </p:nvSpPr>
        <p:spPr>
          <a:xfrm>
            <a:off x="4617720" y="3200400"/>
            <a:ext cx="1234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Assemble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</a:t>
            </a:r>
            <a:endParaRPr lang="en-US" sz="1500" dirty="0"/>
          </a:p>
        </p:txBody>
      </p:sp>
      <p:sp>
        <p:nvSpPr>
          <p:cNvPr id="30" name="a3_st"/>
          <p:cNvSpPr txBox="1"/>
          <p:nvPr/>
        </p:nvSpPr>
        <p:spPr>
          <a:xfrm>
            <a:off x="5897880" y="3200400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hello.s → hello.o</a:t>
            </a:r>
            <a:endParaRPr lang="en-US" sz="1300" dirty="0"/>
          </a:p>
        </p:txBody>
      </p:sp>
      <p:sp>
        <p:nvSpPr>
          <p:cNvPr id="31" name="a3_st"/>
          <p:cNvSpPr txBox="1"/>
          <p:nvPr/>
        </p:nvSpPr>
        <p:spPr>
          <a:xfrm>
            <a:off x="8092440" y="3182112"/>
            <a:ext cx="2743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Turns each mnemonic into machine-code bytes. Leaves holes for addresses it does not know yet.</a:t>
            </a:r>
            <a:endParaRPr lang="en-US" sz="1300" dirty="0"/>
          </a:p>
        </p:txBody>
      </p:sp>
      <p:sp>
        <p:nvSpPr>
          <p:cNvPr id="32" name="a3_st"/>
          <p:cNvSpPr/>
          <p:nvPr/>
        </p:nvSpPr>
        <p:spPr>
          <a:xfrm>
            <a:off x="10881360" y="3401568"/>
            <a:ext cx="685800" cy="2926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3" name="a3_st"/>
          <p:cNvSpPr txBox="1"/>
          <p:nvPr/>
        </p:nvSpPr>
        <p:spPr>
          <a:xfrm>
            <a:off x="10881360" y="3401568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L3</a:t>
            </a:r>
            <a:endParaRPr lang="en-US" sz="1100" dirty="0"/>
          </a:p>
        </p:txBody>
      </p:sp>
      <p:sp>
        <p:nvSpPr>
          <p:cNvPr id="34" name="a4_st"/>
          <p:cNvSpPr/>
          <p:nvPr/>
        </p:nvSpPr>
        <p:spPr>
          <a:xfrm>
            <a:off x="3886200" y="4096512"/>
            <a:ext cx="777240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35" name="a4_st"/>
          <p:cNvSpPr/>
          <p:nvPr/>
        </p:nvSpPr>
        <p:spPr>
          <a:xfrm>
            <a:off x="4023360" y="42885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36" name="a4_st"/>
          <p:cNvSpPr txBox="1"/>
          <p:nvPr/>
        </p:nvSpPr>
        <p:spPr>
          <a:xfrm>
            <a:off x="402336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37" name="a4_st"/>
          <p:cNvSpPr txBox="1"/>
          <p:nvPr/>
        </p:nvSpPr>
        <p:spPr>
          <a:xfrm>
            <a:off x="4617720" y="4169664"/>
            <a:ext cx="1234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Link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</a:t>
            </a:r>
            <a:endParaRPr lang="en-US" sz="1500" dirty="0"/>
          </a:p>
        </p:txBody>
      </p:sp>
      <p:sp>
        <p:nvSpPr>
          <p:cNvPr id="38" name="a4_st"/>
          <p:cNvSpPr txBox="1"/>
          <p:nvPr/>
        </p:nvSpPr>
        <p:spPr>
          <a:xfrm>
            <a:off x="5897880" y="4169664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hello.o + libc → hello</a:t>
            </a:r>
            <a:endParaRPr lang="en-US" sz="1300" dirty="0"/>
          </a:p>
        </p:txBody>
      </p:sp>
      <p:sp>
        <p:nvSpPr>
          <p:cNvPr id="39" name="a4_st"/>
          <p:cNvSpPr txBox="1"/>
          <p:nvPr/>
        </p:nvSpPr>
        <p:spPr>
          <a:xfrm>
            <a:off x="8092440" y="4151376"/>
            <a:ext cx="2743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Fills the holes, attaches the C library, writes an executable ELF file.</a:t>
            </a:r>
            <a:endParaRPr lang="en-US" sz="1300" dirty="0"/>
          </a:p>
        </p:txBody>
      </p:sp>
      <p:sp>
        <p:nvSpPr>
          <p:cNvPr id="40" name="a4_st"/>
          <p:cNvSpPr/>
          <p:nvPr/>
        </p:nvSpPr>
        <p:spPr>
          <a:xfrm>
            <a:off x="10881360" y="4370832"/>
            <a:ext cx="685800" cy="2926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1" name="a4_st"/>
          <p:cNvSpPr txBox="1"/>
          <p:nvPr/>
        </p:nvSpPr>
        <p:spPr>
          <a:xfrm>
            <a:off x="10881360" y="437083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L5, L6</a:t>
            </a:r>
            <a:endParaRPr lang="en-US" sz="1100" dirty="0"/>
          </a:p>
        </p:txBody>
      </p:sp>
      <p:sp>
        <p:nvSpPr>
          <p:cNvPr id="42" name="a5_st"/>
          <p:cNvSpPr/>
          <p:nvPr/>
        </p:nvSpPr>
        <p:spPr>
          <a:xfrm>
            <a:off x="3886200" y="5065776"/>
            <a:ext cx="777240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3" name="a5_st"/>
          <p:cNvSpPr/>
          <p:nvPr/>
        </p:nvSpPr>
        <p:spPr>
          <a:xfrm>
            <a:off x="4023360" y="52578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44" name="a5_st"/>
          <p:cNvSpPr txBox="1"/>
          <p:nvPr/>
        </p:nvSpPr>
        <p:spPr>
          <a:xfrm>
            <a:off x="4023360" y="5257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45" name="a5_st"/>
          <p:cNvSpPr txBox="1"/>
          <p:nvPr/>
        </p:nvSpPr>
        <p:spPr>
          <a:xfrm>
            <a:off x="4617720" y="5138928"/>
            <a:ext cx="1234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Load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</a:t>
            </a:r>
            <a:endParaRPr lang="en-US" sz="1500" dirty="0"/>
          </a:p>
        </p:txBody>
      </p:sp>
      <p:sp>
        <p:nvSpPr>
          <p:cNvPr id="46" name="a5_st"/>
          <p:cNvSpPr txBox="1"/>
          <p:nvPr/>
        </p:nvSpPr>
        <p:spPr>
          <a:xfrm>
            <a:off x="5897880" y="5138928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→ process</a:t>
            </a:r>
            <a:endParaRPr lang="en-US" sz="1300" dirty="0"/>
          </a:p>
        </p:txBody>
      </p:sp>
      <p:sp>
        <p:nvSpPr>
          <p:cNvPr id="47" name="a5_st"/>
          <p:cNvSpPr txBox="1"/>
          <p:nvPr/>
        </p:nvSpPr>
        <p:spPr>
          <a:xfrm>
            <a:off x="8092440" y="5120640"/>
            <a:ext cx="2743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Creates a process, maps the file into memory, jumps to its first instruction.</a:t>
            </a:r>
            <a:endParaRPr lang="en-US" sz="1300" dirty="0"/>
          </a:p>
        </p:txBody>
      </p:sp>
      <p:sp>
        <p:nvSpPr>
          <p:cNvPr id="48" name="a5_st"/>
          <p:cNvSpPr/>
          <p:nvPr/>
        </p:nvSpPr>
        <p:spPr>
          <a:xfrm>
            <a:off x="10881360" y="5340096"/>
            <a:ext cx="685800" cy="2926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9" name="a5_st"/>
          <p:cNvSpPr txBox="1"/>
          <p:nvPr/>
        </p:nvSpPr>
        <p:spPr>
          <a:xfrm>
            <a:off x="10881360" y="5340096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L5, L8</a:t>
            </a:r>
            <a:endParaRPr lang="en-US" sz="1100" dirty="0"/>
          </a:p>
        </p:txBody>
      </p:sp>
      <p:sp>
        <p:nvSpPr>
          <p:cNvPr id="50" name="Text 4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Bryant &amp; O'Hallaron, CS:APP Fig. 1.3 (the compilation system)</a:t>
            </a:r>
            <a:endParaRPr lang="en-US" sz="1100" dirty="0"/>
          </a:p>
        </p:txBody>
      </p:sp>
      <p:sp>
        <p:nvSpPr>
          <p:cNvPr id="52" name="Text 4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Demo: stop gcc after every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23560" cy="2880360"/>
          </a:xfrm>
          <a:prstGeom prst="roundRect">
            <a:avLst>
              <a:gd name="adj" fmla="val 317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 — ~/lab1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257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-E hello.c -o hello.i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stop after preprocessing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-S hello.c -o hello.s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stop after compiling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-c hello.s -o hello.o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stop after assembling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hello.o -o hello    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link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./hello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Hello, System Programming!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wc -l hello.c hello.i hello.s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hello*  ;  file hello*</a:t>
            </a:r>
            <a:endParaRPr lang="en-US" sz="12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188720"/>
          <a:ext cx="52578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640080"/>
                <a:gridCol w="822960"/>
                <a:gridCol w="28803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File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Lines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Bytes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What the file command says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hello.c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97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C source, ASCII text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hello.i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820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21,329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C source, ASCII text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hello.s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681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assembler source, ASCII text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hello.o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1,512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ELF 64-bit LSB relocatable, x86-64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hello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15,960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ELF 64-bit LSB pie executable, x86-64, dynamically linked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10" name="a1_q"/>
          <p:cNvSpPr/>
          <p:nvPr/>
        </p:nvSpPr>
        <p:spPr>
          <a:xfrm>
            <a:off x="548640" y="4343400"/>
            <a:ext cx="11109960" cy="12801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a1_q"/>
          <p:cNvSpPr txBox="1"/>
          <p:nvPr/>
        </p:nvSpPr>
        <p:spPr>
          <a:xfrm>
            <a:off x="777240" y="44348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accent1"/>
                </a:solidFill>
              </a:rPr>
              <a:t>Look closely.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hello.i is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120 times bigger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than hello.c: that is stdio.h pasted in. The last two files are both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ELF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files, but only 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can run. 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hello.o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is "relocatable": its addresses are not final yet.</a:t>
            </a:r>
            <a:endParaRPr lang="en-US" sz="15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Question: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what exactly is missing from hello.o? (Next two slides, and Lectures 5–6.)</a:t>
            </a:r>
            <a:endParaRPr lang="en-US" sz="155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Inside hello.s: your first look at assembly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754880" cy="3840480"/>
          </a:xfrm>
          <a:prstGeom prst="roundRect">
            <a:avLst>
              <a:gd name="adj" fmla="val 238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hello.s (main only, directives removed)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38912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main: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endbr64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pushq   %rbp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movq    %rsp, %rbp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leaq    .LC0(%rip), %rax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movq    %rax, %rdi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call    puts@PLT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movl    $0, %eax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popq    %rbp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</a:t>
            </a:r>
            <a:endParaRPr lang="en-US" sz="1400" dirty="0"/>
          </a:p>
        </p:txBody>
      </p:sp>
      <p:sp>
        <p:nvSpPr>
          <p:cNvPr id="9" name="a1_an"/>
          <p:cNvSpPr txBox="1"/>
          <p:nvPr/>
        </p:nvSpPr>
        <p:spPr>
          <a:xfrm>
            <a:off x="5577840" y="118872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pushq / movq</a:t>
            </a:r>
            <a:endParaRPr lang="en-US" sz="1300" dirty="0"/>
          </a:p>
        </p:txBody>
      </p:sp>
      <p:sp>
        <p:nvSpPr>
          <p:cNvPr id="10" name="a1_an"/>
          <p:cNvSpPr txBox="1"/>
          <p:nvPr/>
        </p:nvSpPr>
        <p:spPr>
          <a:xfrm>
            <a:off x="5577840" y="14630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Set up a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stack frame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for main, so it has its own space on the stack.</a:t>
            </a:r>
            <a:endParaRPr lang="en-US" sz="1400" dirty="0"/>
          </a:p>
        </p:txBody>
      </p:sp>
      <p:sp>
        <p:nvSpPr>
          <p:cNvPr id="11" name="a2_an"/>
          <p:cNvSpPr txBox="1"/>
          <p:nvPr/>
        </p:nvSpPr>
        <p:spPr>
          <a:xfrm>
            <a:off x="5577840" y="195681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leaq .LC0(%rip), %rax</a:t>
            </a:r>
            <a:endParaRPr lang="en-US" sz="1300" dirty="0"/>
          </a:p>
        </p:txBody>
      </p:sp>
      <p:sp>
        <p:nvSpPr>
          <p:cNvPr id="12" name="a2_an"/>
          <p:cNvSpPr txBox="1"/>
          <p:nvPr/>
        </p:nvSpPr>
        <p:spPr>
          <a:xfrm>
            <a:off x="5577840" y="2231136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Put 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address of the string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"Hello, ..." into register rax.</a:t>
            </a:r>
            <a:endParaRPr lang="en-US" sz="1400" dirty="0"/>
          </a:p>
        </p:txBody>
      </p:sp>
      <p:sp>
        <p:nvSpPr>
          <p:cNvPr id="13" name="a3_an"/>
          <p:cNvSpPr txBox="1"/>
          <p:nvPr/>
        </p:nvSpPr>
        <p:spPr>
          <a:xfrm>
            <a:off x="5577840" y="2724912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movq %rax, %rdi</a:t>
            </a:r>
            <a:endParaRPr lang="en-US" sz="1300" dirty="0"/>
          </a:p>
        </p:txBody>
      </p:sp>
      <p:sp>
        <p:nvSpPr>
          <p:cNvPr id="14" name="a3_an"/>
          <p:cNvSpPr txBox="1"/>
          <p:nvPr/>
        </p:nvSpPr>
        <p:spPr>
          <a:xfrm>
            <a:off x="5577840" y="2999232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Copy it to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rdi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on x86-64 Linux the first argument always travels in rdi.</a:t>
            </a:r>
            <a:endParaRPr lang="en-US" sz="1400" dirty="0"/>
          </a:p>
        </p:txBody>
      </p:sp>
      <p:sp>
        <p:nvSpPr>
          <p:cNvPr id="15" name="a4_an"/>
          <p:cNvSpPr txBox="1"/>
          <p:nvPr/>
        </p:nvSpPr>
        <p:spPr>
          <a:xfrm>
            <a:off x="5577840" y="3493008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call puts@PLT</a:t>
            </a:r>
            <a:endParaRPr lang="en-US" sz="1300" dirty="0"/>
          </a:p>
        </p:txBody>
      </p:sp>
      <p:sp>
        <p:nvSpPr>
          <p:cNvPr id="16" name="a4_an"/>
          <p:cNvSpPr txBox="1"/>
          <p:nvPr/>
        </p:nvSpPr>
        <p:spPr>
          <a:xfrm>
            <a:off x="5577840" y="3767328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Jump to the library function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puts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through the PLT (Lecture 5.2).</a:t>
            </a:r>
            <a:endParaRPr lang="en-US" sz="1400" dirty="0"/>
          </a:p>
        </p:txBody>
      </p:sp>
      <p:sp>
        <p:nvSpPr>
          <p:cNvPr id="17" name="a5_an"/>
          <p:cNvSpPr txBox="1"/>
          <p:nvPr/>
        </p:nvSpPr>
        <p:spPr>
          <a:xfrm>
            <a:off x="5577840" y="4261104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movl $0, %eax</a:t>
            </a:r>
            <a:endParaRPr lang="en-US" sz="1300" dirty="0"/>
          </a:p>
        </p:txBody>
      </p:sp>
      <p:sp>
        <p:nvSpPr>
          <p:cNvPr id="18" name="a5_an"/>
          <p:cNvSpPr txBox="1"/>
          <p:nvPr/>
        </p:nvSpPr>
        <p:spPr>
          <a:xfrm>
            <a:off x="5577840" y="4535424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return value goes in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eax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this is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0;</a:t>
            </a:r>
            <a:endParaRPr lang="en-US" sz="1400" dirty="0"/>
          </a:p>
        </p:txBody>
      </p:sp>
      <p:sp>
        <p:nvSpPr>
          <p:cNvPr id="19" name="a6_p"/>
          <p:cNvSpPr/>
          <p:nvPr/>
        </p:nvSpPr>
        <p:spPr>
          <a:xfrm>
            <a:off x="548640" y="5257800"/>
            <a:ext cx="11109960" cy="73152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6_p"/>
          <p:cNvSpPr txBox="1"/>
          <p:nvPr/>
        </p:nvSpPr>
        <p:spPr>
          <a:xfrm>
            <a:off x="777240" y="5321808"/>
            <a:ext cx="10698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Puzzle.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We wrote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printf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, but the compiler called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puts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Why is that allowed? (Hint: look at what our string ends with, and whether it has any % signs.)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§3.2–3.4 (x86-64 registers and calling convention)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Inside hello.o: machine code with holes in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3246120"/>
          </a:xfrm>
          <a:prstGeom prst="roundRect">
            <a:avLst>
              <a:gd name="adj" fmla="val 281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 hello.o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0000000000000000 &lt;main&gt;: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0:  f3 0f 1e fa           endbr64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4:  55                    push   %rbp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5:  48 89 e5              mov    %rsp,%rbp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8:  48 8d 05 00 00 00 00  lea    0x0(%rip),%rax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f:  48 89 c7              mov    %rax,%rdi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12:  e8 00 00 00 00        call   17 &lt;main+0x17&gt;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17:  b8 00 00 00 00        mov    $0x0,%eax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1c:  5d                    pop    %rbp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1d:  c3                    ret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4617720"/>
            <a:ext cx="6675120" cy="1325880"/>
          </a:xfrm>
          <a:prstGeom prst="roundRect">
            <a:avLst>
              <a:gd name="adj" fmla="val 689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745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745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745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663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hello.o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5001768"/>
            <a:ext cx="6309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0000000000000000 T main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U puts</a:t>
            </a:r>
            <a:endParaRPr lang="en-US" sz="1300" dirty="0"/>
          </a:p>
        </p:txBody>
      </p:sp>
      <p:sp>
        <p:nvSpPr>
          <p:cNvPr id="15" name="a1_h"/>
          <p:cNvSpPr/>
          <p:nvPr/>
        </p:nvSpPr>
        <p:spPr>
          <a:xfrm>
            <a:off x="7498080" y="1188720"/>
            <a:ext cx="4160520" cy="1444752"/>
          </a:xfrm>
          <a:prstGeom prst="roundRect">
            <a:avLst>
              <a:gd name="adj" fmla="val 50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h"/>
          <p:cNvSpPr txBox="1"/>
          <p:nvPr/>
        </p:nvSpPr>
        <p:spPr>
          <a:xfrm>
            <a:off x="7680960" y="1280160"/>
            <a:ext cx="38404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Read a line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Left: the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offset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inside main. Middle: the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machine-code bytes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Right: the same instruction in assembly.</a:t>
            </a:r>
            <a:endParaRPr lang="en-US" sz="1400" dirty="0"/>
          </a:p>
        </p:txBody>
      </p:sp>
      <p:sp>
        <p:nvSpPr>
          <p:cNvPr id="17" name="a2_h"/>
          <p:cNvSpPr/>
          <p:nvPr/>
        </p:nvSpPr>
        <p:spPr>
          <a:xfrm>
            <a:off x="7498080" y="2788920"/>
            <a:ext cx="4160520" cy="1444752"/>
          </a:xfrm>
          <a:prstGeom prst="roundRect">
            <a:avLst>
              <a:gd name="adj" fmla="val 506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h"/>
          <p:cNvSpPr txBox="1"/>
          <p:nvPr/>
        </p:nvSpPr>
        <p:spPr>
          <a:xfrm>
            <a:off x="7680960" y="2880360"/>
            <a:ext cx="38404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Find the holes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orange lines end in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00 00 00 00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The assembler did not know the address of the string or of puts, so it wrote zeros and left a note, a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relocation entry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for the linker.</a:t>
            </a:r>
            <a:endParaRPr lang="en-US" sz="1400" dirty="0"/>
          </a:p>
        </p:txBody>
      </p:sp>
      <p:sp>
        <p:nvSpPr>
          <p:cNvPr id="19" name="a3_h"/>
          <p:cNvSpPr/>
          <p:nvPr/>
        </p:nvSpPr>
        <p:spPr>
          <a:xfrm>
            <a:off x="7498080" y="4389120"/>
            <a:ext cx="4160520" cy="1444752"/>
          </a:xfrm>
          <a:prstGeom prst="roundRect">
            <a:avLst>
              <a:gd name="adj" fmla="val 50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h"/>
          <p:cNvSpPr txBox="1"/>
          <p:nvPr/>
        </p:nvSpPr>
        <p:spPr>
          <a:xfrm>
            <a:off x="7680960" y="4480560"/>
            <a:ext cx="38404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Read nm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 main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main is defined here, in the code ("text") section.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 puts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puts is used but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undefined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here. The linker must find it in libc.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Machine structures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What is inside the box that runs our program: CPU, registers, memory and the cycle that drives them.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34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Inside a computer: the stored-program machine</a:t>
            </a:r>
            <a:endParaRPr lang="en-US" sz="3000" dirty="0"/>
          </a:p>
        </p:txBody>
      </p:sp>
      <p:sp>
        <p:nvSpPr>
          <p:cNvPr id="3" name="a1_cpu"/>
          <p:cNvSpPr/>
          <p:nvPr/>
        </p:nvSpPr>
        <p:spPr>
          <a:xfrm>
            <a:off x="548640" y="1280160"/>
            <a:ext cx="2926080" cy="329184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25400">
            <a:solidFill>
              <a:schemeClr val="tx2"/>
            </a:solidFill>
            <a:prstDash val="solid"/>
          </a:ln>
        </p:spPr>
        <p:txBody>
          <a:bodyPr/>
          <a:p/>
        </p:txBody>
      </p:sp>
      <p:sp>
        <p:nvSpPr>
          <p:cNvPr id="4" name="a1_cpu"/>
          <p:cNvSpPr txBox="1"/>
          <p:nvPr/>
        </p:nvSpPr>
        <p:spPr>
          <a:xfrm>
            <a:off x="731520" y="1371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CPU</a:t>
            </a:r>
            <a:endParaRPr lang="en-US" sz="1800" dirty="0"/>
          </a:p>
        </p:txBody>
      </p:sp>
      <p:sp>
        <p:nvSpPr>
          <p:cNvPr id="5" name="a1_cpu"/>
          <p:cNvSpPr/>
          <p:nvPr/>
        </p:nvSpPr>
        <p:spPr>
          <a:xfrm>
            <a:off x="777240" y="1828800"/>
            <a:ext cx="246888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6" name="a1_cpu"/>
          <p:cNvSpPr txBox="1"/>
          <p:nvPr/>
        </p:nvSpPr>
        <p:spPr>
          <a:xfrm>
            <a:off x="914400" y="1865376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Control unit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reads instructions, sends orders</a:t>
            </a:r>
            <a:endParaRPr lang="en-US" sz="1300" dirty="0"/>
          </a:p>
        </p:txBody>
      </p:sp>
      <p:sp>
        <p:nvSpPr>
          <p:cNvPr id="7" name="a1_cpu"/>
          <p:cNvSpPr/>
          <p:nvPr/>
        </p:nvSpPr>
        <p:spPr>
          <a:xfrm>
            <a:off x="777240" y="2697480"/>
            <a:ext cx="246888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1_cpu"/>
          <p:cNvSpPr txBox="1"/>
          <p:nvPr/>
        </p:nvSpPr>
        <p:spPr>
          <a:xfrm>
            <a:off x="914400" y="2734056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ALU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adds, compares, shifts</a:t>
            </a:r>
            <a:endParaRPr lang="en-US" sz="1300" dirty="0"/>
          </a:p>
        </p:txBody>
      </p:sp>
      <p:sp>
        <p:nvSpPr>
          <p:cNvPr id="9" name="a1_cpu"/>
          <p:cNvSpPr/>
          <p:nvPr/>
        </p:nvSpPr>
        <p:spPr>
          <a:xfrm>
            <a:off x="777240" y="3566160"/>
            <a:ext cx="246888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0" name="a1_cpu"/>
          <p:cNvSpPr txBox="1"/>
          <p:nvPr/>
        </p:nvSpPr>
        <p:spPr>
          <a:xfrm>
            <a:off x="914400" y="3602736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Registers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PC, IR, A, X …</a:t>
            </a:r>
            <a:endParaRPr lang="en-US" sz="1300" dirty="0"/>
          </a:p>
        </p:txBody>
      </p:sp>
      <p:sp>
        <p:nvSpPr>
          <p:cNvPr id="11" name="a4_bus"/>
          <p:cNvSpPr/>
          <p:nvPr/>
        </p:nvSpPr>
        <p:spPr>
          <a:xfrm>
            <a:off x="3474720" y="2834640"/>
            <a:ext cx="914400" cy="201168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p/>
        </p:txBody>
      </p:sp>
      <p:sp>
        <p:nvSpPr>
          <p:cNvPr id="12" name="a4_bus"/>
          <p:cNvSpPr/>
          <p:nvPr/>
        </p:nvSpPr>
        <p:spPr>
          <a:xfrm>
            <a:off x="4297680" y="1463040"/>
            <a:ext cx="201168" cy="452628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p/>
        </p:txBody>
      </p:sp>
      <p:sp>
        <p:nvSpPr>
          <p:cNvPr id="13" name="a4_bus"/>
          <p:cNvSpPr/>
          <p:nvPr/>
        </p:nvSpPr>
        <p:spPr>
          <a:xfrm>
            <a:off x="4389120" y="1828800"/>
            <a:ext cx="548640" cy="201168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p/>
        </p:txBody>
      </p:sp>
      <p:sp>
        <p:nvSpPr>
          <p:cNvPr id="14" name="a4_bus"/>
          <p:cNvSpPr/>
          <p:nvPr/>
        </p:nvSpPr>
        <p:spPr>
          <a:xfrm>
            <a:off x="4389120" y="4892040"/>
            <a:ext cx="548640" cy="201168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p/>
        </p:txBody>
      </p:sp>
      <p:sp>
        <p:nvSpPr>
          <p:cNvPr id="15" name="a4_bus"/>
          <p:cNvSpPr txBox="1"/>
          <p:nvPr/>
        </p:nvSpPr>
        <p:spPr>
          <a:xfrm>
            <a:off x="914400" y="48920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system bus</a:t>
            </a:r>
            <a:endParaRPr lang="en-US" sz="1300" dirty="0"/>
          </a:p>
          <a:p>
            <a:pPr algn="r"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address · data · control</a:t>
            </a:r>
            <a:endParaRPr lang="en-US" sz="1300" dirty="0"/>
          </a:p>
        </p:txBody>
      </p:sp>
      <p:sp>
        <p:nvSpPr>
          <p:cNvPr id="16" name="a2_mem"/>
          <p:cNvSpPr/>
          <p:nvPr/>
        </p:nvSpPr>
        <p:spPr>
          <a:xfrm>
            <a:off x="4937760" y="1280160"/>
            <a:ext cx="2377440" cy="2697480"/>
          </a:xfrm>
          <a:prstGeom prst="roundRect">
            <a:avLst>
              <a:gd name="adj" fmla="val 3077"/>
            </a:avLst>
          </a:prstGeom>
          <a:solidFill>
            <a:schemeClr val="accent5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17" name="a2_mem"/>
          <p:cNvSpPr txBox="1"/>
          <p:nvPr/>
        </p:nvSpPr>
        <p:spPr>
          <a:xfrm>
            <a:off x="5120640" y="13716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Main memory</a:t>
            </a:r>
            <a:endParaRPr lang="en-US" sz="1600" dirty="0"/>
          </a:p>
        </p:txBody>
      </p:sp>
      <p:sp>
        <p:nvSpPr>
          <p:cNvPr id="18" name="a2_mem"/>
          <p:cNvSpPr/>
          <p:nvPr/>
        </p:nvSpPr>
        <p:spPr>
          <a:xfrm>
            <a:off x="5120640" y="1810512"/>
            <a:ext cx="2011680" cy="420624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a2_mem"/>
          <p:cNvSpPr txBox="1"/>
          <p:nvPr/>
        </p:nvSpPr>
        <p:spPr>
          <a:xfrm>
            <a:off x="5230368" y="1810512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2000</a:t>
            </a:r>
            <a:endParaRPr lang="en-US" sz="1300" dirty="0"/>
          </a:p>
        </p:txBody>
      </p:sp>
      <p:sp>
        <p:nvSpPr>
          <p:cNvPr id="20" name="a2_mem"/>
          <p:cNvSpPr/>
          <p:nvPr/>
        </p:nvSpPr>
        <p:spPr>
          <a:xfrm>
            <a:off x="5120640" y="2313432"/>
            <a:ext cx="2011680" cy="420624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1" name="a2_mem"/>
          <p:cNvSpPr txBox="1"/>
          <p:nvPr/>
        </p:nvSpPr>
        <p:spPr>
          <a:xfrm>
            <a:off x="5230368" y="2313432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1003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 2003</a:t>
            </a:r>
            <a:endParaRPr lang="en-US" sz="1300" dirty="0"/>
          </a:p>
        </p:txBody>
      </p:sp>
      <p:sp>
        <p:nvSpPr>
          <p:cNvPr id="22" name="a2_mem"/>
          <p:cNvSpPr/>
          <p:nvPr/>
        </p:nvSpPr>
        <p:spPr>
          <a:xfrm>
            <a:off x="5120640" y="2816352"/>
            <a:ext cx="2011680" cy="420624"/>
          </a:xfrm>
          <a:prstGeom prst="roundRect">
            <a:avLst>
              <a:gd name="adj" fmla="val 8696"/>
            </a:avLst>
          </a:prstGeom>
          <a:solidFill>
            <a:schemeClr val="accent6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3" name="a2_mem"/>
          <p:cNvSpPr txBox="1"/>
          <p:nvPr/>
        </p:nvSpPr>
        <p:spPr>
          <a:xfrm>
            <a:off x="5230368" y="2816352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2000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300" dirty="0"/>
          </a:p>
        </p:txBody>
      </p:sp>
      <p:sp>
        <p:nvSpPr>
          <p:cNvPr id="24" name="a2_mem"/>
          <p:cNvSpPr/>
          <p:nvPr/>
        </p:nvSpPr>
        <p:spPr>
          <a:xfrm>
            <a:off x="5120640" y="3319272"/>
            <a:ext cx="2011680" cy="420624"/>
          </a:xfrm>
          <a:prstGeom prst="roundRect">
            <a:avLst>
              <a:gd name="adj" fmla="val 8696"/>
            </a:avLst>
          </a:prstGeom>
          <a:solidFill>
            <a:schemeClr val="accent6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5" name="a2_mem"/>
          <p:cNvSpPr txBox="1"/>
          <p:nvPr/>
        </p:nvSpPr>
        <p:spPr>
          <a:xfrm>
            <a:off x="5230368" y="3319272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2003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300" dirty="0"/>
          </a:p>
        </p:txBody>
      </p:sp>
      <p:sp>
        <p:nvSpPr>
          <p:cNvPr id="26" name="a3_io"/>
          <p:cNvSpPr/>
          <p:nvPr/>
        </p:nvSpPr>
        <p:spPr>
          <a:xfrm>
            <a:off x="4937760" y="4251960"/>
            <a:ext cx="2377440" cy="1691640"/>
          </a:xfrm>
          <a:prstGeom prst="roundRect">
            <a:avLst>
              <a:gd name="adj" fmla="val 4324"/>
            </a:avLst>
          </a:prstGeom>
          <a:solidFill>
            <a:schemeClr val="accent6"/>
          </a:solidFill>
          <a:ln w="25400">
            <a:solidFill>
              <a:schemeClr val="accent2"/>
            </a:solidFill>
            <a:prstDash val="solid"/>
          </a:ln>
        </p:spPr>
        <p:txBody>
          <a:bodyPr/>
          <a:p/>
        </p:txBody>
      </p:sp>
      <p:sp>
        <p:nvSpPr>
          <p:cNvPr id="27" name="a3_io"/>
          <p:cNvSpPr txBox="1"/>
          <p:nvPr/>
        </p:nvSpPr>
        <p:spPr>
          <a:xfrm>
            <a:off x="5120640" y="4343400"/>
            <a:ext cx="2103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I/O devices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keyboard, display, disk, network card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7635240" y="1280160"/>
            <a:ext cx="4023360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Stored-program idea.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Instructions and data sit in the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same memory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, both as plain numbers. Look at memory 1000: the number there is an instruction only because the CPU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fetches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it as one.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The CPU never touches a device directly by itself.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Everything travels over the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bus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: the CPU puts an address on it, and memory or a device answers.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This design is called the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von Neumann architecture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Nearly every computer today, from a phone to a server, follows it.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Fig. 1.4; Beck §1.3 (SIC machine architecture)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Registers: the CPU's own tiny, fast memory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</a:rPr>
              <a:t>A register holds one word inside the CPU itself. Every CPU gives its registers the same jobs; only the names change. We use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3"/>
                </a:solidFill>
              </a:rPr>
              <a:t>SIC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</a:rPr>
              <a:t> for the assembler theory on paper (Lectures 2–5) and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3"/>
                </a:solidFill>
              </a:rPr>
              <a:t>x86-64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</a:rPr>
              <a:t> for the real labs.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7452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SIC and SIC/XE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2"/>
                </a:solidFill>
              </a:rPr>
              <a:t> (Beck)</a:t>
            </a:r>
            <a:endParaRPr lang="en-US" sz="16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40280"/>
          <a:ext cx="544068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685800"/>
                <a:gridCol w="393192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No.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Job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Accumulator: arithmetic results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X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Index: stepping through arrays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Linkage: return address of a JSUB call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Base: base-relative addressing (XE)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S, T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4, 5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General working registers (XE)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Floating point, 48 bits (XE)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Program counter: next instruction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SW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Status word: condition code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217920" y="187452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x86-64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2"/>
                </a:solidFill>
              </a:rPr>
              <a:t> (your lab PC)</a:t>
            </a:r>
            <a:endParaRPr lang="en-US" sz="1600" dirty="0"/>
          </a:p>
        </p:txBody>
      </p:sp>
      <p:graphicFrame>
        <p:nvGraphicFramePr>
          <p:cNvPr id="3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17920" y="2240280"/>
          <a:ext cx="544068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384048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Job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rax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Return value of a function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rdi, rsi, rdx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Arguments 1, 2, 3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rcx, r8, r9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Arguments 4, 5, 6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rsp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Stack pointer: top of the stack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rbp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Base (frame) pointer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rip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Instruction pointer: same job as PC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rflags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Flags: same job as SW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rbx, r10–r15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General purpose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852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Orange rows: the program counter and the status register. Both machines have them, under different names.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§1.3.1–1.3.2; CS:APP §3.4</a:t>
            </a:r>
            <a:endParaRPr lang="en-US" sz="1100" dirty="0"/>
          </a:p>
        </p:txBody>
      </p:sp>
      <p:sp>
        <p:nvSpPr>
          <p:cNvPr id="11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34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fetch–decode–execute cycle</a:t>
            </a:r>
            <a:endParaRPr lang="en-US" sz="3000" dirty="0"/>
          </a:p>
        </p:txBody>
      </p:sp>
      <p:sp>
        <p:nvSpPr>
          <p:cNvPr id="3" name="a1_ph"/>
          <p:cNvSpPr/>
          <p:nvPr/>
        </p:nvSpPr>
        <p:spPr>
          <a:xfrm>
            <a:off x="548640" y="1234440"/>
            <a:ext cx="1325880" cy="13258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4" name="a1_ph"/>
          <p:cNvSpPr txBox="1"/>
          <p:nvPr/>
        </p:nvSpPr>
        <p:spPr>
          <a:xfrm>
            <a:off x="548640" y="1234440"/>
            <a:ext cx="1325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bg1"/>
                </a:solidFill>
              </a:rPr>
              <a:t>FETCH</a:t>
            </a:r>
            <a:endParaRPr lang="en-US" sz="1500" dirty="0"/>
          </a:p>
        </p:txBody>
      </p:sp>
      <p:sp>
        <p:nvSpPr>
          <p:cNvPr id="5" name="a1_ph"/>
          <p:cNvSpPr txBox="1"/>
          <p:nvPr/>
        </p:nvSpPr>
        <p:spPr>
          <a:xfrm>
            <a:off x="2103120" y="13258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IR ← memory[PC]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PC ← PC + 3</a:t>
            </a:r>
            <a:endParaRPr lang="en-US" sz="1400" dirty="0"/>
          </a:p>
        </p:txBody>
      </p:sp>
      <p:sp>
        <p:nvSpPr>
          <p:cNvPr id="6" name="a1_ph"/>
          <p:cNvSpPr txBox="1"/>
          <p:nvPr/>
        </p:nvSpPr>
        <p:spPr>
          <a:xfrm>
            <a:off x="2103120" y="1892808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Copy the instruction that PC points to into IR. Move PC on to the next one.</a:t>
            </a:r>
            <a:endParaRPr lang="en-US" sz="1400" dirty="0"/>
          </a:p>
        </p:txBody>
      </p:sp>
      <p:sp>
        <p:nvSpPr>
          <p:cNvPr id="7" name="a1_ph"/>
          <p:cNvSpPr/>
          <p:nvPr/>
        </p:nvSpPr>
        <p:spPr>
          <a:xfrm>
            <a:off x="1207008" y="2578608"/>
            <a:ext cx="914" cy="210312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a2_ph"/>
          <p:cNvSpPr/>
          <p:nvPr/>
        </p:nvSpPr>
        <p:spPr>
          <a:xfrm>
            <a:off x="548640" y="2807208"/>
            <a:ext cx="1325880" cy="13258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ph"/>
          <p:cNvSpPr txBox="1"/>
          <p:nvPr/>
        </p:nvSpPr>
        <p:spPr>
          <a:xfrm>
            <a:off x="548640" y="2807208"/>
            <a:ext cx="1325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bg1"/>
                </a:solidFill>
              </a:rPr>
              <a:t>DECODE</a:t>
            </a:r>
            <a:endParaRPr lang="en-US" sz="1500" dirty="0"/>
          </a:p>
        </p:txBody>
      </p:sp>
      <p:sp>
        <p:nvSpPr>
          <p:cNvPr id="10" name="a2_ph"/>
          <p:cNvSpPr txBox="1"/>
          <p:nvPr/>
        </p:nvSpPr>
        <p:spPr>
          <a:xfrm>
            <a:off x="2103120" y="2898648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look at the opcode</a:t>
            </a:r>
            <a:endParaRPr lang="en-US" sz="1400" dirty="0"/>
          </a:p>
        </p:txBody>
      </p:sp>
      <p:sp>
        <p:nvSpPr>
          <p:cNvPr id="11" name="a2_ph"/>
          <p:cNvSpPr txBox="1"/>
          <p:nvPr/>
        </p:nvSpPr>
        <p:spPr>
          <a:xfrm>
            <a:off x="2103120" y="3465576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control unit reads the opcode in IR and decides which operation and which operand.</a:t>
            </a:r>
            <a:endParaRPr lang="en-US" sz="1400" dirty="0"/>
          </a:p>
        </p:txBody>
      </p:sp>
      <p:sp>
        <p:nvSpPr>
          <p:cNvPr id="12" name="a2_ph"/>
          <p:cNvSpPr/>
          <p:nvPr/>
        </p:nvSpPr>
        <p:spPr>
          <a:xfrm>
            <a:off x="1207008" y="4151376"/>
            <a:ext cx="914" cy="210312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a3_ph"/>
          <p:cNvSpPr/>
          <p:nvPr/>
        </p:nvSpPr>
        <p:spPr>
          <a:xfrm>
            <a:off x="548640" y="4379976"/>
            <a:ext cx="1325880" cy="13258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4" name="a3_ph"/>
          <p:cNvSpPr txBox="1"/>
          <p:nvPr/>
        </p:nvSpPr>
        <p:spPr>
          <a:xfrm>
            <a:off x="548640" y="4379976"/>
            <a:ext cx="1325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bg1"/>
                </a:solidFill>
              </a:rPr>
              <a:t>EXECUTE</a:t>
            </a:r>
            <a:endParaRPr lang="en-US" sz="1500" dirty="0"/>
          </a:p>
        </p:txBody>
      </p:sp>
      <p:sp>
        <p:nvSpPr>
          <p:cNvPr id="15" name="a3_ph"/>
          <p:cNvSpPr txBox="1"/>
          <p:nvPr/>
        </p:nvSpPr>
        <p:spPr>
          <a:xfrm>
            <a:off x="2103120" y="4471416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 the work</a:t>
            </a:r>
            <a:endParaRPr lang="en-US" sz="1400" dirty="0"/>
          </a:p>
        </p:txBody>
      </p:sp>
      <p:sp>
        <p:nvSpPr>
          <p:cNvPr id="16" name="a3_ph"/>
          <p:cNvSpPr txBox="1"/>
          <p:nvPr/>
        </p:nvSpPr>
        <p:spPr>
          <a:xfrm>
            <a:off x="2103120" y="5038344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ALU computes, or memory is read or written. Then the cycle starts again.</a:t>
            </a:r>
            <a:endParaRPr lang="en-US" sz="1400" dirty="0"/>
          </a:p>
        </p:txBody>
      </p:sp>
      <p:sp>
        <p:nvSpPr>
          <p:cNvPr id="17" name="a3_ph"/>
          <p:cNvSpPr txBox="1"/>
          <p:nvPr/>
        </p:nvSpPr>
        <p:spPr>
          <a:xfrm>
            <a:off x="548640" y="577900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3"/>
                </a:solidFill>
              </a:rPr>
              <a:t>↻  then back to FETCH for the next instruction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63640" y="1234440"/>
            <a:ext cx="539496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428232" y="13624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629400" y="13624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830568" y="13624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086600" y="12801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tiny SIC program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1618488"/>
            <a:ext cx="50292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  instruction   meaning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  LDA  ALPHA    A ← ALPHA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1003  ADD  BETA     A ← A + BETA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1006  STA  GAMMA    GAMMA ← A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  data ...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2000  ALPHA  WORD 5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2003  BETA   WORD 7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2006  GAMMA  RESW 1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263640" y="4114800"/>
            <a:ext cx="5394960" cy="1828800"/>
          </a:xfrm>
          <a:prstGeom prst="roundRect">
            <a:avLst>
              <a:gd name="adj" fmla="val 4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492240" y="4206240"/>
            <a:ext cx="4983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Why PC + 3?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Every SIC instruction is exactly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 bytes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1 byte opcode, 2 bytes for flags and address. So the next instruction always starts 3 bytes later: 1000, 1003, 1006.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(x86-64 instructions are 1 to 15 bytes, so its fetch step must decode the length first.)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 (SIC instruction format); CS:APP §1.4.1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Trace it step by step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</a:rPr>
              <a:t>Predict each row before it appears. Values after each step. Addresses in hex.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685800" cy="425196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21792" y="1463040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Step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1234440" y="1463040"/>
            <a:ext cx="1143000" cy="425196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07592" y="1463040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Phase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377440" y="1463040"/>
            <a:ext cx="822960" cy="425196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2450592" y="1463040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PC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00400" y="1463040"/>
            <a:ext cx="1463040" cy="425196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273552" y="1463040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IR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463040"/>
            <a:ext cx="685800" cy="425196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736592" y="1463040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A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349240" y="1463040"/>
            <a:ext cx="960120" cy="425196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422392" y="1463040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GAMMA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309360" y="1463040"/>
            <a:ext cx="5349240" cy="425196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82512" y="1463040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What happened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1888236"/>
            <a:ext cx="685800" cy="425196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21792" y="1888236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1234440" y="1888236"/>
            <a:ext cx="1143000" cy="425196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1307592" y="1888236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start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377440" y="1888236"/>
            <a:ext cx="822960" cy="425196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2450592" y="1888236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1000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3200400" y="1888236"/>
            <a:ext cx="1463040" cy="425196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3273552" y="1888236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—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663440" y="1888236"/>
            <a:ext cx="685800" cy="425196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4736592" y="1888236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0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349240" y="1888236"/>
            <a:ext cx="960120" cy="425196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5422392" y="1888236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?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309360" y="1888236"/>
            <a:ext cx="5349240" cy="425196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382512" y="1888236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Program loaded. PC points at the first instruction.</a:t>
            </a:r>
            <a:endParaRPr lang="en-US" sz="1300" dirty="0"/>
          </a:p>
        </p:txBody>
      </p:sp>
      <p:sp>
        <p:nvSpPr>
          <p:cNvPr id="32" name="a1_tr"/>
          <p:cNvSpPr/>
          <p:nvPr/>
        </p:nvSpPr>
        <p:spPr>
          <a:xfrm>
            <a:off x="548640" y="2313432"/>
            <a:ext cx="68580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3" name="a1_tr"/>
          <p:cNvSpPr txBox="1"/>
          <p:nvPr/>
        </p:nvSpPr>
        <p:spPr>
          <a:xfrm>
            <a:off x="621792" y="2313432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</a:t>
            </a:r>
            <a:endParaRPr lang="en-US" sz="1300" dirty="0"/>
          </a:p>
        </p:txBody>
      </p:sp>
      <p:sp>
        <p:nvSpPr>
          <p:cNvPr id="34" name="a1_tr"/>
          <p:cNvSpPr/>
          <p:nvPr/>
        </p:nvSpPr>
        <p:spPr>
          <a:xfrm>
            <a:off x="1234440" y="2313432"/>
            <a:ext cx="114300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5" name="a1_tr"/>
          <p:cNvSpPr txBox="1"/>
          <p:nvPr/>
        </p:nvSpPr>
        <p:spPr>
          <a:xfrm>
            <a:off x="1307592" y="2313432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fetch</a:t>
            </a:r>
            <a:endParaRPr lang="en-US" sz="1300" dirty="0"/>
          </a:p>
        </p:txBody>
      </p:sp>
      <p:sp>
        <p:nvSpPr>
          <p:cNvPr id="36" name="a1_tr"/>
          <p:cNvSpPr/>
          <p:nvPr/>
        </p:nvSpPr>
        <p:spPr>
          <a:xfrm>
            <a:off x="2377440" y="2313432"/>
            <a:ext cx="82296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7" name="a1_tr"/>
          <p:cNvSpPr txBox="1"/>
          <p:nvPr/>
        </p:nvSpPr>
        <p:spPr>
          <a:xfrm>
            <a:off x="2450592" y="2313432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1003</a:t>
            </a:r>
            <a:endParaRPr lang="en-US" sz="1300" dirty="0"/>
          </a:p>
        </p:txBody>
      </p:sp>
      <p:sp>
        <p:nvSpPr>
          <p:cNvPr id="38" name="a1_tr"/>
          <p:cNvSpPr/>
          <p:nvPr/>
        </p:nvSpPr>
        <p:spPr>
          <a:xfrm>
            <a:off x="3200400" y="2313432"/>
            <a:ext cx="146304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9" name="a1_tr"/>
          <p:cNvSpPr txBox="1"/>
          <p:nvPr/>
        </p:nvSpPr>
        <p:spPr>
          <a:xfrm>
            <a:off x="3273552" y="2313432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LDA 2000</a:t>
            </a:r>
            <a:endParaRPr lang="en-US" sz="1300" dirty="0"/>
          </a:p>
        </p:txBody>
      </p:sp>
      <p:sp>
        <p:nvSpPr>
          <p:cNvPr id="40" name="a1_tr"/>
          <p:cNvSpPr/>
          <p:nvPr/>
        </p:nvSpPr>
        <p:spPr>
          <a:xfrm>
            <a:off x="4663440" y="2313432"/>
            <a:ext cx="68580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1" name="a1_tr"/>
          <p:cNvSpPr txBox="1"/>
          <p:nvPr/>
        </p:nvSpPr>
        <p:spPr>
          <a:xfrm>
            <a:off x="4736592" y="2313432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0</a:t>
            </a:r>
            <a:endParaRPr lang="en-US" sz="1300" dirty="0"/>
          </a:p>
        </p:txBody>
      </p:sp>
      <p:sp>
        <p:nvSpPr>
          <p:cNvPr id="42" name="a1_tr"/>
          <p:cNvSpPr/>
          <p:nvPr/>
        </p:nvSpPr>
        <p:spPr>
          <a:xfrm>
            <a:off x="5349240" y="2313432"/>
            <a:ext cx="96012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3" name="a1_tr"/>
          <p:cNvSpPr txBox="1"/>
          <p:nvPr/>
        </p:nvSpPr>
        <p:spPr>
          <a:xfrm>
            <a:off x="5422392" y="2313432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?</a:t>
            </a:r>
            <a:endParaRPr lang="en-US" sz="1300" dirty="0"/>
          </a:p>
        </p:txBody>
      </p:sp>
      <p:sp>
        <p:nvSpPr>
          <p:cNvPr id="44" name="a1_tr"/>
          <p:cNvSpPr/>
          <p:nvPr/>
        </p:nvSpPr>
        <p:spPr>
          <a:xfrm>
            <a:off x="6309360" y="2313432"/>
            <a:ext cx="534924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5" name="a1_tr"/>
          <p:cNvSpPr txBox="1"/>
          <p:nvPr/>
        </p:nvSpPr>
        <p:spPr>
          <a:xfrm>
            <a:off x="6382512" y="2313432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IR ← memory[1000]; PC moves on by 3.</a:t>
            </a:r>
            <a:endParaRPr lang="en-US" sz="1300" dirty="0"/>
          </a:p>
        </p:txBody>
      </p:sp>
      <p:sp>
        <p:nvSpPr>
          <p:cNvPr id="46" name="a2_tr"/>
          <p:cNvSpPr/>
          <p:nvPr/>
        </p:nvSpPr>
        <p:spPr>
          <a:xfrm>
            <a:off x="548640" y="2738628"/>
            <a:ext cx="68580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7" name="a2_tr"/>
          <p:cNvSpPr txBox="1"/>
          <p:nvPr/>
        </p:nvSpPr>
        <p:spPr>
          <a:xfrm>
            <a:off x="621792" y="2738628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2</a:t>
            </a:r>
            <a:endParaRPr lang="en-US" sz="1300" dirty="0"/>
          </a:p>
        </p:txBody>
      </p:sp>
      <p:sp>
        <p:nvSpPr>
          <p:cNvPr id="48" name="a2_tr"/>
          <p:cNvSpPr/>
          <p:nvPr/>
        </p:nvSpPr>
        <p:spPr>
          <a:xfrm>
            <a:off x="1234440" y="2738628"/>
            <a:ext cx="114300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9" name="a2_tr"/>
          <p:cNvSpPr txBox="1"/>
          <p:nvPr/>
        </p:nvSpPr>
        <p:spPr>
          <a:xfrm>
            <a:off x="1307592" y="2738628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decode</a:t>
            </a:r>
            <a:endParaRPr lang="en-US" sz="1300" dirty="0"/>
          </a:p>
        </p:txBody>
      </p:sp>
      <p:sp>
        <p:nvSpPr>
          <p:cNvPr id="50" name="a2_tr"/>
          <p:cNvSpPr/>
          <p:nvPr/>
        </p:nvSpPr>
        <p:spPr>
          <a:xfrm>
            <a:off x="2377440" y="2738628"/>
            <a:ext cx="82296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1" name="a2_tr"/>
          <p:cNvSpPr txBox="1"/>
          <p:nvPr/>
        </p:nvSpPr>
        <p:spPr>
          <a:xfrm>
            <a:off x="2450592" y="2738628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1003</a:t>
            </a:r>
            <a:endParaRPr lang="en-US" sz="1300" dirty="0"/>
          </a:p>
        </p:txBody>
      </p:sp>
      <p:sp>
        <p:nvSpPr>
          <p:cNvPr id="52" name="a2_tr"/>
          <p:cNvSpPr/>
          <p:nvPr/>
        </p:nvSpPr>
        <p:spPr>
          <a:xfrm>
            <a:off x="3200400" y="2738628"/>
            <a:ext cx="146304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3" name="a2_tr"/>
          <p:cNvSpPr txBox="1"/>
          <p:nvPr/>
        </p:nvSpPr>
        <p:spPr>
          <a:xfrm>
            <a:off x="3273552" y="2738628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LDA 2000</a:t>
            </a:r>
            <a:endParaRPr lang="en-US" sz="1300" dirty="0"/>
          </a:p>
        </p:txBody>
      </p:sp>
      <p:sp>
        <p:nvSpPr>
          <p:cNvPr id="54" name="a2_tr"/>
          <p:cNvSpPr/>
          <p:nvPr/>
        </p:nvSpPr>
        <p:spPr>
          <a:xfrm>
            <a:off x="4663440" y="2738628"/>
            <a:ext cx="68580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5" name="a2_tr"/>
          <p:cNvSpPr txBox="1"/>
          <p:nvPr/>
        </p:nvSpPr>
        <p:spPr>
          <a:xfrm>
            <a:off x="4736592" y="2738628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0</a:t>
            </a:r>
            <a:endParaRPr lang="en-US" sz="1300" dirty="0"/>
          </a:p>
        </p:txBody>
      </p:sp>
      <p:sp>
        <p:nvSpPr>
          <p:cNvPr id="56" name="a2_tr"/>
          <p:cNvSpPr/>
          <p:nvPr/>
        </p:nvSpPr>
        <p:spPr>
          <a:xfrm>
            <a:off x="5349240" y="2738628"/>
            <a:ext cx="96012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7" name="a2_tr"/>
          <p:cNvSpPr txBox="1"/>
          <p:nvPr/>
        </p:nvSpPr>
        <p:spPr>
          <a:xfrm>
            <a:off x="5422392" y="2738628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?</a:t>
            </a:r>
            <a:endParaRPr lang="en-US" sz="1300" dirty="0"/>
          </a:p>
        </p:txBody>
      </p:sp>
      <p:sp>
        <p:nvSpPr>
          <p:cNvPr id="58" name="a2_tr"/>
          <p:cNvSpPr/>
          <p:nvPr/>
        </p:nvSpPr>
        <p:spPr>
          <a:xfrm>
            <a:off x="6309360" y="2738628"/>
            <a:ext cx="534924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9" name="a2_tr"/>
          <p:cNvSpPr txBox="1"/>
          <p:nvPr/>
        </p:nvSpPr>
        <p:spPr>
          <a:xfrm>
            <a:off x="6382512" y="2738628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Opcode LDA: load A from address 2000.</a:t>
            </a:r>
            <a:endParaRPr lang="en-US" sz="1300" dirty="0"/>
          </a:p>
        </p:txBody>
      </p:sp>
      <p:sp>
        <p:nvSpPr>
          <p:cNvPr id="60" name="a3_tr"/>
          <p:cNvSpPr/>
          <p:nvPr/>
        </p:nvSpPr>
        <p:spPr>
          <a:xfrm>
            <a:off x="548640" y="3163824"/>
            <a:ext cx="68580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1" name="a3_tr"/>
          <p:cNvSpPr txBox="1"/>
          <p:nvPr/>
        </p:nvSpPr>
        <p:spPr>
          <a:xfrm>
            <a:off x="621792" y="3163824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62" name="a3_tr"/>
          <p:cNvSpPr/>
          <p:nvPr/>
        </p:nvSpPr>
        <p:spPr>
          <a:xfrm>
            <a:off x="1234440" y="3163824"/>
            <a:ext cx="114300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3" name="a3_tr"/>
          <p:cNvSpPr txBox="1"/>
          <p:nvPr/>
        </p:nvSpPr>
        <p:spPr>
          <a:xfrm>
            <a:off x="1307592" y="3163824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execute</a:t>
            </a:r>
            <a:endParaRPr lang="en-US" sz="1300" dirty="0"/>
          </a:p>
        </p:txBody>
      </p:sp>
      <p:sp>
        <p:nvSpPr>
          <p:cNvPr id="64" name="a3_tr"/>
          <p:cNvSpPr/>
          <p:nvPr/>
        </p:nvSpPr>
        <p:spPr>
          <a:xfrm>
            <a:off x="2377440" y="3163824"/>
            <a:ext cx="82296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5" name="a3_tr"/>
          <p:cNvSpPr txBox="1"/>
          <p:nvPr/>
        </p:nvSpPr>
        <p:spPr>
          <a:xfrm>
            <a:off x="2450592" y="3163824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1003</a:t>
            </a:r>
            <a:endParaRPr lang="en-US" sz="1300" dirty="0"/>
          </a:p>
        </p:txBody>
      </p:sp>
      <p:sp>
        <p:nvSpPr>
          <p:cNvPr id="66" name="a3_tr"/>
          <p:cNvSpPr/>
          <p:nvPr/>
        </p:nvSpPr>
        <p:spPr>
          <a:xfrm>
            <a:off x="3200400" y="3163824"/>
            <a:ext cx="146304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7" name="a3_tr"/>
          <p:cNvSpPr txBox="1"/>
          <p:nvPr/>
        </p:nvSpPr>
        <p:spPr>
          <a:xfrm>
            <a:off x="3273552" y="3163824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LDA 2000</a:t>
            </a:r>
            <a:endParaRPr lang="en-US" sz="1300" dirty="0"/>
          </a:p>
        </p:txBody>
      </p:sp>
      <p:sp>
        <p:nvSpPr>
          <p:cNvPr id="68" name="a3_tr"/>
          <p:cNvSpPr/>
          <p:nvPr/>
        </p:nvSpPr>
        <p:spPr>
          <a:xfrm>
            <a:off x="4663440" y="3163824"/>
            <a:ext cx="68580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9" name="a3_tr"/>
          <p:cNvSpPr txBox="1"/>
          <p:nvPr/>
        </p:nvSpPr>
        <p:spPr>
          <a:xfrm>
            <a:off x="4736592" y="3163824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5</a:t>
            </a:r>
            <a:endParaRPr lang="en-US" sz="1300" dirty="0"/>
          </a:p>
        </p:txBody>
      </p:sp>
      <p:sp>
        <p:nvSpPr>
          <p:cNvPr id="70" name="a3_tr"/>
          <p:cNvSpPr/>
          <p:nvPr/>
        </p:nvSpPr>
        <p:spPr>
          <a:xfrm>
            <a:off x="5349240" y="3163824"/>
            <a:ext cx="96012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1" name="a3_tr"/>
          <p:cNvSpPr txBox="1"/>
          <p:nvPr/>
        </p:nvSpPr>
        <p:spPr>
          <a:xfrm>
            <a:off x="5422392" y="3163824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?</a:t>
            </a:r>
            <a:endParaRPr lang="en-US" sz="1300" dirty="0"/>
          </a:p>
        </p:txBody>
      </p:sp>
      <p:sp>
        <p:nvSpPr>
          <p:cNvPr id="72" name="a3_tr"/>
          <p:cNvSpPr/>
          <p:nvPr/>
        </p:nvSpPr>
        <p:spPr>
          <a:xfrm>
            <a:off x="6309360" y="3163824"/>
            <a:ext cx="534924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3" name="a3_tr"/>
          <p:cNvSpPr txBox="1"/>
          <p:nvPr/>
        </p:nvSpPr>
        <p:spPr>
          <a:xfrm>
            <a:off x="6382512" y="3163824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 ← memory[2000] = 5.</a:t>
            </a:r>
            <a:endParaRPr lang="en-US" sz="1300" dirty="0"/>
          </a:p>
        </p:txBody>
      </p:sp>
      <p:sp>
        <p:nvSpPr>
          <p:cNvPr id="74" name="a4_tr"/>
          <p:cNvSpPr/>
          <p:nvPr/>
        </p:nvSpPr>
        <p:spPr>
          <a:xfrm>
            <a:off x="548640" y="3589020"/>
            <a:ext cx="68580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5" name="a4_tr"/>
          <p:cNvSpPr txBox="1"/>
          <p:nvPr/>
        </p:nvSpPr>
        <p:spPr>
          <a:xfrm>
            <a:off x="621792" y="3589020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4</a:t>
            </a:r>
            <a:endParaRPr lang="en-US" sz="1300" dirty="0"/>
          </a:p>
        </p:txBody>
      </p:sp>
      <p:sp>
        <p:nvSpPr>
          <p:cNvPr id="76" name="a4_tr"/>
          <p:cNvSpPr/>
          <p:nvPr/>
        </p:nvSpPr>
        <p:spPr>
          <a:xfrm>
            <a:off x="1234440" y="3589020"/>
            <a:ext cx="114300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7" name="a4_tr"/>
          <p:cNvSpPr txBox="1"/>
          <p:nvPr/>
        </p:nvSpPr>
        <p:spPr>
          <a:xfrm>
            <a:off x="1307592" y="3589020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fetch</a:t>
            </a:r>
            <a:endParaRPr lang="en-US" sz="1300" dirty="0"/>
          </a:p>
        </p:txBody>
      </p:sp>
      <p:sp>
        <p:nvSpPr>
          <p:cNvPr id="78" name="a4_tr"/>
          <p:cNvSpPr/>
          <p:nvPr/>
        </p:nvSpPr>
        <p:spPr>
          <a:xfrm>
            <a:off x="2377440" y="3589020"/>
            <a:ext cx="82296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9" name="a4_tr"/>
          <p:cNvSpPr txBox="1"/>
          <p:nvPr/>
        </p:nvSpPr>
        <p:spPr>
          <a:xfrm>
            <a:off x="2450592" y="3589020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1006</a:t>
            </a:r>
            <a:endParaRPr lang="en-US" sz="1300" dirty="0"/>
          </a:p>
        </p:txBody>
      </p:sp>
      <p:sp>
        <p:nvSpPr>
          <p:cNvPr id="80" name="a4_tr"/>
          <p:cNvSpPr/>
          <p:nvPr/>
        </p:nvSpPr>
        <p:spPr>
          <a:xfrm>
            <a:off x="3200400" y="3589020"/>
            <a:ext cx="146304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1" name="a4_tr"/>
          <p:cNvSpPr txBox="1"/>
          <p:nvPr/>
        </p:nvSpPr>
        <p:spPr>
          <a:xfrm>
            <a:off x="3273552" y="3589020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ADD 2003</a:t>
            </a:r>
            <a:endParaRPr lang="en-US" sz="1300" dirty="0"/>
          </a:p>
        </p:txBody>
      </p:sp>
      <p:sp>
        <p:nvSpPr>
          <p:cNvPr id="82" name="a4_tr"/>
          <p:cNvSpPr/>
          <p:nvPr/>
        </p:nvSpPr>
        <p:spPr>
          <a:xfrm>
            <a:off x="4663440" y="3589020"/>
            <a:ext cx="68580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3" name="a4_tr"/>
          <p:cNvSpPr txBox="1"/>
          <p:nvPr/>
        </p:nvSpPr>
        <p:spPr>
          <a:xfrm>
            <a:off x="4736592" y="3589020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5</a:t>
            </a:r>
            <a:endParaRPr lang="en-US" sz="1300" dirty="0"/>
          </a:p>
        </p:txBody>
      </p:sp>
      <p:sp>
        <p:nvSpPr>
          <p:cNvPr id="84" name="a4_tr"/>
          <p:cNvSpPr/>
          <p:nvPr/>
        </p:nvSpPr>
        <p:spPr>
          <a:xfrm>
            <a:off x="5349240" y="3589020"/>
            <a:ext cx="96012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5" name="a4_tr"/>
          <p:cNvSpPr txBox="1"/>
          <p:nvPr/>
        </p:nvSpPr>
        <p:spPr>
          <a:xfrm>
            <a:off x="5422392" y="3589020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?</a:t>
            </a:r>
            <a:endParaRPr lang="en-US" sz="1300" dirty="0"/>
          </a:p>
        </p:txBody>
      </p:sp>
      <p:sp>
        <p:nvSpPr>
          <p:cNvPr id="86" name="a4_tr"/>
          <p:cNvSpPr/>
          <p:nvPr/>
        </p:nvSpPr>
        <p:spPr>
          <a:xfrm>
            <a:off x="6309360" y="3589020"/>
            <a:ext cx="534924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7" name="a4_tr"/>
          <p:cNvSpPr txBox="1"/>
          <p:nvPr/>
        </p:nvSpPr>
        <p:spPr>
          <a:xfrm>
            <a:off x="6382512" y="3589020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IR ← memory[1003]; PC moves on by 3.</a:t>
            </a:r>
            <a:endParaRPr lang="en-US" sz="1300" dirty="0"/>
          </a:p>
        </p:txBody>
      </p:sp>
      <p:sp>
        <p:nvSpPr>
          <p:cNvPr id="88" name="a5_tr"/>
          <p:cNvSpPr/>
          <p:nvPr/>
        </p:nvSpPr>
        <p:spPr>
          <a:xfrm>
            <a:off x="548640" y="4014216"/>
            <a:ext cx="68580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9" name="a5_tr"/>
          <p:cNvSpPr txBox="1"/>
          <p:nvPr/>
        </p:nvSpPr>
        <p:spPr>
          <a:xfrm>
            <a:off x="621792" y="4014216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5</a:t>
            </a:r>
            <a:endParaRPr lang="en-US" sz="1300" dirty="0"/>
          </a:p>
        </p:txBody>
      </p:sp>
      <p:sp>
        <p:nvSpPr>
          <p:cNvPr id="90" name="a5_tr"/>
          <p:cNvSpPr/>
          <p:nvPr/>
        </p:nvSpPr>
        <p:spPr>
          <a:xfrm>
            <a:off x="1234440" y="4014216"/>
            <a:ext cx="114300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1" name="a5_tr"/>
          <p:cNvSpPr txBox="1"/>
          <p:nvPr/>
        </p:nvSpPr>
        <p:spPr>
          <a:xfrm>
            <a:off x="1307592" y="4014216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decode</a:t>
            </a:r>
            <a:endParaRPr lang="en-US" sz="1300" dirty="0"/>
          </a:p>
        </p:txBody>
      </p:sp>
      <p:sp>
        <p:nvSpPr>
          <p:cNvPr id="92" name="a5_tr"/>
          <p:cNvSpPr/>
          <p:nvPr/>
        </p:nvSpPr>
        <p:spPr>
          <a:xfrm>
            <a:off x="2377440" y="4014216"/>
            <a:ext cx="82296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3" name="a5_tr"/>
          <p:cNvSpPr txBox="1"/>
          <p:nvPr/>
        </p:nvSpPr>
        <p:spPr>
          <a:xfrm>
            <a:off x="2450592" y="4014216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1006</a:t>
            </a:r>
            <a:endParaRPr lang="en-US" sz="1300" dirty="0"/>
          </a:p>
        </p:txBody>
      </p:sp>
      <p:sp>
        <p:nvSpPr>
          <p:cNvPr id="94" name="a5_tr"/>
          <p:cNvSpPr/>
          <p:nvPr/>
        </p:nvSpPr>
        <p:spPr>
          <a:xfrm>
            <a:off x="3200400" y="4014216"/>
            <a:ext cx="146304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5" name="a5_tr"/>
          <p:cNvSpPr txBox="1"/>
          <p:nvPr/>
        </p:nvSpPr>
        <p:spPr>
          <a:xfrm>
            <a:off x="3273552" y="4014216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ADD 2003</a:t>
            </a:r>
            <a:endParaRPr lang="en-US" sz="1300" dirty="0"/>
          </a:p>
        </p:txBody>
      </p:sp>
      <p:sp>
        <p:nvSpPr>
          <p:cNvPr id="96" name="a5_tr"/>
          <p:cNvSpPr/>
          <p:nvPr/>
        </p:nvSpPr>
        <p:spPr>
          <a:xfrm>
            <a:off x="4663440" y="4014216"/>
            <a:ext cx="68580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7" name="a5_tr"/>
          <p:cNvSpPr txBox="1"/>
          <p:nvPr/>
        </p:nvSpPr>
        <p:spPr>
          <a:xfrm>
            <a:off x="4736592" y="4014216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5</a:t>
            </a:r>
            <a:endParaRPr lang="en-US" sz="1300" dirty="0"/>
          </a:p>
        </p:txBody>
      </p:sp>
      <p:sp>
        <p:nvSpPr>
          <p:cNvPr id="98" name="a5_tr"/>
          <p:cNvSpPr/>
          <p:nvPr/>
        </p:nvSpPr>
        <p:spPr>
          <a:xfrm>
            <a:off x="5349240" y="4014216"/>
            <a:ext cx="96012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9" name="a5_tr"/>
          <p:cNvSpPr txBox="1"/>
          <p:nvPr/>
        </p:nvSpPr>
        <p:spPr>
          <a:xfrm>
            <a:off x="5422392" y="4014216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?</a:t>
            </a:r>
            <a:endParaRPr lang="en-US" sz="1300" dirty="0"/>
          </a:p>
        </p:txBody>
      </p:sp>
      <p:sp>
        <p:nvSpPr>
          <p:cNvPr id="100" name="a5_tr"/>
          <p:cNvSpPr/>
          <p:nvPr/>
        </p:nvSpPr>
        <p:spPr>
          <a:xfrm>
            <a:off x="6309360" y="4014216"/>
            <a:ext cx="534924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1" name="a5_tr"/>
          <p:cNvSpPr txBox="1"/>
          <p:nvPr/>
        </p:nvSpPr>
        <p:spPr>
          <a:xfrm>
            <a:off x="6382512" y="4014216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Opcode ADD: add memory[2003] to A.</a:t>
            </a:r>
            <a:endParaRPr lang="en-US" sz="1300" dirty="0"/>
          </a:p>
        </p:txBody>
      </p:sp>
      <p:sp>
        <p:nvSpPr>
          <p:cNvPr id="102" name="a6_tr"/>
          <p:cNvSpPr/>
          <p:nvPr/>
        </p:nvSpPr>
        <p:spPr>
          <a:xfrm>
            <a:off x="548640" y="4439412"/>
            <a:ext cx="68580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3" name="a6_tr"/>
          <p:cNvSpPr txBox="1"/>
          <p:nvPr/>
        </p:nvSpPr>
        <p:spPr>
          <a:xfrm>
            <a:off x="621792" y="4439412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6</a:t>
            </a:r>
            <a:endParaRPr lang="en-US" sz="1300" dirty="0"/>
          </a:p>
        </p:txBody>
      </p:sp>
      <p:sp>
        <p:nvSpPr>
          <p:cNvPr id="104" name="a6_tr"/>
          <p:cNvSpPr/>
          <p:nvPr/>
        </p:nvSpPr>
        <p:spPr>
          <a:xfrm>
            <a:off x="1234440" y="4439412"/>
            <a:ext cx="114300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5" name="a6_tr"/>
          <p:cNvSpPr txBox="1"/>
          <p:nvPr/>
        </p:nvSpPr>
        <p:spPr>
          <a:xfrm>
            <a:off x="1307592" y="4439412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execute</a:t>
            </a:r>
            <a:endParaRPr lang="en-US" sz="1300" dirty="0"/>
          </a:p>
        </p:txBody>
      </p:sp>
      <p:sp>
        <p:nvSpPr>
          <p:cNvPr id="106" name="a6_tr"/>
          <p:cNvSpPr/>
          <p:nvPr/>
        </p:nvSpPr>
        <p:spPr>
          <a:xfrm>
            <a:off x="2377440" y="4439412"/>
            <a:ext cx="82296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7" name="a6_tr"/>
          <p:cNvSpPr txBox="1"/>
          <p:nvPr/>
        </p:nvSpPr>
        <p:spPr>
          <a:xfrm>
            <a:off x="2450592" y="4439412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1006</a:t>
            </a:r>
            <a:endParaRPr lang="en-US" sz="1300" dirty="0"/>
          </a:p>
        </p:txBody>
      </p:sp>
      <p:sp>
        <p:nvSpPr>
          <p:cNvPr id="108" name="a6_tr"/>
          <p:cNvSpPr/>
          <p:nvPr/>
        </p:nvSpPr>
        <p:spPr>
          <a:xfrm>
            <a:off x="3200400" y="4439412"/>
            <a:ext cx="146304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9" name="a6_tr"/>
          <p:cNvSpPr txBox="1"/>
          <p:nvPr/>
        </p:nvSpPr>
        <p:spPr>
          <a:xfrm>
            <a:off x="3273552" y="4439412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ADD 2003</a:t>
            </a:r>
            <a:endParaRPr lang="en-US" sz="1300" dirty="0"/>
          </a:p>
        </p:txBody>
      </p:sp>
      <p:sp>
        <p:nvSpPr>
          <p:cNvPr id="110" name="a6_tr"/>
          <p:cNvSpPr/>
          <p:nvPr/>
        </p:nvSpPr>
        <p:spPr>
          <a:xfrm>
            <a:off x="4663440" y="4439412"/>
            <a:ext cx="68580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1" name="a6_tr"/>
          <p:cNvSpPr txBox="1"/>
          <p:nvPr/>
        </p:nvSpPr>
        <p:spPr>
          <a:xfrm>
            <a:off x="4736592" y="4439412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12</a:t>
            </a:r>
            <a:endParaRPr lang="en-US" sz="1300" dirty="0"/>
          </a:p>
        </p:txBody>
      </p:sp>
      <p:sp>
        <p:nvSpPr>
          <p:cNvPr id="112" name="a6_tr"/>
          <p:cNvSpPr/>
          <p:nvPr/>
        </p:nvSpPr>
        <p:spPr>
          <a:xfrm>
            <a:off x="5349240" y="4439412"/>
            <a:ext cx="96012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3" name="a6_tr"/>
          <p:cNvSpPr txBox="1"/>
          <p:nvPr/>
        </p:nvSpPr>
        <p:spPr>
          <a:xfrm>
            <a:off x="5422392" y="4439412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?</a:t>
            </a:r>
            <a:endParaRPr lang="en-US" sz="1300" dirty="0"/>
          </a:p>
        </p:txBody>
      </p:sp>
      <p:sp>
        <p:nvSpPr>
          <p:cNvPr id="114" name="a6_tr"/>
          <p:cNvSpPr/>
          <p:nvPr/>
        </p:nvSpPr>
        <p:spPr>
          <a:xfrm>
            <a:off x="6309360" y="4439412"/>
            <a:ext cx="534924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5" name="a6_tr"/>
          <p:cNvSpPr txBox="1"/>
          <p:nvPr/>
        </p:nvSpPr>
        <p:spPr>
          <a:xfrm>
            <a:off x="6382512" y="4439412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ALU: 5 + 7 = 12, result in A.</a:t>
            </a:r>
            <a:endParaRPr lang="en-US" sz="1300" dirty="0"/>
          </a:p>
        </p:txBody>
      </p:sp>
      <p:sp>
        <p:nvSpPr>
          <p:cNvPr id="116" name="a7_tr"/>
          <p:cNvSpPr/>
          <p:nvPr/>
        </p:nvSpPr>
        <p:spPr>
          <a:xfrm>
            <a:off x="548640" y="4864608"/>
            <a:ext cx="68580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7" name="a7_tr"/>
          <p:cNvSpPr txBox="1"/>
          <p:nvPr/>
        </p:nvSpPr>
        <p:spPr>
          <a:xfrm>
            <a:off x="621792" y="4864608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7</a:t>
            </a:r>
            <a:endParaRPr lang="en-US" sz="1300" dirty="0"/>
          </a:p>
        </p:txBody>
      </p:sp>
      <p:sp>
        <p:nvSpPr>
          <p:cNvPr id="118" name="a7_tr"/>
          <p:cNvSpPr/>
          <p:nvPr/>
        </p:nvSpPr>
        <p:spPr>
          <a:xfrm>
            <a:off x="1234440" y="4864608"/>
            <a:ext cx="114300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9" name="a7_tr"/>
          <p:cNvSpPr txBox="1"/>
          <p:nvPr/>
        </p:nvSpPr>
        <p:spPr>
          <a:xfrm>
            <a:off x="1307592" y="4864608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fetch</a:t>
            </a:r>
            <a:endParaRPr lang="en-US" sz="1300" dirty="0"/>
          </a:p>
        </p:txBody>
      </p:sp>
      <p:sp>
        <p:nvSpPr>
          <p:cNvPr id="120" name="a7_tr"/>
          <p:cNvSpPr/>
          <p:nvPr/>
        </p:nvSpPr>
        <p:spPr>
          <a:xfrm>
            <a:off x="2377440" y="4864608"/>
            <a:ext cx="82296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1" name="a7_tr"/>
          <p:cNvSpPr txBox="1"/>
          <p:nvPr/>
        </p:nvSpPr>
        <p:spPr>
          <a:xfrm>
            <a:off x="2450592" y="4864608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1009</a:t>
            </a:r>
            <a:endParaRPr lang="en-US" sz="1300" dirty="0"/>
          </a:p>
        </p:txBody>
      </p:sp>
      <p:sp>
        <p:nvSpPr>
          <p:cNvPr id="122" name="a7_tr"/>
          <p:cNvSpPr/>
          <p:nvPr/>
        </p:nvSpPr>
        <p:spPr>
          <a:xfrm>
            <a:off x="3200400" y="4864608"/>
            <a:ext cx="146304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3" name="a7_tr"/>
          <p:cNvSpPr txBox="1"/>
          <p:nvPr/>
        </p:nvSpPr>
        <p:spPr>
          <a:xfrm>
            <a:off x="3273552" y="4864608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STA 2006</a:t>
            </a:r>
            <a:endParaRPr lang="en-US" sz="1300" dirty="0"/>
          </a:p>
        </p:txBody>
      </p:sp>
      <p:sp>
        <p:nvSpPr>
          <p:cNvPr id="124" name="a7_tr"/>
          <p:cNvSpPr/>
          <p:nvPr/>
        </p:nvSpPr>
        <p:spPr>
          <a:xfrm>
            <a:off x="4663440" y="4864608"/>
            <a:ext cx="68580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5" name="a7_tr"/>
          <p:cNvSpPr txBox="1"/>
          <p:nvPr/>
        </p:nvSpPr>
        <p:spPr>
          <a:xfrm>
            <a:off x="4736592" y="4864608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12</a:t>
            </a:r>
            <a:endParaRPr lang="en-US" sz="1300" dirty="0"/>
          </a:p>
        </p:txBody>
      </p:sp>
      <p:sp>
        <p:nvSpPr>
          <p:cNvPr id="126" name="a7_tr"/>
          <p:cNvSpPr/>
          <p:nvPr/>
        </p:nvSpPr>
        <p:spPr>
          <a:xfrm>
            <a:off x="5349240" y="4864608"/>
            <a:ext cx="96012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7" name="a7_tr"/>
          <p:cNvSpPr txBox="1"/>
          <p:nvPr/>
        </p:nvSpPr>
        <p:spPr>
          <a:xfrm>
            <a:off x="5422392" y="4864608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?</a:t>
            </a:r>
            <a:endParaRPr lang="en-US" sz="1300" dirty="0"/>
          </a:p>
        </p:txBody>
      </p:sp>
      <p:sp>
        <p:nvSpPr>
          <p:cNvPr id="128" name="a7_tr"/>
          <p:cNvSpPr/>
          <p:nvPr/>
        </p:nvSpPr>
        <p:spPr>
          <a:xfrm>
            <a:off x="6309360" y="4864608"/>
            <a:ext cx="5349240" cy="425196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9" name="a7_tr"/>
          <p:cNvSpPr txBox="1"/>
          <p:nvPr/>
        </p:nvSpPr>
        <p:spPr>
          <a:xfrm>
            <a:off x="6382512" y="4864608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IR ← memory[1006]; PC moves on by 3.</a:t>
            </a:r>
            <a:endParaRPr lang="en-US" sz="1300" dirty="0"/>
          </a:p>
        </p:txBody>
      </p:sp>
      <p:sp>
        <p:nvSpPr>
          <p:cNvPr id="130" name="a8_tr"/>
          <p:cNvSpPr/>
          <p:nvPr/>
        </p:nvSpPr>
        <p:spPr>
          <a:xfrm>
            <a:off x="548640" y="5289804"/>
            <a:ext cx="68580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1" name="a8_tr"/>
          <p:cNvSpPr txBox="1"/>
          <p:nvPr/>
        </p:nvSpPr>
        <p:spPr>
          <a:xfrm>
            <a:off x="621792" y="5289804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8</a:t>
            </a:r>
            <a:endParaRPr lang="en-US" sz="1300" dirty="0"/>
          </a:p>
        </p:txBody>
      </p:sp>
      <p:sp>
        <p:nvSpPr>
          <p:cNvPr id="132" name="a8_tr"/>
          <p:cNvSpPr/>
          <p:nvPr/>
        </p:nvSpPr>
        <p:spPr>
          <a:xfrm>
            <a:off x="1234440" y="5289804"/>
            <a:ext cx="114300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3" name="a8_tr"/>
          <p:cNvSpPr txBox="1"/>
          <p:nvPr/>
        </p:nvSpPr>
        <p:spPr>
          <a:xfrm>
            <a:off x="1307592" y="5289804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decode</a:t>
            </a:r>
            <a:endParaRPr lang="en-US" sz="1300" dirty="0"/>
          </a:p>
        </p:txBody>
      </p:sp>
      <p:sp>
        <p:nvSpPr>
          <p:cNvPr id="134" name="a8_tr"/>
          <p:cNvSpPr/>
          <p:nvPr/>
        </p:nvSpPr>
        <p:spPr>
          <a:xfrm>
            <a:off x="2377440" y="5289804"/>
            <a:ext cx="82296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5" name="a8_tr"/>
          <p:cNvSpPr txBox="1"/>
          <p:nvPr/>
        </p:nvSpPr>
        <p:spPr>
          <a:xfrm>
            <a:off x="2450592" y="5289804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1009</a:t>
            </a:r>
            <a:endParaRPr lang="en-US" sz="1300" dirty="0"/>
          </a:p>
        </p:txBody>
      </p:sp>
      <p:sp>
        <p:nvSpPr>
          <p:cNvPr id="136" name="a8_tr"/>
          <p:cNvSpPr/>
          <p:nvPr/>
        </p:nvSpPr>
        <p:spPr>
          <a:xfrm>
            <a:off x="3200400" y="5289804"/>
            <a:ext cx="146304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7" name="a8_tr"/>
          <p:cNvSpPr txBox="1"/>
          <p:nvPr/>
        </p:nvSpPr>
        <p:spPr>
          <a:xfrm>
            <a:off x="3273552" y="5289804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STA 2006</a:t>
            </a:r>
            <a:endParaRPr lang="en-US" sz="1300" dirty="0"/>
          </a:p>
        </p:txBody>
      </p:sp>
      <p:sp>
        <p:nvSpPr>
          <p:cNvPr id="138" name="a8_tr"/>
          <p:cNvSpPr/>
          <p:nvPr/>
        </p:nvSpPr>
        <p:spPr>
          <a:xfrm>
            <a:off x="4663440" y="5289804"/>
            <a:ext cx="68580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9" name="a8_tr"/>
          <p:cNvSpPr txBox="1"/>
          <p:nvPr/>
        </p:nvSpPr>
        <p:spPr>
          <a:xfrm>
            <a:off x="4736592" y="5289804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12</a:t>
            </a:r>
            <a:endParaRPr lang="en-US" sz="1300" dirty="0"/>
          </a:p>
        </p:txBody>
      </p:sp>
      <p:sp>
        <p:nvSpPr>
          <p:cNvPr id="140" name="a8_tr"/>
          <p:cNvSpPr/>
          <p:nvPr/>
        </p:nvSpPr>
        <p:spPr>
          <a:xfrm>
            <a:off x="5349240" y="5289804"/>
            <a:ext cx="96012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1" name="a8_tr"/>
          <p:cNvSpPr txBox="1"/>
          <p:nvPr/>
        </p:nvSpPr>
        <p:spPr>
          <a:xfrm>
            <a:off x="5422392" y="5289804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?</a:t>
            </a:r>
            <a:endParaRPr lang="en-US" sz="1300" dirty="0"/>
          </a:p>
        </p:txBody>
      </p:sp>
      <p:sp>
        <p:nvSpPr>
          <p:cNvPr id="142" name="a8_tr"/>
          <p:cNvSpPr/>
          <p:nvPr/>
        </p:nvSpPr>
        <p:spPr>
          <a:xfrm>
            <a:off x="6309360" y="5289804"/>
            <a:ext cx="5349240" cy="425196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3" name="a8_tr"/>
          <p:cNvSpPr txBox="1"/>
          <p:nvPr/>
        </p:nvSpPr>
        <p:spPr>
          <a:xfrm>
            <a:off x="6382512" y="5289804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Opcode STA: store A at address 2006.</a:t>
            </a:r>
            <a:endParaRPr lang="en-US" sz="1300" dirty="0"/>
          </a:p>
        </p:txBody>
      </p:sp>
      <p:sp>
        <p:nvSpPr>
          <p:cNvPr id="144" name="a9_tr"/>
          <p:cNvSpPr/>
          <p:nvPr/>
        </p:nvSpPr>
        <p:spPr>
          <a:xfrm>
            <a:off x="548640" y="5715000"/>
            <a:ext cx="68580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5" name="a9_tr"/>
          <p:cNvSpPr txBox="1"/>
          <p:nvPr/>
        </p:nvSpPr>
        <p:spPr>
          <a:xfrm>
            <a:off x="621792" y="5715000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9</a:t>
            </a:r>
            <a:endParaRPr lang="en-US" sz="1300" dirty="0"/>
          </a:p>
        </p:txBody>
      </p:sp>
      <p:sp>
        <p:nvSpPr>
          <p:cNvPr id="146" name="a9_tr"/>
          <p:cNvSpPr/>
          <p:nvPr/>
        </p:nvSpPr>
        <p:spPr>
          <a:xfrm>
            <a:off x="1234440" y="5715000"/>
            <a:ext cx="114300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7" name="a9_tr"/>
          <p:cNvSpPr txBox="1"/>
          <p:nvPr/>
        </p:nvSpPr>
        <p:spPr>
          <a:xfrm>
            <a:off x="1307592" y="5715000"/>
            <a:ext cx="10332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execute</a:t>
            </a:r>
            <a:endParaRPr lang="en-US" sz="1300" dirty="0"/>
          </a:p>
        </p:txBody>
      </p:sp>
      <p:sp>
        <p:nvSpPr>
          <p:cNvPr id="148" name="a9_tr"/>
          <p:cNvSpPr/>
          <p:nvPr/>
        </p:nvSpPr>
        <p:spPr>
          <a:xfrm>
            <a:off x="2377440" y="5715000"/>
            <a:ext cx="82296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9" name="a9_tr"/>
          <p:cNvSpPr txBox="1"/>
          <p:nvPr/>
        </p:nvSpPr>
        <p:spPr>
          <a:xfrm>
            <a:off x="2450592" y="5715000"/>
            <a:ext cx="7132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1009</a:t>
            </a:r>
            <a:endParaRPr lang="en-US" sz="1300" dirty="0"/>
          </a:p>
        </p:txBody>
      </p:sp>
      <p:sp>
        <p:nvSpPr>
          <p:cNvPr id="150" name="a9_tr"/>
          <p:cNvSpPr/>
          <p:nvPr/>
        </p:nvSpPr>
        <p:spPr>
          <a:xfrm>
            <a:off x="3200400" y="5715000"/>
            <a:ext cx="146304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1" name="a9_tr"/>
          <p:cNvSpPr txBox="1"/>
          <p:nvPr/>
        </p:nvSpPr>
        <p:spPr>
          <a:xfrm>
            <a:off x="3273552" y="5715000"/>
            <a:ext cx="13533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STA 2006</a:t>
            </a:r>
            <a:endParaRPr lang="en-US" sz="1300" dirty="0"/>
          </a:p>
        </p:txBody>
      </p:sp>
      <p:sp>
        <p:nvSpPr>
          <p:cNvPr id="152" name="a9_tr"/>
          <p:cNvSpPr/>
          <p:nvPr/>
        </p:nvSpPr>
        <p:spPr>
          <a:xfrm>
            <a:off x="4663440" y="5715000"/>
            <a:ext cx="68580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3" name="a9_tr"/>
          <p:cNvSpPr txBox="1"/>
          <p:nvPr/>
        </p:nvSpPr>
        <p:spPr>
          <a:xfrm>
            <a:off x="4736592" y="5715000"/>
            <a:ext cx="57607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12</a:t>
            </a:r>
            <a:endParaRPr lang="en-US" sz="1300" dirty="0"/>
          </a:p>
        </p:txBody>
      </p:sp>
      <p:sp>
        <p:nvSpPr>
          <p:cNvPr id="154" name="a9_tr"/>
          <p:cNvSpPr/>
          <p:nvPr/>
        </p:nvSpPr>
        <p:spPr>
          <a:xfrm>
            <a:off x="5349240" y="5715000"/>
            <a:ext cx="96012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5" name="a9_tr"/>
          <p:cNvSpPr txBox="1"/>
          <p:nvPr/>
        </p:nvSpPr>
        <p:spPr>
          <a:xfrm>
            <a:off x="5422392" y="5715000"/>
            <a:ext cx="85039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12</a:t>
            </a:r>
            <a:endParaRPr lang="en-US" sz="1300" dirty="0"/>
          </a:p>
        </p:txBody>
      </p:sp>
      <p:sp>
        <p:nvSpPr>
          <p:cNvPr id="156" name="a9_tr"/>
          <p:cNvSpPr/>
          <p:nvPr/>
        </p:nvSpPr>
        <p:spPr>
          <a:xfrm>
            <a:off x="6309360" y="5715000"/>
            <a:ext cx="5349240" cy="425196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7" name="a9_tr"/>
          <p:cNvSpPr txBox="1"/>
          <p:nvPr/>
        </p:nvSpPr>
        <p:spPr>
          <a:xfrm>
            <a:off x="6382512" y="5715000"/>
            <a:ext cx="523951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memory[2006] ← A. GAMMA is now 12.</a:t>
            </a:r>
            <a:endParaRPr lang="en-US" sz="1300" dirty="0"/>
          </a:p>
        </p:txBody>
      </p:sp>
      <p:sp>
        <p:nvSpPr>
          <p:cNvPr id="158" name="Text 156"/>
          <p:cNvSpPr txBox="1"/>
          <p:nvPr/>
        </p:nvSpPr>
        <p:spPr>
          <a:xfrm>
            <a:off x="548640" y="61722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Orange = the value that changed in this step.</a:t>
            </a:r>
            <a:endParaRPr lang="en-US" sz="1200" dirty="0"/>
          </a:p>
        </p:txBody>
      </p:sp>
      <p:sp>
        <p:nvSpPr>
          <p:cNvPr id="160" name="Text 15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4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4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4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4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4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4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4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4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4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4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4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4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4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4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4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the cycle run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55 seconds,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phase light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at the top right: FETCH, DECODE, EXECUTE.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PC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jumps by 3 at every fetch.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IR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changes only during FETCH.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Only EXECUTE touches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data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area of memory.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After STA, GAMMA becomes 12, but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 keeps 12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too.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34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Memory: bytes, words and addresses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Memory is one long row of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bytes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. Each byte has a number, its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address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. A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word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is the group of bytes the CPU moves in one go.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868680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00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67004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2000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417320" y="2057400"/>
            <a:ext cx="868680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417320" y="20574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00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267004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286000" y="2057400"/>
            <a:ext cx="868680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2286000" y="20574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05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286000" y="267004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154680" y="2057400"/>
            <a:ext cx="868680" cy="566928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154680" y="20574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00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154680" y="267004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2003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023360" y="2057400"/>
            <a:ext cx="868680" cy="566928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4023360" y="20574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00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023360" y="267004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2004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892040" y="2057400"/>
            <a:ext cx="868680" cy="566928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4892040" y="20574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07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892040" y="267004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2005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760720" y="2057400"/>
            <a:ext cx="868680" cy="566928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5760720" y="20574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…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67004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2006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629400" y="2057400"/>
            <a:ext cx="868680" cy="566928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629400" y="20574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…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6629400" y="267004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2007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498080" y="2057400"/>
            <a:ext cx="868680" cy="566928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98080" y="20574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…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7498080" y="267004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2008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21792" y="3035808"/>
            <a:ext cx="2459736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548640" y="3108960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ALPHA = 5  (one 3-byte word)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227832" y="3035808"/>
            <a:ext cx="2459736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3154680" y="3108960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2"/>
                </a:solidFill>
              </a:rPr>
              <a:t>BETA = 7  (one 3-byte word)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548640" y="3840480"/>
            <a:ext cx="960120" cy="3108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548640" y="384048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SIC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1691640" y="379476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word =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 bytes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(24 bits); memory =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32,768 bytes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(2¹⁵), so a 15-bit address is enough.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548640" y="4572000"/>
            <a:ext cx="960120" cy="3108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548640" y="457200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SIC/XE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1691640" y="452628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same 3-byte word; memory up to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1 MB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(2²⁰), so addresses need 20 bits (format 4).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548640" y="5303520"/>
            <a:ext cx="960120" cy="3108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548640" y="530352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x86-64</a:t>
            </a:r>
            <a:endParaRPr lang="en-US" sz="1200" dirty="0"/>
          </a:p>
        </p:txBody>
      </p:sp>
      <p:sp>
        <p:nvSpPr>
          <p:cNvPr id="43" name="Text 41"/>
          <p:cNvSpPr txBox="1"/>
          <p:nvPr/>
        </p:nvSpPr>
        <p:spPr>
          <a:xfrm>
            <a:off x="1691640" y="525780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every byte has its own address;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pointers are 8 bytes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as the program on the right shows.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8549640" y="1783080"/>
            <a:ext cx="3108960" cy="416052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8714232" y="1911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8915400" y="1911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47" name="Shape 45"/>
          <p:cNvSpPr/>
          <p:nvPr/>
        </p:nvSpPr>
        <p:spPr>
          <a:xfrm>
            <a:off x="9116568" y="1911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9372600" y="18288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sizes.c → ./sizes</a:t>
            </a:r>
            <a:endParaRPr lang="en-US" sz="1100" dirty="0"/>
          </a:p>
        </p:txBody>
      </p:sp>
      <p:sp>
        <p:nvSpPr>
          <p:cNvPr id="49" name="Text 47"/>
          <p:cNvSpPr txBox="1"/>
          <p:nvPr/>
        </p:nvSpPr>
        <p:spPr>
          <a:xfrm>
            <a:off x="8750808" y="2167128"/>
            <a:ext cx="27432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sizeof each C type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  : 1 byte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short  : 2 bytes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   : 4 bytes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long   : 8 bytes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pointer: 8 bytes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8-byte pointer =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64-bit addresses</a:t>
            </a:r>
            <a:endParaRPr lang="en-US" sz="1300" dirty="0"/>
          </a:p>
        </p:txBody>
      </p:sp>
      <p:sp>
        <p:nvSpPr>
          <p:cNvPr id="50" name="Text 4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§1.3.1–1.3.2; CS:APP §2.1</a:t>
            </a:r>
            <a:endParaRPr lang="en-US" sz="1100" dirty="0"/>
          </a:p>
        </p:txBody>
      </p:sp>
      <p:sp>
        <p:nvSpPr>
          <p:cNvPr id="52" name="Text 4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34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Byte order: which byte comes first?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 4-byte integer 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0x12345678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needs four memory cells. CPUs disagree about the order in which to store them.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83080"/>
            <a:ext cx="6217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Little-endian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2"/>
                </a:solidFill>
              </a:rPr>
              <a:t>  ·  x86-64, most ARM phones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1143000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48640" y="2194560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78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78892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addr+0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691640" y="2194560"/>
            <a:ext cx="1143000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1691640" y="2194560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56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278892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addr+1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834640" y="2194560"/>
            <a:ext cx="1143000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834640" y="2194560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34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2834640" y="278892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addr+2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977640" y="2194560"/>
            <a:ext cx="1143000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3977640" y="2194560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12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3977640" y="278892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addr+3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5303520" y="219456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lowest address holds the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least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significant byte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3566160"/>
            <a:ext cx="6217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Big-endian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2"/>
                </a:solidFill>
              </a:rPr>
              <a:t>  ·  network byte order, many old CPUs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3977640"/>
            <a:ext cx="1143000" cy="566928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48640" y="3977640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12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57200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addr+0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691640" y="3977640"/>
            <a:ext cx="1143000" cy="566928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1691640" y="3977640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34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1691640" y="457200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addr+1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834640" y="3977640"/>
            <a:ext cx="1143000" cy="566928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2834640" y="3977640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56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2834640" y="457200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addr+2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977640" y="3977640"/>
            <a:ext cx="1143000" cy="566928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3977640" y="3977640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78</a:t>
            </a:r>
            <a:endParaRPr lang="en-US" sz="1700" dirty="0"/>
          </a:p>
        </p:txBody>
      </p:sp>
      <p:sp>
        <p:nvSpPr>
          <p:cNvPr id="30" name="Text 28"/>
          <p:cNvSpPr txBox="1"/>
          <p:nvPr/>
        </p:nvSpPr>
        <p:spPr>
          <a:xfrm>
            <a:off x="3977640" y="457200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addr+3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5303520" y="397764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lowest address holds the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most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significant byte</a:t>
            </a:r>
            <a:endParaRPr lang="en-US" sz="1300" dirty="0"/>
          </a:p>
        </p:txBody>
      </p:sp>
      <p:sp>
        <p:nvSpPr>
          <p:cNvPr id="32" name="a1_out"/>
          <p:cNvSpPr/>
          <p:nvPr/>
        </p:nvSpPr>
        <p:spPr>
          <a:xfrm>
            <a:off x="7086600" y="1783080"/>
            <a:ext cx="457200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3" name="a1_out"/>
          <p:cNvSpPr/>
          <p:nvPr/>
        </p:nvSpPr>
        <p:spPr>
          <a:xfrm>
            <a:off x="7251192" y="1911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4" name="a1_out"/>
          <p:cNvSpPr/>
          <p:nvPr/>
        </p:nvSpPr>
        <p:spPr>
          <a:xfrm>
            <a:off x="7452360" y="1911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5" name="a1_out"/>
          <p:cNvSpPr/>
          <p:nvPr/>
        </p:nvSpPr>
        <p:spPr>
          <a:xfrm>
            <a:off x="7653528" y="1911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6" name="a1_out"/>
          <p:cNvSpPr txBox="1"/>
          <p:nvPr/>
        </p:nvSpPr>
        <p:spPr>
          <a:xfrm>
            <a:off x="7909560" y="18288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endian.c → ./endian</a:t>
            </a:r>
            <a:endParaRPr lang="en-US" sz="1100" dirty="0"/>
          </a:p>
        </p:txBody>
      </p:sp>
      <p:sp>
        <p:nvSpPr>
          <p:cNvPr id="37" name="a1_out"/>
          <p:cNvSpPr txBox="1"/>
          <p:nvPr/>
        </p:nvSpPr>
        <p:spPr>
          <a:xfrm>
            <a:off x="7287768" y="2167128"/>
            <a:ext cx="4206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 of x      : 0x12345678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 of x       : 4 bytes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Address ...988 : 78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Address ...989 : 56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Address ...98a : 34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Address ...98b : 12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7086600" y="4297680"/>
            <a:ext cx="457200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7269480" y="4389120"/>
            <a:ext cx="42062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Predict first: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our lab PC is x86-64. Which byte will the program print first? Then click to see the real output.</a:t>
            </a:r>
            <a:endParaRPr lang="en-US" sz="13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Why care?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You will read raw bytes in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hexdump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ELF files (Lecture 6). Read them backwards on x86-64.</a:t>
            </a:r>
            <a:endParaRPr lang="en-US" sz="1350" dirty="0"/>
          </a:p>
        </p:txBody>
      </p:sp>
      <p:sp>
        <p:nvSpPr>
          <p:cNvPr id="40" name="Text 3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§2.1.3 (addressing and byte ordering)</a:t>
            </a:r>
            <a:endParaRPr lang="en-US" sz="1100" dirty="0"/>
          </a:p>
        </p:txBody>
      </p:sp>
      <p:sp>
        <p:nvSpPr>
          <p:cNvPr id="42" name="Text 3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memory hierarchy: fast and small at the top</a:t>
            </a:r>
            <a:endParaRPr lang="en-US" sz="3000" dirty="0"/>
          </a:p>
        </p:txBody>
      </p:sp>
      <p:sp>
        <p:nvSpPr>
          <p:cNvPr id="3" name="a1_lv"/>
          <p:cNvSpPr/>
          <p:nvPr/>
        </p:nvSpPr>
        <p:spPr>
          <a:xfrm>
            <a:off x="2697480" y="1188720"/>
            <a:ext cx="2194560" cy="58521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4" name="a1_lv"/>
          <p:cNvSpPr txBox="1"/>
          <p:nvPr/>
        </p:nvSpPr>
        <p:spPr>
          <a:xfrm>
            <a:off x="2697480" y="1188720"/>
            <a:ext cx="2194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Registers</a:t>
            </a:r>
            <a:endParaRPr lang="en-US" sz="1400" dirty="0"/>
          </a:p>
        </p:txBody>
      </p:sp>
      <p:sp>
        <p:nvSpPr>
          <p:cNvPr id="5" name="a1_lv"/>
          <p:cNvSpPr txBox="1"/>
          <p:nvPr/>
        </p:nvSpPr>
        <p:spPr>
          <a:xfrm>
            <a:off x="7086600" y="1188720"/>
            <a:ext cx="2926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&lt; 1 ns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·  a few hundred bytes</a:t>
            </a:r>
            <a:endParaRPr lang="en-US" sz="1300" dirty="0"/>
          </a:p>
        </p:txBody>
      </p:sp>
      <p:sp>
        <p:nvSpPr>
          <p:cNvPr id="6" name="a2_lv"/>
          <p:cNvSpPr/>
          <p:nvPr/>
        </p:nvSpPr>
        <p:spPr>
          <a:xfrm>
            <a:off x="2368296" y="1856232"/>
            <a:ext cx="2852928" cy="585216"/>
          </a:xfrm>
          <a:prstGeom prst="rect">
            <a:avLst/>
          </a:prstGeom>
          <a:solidFill>
            <a:srgbClr val="F97316"/>
          </a:solidFill>
          <a:ln/>
        </p:spPr>
        <p:txBody>
          <a:bodyPr/>
          <a:p/>
        </p:txBody>
      </p:sp>
      <p:sp>
        <p:nvSpPr>
          <p:cNvPr id="7" name="a2_lv"/>
          <p:cNvSpPr txBox="1"/>
          <p:nvPr/>
        </p:nvSpPr>
        <p:spPr>
          <a:xfrm>
            <a:off x="2368296" y="1856232"/>
            <a:ext cx="285292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L1 cache</a:t>
            </a:r>
            <a:endParaRPr lang="en-US" sz="1400" dirty="0"/>
          </a:p>
        </p:txBody>
      </p:sp>
      <p:sp>
        <p:nvSpPr>
          <p:cNvPr id="8" name="a2_lv"/>
          <p:cNvSpPr txBox="1"/>
          <p:nvPr/>
        </p:nvSpPr>
        <p:spPr>
          <a:xfrm>
            <a:off x="7086600" y="1856232"/>
            <a:ext cx="2926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≈ 1 ns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·  tens of KB per core</a:t>
            </a:r>
            <a:endParaRPr lang="en-US" sz="1300" dirty="0"/>
          </a:p>
        </p:txBody>
      </p:sp>
      <p:sp>
        <p:nvSpPr>
          <p:cNvPr id="9" name="a3_lv"/>
          <p:cNvSpPr/>
          <p:nvPr/>
        </p:nvSpPr>
        <p:spPr>
          <a:xfrm>
            <a:off x="2039112" y="2523744"/>
            <a:ext cx="3511296" cy="585216"/>
          </a:xfrm>
          <a:prstGeom prst="rect">
            <a:avLst/>
          </a:prstGeom>
          <a:solidFill>
            <a:srgbClr val="FB923C"/>
          </a:solidFill>
          <a:ln/>
        </p:spPr>
        <p:txBody>
          <a:bodyPr/>
          <a:p/>
        </p:txBody>
      </p:sp>
      <p:sp>
        <p:nvSpPr>
          <p:cNvPr id="10" name="a3_lv"/>
          <p:cNvSpPr txBox="1"/>
          <p:nvPr/>
        </p:nvSpPr>
        <p:spPr>
          <a:xfrm>
            <a:off x="2039112" y="2523744"/>
            <a:ext cx="351129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L2 cache</a:t>
            </a:r>
            <a:endParaRPr lang="en-US" sz="1400" dirty="0"/>
          </a:p>
        </p:txBody>
      </p:sp>
      <p:sp>
        <p:nvSpPr>
          <p:cNvPr id="11" name="a3_lv"/>
          <p:cNvSpPr txBox="1"/>
          <p:nvPr/>
        </p:nvSpPr>
        <p:spPr>
          <a:xfrm>
            <a:off x="7086600" y="2523744"/>
            <a:ext cx="2926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≈ 3–5 ns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·  about 1 MB per core</a:t>
            </a:r>
            <a:endParaRPr lang="en-US" sz="1300" dirty="0"/>
          </a:p>
        </p:txBody>
      </p:sp>
      <p:sp>
        <p:nvSpPr>
          <p:cNvPr id="12" name="a4_lv"/>
          <p:cNvSpPr/>
          <p:nvPr/>
        </p:nvSpPr>
        <p:spPr>
          <a:xfrm>
            <a:off x="1709928" y="3191256"/>
            <a:ext cx="4169664" cy="585216"/>
          </a:xfrm>
          <a:prstGeom prst="rect">
            <a:avLst/>
          </a:prstGeom>
          <a:solidFill>
            <a:srgbClr val="FDBA74"/>
          </a:solidFill>
          <a:ln/>
        </p:spPr>
        <p:txBody>
          <a:bodyPr/>
          <a:p/>
        </p:txBody>
      </p:sp>
      <p:sp>
        <p:nvSpPr>
          <p:cNvPr id="13" name="a4_lv"/>
          <p:cNvSpPr txBox="1"/>
          <p:nvPr/>
        </p:nvSpPr>
        <p:spPr>
          <a:xfrm>
            <a:off x="1709928" y="3191256"/>
            <a:ext cx="416966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L3 cache</a:t>
            </a:r>
            <a:endParaRPr lang="en-US" sz="1400" dirty="0"/>
          </a:p>
        </p:txBody>
      </p:sp>
      <p:sp>
        <p:nvSpPr>
          <p:cNvPr id="14" name="a4_lv"/>
          <p:cNvSpPr txBox="1"/>
          <p:nvPr/>
        </p:nvSpPr>
        <p:spPr>
          <a:xfrm>
            <a:off x="7086600" y="3191256"/>
            <a:ext cx="2926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≈ 10–20 ns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·  several MB, shared</a:t>
            </a:r>
            <a:endParaRPr lang="en-US" sz="1300" dirty="0"/>
          </a:p>
        </p:txBody>
      </p:sp>
      <p:sp>
        <p:nvSpPr>
          <p:cNvPr id="15" name="a5_lv"/>
          <p:cNvSpPr/>
          <p:nvPr/>
        </p:nvSpPr>
        <p:spPr>
          <a:xfrm>
            <a:off x="1380744" y="3858768"/>
            <a:ext cx="4828032" cy="58521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6" name="a5_lv"/>
          <p:cNvSpPr txBox="1"/>
          <p:nvPr/>
        </p:nvSpPr>
        <p:spPr>
          <a:xfrm>
            <a:off x="1380744" y="3858768"/>
            <a:ext cx="48280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Main memory (DRAM)</a:t>
            </a:r>
            <a:endParaRPr lang="en-US" sz="1400" dirty="0"/>
          </a:p>
        </p:txBody>
      </p:sp>
      <p:sp>
        <p:nvSpPr>
          <p:cNvPr id="17" name="a5_lv"/>
          <p:cNvSpPr txBox="1"/>
          <p:nvPr/>
        </p:nvSpPr>
        <p:spPr>
          <a:xfrm>
            <a:off x="7086600" y="3858768"/>
            <a:ext cx="2926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≈ 50–100 ns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·  8–64 GB</a:t>
            </a:r>
            <a:endParaRPr lang="en-US" sz="1300" dirty="0"/>
          </a:p>
        </p:txBody>
      </p:sp>
      <p:sp>
        <p:nvSpPr>
          <p:cNvPr id="18" name="a6_lv"/>
          <p:cNvSpPr/>
          <p:nvPr/>
        </p:nvSpPr>
        <p:spPr>
          <a:xfrm>
            <a:off x="1051560" y="4526280"/>
            <a:ext cx="5486400" cy="585216"/>
          </a:xfrm>
          <a:prstGeom prst="rect">
            <a:avLst/>
          </a:prstGeom>
          <a:solidFill>
            <a:srgbClr val="5EAAA8"/>
          </a:solidFill>
          <a:ln/>
        </p:spPr>
        <p:txBody>
          <a:bodyPr/>
          <a:p/>
        </p:txBody>
      </p:sp>
      <p:sp>
        <p:nvSpPr>
          <p:cNvPr id="19" name="a6_lv"/>
          <p:cNvSpPr txBox="1"/>
          <p:nvPr/>
        </p:nvSpPr>
        <p:spPr>
          <a:xfrm>
            <a:off x="1051560" y="4526280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SSD</a:t>
            </a:r>
            <a:endParaRPr lang="en-US" sz="1400" dirty="0"/>
          </a:p>
        </p:txBody>
      </p:sp>
      <p:sp>
        <p:nvSpPr>
          <p:cNvPr id="20" name="a6_lv"/>
          <p:cNvSpPr txBox="1"/>
          <p:nvPr/>
        </p:nvSpPr>
        <p:spPr>
          <a:xfrm>
            <a:off x="7086600" y="4526280"/>
            <a:ext cx="2926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≈ 50–150 µs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·  hundreds of GB</a:t>
            </a:r>
            <a:endParaRPr lang="en-US" sz="1300" dirty="0"/>
          </a:p>
        </p:txBody>
      </p:sp>
      <p:sp>
        <p:nvSpPr>
          <p:cNvPr id="21" name="a7_lv"/>
          <p:cNvSpPr/>
          <p:nvPr/>
        </p:nvSpPr>
        <p:spPr>
          <a:xfrm>
            <a:off x="722376" y="5193792"/>
            <a:ext cx="6144768" cy="585216"/>
          </a:xfrm>
          <a:prstGeom prst="rect">
            <a:avLst/>
          </a:prstGeom>
          <a:solidFill>
            <a:srgbClr val="99C9C6"/>
          </a:solidFill>
          <a:ln/>
        </p:spPr>
        <p:txBody>
          <a:bodyPr/>
          <a:p/>
        </p:txBody>
      </p:sp>
      <p:sp>
        <p:nvSpPr>
          <p:cNvPr id="22" name="a7_lv"/>
          <p:cNvSpPr txBox="1"/>
          <p:nvPr/>
        </p:nvSpPr>
        <p:spPr>
          <a:xfrm>
            <a:off x="722376" y="5193792"/>
            <a:ext cx="614476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Hard disk</a:t>
            </a:r>
            <a:endParaRPr lang="en-US" sz="1400" dirty="0"/>
          </a:p>
        </p:txBody>
      </p:sp>
      <p:sp>
        <p:nvSpPr>
          <p:cNvPr id="23" name="a7_lv"/>
          <p:cNvSpPr txBox="1"/>
          <p:nvPr/>
        </p:nvSpPr>
        <p:spPr>
          <a:xfrm>
            <a:off x="7086600" y="5193792"/>
            <a:ext cx="2926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≈ 5–10 ms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 ·  terabytes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86600" y="585216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access time  ·  typical size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85216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Going up: faster, smaller, more expensive per byte.</a:t>
            </a:r>
            <a:endParaRPr lang="en-US" sz="1200" dirty="0"/>
          </a:p>
        </p:txBody>
      </p:sp>
      <p:sp>
        <p:nvSpPr>
          <p:cNvPr id="26" name="a8_sc"/>
          <p:cNvSpPr/>
          <p:nvPr/>
        </p:nvSpPr>
        <p:spPr>
          <a:xfrm>
            <a:off x="9326880" y="1188720"/>
            <a:ext cx="2331720" cy="4526280"/>
          </a:xfrm>
          <a:prstGeom prst="roundRect">
            <a:avLst>
              <a:gd name="adj" fmla="val 313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7" name="a8_sc"/>
          <p:cNvSpPr txBox="1"/>
          <p:nvPr/>
        </p:nvSpPr>
        <p:spPr>
          <a:xfrm>
            <a:off x="9509760" y="1280160"/>
            <a:ext cx="20116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Human scale.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Stretch time so that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1 ns = 1 second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L1 hit: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1 second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DRAM read: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1½ minutes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SSD read: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about a day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Hard-disk read: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about 3 months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This is why the kernel caches files in RAM (Lecture 12).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Fig. 1.9 (an example memory hierarchy)</a:t>
            </a:r>
            <a:endParaRPr lang="en-US" sz="1100" dirty="0"/>
          </a:p>
        </p:txBody>
      </p:sp>
      <p:sp>
        <p:nvSpPr>
          <p:cNvPr id="30" name="Text 2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Two modes of the CPU: user mode and kernel mode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4206240" cy="420624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accent2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1417320" y="2148840"/>
            <a:ext cx="2468880" cy="2468880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2011680" y="2743200"/>
            <a:ext cx="1280160" cy="12801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2011680" y="274320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ring 0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kernel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239572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rings 1–2 (unused by Linux)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173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</a:rPr>
              <a:t>ring 3: user programs</a:t>
            </a:r>
            <a:endParaRPr lang="en-US" sz="13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20640" y="1280160"/>
          <a:ext cx="6537960" cy="914400"/>
        </p:xfrm>
        <a:graphic>
          <a:graphicData uri="http://schemas.openxmlformats.org/drawingml/2006/table">
            <a:tbl>
              <a:tblPr/>
              <a:tblGrid>
                <a:gridCol w="2514600"/>
                <a:gridCol w="2011680"/>
                <a:gridCol w="201168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User mode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Kernel mode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Who runs here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your programs, libc, the shell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the Linux kernel, drivers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Privileged instructions (hlt, cli, load page table)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not allowed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allowed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Memory it can reach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only its own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all of it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Talk to devices directly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no, must ask the kernel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If it crashes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only that program dies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the whole machine can stop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 7"/>
          <p:cNvSpPr txBox="1"/>
          <p:nvPr/>
        </p:nvSpPr>
        <p:spPr>
          <a:xfrm>
            <a:off x="5120640" y="4846320"/>
            <a:ext cx="6537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mode is a bit inside the CPU, not a setting in software. The CPU checks it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before every privileged instruction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x86 has four rings; Linux uses only ring 0 and ring 3.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Cesati, UTLK Ch. 1; Love, LKD Ch. 1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34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Demo: a user program tries a kernel-only instruction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926080"/>
          </a:xfrm>
          <a:prstGeom prst="roundRect">
            <a:avLst>
              <a:gd name="adj" fmla="val 312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privileged.c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&lt;stdio.h&gt;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main(void)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printf("User mode: about to run ...\n");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fflush(stdout);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__asm__ volatile ("hlt");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printf("This line is never printed.\n");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0;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</p:txBody>
      </p:sp>
      <p:sp>
        <p:nvSpPr>
          <p:cNvPr id="9" name="a1_run"/>
          <p:cNvSpPr/>
          <p:nvPr/>
        </p:nvSpPr>
        <p:spPr>
          <a:xfrm>
            <a:off x="548640" y="4297680"/>
            <a:ext cx="5486400" cy="1645920"/>
          </a:xfrm>
          <a:prstGeom prst="roundRect">
            <a:avLst>
              <a:gd name="adj" fmla="val 555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a1_run"/>
          <p:cNvSpPr/>
          <p:nvPr/>
        </p:nvSpPr>
        <p:spPr>
          <a:xfrm>
            <a:off x="713232" y="44256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a1_run"/>
          <p:cNvSpPr/>
          <p:nvPr/>
        </p:nvSpPr>
        <p:spPr>
          <a:xfrm>
            <a:off x="914400" y="44256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a1_run"/>
          <p:cNvSpPr/>
          <p:nvPr/>
        </p:nvSpPr>
        <p:spPr>
          <a:xfrm>
            <a:off x="1115568" y="44256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a1_run"/>
          <p:cNvSpPr txBox="1"/>
          <p:nvPr/>
        </p:nvSpPr>
        <p:spPr>
          <a:xfrm>
            <a:off x="1371600" y="434340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14" name="a1_run"/>
          <p:cNvSpPr txBox="1"/>
          <p:nvPr/>
        </p:nvSpPr>
        <p:spPr>
          <a:xfrm>
            <a:off x="749808" y="4681728"/>
            <a:ext cx="5120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privileged.c -o privileged &amp;&amp; ./privileged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 mode: about to run a privileged instruction...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Segmentation fault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$?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139</a:t>
            </a:r>
            <a:endParaRPr lang="en-US" sz="1250" dirty="0"/>
          </a:p>
        </p:txBody>
      </p:sp>
      <p:sp>
        <p:nvSpPr>
          <p:cNvPr id="15" name="a2_ch"/>
          <p:cNvSpPr/>
          <p:nvPr/>
        </p:nvSpPr>
        <p:spPr>
          <a:xfrm>
            <a:off x="6355080" y="1188720"/>
            <a:ext cx="53035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2_ch"/>
          <p:cNvSpPr txBox="1"/>
          <p:nvPr/>
        </p:nvSpPr>
        <p:spPr>
          <a:xfrm>
            <a:off x="6537960" y="1261872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1. hlt in ring 3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program asks the CPU to halt. The CPU sees it is in user mode.</a:t>
            </a:r>
            <a:endParaRPr lang="en-US" sz="1400" dirty="0"/>
          </a:p>
        </p:txBody>
      </p:sp>
      <p:sp>
        <p:nvSpPr>
          <p:cNvPr id="17" name="a3_ch"/>
          <p:cNvSpPr/>
          <p:nvPr/>
        </p:nvSpPr>
        <p:spPr>
          <a:xfrm>
            <a:off x="9006840" y="2221992"/>
            <a:ext cx="914" cy="164592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a3_ch"/>
          <p:cNvSpPr/>
          <p:nvPr/>
        </p:nvSpPr>
        <p:spPr>
          <a:xfrm>
            <a:off x="6355080" y="2395728"/>
            <a:ext cx="53035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a3_ch"/>
          <p:cNvSpPr txBox="1"/>
          <p:nvPr/>
        </p:nvSpPr>
        <p:spPr>
          <a:xfrm>
            <a:off x="6537960" y="246888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2. CPU raises a fault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 General Protection exception. The CPU switches to kernel mode and jumps to the kernel's handler.</a:t>
            </a:r>
            <a:endParaRPr lang="en-US" sz="1400" dirty="0"/>
          </a:p>
        </p:txBody>
      </p:sp>
      <p:sp>
        <p:nvSpPr>
          <p:cNvPr id="20" name="a4_ch"/>
          <p:cNvSpPr/>
          <p:nvPr/>
        </p:nvSpPr>
        <p:spPr>
          <a:xfrm>
            <a:off x="9006840" y="3429000"/>
            <a:ext cx="914" cy="164592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a4_ch"/>
          <p:cNvSpPr/>
          <p:nvPr/>
        </p:nvSpPr>
        <p:spPr>
          <a:xfrm>
            <a:off x="6355080" y="3602736"/>
            <a:ext cx="53035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a4_ch"/>
          <p:cNvSpPr txBox="1"/>
          <p:nvPr/>
        </p:nvSpPr>
        <p:spPr>
          <a:xfrm>
            <a:off x="6537960" y="3675888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3. Kernel decides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handler sees a user program broke the rules and sends it the signal SIGSEGV (signal 11).</a:t>
            </a:r>
            <a:endParaRPr lang="en-US" sz="1400" dirty="0"/>
          </a:p>
        </p:txBody>
      </p:sp>
      <p:sp>
        <p:nvSpPr>
          <p:cNvPr id="23" name="a5_ch"/>
          <p:cNvSpPr/>
          <p:nvPr/>
        </p:nvSpPr>
        <p:spPr>
          <a:xfrm>
            <a:off x="9006840" y="4636008"/>
            <a:ext cx="914" cy="164592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4" name="a5_ch"/>
          <p:cNvSpPr/>
          <p:nvPr/>
        </p:nvSpPr>
        <p:spPr>
          <a:xfrm>
            <a:off x="6355080" y="4809744"/>
            <a:ext cx="5303520" cy="1024128"/>
          </a:xfrm>
          <a:prstGeom prst="roundRect">
            <a:avLst>
              <a:gd name="adj" fmla="val 714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5" name="a5_ch"/>
          <p:cNvSpPr txBox="1"/>
          <p:nvPr/>
        </p:nvSpPr>
        <p:spPr>
          <a:xfrm>
            <a:off x="6537960" y="4882896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4. Program is killed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shell reports exit status 139 = 128 + 11. The rest of the machine keeps running.</a:t>
            </a:r>
            <a:endParaRPr lang="en-US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System calls: the legal doorway into the kernel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766560" cy="2697480"/>
          </a:xfrm>
          <a:prstGeom prst="roundRect">
            <a:avLst>
              <a:gd name="adj" fmla="val 339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./hello   (shortened)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400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execve("./hello", ["./hello"], ...) = 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brk(NULL)                     = 0x55d3b96a2000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openat(AT_FDCWD, "/lib/x86_64-linux-gnu/libc.so.6", ...) = 3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read(3, "\177ELF\2\1\1\3...", 832) = 832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mmap(NULL, 2174352, PROT_READ, ...) = 0x7f0646000000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... 25 more calls to set up the process ...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"Hello, System Programming!\n", 27) = 27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exit_group(0)                 = ?</a:t>
            </a:r>
            <a:endParaRPr lang="en-US" sz="1200" dirty="0"/>
          </a:p>
        </p:txBody>
      </p:sp>
      <p:sp>
        <p:nvSpPr>
          <p:cNvPr id="9" name="a1_sc"/>
          <p:cNvSpPr/>
          <p:nvPr/>
        </p:nvSpPr>
        <p:spPr>
          <a:xfrm>
            <a:off x="548640" y="4526280"/>
            <a:ext cx="114300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sc"/>
          <p:cNvSpPr txBox="1"/>
          <p:nvPr/>
        </p:nvSpPr>
        <p:spPr>
          <a:xfrm>
            <a:off x="548640" y="4526280"/>
            <a:ext cx="1143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printf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your code</a:t>
            </a:r>
            <a:endParaRPr lang="en-US" sz="1300" dirty="0"/>
          </a:p>
        </p:txBody>
      </p:sp>
      <p:sp>
        <p:nvSpPr>
          <p:cNvPr id="11" name="a1_sc"/>
          <p:cNvSpPr/>
          <p:nvPr/>
        </p:nvSpPr>
        <p:spPr>
          <a:xfrm>
            <a:off x="1709928" y="5001768"/>
            <a:ext cx="192024" cy="914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2" name="a1_sc"/>
          <p:cNvSpPr/>
          <p:nvPr/>
        </p:nvSpPr>
        <p:spPr>
          <a:xfrm>
            <a:off x="1920240" y="4526280"/>
            <a:ext cx="114300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a1_sc"/>
          <p:cNvSpPr txBox="1"/>
          <p:nvPr/>
        </p:nvSpPr>
        <p:spPr>
          <a:xfrm>
            <a:off x="1920240" y="4526280"/>
            <a:ext cx="1143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puts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libc</a:t>
            </a:r>
            <a:endParaRPr lang="en-US" sz="1300" dirty="0"/>
          </a:p>
        </p:txBody>
      </p:sp>
      <p:sp>
        <p:nvSpPr>
          <p:cNvPr id="14" name="a1_sc"/>
          <p:cNvSpPr/>
          <p:nvPr/>
        </p:nvSpPr>
        <p:spPr>
          <a:xfrm>
            <a:off x="3081528" y="5001768"/>
            <a:ext cx="192024" cy="914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a1_sc"/>
          <p:cNvSpPr/>
          <p:nvPr/>
        </p:nvSpPr>
        <p:spPr>
          <a:xfrm>
            <a:off x="3291840" y="4526280"/>
            <a:ext cx="1143000" cy="960120"/>
          </a:xfrm>
          <a:prstGeom prst="roundRect">
            <a:avLst>
              <a:gd name="adj" fmla="val 7619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6" name="a1_sc"/>
          <p:cNvSpPr txBox="1"/>
          <p:nvPr/>
        </p:nvSpPr>
        <p:spPr>
          <a:xfrm>
            <a:off x="3291840" y="4526280"/>
            <a:ext cx="1143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write()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system call</a:t>
            </a:r>
            <a:endParaRPr lang="en-US" sz="1300" dirty="0"/>
          </a:p>
        </p:txBody>
      </p:sp>
      <p:sp>
        <p:nvSpPr>
          <p:cNvPr id="17" name="a1_sc"/>
          <p:cNvSpPr/>
          <p:nvPr/>
        </p:nvSpPr>
        <p:spPr>
          <a:xfrm>
            <a:off x="4453128" y="5001768"/>
            <a:ext cx="192024" cy="914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a1_sc"/>
          <p:cNvSpPr/>
          <p:nvPr/>
        </p:nvSpPr>
        <p:spPr>
          <a:xfrm>
            <a:off x="4663440" y="4526280"/>
            <a:ext cx="1143000" cy="960120"/>
          </a:xfrm>
          <a:prstGeom prst="roundRect">
            <a:avLst>
              <a:gd name="adj" fmla="val 76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9" name="a1_sc"/>
          <p:cNvSpPr txBox="1"/>
          <p:nvPr/>
        </p:nvSpPr>
        <p:spPr>
          <a:xfrm>
            <a:off x="4663440" y="4526280"/>
            <a:ext cx="1143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kernel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ring 0</a:t>
            </a:r>
            <a:endParaRPr lang="en-US" sz="1300" dirty="0"/>
          </a:p>
        </p:txBody>
      </p:sp>
      <p:sp>
        <p:nvSpPr>
          <p:cNvPr id="20" name="a1_sc"/>
          <p:cNvSpPr/>
          <p:nvPr/>
        </p:nvSpPr>
        <p:spPr>
          <a:xfrm>
            <a:off x="5824728" y="5001768"/>
            <a:ext cx="192024" cy="914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a1_sc"/>
          <p:cNvSpPr/>
          <p:nvPr/>
        </p:nvSpPr>
        <p:spPr>
          <a:xfrm>
            <a:off x="6035040" y="4526280"/>
            <a:ext cx="1143000" cy="960120"/>
          </a:xfrm>
          <a:prstGeom prst="roundRect">
            <a:avLst>
              <a:gd name="adj" fmla="val 76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a1_sc"/>
          <p:cNvSpPr txBox="1"/>
          <p:nvPr/>
        </p:nvSpPr>
        <p:spPr>
          <a:xfrm>
            <a:off x="6035040" y="4526280"/>
            <a:ext cx="1143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terminal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driver → screen</a:t>
            </a:r>
            <a:endParaRPr lang="en-US" sz="1300" dirty="0"/>
          </a:p>
        </p:txBody>
      </p:sp>
      <p:sp>
        <p:nvSpPr>
          <p:cNvPr id="23" name="a1_sc"/>
          <p:cNvSpPr txBox="1"/>
          <p:nvPr/>
        </p:nvSpPr>
        <p:spPr>
          <a:xfrm>
            <a:off x="548640" y="411480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The path of our printf, from your code to the screen: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7589520" y="1188720"/>
            <a:ext cx="1920240" cy="1508760"/>
          </a:xfrm>
          <a:prstGeom prst="roundRect">
            <a:avLst>
              <a:gd name="adj" fmla="val 484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589520" y="12344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4000" b="1" dirty="0">
                <a:solidFill>
                  <a:schemeClr val="accent1"/>
                </a:solidFill>
              </a:rPr>
              <a:t>34</a:t>
            </a:r>
            <a:endParaRPr lang="en-US" sz="4000" dirty="0"/>
          </a:p>
        </p:txBody>
      </p:sp>
      <p:sp>
        <p:nvSpPr>
          <p:cNvPr id="26" name="Text 24"/>
          <p:cNvSpPr txBox="1"/>
          <p:nvPr/>
        </p:nvSpPr>
        <p:spPr>
          <a:xfrm>
            <a:off x="7589520" y="201168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system calls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(normal build)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738360" y="1188720"/>
            <a:ext cx="1920240" cy="1508760"/>
          </a:xfrm>
          <a:prstGeom prst="roundRect">
            <a:avLst>
              <a:gd name="adj" fmla="val 484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9738360" y="12344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4000" b="1" dirty="0">
                <a:solidFill>
                  <a:schemeClr val="accent2"/>
                </a:solidFill>
              </a:rPr>
              <a:t>16</a:t>
            </a:r>
            <a:endParaRPr lang="en-US" sz="4000" dirty="0"/>
          </a:p>
        </p:txBody>
      </p:sp>
      <p:sp>
        <p:nvSpPr>
          <p:cNvPr id="29" name="Text 27"/>
          <p:cNvSpPr txBox="1"/>
          <p:nvPr/>
        </p:nvSpPr>
        <p:spPr>
          <a:xfrm>
            <a:off x="9738360" y="201168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system calls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(gcc -static)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7589520" y="2926080"/>
            <a:ext cx="4069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 system call is a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deliberate request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from a user program for something only the kernel may do: open a file, write to the screen, create a process.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Even "hello world" crosses into the kernel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34 times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Most of those calls load the shared C library. A static build carries libc inside the file, so it needs only 16.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5; Kerrisk, TLPI Ch. 3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Three ways the CPU enters kernel mode</a:t>
            </a:r>
            <a:endParaRPr lang="en-US" sz="3000" dirty="0"/>
          </a:p>
        </p:txBody>
      </p:sp>
      <p:sp>
        <p:nvSpPr>
          <p:cNvPr id="3" name="a1_w"/>
          <p:cNvSpPr/>
          <p:nvPr/>
        </p:nvSpPr>
        <p:spPr>
          <a:xfrm>
            <a:off x="548640" y="1234440"/>
            <a:ext cx="3520440" cy="3246120"/>
          </a:xfrm>
          <a:prstGeom prst="roundRect">
            <a:avLst>
              <a:gd name="adj" fmla="val 22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" name="a1_w"/>
          <p:cNvSpPr/>
          <p:nvPr/>
        </p:nvSpPr>
        <p:spPr>
          <a:xfrm>
            <a:off x="777240" y="141732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a1_w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690" y="1588770"/>
            <a:ext cx="342900" cy="342900"/>
          </a:xfrm>
          <a:prstGeom prst="rect">
            <a:avLst/>
          </a:prstGeom>
        </p:spPr>
      </p:pic>
      <p:sp>
        <p:nvSpPr>
          <p:cNvPr id="6" name="a1_w"/>
          <p:cNvSpPr txBox="1"/>
          <p:nvPr/>
        </p:nvSpPr>
        <p:spPr>
          <a:xfrm>
            <a:off x="1645920" y="15270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System call</a:t>
            </a:r>
            <a:endParaRPr lang="en-US" sz="2000" dirty="0"/>
          </a:p>
        </p:txBody>
      </p:sp>
      <p:sp>
        <p:nvSpPr>
          <p:cNvPr id="7" name="a1_w"/>
          <p:cNvSpPr txBox="1"/>
          <p:nvPr/>
        </p:nvSpPr>
        <p:spPr>
          <a:xfrm>
            <a:off x="777240" y="228600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The program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asks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on purpose.</a:t>
            </a:r>
            <a:endParaRPr lang="en-US" sz="1600" dirty="0"/>
          </a:p>
        </p:txBody>
      </p:sp>
      <p:sp>
        <p:nvSpPr>
          <p:cNvPr id="8" name="a1_w"/>
          <p:cNvSpPr txBox="1"/>
          <p:nvPr/>
        </p:nvSpPr>
        <p:spPr>
          <a:xfrm>
            <a:off x="777240" y="31546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3"/>
                </a:solidFill>
              </a:rPr>
              <a:t>Examples: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3"/>
                </a:solidFill>
              </a:rPr>
              <a:t> write, open, fork, execve</a:t>
            </a:r>
            <a:endParaRPr lang="en-US" sz="1400" dirty="0"/>
          </a:p>
        </p:txBody>
      </p:sp>
      <p:sp>
        <p:nvSpPr>
          <p:cNvPr id="9" name="a1_w"/>
          <p:cNvSpPr/>
          <p:nvPr/>
        </p:nvSpPr>
        <p:spPr>
          <a:xfrm>
            <a:off x="777240" y="4005072"/>
            <a:ext cx="1463040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p/>
        </p:txBody>
      </p:sp>
      <p:sp>
        <p:nvSpPr>
          <p:cNvPr id="10" name="a1_w"/>
          <p:cNvSpPr txBox="1"/>
          <p:nvPr/>
        </p:nvSpPr>
        <p:spPr>
          <a:xfrm>
            <a:off x="777240" y="4005072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 9</a:t>
            </a:r>
            <a:endParaRPr lang="en-US" sz="1100" dirty="0"/>
          </a:p>
        </p:txBody>
      </p:sp>
      <p:sp>
        <p:nvSpPr>
          <p:cNvPr id="11" name="a2_w"/>
          <p:cNvSpPr/>
          <p:nvPr/>
        </p:nvSpPr>
        <p:spPr>
          <a:xfrm>
            <a:off x="4297680" y="1234440"/>
            <a:ext cx="3520440" cy="3246120"/>
          </a:xfrm>
          <a:prstGeom prst="roundRect">
            <a:avLst>
              <a:gd name="adj" fmla="val 225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w"/>
          <p:cNvSpPr/>
          <p:nvPr/>
        </p:nvSpPr>
        <p:spPr>
          <a:xfrm>
            <a:off x="4526280" y="141732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a2_w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730" y="1588770"/>
            <a:ext cx="342900" cy="342900"/>
          </a:xfrm>
          <a:prstGeom prst="rect">
            <a:avLst/>
          </a:prstGeom>
        </p:spPr>
      </p:pic>
      <p:sp>
        <p:nvSpPr>
          <p:cNvPr id="14" name="a2_w"/>
          <p:cNvSpPr txBox="1"/>
          <p:nvPr/>
        </p:nvSpPr>
        <p:spPr>
          <a:xfrm>
            <a:off x="5394960" y="15270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Exception</a:t>
            </a:r>
            <a:endParaRPr lang="en-US" sz="2000" dirty="0"/>
          </a:p>
        </p:txBody>
      </p:sp>
      <p:sp>
        <p:nvSpPr>
          <p:cNvPr id="15" name="a2_w"/>
          <p:cNvSpPr txBox="1"/>
          <p:nvPr/>
        </p:nvSpPr>
        <p:spPr>
          <a:xfrm>
            <a:off x="4526280" y="228600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The program does something the CPU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cannot finish alone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.</a:t>
            </a:r>
            <a:endParaRPr lang="en-US" sz="1600" dirty="0"/>
          </a:p>
        </p:txBody>
      </p:sp>
      <p:sp>
        <p:nvSpPr>
          <p:cNvPr id="16" name="a2_w"/>
          <p:cNvSpPr txBox="1"/>
          <p:nvPr/>
        </p:nvSpPr>
        <p:spPr>
          <a:xfrm>
            <a:off x="4526280" y="31546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3"/>
                </a:solidFill>
              </a:rPr>
              <a:t>Examples: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3"/>
                </a:solidFill>
              </a:rPr>
              <a:t> divide by zero, page fault, the hlt we just tried</a:t>
            </a:r>
            <a:endParaRPr lang="en-US" sz="1400" dirty="0"/>
          </a:p>
        </p:txBody>
      </p:sp>
      <p:sp>
        <p:nvSpPr>
          <p:cNvPr id="17" name="a2_w"/>
          <p:cNvSpPr/>
          <p:nvPr/>
        </p:nvSpPr>
        <p:spPr>
          <a:xfrm>
            <a:off x="4526280" y="4005072"/>
            <a:ext cx="1463040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p/>
        </p:txBody>
      </p:sp>
      <p:sp>
        <p:nvSpPr>
          <p:cNvPr id="18" name="a2_w"/>
          <p:cNvSpPr txBox="1"/>
          <p:nvPr/>
        </p:nvSpPr>
        <p:spPr>
          <a:xfrm>
            <a:off x="4526280" y="4005072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Lectures 11, 13</a:t>
            </a:r>
            <a:endParaRPr lang="en-US" sz="1100" dirty="0"/>
          </a:p>
        </p:txBody>
      </p:sp>
      <p:sp>
        <p:nvSpPr>
          <p:cNvPr id="19" name="a3_w"/>
          <p:cNvSpPr/>
          <p:nvPr/>
        </p:nvSpPr>
        <p:spPr>
          <a:xfrm>
            <a:off x="8046720" y="1234440"/>
            <a:ext cx="3520440" cy="3246120"/>
          </a:xfrm>
          <a:prstGeom prst="roundRect">
            <a:avLst>
              <a:gd name="adj" fmla="val 22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a3_w"/>
          <p:cNvSpPr/>
          <p:nvPr/>
        </p:nvSpPr>
        <p:spPr>
          <a:xfrm>
            <a:off x="8275320" y="141732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a3_w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770" y="1588770"/>
            <a:ext cx="342900" cy="342900"/>
          </a:xfrm>
          <a:prstGeom prst="rect">
            <a:avLst/>
          </a:prstGeom>
        </p:spPr>
      </p:pic>
      <p:sp>
        <p:nvSpPr>
          <p:cNvPr id="22" name="a3_w"/>
          <p:cNvSpPr txBox="1"/>
          <p:nvPr/>
        </p:nvSpPr>
        <p:spPr>
          <a:xfrm>
            <a:off x="9144000" y="15270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Interrupt</a:t>
            </a:r>
            <a:endParaRPr lang="en-US" sz="2000" dirty="0"/>
          </a:p>
        </p:txBody>
      </p:sp>
      <p:sp>
        <p:nvSpPr>
          <p:cNvPr id="23" name="a3_w"/>
          <p:cNvSpPr txBox="1"/>
          <p:nvPr/>
        </p:nvSpPr>
        <p:spPr>
          <a:xfrm>
            <a:off x="8275320" y="228600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hardware device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needs attention, at any moment.</a:t>
            </a:r>
            <a:endParaRPr lang="en-US" sz="1600" dirty="0"/>
          </a:p>
        </p:txBody>
      </p:sp>
      <p:sp>
        <p:nvSpPr>
          <p:cNvPr id="24" name="a3_w"/>
          <p:cNvSpPr txBox="1"/>
          <p:nvPr/>
        </p:nvSpPr>
        <p:spPr>
          <a:xfrm>
            <a:off x="8275320" y="31546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3"/>
                </a:solidFill>
              </a:rPr>
              <a:t>Examples: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3"/>
                </a:solidFill>
              </a:rPr>
              <a:t> key pressed, disk finished, timer tick</a:t>
            </a:r>
            <a:endParaRPr lang="en-US" sz="1400" dirty="0"/>
          </a:p>
        </p:txBody>
      </p:sp>
      <p:sp>
        <p:nvSpPr>
          <p:cNvPr id="25" name="a3_w"/>
          <p:cNvSpPr/>
          <p:nvPr/>
        </p:nvSpPr>
        <p:spPr>
          <a:xfrm>
            <a:off x="8275320" y="4005072"/>
            <a:ext cx="1463040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p/>
        </p:txBody>
      </p:sp>
      <p:sp>
        <p:nvSpPr>
          <p:cNvPr id="26" name="a3_w"/>
          <p:cNvSpPr txBox="1"/>
          <p:nvPr/>
        </p:nvSpPr>
        <p:spPr>
          <a:xfrm>
            <a:off x="8275320" y="4005072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 13</a:t>
            </a:r>
            <a:endParaRPr lang="en-US" sz="1100" dirty="0"/>
          </a:p>
        </p:txBody>
      </p:sp>
      <p:sp>
        <p:nvSpPr>
          <p:cNvPr id="27" name="a4_w"/>
          <p:cNvSpPr/>
          <p:nvPr/>
        </p:nvSpPr>
        <p:spPr>
          <a:xfrm>
            <a:off x="548640" y="4754880"/>
            <a:ext cx="11109960" cy="11887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28" name="a4_w"/>
          <p:cNvSpPr txBox="1"/>
          <p:nvPr/>
        </p:nvSpPr>
        <p:spPr>
          <a:xfrm>
            <a:off x="777240" y="484632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The same four steps every time: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the CPU (1) switches to kernel mode, (2) saves where the program was, (3) runs a kernel handler, and (4) returns to the program, or kills it, as we saw with hlt.</a:t>
            </a:r>
            <a:endParaRPr lang="en-US" sz="1600" dirty="0"/>
          </a:p>
        </p:txBody>
      </p:sp>
      <p:sp>
        <p:nvSpPr>
          <p:cNvPr id="30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Tools, the gcc pipeline and your machine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Run everything you saw today on your own lab PC and record your own numbers.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34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 setup: check your tools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583680" cy="3840480"/>
          </a:xfrm>
          <a:prstGeom prst="roundRect">
            <a:avLst>
              <a:gd name="adj" fmla="val 238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 — check each tool prints a version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21792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--version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(Ubuntu 13.3.0-6ubuntu2~24.04.1) 13.3.0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 --version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GNU assembler (GNU Binutils for Ubuntu) 2.42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gdb --version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GNU gdb (Ubuntu 15.1-1ubuntu1~24.04.1) 15.1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-V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-- version 6.8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nasm -v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NASM version 2.16.01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your version numbers may differ — that is fine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406640" y="1188720"/>
            <a:ext cx="4251960" cy="2103120"/>
          </a:xfrm>
          <a:prstGeom prst="roundRect">
            <a:avLst>
              <a:gd name="adj" fmla="val 347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589520" y="128016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A tool is missing?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Ask the lab assistant. The lab PCs have no internet, so tools are installed from a local copy of the packages: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589520" y="23774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sudo dpkg -i /lab/debs/*.deb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7589520" y="269748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On a PC with internet the same is done by: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sudo apt install build-essential \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gdb strace nasm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406640" y="3520440"/>
            <a:ext cx="4251960" cy="2423160"/>
          </a:xfrm>
          <a:prstGeom prst="roundRect">
            <a:avLst>
              <a:gd name="adj" fmla="val 30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589520" y="3611880"/>
            <a:ext cx="3931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Make a folder for every lab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mkdir -p ~/sysprog/lab1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~/sysprog/lab1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Keep a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lab notebook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(a plain text file is fine). Paste each command and its output, then write one line saying what it shows.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34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325880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Write hello.c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nano hello.c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type the program, save with Ctrl+O, exit with Ctrl+X.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325880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Run the four stages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-E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-c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then link. Fill a table with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wc -l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for all five files.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98648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Ask file what each file is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 hello*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Which files are ELF? Which one is executable?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98648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Find the holes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hello.o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 hello.o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Copy the line with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00 00 00 00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71416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Count system calls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-c ./hello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Then build with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-static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count again.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71416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Know your machine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Run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endian.c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sizes.c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Then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lscpu | grep -i cache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record the cache sizes.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Submit: your lab notebook with every command, its output, and one sentence per task. Bonus: why does the static file need fewer system calls?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34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When things go wrong: read the message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Error messages tell you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where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(file:line:column) and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what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. Read the first one first; later errors are often caused by it.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459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Missing semicolon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13232" y="2185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914400" y="2185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1115568" y="2185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1371600" y="21031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24414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mistake.c -o mistake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mistake.c:3:22: error: expected ';'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before 'return'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4206240"/>
            <a:ext cx="2651760" cy="1325880"/>
          </a:xfrm>
          <a:prstGeom prst="roundRect">
            <a:avLst>
              <a:gd name="adj" fmla="val 551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85800" y="42976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Line 3, column 22. Add the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at the end of the printf line.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355848" y="16459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Forgot #include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355848" y="205740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3520440" y="2185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3721608" y="2185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3922776" y="2185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4178808" y="21031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3557016" y="24414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mistake.c -o mistake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implicit declaration of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function 'printf'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note: include '&lt;stdio.h&gt;'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355848" y="4206240"/>
            <a:ext cx="2651760" cy="1325880"/>
          </a:xfrm>
          <a:prstGeom prst="roundRect">
            <a:avLst>
              <a:gd name="adj" fmla="val 551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3493008" y="42976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gcc even tells you the fix. A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warning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still builds, but never ignore it.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163056" y="16459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Forgot ./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163056" y="205740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27648" y="2185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6528816" y="2185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29984" y="2185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986016" y="21031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6364224" y="24414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hello: command not found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$?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127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163056" y="4206240"/>
            <a:ext cx="2651760" cy="1325880"/>
          </a:xfrm>
          <a:prstGeom prst="roundRect">
            <a:avLst>
              <a:gd name="adj" fmla="val 551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6300216" y="42976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shell searches only the PATH folders. Type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./hello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to run the file in this folder.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8970264" y="16459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Not executable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970264" y="205740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9134856" y="2185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9336024" y="2185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9537192" y="2185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9793224" y="21031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9171432" y="24414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./hello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./hello: Permission denied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$?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126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8970264" y="4206240"/>
            <a:ext cx="2651760" cy="1325880"/>
          </a:xfrm>
          <a:prstGeom prst="roundRect">
            <a:avLst>
              <a:gd name="adj" fmla="val 551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9107424" y="42976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file lost its x permission. Fix: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chmod +x hello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(Trying to run hello.o gives the same kind of error.)</a:t>
            </a:r>
            <a:endParaRPr lang="en-US" sz="1400" dirty="0"/>
          </a:p>
        </p:txBody>
      </p:sp>
      <p:sp>
        <p:nvSpPr>
          <p:cNvPr id="40" name="Shape 38"/>
          <p:cNvSpPr/>
          <p:nvPr/>
        </p:nvSpPr>
        <p:spPr>
          <a:xfrm>
            <a:off x="548640" y="5715000"/>
            <a:ext cx="1110996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777240" y="571500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Habit: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scroll up to 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first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error, read file:line:column, and look at the line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before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it too. A missing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is reported on the next line.</a:t>
            </a:r>
            <a:endParaRPr lang="en-US" sz="1400" dirty="0"/>
          </a:p>
        </p:txBody>
      </p:sp>
      <p:sp>
        <p:nvSpPr>
          <p:cNvPr id="43" name="Text 4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30 / 34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program turns hello.s into hello.o?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assembler (as)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 SIC, the CPU fetches the instruction at address 1006. What is PC afterwards?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1009 (every SIC instruction is 3 bytes)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nm prints "U puts" for hello.o. What does U mean?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undefined: puts is used here but defined elsewhere (in libc)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 a little-endian PC, 0x0A0B0C0D is stored at addresses 100–103. Which byte is at 100?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0D, the least significant byte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user program runs the privileged instruction cli. What happens?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CPU faults; the kernel kills it with SIGSEGV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31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System software supports the machine itself, and much of it depends on the machine's architecture.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gcc runs four programs (cpp, cc1, as, ld); the kernel does the fifth step, loading.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An object file is machine code with holes. The linker fills them; nm shows what is missing.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CPU repeats fetch → decode → execute. PC says where; IR holds what.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Memory is bytes with addresses. x86-64 stores multi-byte values little-endian.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User mode cannot run privileged instructions. System calls, exceptions and interrupts are the only ways into the kernel.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32 / 34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 (due before Lecture 2)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732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732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Trace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88720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Add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 DELTA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after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 BETA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in our SIC program, with DELTA = 6. Write the new memory listing and the full trace table (Step, Phase, PC, IR, A) for ALPHA = 9, BETA = 4. What is GAMMA?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487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487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Registers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76272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Compile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add(int a, int b) { return a + b; }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-S -O0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again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-O2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In which registers do a and b arrive? Where does the result go? Why is the -O2 version so much shorter?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9242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9242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Byte order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63824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Predict, then check with a program: the bytes of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0xCAFEBABE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(int) 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0x0102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(short) in address order on your PC.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997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997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Buffering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51376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a program with three printf lines. Run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-e trace=write ./a.out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then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-e trace=write ./a.out &gt; out.txt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Count the write calls each time. Explain the difference.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752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752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Think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38928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 two or three sentences: what could go wrong on a lab PC with 40 users if any program could run hlt or cli?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33 / 34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Machine and assembly language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SIC and SIC/XE instruction formats and addressing modes.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Reading gcc's x86-64 output with confidence.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Your first hand-written assembly program, assembled with nasm and run.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text, Part 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L. L. Beck,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Software: An Introduction to Systems Programming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Addison-Wesley, 1997. Today: Ch. 1 (§1.1–1.3).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Machine view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Computer Systems: A Programmer's Perspective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Pearson, 2016. Today: Ch. 1, §2.1.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text, Part B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D. P. Bovet &amp; M. Cesati,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Understanding the Linux Kernel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O'Reilly, 2005; 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Linux Kernel Development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Addison-Wesley, 2010. Today: Ch. 1 of each.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User-space side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M. Kerrisk,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The Linux Programming Interface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No Starch Press, 2010. Today: Ch. 3.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34 / 34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1: Introduction to System Programming</dc:title>
  <dc:subject>PptxGenJS Presentation</dc:subject>
  <dc:creator>Md Mahbub E Noor</dc:creator>
  <cp:lastModifiedBy>Md Mahbub E Noor</cp:lastModifiedBy>
  <cp:revision>1</cp:revision>
  <dcterms:created xsi:type="dcterms:W3CDTF">2026-10-10T04:14:21Z</dcterms:created>
  <dcterms:modified xsi:type="dcterms:W3CDTF">2026-10-10T04:14:21Z</dcterms:modified>
</cp:coreProperties>
</file>